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283" r:id="rId4"/>
    <p:sldId id="336" r:id="rId5"/>
    <p:sldId id="284" r:id="rId7"/>
    <p:sldId id="257" r:id="rId8"/>
    <p:sldId id="258" r:id="rId9"/>
    <p:sldId id="259" r:id="rId10"/>
    <p:sldId id="260" r:id="rId11"/>
    <p:sldId id="337" r:id="rId12"/>
    <p:sldId id="285" r:id="rId13"/>
    <p:sldId id="313" r:id="rId14"/>
    <p:sldId id="325" r:id="rId15"/>
    <p:sldId id="338" r:id="rId16"/>
    <p:sldId id="339" r:id="rId17"/>
    <p:sldId id="340" r:id="rId18"/>
    <p:sldId id="302" r:id="rId19"/>
    <p:sldId id="342" r:id="rId20"/>
    <p:sldId id="341" r:id="rId21"/>
    <p:sldId id="264" r:id="rId22"/>
    <p:sldId id="314" r:id="rId23"/>
    <p:sldId id="326" r:id="rId24"/>
    <p:sldId id="265" r:id="rId25"/>
    <p:sldId id="327" r:id="rId26"/>
    <p:sldId id="315" r:id="rId27"/>
    <p:sldId id="288" r:id="rId28"/>
    <p:sldId id="289" r:id="rId29"/>
    <p:sldId id="291" r:id="rId30"/>
    <p:sldId id="316" r:id="rId31"/>
    <p:sldId id="328" r:id="rId32"/>
    <p:sldId id="292" r:id="rId33"/>
    <p:sldId id="317" r:id="rId34"/>
    <p:sldId id="293" r:id="rId35"/>
    <p:sldId id="318" r:id="rId36"/>
    <p:sldId id="294" r:id="rId37"/>
    <p:sldId id="319" r:id="rId38"/>
    <p:sldId id="329" r:id="rId39"/>
    <p:sldId id="305" r:id="rId40"/>
    <p:sldId id="359" r:id="rId41"/>
    <p:sldId id="360" r:id="rId42"/>
    <p:sldId id="343" r:id="rId43"/>
    <p:sldId id="344" r:id="rId44"/>
    <p:sldId id="345" r:id="rId45"/>
    <p:sldId id="268" r:id="rId46"/>
    <p:sldId id="269" r:id="rId47"/>
    <p:sldId id="270" r:id="rId48"/>
    <p:sldId id="271" r:id="rId49"/>
    <p:sldId id="272" r:id="rId50"/>
    <p:sldId id="273" r:id="rId51"/>
    <p:sldId id="353" r:id="rId52"/>
    <p:sldId id="354" r:id="rId53"/>
    <p:sldId id="320" r:id="rId54"/>
    <p:sldId id="321" r:id="rId55"/>
    <p:sldId id="296" r:id="rId56"/>
    <p:sldId id="297" r:id="rId57"/>
    <p:sldId id="298" r:id="rId58"/>
    <p:sldId id="346" r:id="rId59"/>
    <p:sldId id="355" r:id="rId60"/>
    <p:sldId id="307" r:id="rId61"/>
    <p:sldId id="323" r:id="rId62"/>
    <p:sldId id="306" r:id="rId63"/>
    <p:sldId id="347" r:id="rId64"/>
    <p:sldId id="348" r:id="rId65"/>
    <p:sldId id="349" r:id="rId66"/>
    <p:sldId id="350" r:id="rId67"/>
    <p:sldId id="356" r:id="rId68"/>
    <p:sldId id="357" r:id="rId69"/>
    <p:sldId id="358" r:id="rId70"/>
    <p:sldId id="351" r:id="rId71"/>
    <p:sldId id="352" r:id="rId72"/>
    <p:sldId id="278" r:id="rId73"/>
    <p:sldId id="309" r:id="rId74"/>
    <p:sldId id="279" r:id="rId75"/>
    <p:sldId id="324" r:id="rId76"/>
    <p:sldId id="330" r:id="rId77"/>
    <p:sldId id="332" r:id="rId78"/>
    <p:sldId id="361" r:id="rId79"/>
  </p:sldIdLst>
  <p:sldSz cx="9144000" cy="6858000" type="screen4x3"/>
  <p:notesSz cx="6858000" cy="9144000"/>
  <p:custDataLst>
    <p:tags r:id="rId83"/>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82"/>
    <a:srgbClr val="FF0066"/>
    <a:srgbClr val="3366CC"/>
    <a:srgbClr val="FF3300"/>
    <a:srgbClr val="D9F1FF"/>
    <a:srgbClr val="E5ECFF"/>
    <a:srgbClr val="1D0F73"/>
    <a:srgbClr val="1F05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68265"/>
  </p:normalViewPr>
  <p:slideViewPr>
    <p:cSldViewPr showGuides="1">
      <p:cViewPr varScale="1">
        <p:scale>
          <a:sx n="57" d="100"/>
          <a:sy n="57" d="100"/>
        </p:scale>
        <p:origin x="-174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3" Type="http://schemas.openxmlformats.org/officeDocument/2006/relationships/tags" Target="tags/tag1.xml"/><Relationship Id="rId82" Type="http://schemas.openxmlformats.org/officeDocument/2006/relationships/tableStyles" Target="tableStyles.xml"/><Relationship Id="rId81" Type="http://schemas.openxmlformats.org/officeDocument/2006/relationships/viewProps" Target="viewProps.xml"/><Relationship Id="rId80" Type="http://schemas.openxmlformats.org/officeDocument/2006/relationships/presProps" Target="presProps.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notesMaster" Target="notesMasters/notesMaster1.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14.wmf"/><Relationship Id="rId4" Type="http://schemas.openxmlformats.org/officeDocument/2006/relationships/image" Target="../media/image13.wmf"/><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9876" name="Rectangle 4"/>
          <p:cNvSpPr>
            <a:spLocks noGrp="1"/>
          </p:cNvSpPr>
          <p:nvPr>
            <p:ph type="sldImg" idx="2"/>
          </p:nvPr>
        </p:nvSpPr>
        <p:spPr>
          <a:xfrm>
            <a:off x="1143000" y="685800"/>
            <a:ext cx="4572000" cy="3429000"/>
          </a:xfrm>
          <a:prstGeom prst="rect">
            <a:avLst/>
          </a:prstGeom>
          <a:noFill/>
          <a:ln w="9525">
            <a:noFill/>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
            <a:pPr lvl="0" algn="r" eaLnBrk="1" hangingPunct="1">
              <a:buNone/>
            </a:pPr>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幻灯片图像占位符 1"/>
          <p:cNvSpPr>
            <a:spLocks noGrp="1" noRot="1" noChangeAspect="1" noTextEdit="1"/>
          </p:cNvSpPr>
          <p:nvPr>
            <p:ph type="sldImg"/>
          </p:nvPr>
        </p:nvSpPr>
        <p:spPr>
          <a:ln/>
        </p:spPr>
      </p:sp>
      <p:sp>
        <p:nvSpPr>
          <p:cNvPr id="80899" name="备注占位符 2"/>
          <p:cNvSpPr>
            <a:spLocks noGrp="1"/>
          </p:cNvSpPr>
          <p:nvPr>
            <p:ph type="body" idx="1"/>
          </p:nvPr>
        </p:nvSpPr>
        <p:spPr>
          <a:ln/>
        </p:spPr>
        <p:txBody>
          <a:bodyPr wrap="square" lIns="91440" tIns="45720" rIns="91440" bIns="45720" anchor="ctr" anchorCtr="0"/>
          <a:p>
            <a:pPr lvl="0">
              <a:lnSpc>
                <a:spcPct val="120000"/>
              </a:lnSpc>
            </a:pPr>
            <a:r>
              <a:rPr lang="zh-CN" altLang="en-US" dirty="0"/>
              <a:t>又例如</a:t>
            </a:r>
            <a:r>
              <a:rPr lang="en-US" altLang="zh-CN" dirty="0"/>
              <a:t>,</a:t>
            </a:r>
            <a:endParaRPr lang="en-US" altLang="zh-CN" dirty="0"/>
          </a:p>
          <a:p>
            <a:pPr lvl="0">
              <a:lnSpc>
                <a:spcPct val="120000"/>
              </a:lnSpc>
            </a:pPr>
            <a:r>
              <a:rPr lang="en-US" altLang="zh-CN" dirty="0"/>
              <a:t>          “</a:t>
            </a:r>
            <a:r>
              <a:rPr lang="zh-CN" altLang="en-US" dirty="0"/>
              <a:t>张华是大学生</a:t>
            </a:r>
            <a:r>
              <a:rPr lang="en-US" altLang="zh-CN" dirty="0"/>
              <a:t>,     </a:t>
            </a:r>
            <a:r>
              <a:rPr lang="zh-CN" altLang="en-US" dirty="0"/>
              <a:t>李明也是大学生</a:t>
            </a:r>
            <a:r>
              <a:rPr lang="en-US" altLang="zh-CN" dirty="0"/>
              <a:t>,”</a:t>
            </a:r>
            <a:endParaRPr lang="en-US" altLang="zh-CN" dirty="0"/>
          </a:p>
          <a:p>
            <a:pPr lvl="0">
              <a:lnSpc>
                <a:spcPct val="120000"/>
              </a:lnSpc>
            </a:pPr>
            <a:r>
              <a:rPr lang="zh-CN" altLang="en-US" dirty="0"/>
              <a:t>在命题逻辑中只能用不同的命题符号表示，而</a:t>
            </a:r>
            <a:r>
              <a:rPr lang="zh-CN" altLang="en-US" b="1" dirty="0"/>
              <a:t>两者的共同性质</a:t>
            </a:r>
            <a:r>
              <a:rPr lang="en-US" altLang="zh-CN" dirty="0"/>
              <a:t>(</a:t>
            </a:r>
            <a:r>
              <a:rPr lang="zh-CN" altLang="en-US" dirty="0"/>
              <a:t>谓语，即都是大学生这个特性</a:t>
            </a:r>
            <a:r>
              <a:rPr lang="en-US" altLang="zh-CN" dirty="0"/>
              <a:t>)</a:t>
            </a:r>
            <a:r>
              <a:rPr lang="zh-CN" altLang="en-US" dirty="0"/>
              <a:t>无法体现。</a:t>
            </a:r>
            <a:endParaRPr lang="en-US" altLang="zh-CN" dirty="0"/>
          </a:p>
          <a:p>
            <a:pPr lvl="0">
              <a:lnSpc>
                <a:spcPct val="120000"/>
              </a:lnSpc>
            </a:pPr>
            <a:endParaRPr lang="en-US" altLang="zh-CN" dirty="0"/>
          </a:p>
          <a:p>
            <a:pPr lvl="0">
              <a:lnSpc>
                <a:spcPct val="120000"/>
              </a:lnSpc>
            </a:pPr>
            <a:r>
              <a:rPr lang="zh-CN" altLang="en-US" dirty="0"/>
              <a:t>那么分出主谓就够了么</a:t>
            </a:r>
            <a:r>
              <a:rPr lang="en-US" altLang="zh-CN" dirty="0"/>
              <a:t>? </a:t>
            </a:r>
            <a:r>
              <a:rPr lang="zh-CN" altLang="en-US" dirty="0"/>
              <a:t>又例如</a:t>
            </a:r>
            <a:endParaRPr lang="zh-CN" altLang="en-US" dirty="0"/>
          </a:p>
          <a:p>
            <a:pPr lvl="0">
              <a:lnSpc>
                <a:spcPct val="120000"/>
              </a:lnSpc>
            </a:pPr>
            <a:r>
              <a:rPr lang="zh-CN" altLang="en-US" dirty="0"/>
              <a:t>        “ 所有的自然数都等于</a:t>
            </a:r>
            <a:r>
              <a:rPr lang="en-US" altLang="zh-CN" dirty="0"/>
              <a:t>1 (f)”</a:t>
            </a:r>
            <a:r>
              <a:rPr lang="zh-CN" altLang="en-US" dirty="0"/>
              <a:t>，   “存在着自然数等于</a:t>
            </a:r>
            <a:r>
              <a:rPr lang="en-US" altLang="zh-CN" dirty="0"/>
              <a:t>1 (t)”</a:t>
            </a:r>
            <a:endParaRPr lang="en-US" altLang="zh-CN" dirty="0"/>
          </a:p>
          <a:p>
            <a:pPr lvl="0">
              <a:lnSpc>
                <a:spcPct val="120000"/>
              </a:lnSpc>
            </a:pPr>
            <a:r>
              <a:rPr lang="zh-CN" altLang="en-US" dirty="0"/>
              <a:t>由此可见</a:t>
            </a:r>
            <a:r>
              <a:rPr lang="en-US" altLang="zh-CN" dirty="0"/>
              <a:t>, </a:t>
            </a:r>
            <a:r>
              <a:rPr lang="zh-CN" altLang="en-US" b="1" dirty="0"/>
              <a:t>量词的不同</a:t>
            </a:r>
            <a:r>
              <a:rPr lang="zh-CN" altLang="en-US" dirty="0"/>
              <a:t>也会影响命题的真假</a:t>
            </a:r>
            <a:r>
              <a:rPr lang="en-US" altLang="zh-CN" dirty="0"/>
              <a:t>.</a:t>
            </a:r>
            <a:r>
              <a:rPr lang="zh-CN" altLang="en-US" dirty="0"/>
              <a:t>也应该明确表示出来。</a:t>
            </a:r>
            <a:endParaRPr lang="en-US" altLang="zh-CN" dirty="0"/>
          </a:p>
          <a:p>
            <a:pPr lvl="0">
              <a:lnSpc>
                <a:spcPct val="120000"/>
              </a:lnSpc>
            </a:pPr>
            <a:endParaRPr lang="zh-CN" altLang="en-US" dirty="0"/>
          </a:p>
          <a:p>
            <a:pPr lvl="0">
              <a:lnSpc>
                <a:spcPct val="120000"/>
              </a:lnSpc>
            </a:pPr>
            <a:r>
              <a:rPr lang="zh-CN" altLang="en-US" dirty="0"/>
              <a:t>     总之，仅以原子命题为基本研究单位对表达某些推理是不够的，还需对命题作进一步的分解，才能揭示出命题之间在形式结构上的逻辑联系，否则就无法认识这种推理的正确性。</a:t>
            </a:r>
            <a:endParaRPr lang="en-US" altLang="zh-CN" dirty="0"/>
          </a:p>
          <a:p>
            <a:pPr lvl="0">
              <a:lnSpc>
                <a:spcPct val="120000"/>
              </a:lnSpc>
            </a:pPr>
            <a:r>
              <a:rPr lang="en-US" altLang="zh-CN" dirty="0"/>
              <a:t>     </a:t>
            </a:r>
            <a:r>
              <a:rPr lang="zh-CN" altLang="en-US" dirty="0"/>
              <a:t>因此，对简单命题再加以分析，分离出他们的主语、谓语，并考虑到一般和个别</a:t>
            </a:r>
            <a:r>
              <a:rPr lang="en-US" altLang="zh-CN" dirty="0"/>
              <a:t>(</a:t>
            </a:r>
            <a:r>
              <a:rPr lang="zh-CN" altLang="en-US" dirty="0"/>
              <a:t>特制和泛指</a:t>
            </a:r>
            <a:r>
              <a:rPr lang="en-US" altLang="zh-CN" dirty="0"/>
              <a:t>)</a:t>
            </a:r>
            <a:r>
              <a:rPr lang="zh-CN" altLang="en-US" dirty="0"/>
              <a:t>，归纳出他们的一般形式结构。在此基础上再去研究逻辑性质和关系，从而得到推理的一般规律，对此部分的研究就形成了所谓的谓词逻辑。这部分内容的研究方法与命题逻辑基本相同，只是由于对命题分解的层次</a:t>
            </a:r>
            <a:r>
              <a:rPr lang="zh-CN" altLang="en-US" b="1" dirty="0"/>
              <a:t>更细</a:t>
            </a:r>
            <a:r>
              <a:rPr lang="zh-CN" altLang="en-US" dirty="0"/>
              <a:t>，命题的表现形式更复杂一些。我们重点关注</a:t>
            </a:r>
            <a:r>
              <a:rPr lang="zh-CN" altLang="en-US" b="1" dirty="0"/>
              <a:t>谓词逻辑</a:t>
            </a:r>
            <a:r>
              <a:rPr lang="zh-CN" altLang="en-US" dirty="0"/>
              <a:t>与</a:t>
            </a:r>
            <a:r>
              <a:rPr lang="zh-CN" altLang="en-US" b="1" dirty="0"/>
              <a:t>命题逻辑</a:t>
            </a:r>
            <a:r>
              <a:rPr lang="zh-CN" altLang="en-US" dirty="0"/>
              <a:t>的不同之处。</a:t>
            </a:r>
            <a:endParaRPr lang="en-US" altLang="zh-CN" dirty="0"/>
          </a:p>
        </p:txBody>
      </p:sp>
      <p:sp>
        <p:nvSpPr>
          <p:cNvPr id="80900"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
        <p:nvSpPr>
          <p:cNvPr id="90115" name="Rectangle 2"/>
          <p:cNvSpPr>
            <a:spLocks noGrp="1" noRot="1" noChangeAspect="1" noTextEdit="1"/>
          </p:cNvSpPr>
          <p:nvPr>
            <p:ph type="sldImg"/>
          </p:nvPr>
        </p:nvSpPr>
        <p:spPr>
          <a:ln/>
        </p:spPr>
      </p:sp>
      <p:sp>
        <p:nvSpPr>
          <p:cNvPr id="90116" name="Rectangle 3"/>
          <p:cNvSpPr>
            <a:spLocks noGrp="1"/>
          </p:cNvSpPr>
          <p:nvPr>
            <p:ph type="body" idx="1"/>
          </p:nvPr>
        </p:nvSpPr>
        <p:spPr>
          <a:ln/>
        </p:spPr>
        <p:txBody>
          <a:bodyPr wrap="square" lIns="91440" tIns="45720" rIns="91440" bIns="45720" anchor="ctr" anchorCtr="0"/>
          <a:p>
            <a:pPr lvl="0" eaLnBrk="1" hangingPunct="1"/>
            <a:r>
              <a:rPr lang="en-US" altLang="zh-CN" dirty="0"/>
              <a:t> </a:t>
            </a:r>
            <a:r>
              <a:rPr lang="en-US" altLang="zh-CN" b="1" dirty="0"/>
              <a:t>①</a:t>
            </a:r>
            <a:r>
              <a:rPr lang="zh-CN" altLang="en-US" b="1" dirty="0"/>
              <a:t>可等价为</a:t>
            </a:r>
            <a:r>
              <a:rPr lang="zh-CN" altLang="en-US" b="1" dirty="0">
                <a:sym typeface="Symbol" panose="05050102010706020507" pitchFamily="18" charset="2"/>
              </a:rPr>
              <a:t> </a:t>
            </a:r>
            <a:r>
              <a:rPr lang="en-US" altLang="zh-CN" b="1" i="1" dirty="0">
                <a:sym typeface="Symbol" panose="05050102010706020507" pitchFamily="18" charset="2"/>
              </a:rPr>
              <a:t>x </a:t>
            </a:r>
            <a:r>
              <a:rPr lang="en-US" altLang="zh-CN" b="1" dirty="0">
                <a:sym typeface="Symbol" panose="05050102010706020507" pitchFamily="18" charset="2"/>
              </a:rPr>
              <a:t>( </a:t>
            </a:r>
            <a:r>
              <a:rPr lang="en-US" altLang="zh-CN" b="1" i="1" dirty="0"/>
              <a:t>F</a:t>
            </a:r>
            <a:r>
              <a:rPr lang="en-US" altLang="zh-CN" b="1" dirty="0"/>
              <a:t>(</a:t>
            </a:r>
            <a:r>
              <a:rPr lang="en-US" altLang="zh-CN" b="1" i="1" dirty="0"/>
              <a:t>x</a:t>
            </a:r>
            <a:r>
              <a:rPr lang="en-US" altLang="zh-CN" b="1" dirty="0"/>
              <a:t>) </a:t>
            </a:r>
            <a:r>
              <a:rPr lang="en-US" altLang="zh-CN" b="1" dirty="0">
                <a:sym typeface="Symbol" panose="05050102010706020507" pitchFamily="18" charset="2"/>
              </a:rPr>
              <a:t> </a:t>
            </a:r>
            <a:r>
              <a:rPr lang="en-US" altLang="zh-CN" b="1" i="1" dirty="0">
                <a:sym typeface="Symbol" panose="05050102010706020507" pitchFamily="18" charset="2"/>
              </a:rPr>
              <a:t>y </a:t>
            </a:r>
            <a:r>
              <a:rPr lang="en-US" altLang="zh-CN" b="1" dirty="0">
                <a:sym typeface="Symbol" panose="05050102010706020507" pitchFamily="18" charset="2"/>
              </a:rPr>
              <a:t>((F(y) G(</a:t>
            </a:r>
            <a:r>
              <a:rPr lang="en-US" altLang="zh-CN" b="1" i="1" dirty="0">
                <a:sym typeface="Symbol" panose="05050102010706020507" pitchFamily="18" charset="2"/>
              </a:rPr>
              <a:t>x,y</a:t>
            </a:r>
            <a:r>
              <a:rPr lang="en-US" altLang="zh-CN" b="1" dirty="0">
                <a:sym typeface="Symbol" panose="05050102010706020507" pitchFamily="18" charset="2"/>
              </a:rPr>
              <a:t>) )  </a:t>
            </a:r>
            <a:r>
              <a:rPr lang="en-US" altLang="zh-CN" b="1" i="1" dirty="0">
                <a:sym typeface="Symbol" panose="05050102010706020507" pitchFamily="18" charset="2"/>
              </a:rPr>
              <a:t>H</a:t>
            </a:r>
            <a:r>
              <a:rPr lang="en-US" altLang="zh-CN" b="1" dirty="0">
                <a:sym typeface="Symbol" panose="05050102010706020507" pitchFamily="18" charset="2"/>
              </a:rPr>
              <a:t>(</a:t>
            </a:r>
            <a:r>
              <a:rPr lang="en-US" altLang="zh-CN" b="1" i="1" dirty="0">
                <a:sym typeface="Symbol" panose="05050102010706020507" pitchFamily="18" charset="2"/>
              </a:rPr>
              <a:t>x,y</a:t>
            </a:r>
            <a:r>
              <a:rPr lang="en-US" altLang="zh-CN" b="1" dirty="0">
                <a:sym typeface="Symbol" panose="05050102010706020507" pitchFamily="18" charset="2"/>
              </a:rPr>
              <a:t>)</a:t>
            </a:r>
            <a:r>
              <a:rPr lang="en-US" altLang="zh-CN" b="1" dirty="0"/>
              <a:t>)</a:t>
            </a:r>
            <a:r>
              <a:rPr lang="en-US" altLang="zh-CN" b="1" dirty="0">
                <a:sym typeface="Symbol" panose="05050102010706020507" pitchFamily="18" charset="2"/>
              </a:rPr>
              <a:t> </a:t>
            </a:r>
            <a:endParaRPr lang="en-US" altLang="zh-CN" b="1" dirty="0"/>
          </a:p>
          <a:p>
            <a:pPr lvl="0" eaLnBrk="1" hangingPunct="1"/>
            <a:endParaRPr lang="en-US" altLang="zh-CN" b="1"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幻灯片图像占位符 1"/>
          <p:cNvSpPr>
            <a:spLocks noGrp="1" noRot="1" noChangeAspect="1" noTextEdit="1"/>
          </p:cNvSpPr>
          <p:nvPr>
            <p:ph type="sldImg"/>
          </p:nvPr>
        </p:nvSpPr>
        <p:spPr>
          <a:ln/>
        </p:spPr>
      </p:sp>
      <p:sp>
        <p:nvSpPr>
          <p:cNvPr id="91139" name="备注占位符 2"/>
          <p:cNvSpPr>
            <a:spLocks noGrp="1"/>
          </p:cNvSpPr>
          <p:nvPr>
            <p:ph type="body" idx="1"/>
          </p:nvPr>
        </p:nvSpPr>
        <p:spPr>
          <a:ln/>
        </p:spPr>
        <p:txBody>
          <a:bodyPr wrap="square" lIns="91440" tIns="45720" rIns="91440" bIns="45720" anchor="ctr" anchorCtr="0"/>
          <a:p>
            <a:pPr lvl="0"/>
            <a:r>
              <a:rPr lang="zh-CN" altLang="en-US" dirty="0"/>
              <a:t>若谓词公式中有变元既约束出现，又自由出现，为避免混淆，可</a:t>
            </a:r>
            <a:r>
              <a:rPr lang="zh-CN" altLang="en-US" b="1" dirty="0"/>
              <a:t>对约束变元</a:t>
            </a:r>
            <a:r>
              <a:rPr lang="zh-CN" altLang="en-US" b="1" u="sng" dirty="0"/>
              <a:t>换名</a:t>
            </a:r>
            <a:r>
              <a:rPr lang="zh-CN" altLang="en-US" dirty="0"/>
              <a:t>或</a:t>
            </a:r>
            <a:r>
              <a:rPr lang="zh-CN" altLang="en-US" b="1" u="sng" dirty="0"/>
              <a:t>对自由变元代入</a:t>
            </a:r>
            <a:r>
              <a:rPr lang="zh-CN" altLang="en-US" b="1" dirty="0"/>
              <a:t>，</a:t>
            </a:r>
            <a:r>
              <a:rPr lang="zh-CN" altLang="en-US" dirty="0"/>
              <a:t>使得一个变元在公式中只呈一种出现。</a:t>
            </a:r>
            <a:endParaRPr lang="zh-CN" altLang="en-US" dirty="0"/>
          </a:p>
        </p:txBody>
      </p:sp>
      <p:sp>
        <p:nvSpPr>
          <p:cNvPr id="91140"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
        <p:nvSpPr>
          <p:cNvPr id="92163" name="Rectangle 2"/>
          <p:cNvSpPr>
            <a:spLocks noGrp="1" noRot="1" noChangeAspect="1" noTextEdit="1"/>
          </p:cNvSpPr>
          <p:nvPr>
            <p:ph type="sldImg"/>
          </p:nvPr>
        </p:nvSpPr>
        <p:spPr>
          <a:solidFill>
            <a:srgbClr val="FFFFFF">
              <a:alpha val="100000"/>
            </a:srgbClr>
          </a:solidFill>
          <a:ln/>
        </p:spPr>
      </p:sp>
      <p:sp>
        <p:nvSpPr>
          <p:cNvPr id="92164" name="Rectangle 3"/>
          <p:cNvSpPr>
            <a:spLocks noGrp="1"/>
          </p:cNvSpPr>
          <p:nvPr>
            <p:ph type="body" idx="1"/>
          </p:nvPr>
        </p:nvSpPr>
        <p:spPr>
          <a:xfrm>
            <a:off x="914400" y="4343400"/>
            <a:ext cx="5181600" cy="4114800"/>
          </a:xfrm>
          <a:solidFill>
            <a:srgbClr val="FFFFFF">
              <a:alpha val="100000"/>
            </a:srgbClr>
          </a:solidFill>
          <a:ln>
            <a:solidFill>
              <a:srgbClr val="000000">
                <a:alpha val="100000"/>
              </a:srgbClr>
            </a:solidFill>
            <a:miter lim="800000"/>
          </a:ln>
        </p:spPr>
        <p:txBody>
          <a:bodyPr wrap="square" lIns="91440" tIns="45720" rIns="91440" bIns="45720" anchor="ctr" anchorCtr="0"/>
          <a:p>
            <a:pPr lvl="0">
              <a:lnSpc>
                <a:spcPct val="115000"/>
              </a:lnSpc>
            </a:pPr>
            <a:r>
              <a:rPr lang="zh-CN" altLang="en-US" dirty="0"/>
              <a:t>命题逻辑中对公式的一个赋植，是指给命题公式中的每个变元</a:t>
            </a:r>
            <a:r>
              <a:rPr lang="en-US" altLang="zh-CN" dirty="0"/>
              <a:t>(</a:t>
            </a:r>
            <a:r>
              <a:rPr lang="zh-CN" altLang="en-US" dirty="0"/>
              <a:t>原子命题</a:t>
            </a:r>
            <a:r>
              <a:rPr lang="en-US" altLang="zh-CN" dirty="0"/>
              <a:t>)</a:t>
            </a:r>
            <a:r>
              <a:rPr lang="zh-CN" altLang="en-US" dirty="0"/>
              <a:t>指定一个真值：</a:t>
            </a:r>
            <a:endParaRPr lang="en-US" altLang="zh-CN" dirty="0"/>
          </a:p>
          <a:p>
            <a:pPr lvl="0">
              <a:lnSpc>
                <a:spcPct val="115000"/>
              </a:lnSpc>
            </a:pPr>
            <a:r>
              <a:rPr lang="en-US" altLang="zh-CN" dirty="0"/>
              <a:t>            </a:t>
            </a:r>
            <a:r>
              <a:rPr lang="zh-CN" altLang="en-US" dirty="0"/>
              <a:t>如 </a:t>
            </a:r>
            <a:r>
              <a:rPr lang="en-US" altLang="zh-CN" dirty="0"/>
              <a:t>p</a:t>
            </a:r>
            <a:r>
              <a:rPr lang="en-US" altLang="zh-CN" dirty="0">
                <a:sym typeface="Symbol" panose="05050102010706020507" pitchFamily="18" charset="2"/>
              </a:rPr>
              <a:t></a:t>
            </a:r>
            <a:r>
              <a:rPr lang="en-US" altLang="zh-CN" dirty="0"/>
              <a:t>q</a:t>
            </a:r>
            <a:r>
              <a:rPr lang="en-US" altLang="zh-CN" dirty="0">
                <a:sym typeface="Symbol" panose="05050102010706020507" pitchFamily="18" charset="2"/>
              </a:rPr>
              <a:t></a:t>
            </a:r>
            <a:r>
              <a:rPr lang="en-US" altLang="zh-CN" dirty="0"/>
              <a:t>r=1,(001)   p</a:t>
            </a:r>
            <a:r>
              <a:rPr lang="en-US" altLang="zh-CN" dirty="0">
                <a:sym typeface="Symbol" panose="05050102010706020507" pitchFamily="18" charset="2"/>
              </a:rPr>
              <a:t></a:t>
            </a:r>
            <a:r>
              <a:rPr lang="en-US" altLang="zh-CN" dirty="0"/>
              <a:t>q</a:t>
            </a:r>
            <a:r>
              <a:rPr lang="en-US" altLang="zh-CN" dirty="0">
                <a:sym typeface="Symbol" panose="05050102010706020507" pitchFamily="18" charset="2"/>
              </a:rPr>
              <a:t></a:t>
            </a:r>
            <a:r>
              <a:rPr lang="en-US" altLang="zh-CN" dirty="0"/>
              <a:t>r=0,(110)</a:t>
            </a:r>
            <a:endParaRPr lang="en-US" altLang="zh-CN" dirty="0"/>
          </a:p>
          <a:p>
            <a:pPr lvl="0">
              <a:lnSpc>
                <a:spcPct val="115000"/>
              </a:lnSpc>
            </a:pPr>
            <a:r>
              <a:rPr lang="en-US" altLang="zh-CN" dirty="0"/>
              <a:t>n</a:t>
            </a:r>
            <a:r>
              <a:rPr lang="zh-CN" altLang="en-US" dirty="0"/>
              <a:t>个变元的公式有</a:t>
            </a:r>
            <a:r>
              <a:rPr lang="en-US" altLang="zh-CN" dirty="0"/>
              <a:t>2^n</a:t>
            </a:r>
            <a:r>
              <a:rPr lang="zh-CN" altLang="en-US" dirty="0"/>
              <a:t>种不同赋值，总可通过列真值表求得所有赋值。</a:t>
            </a:r>
            <a:endParaRPr lang="en-US" altLang="zh-CN" dirty="0"/>
          </a:p>
          <a:p>
            <a:pPr lvl="0">
              <a:lnSpc>
                <a:spcPct val="115000"/>
              </a:lnSpc>
            </a:pPr>
            <a:endParaRPr lang="en-US" altLang="zh-CN" dirty="0"/>
          </a:p>
          <a:p>
            <a:pPr lvl="0">
              <a:lnSpc>
                <a:spcPct val="115000"/>
              </a:lnSpc>
            </a:pPr>
            <a:r>
              <a:rPr lang="zh-CN" altLang="en-US" dirty="0"/>
              <a:t>一般说来，谓词公式无法用真值表求出所有真值，因为个体域可能无限。</a:t>
            </a:r>
            <a:endParaRPr lang="en-US" altLang="zh-CN" dirty="0"/>
          </a:p>
          <a:p>
            <a:pPr lvl="0">
              <a:lnSpc>
                <a:spcPct val="115000"/>
              </a:lnSpc>
            </a:pPr>
            <a:r>
              <a:rPr lang="zh-CN" altLang="en-US" dirty="0"/>
              <a:t>那么谓词公式的真值如何得到 </a:t>
            </a:r>
            <a:r>
              <a:rPr lang="en-US" altLang="zh-CN" dirty="0"/>
              <a:t>?</a:t>
            </a:r>
            <a:endParaRPr lang="en-US" altLang="zh-CN" dirty="0"/>
          </a:p>
          <a:p>
            <a:pPr lvl="0">
              <a:lnSpc>
                <a:spcPct val="115000"/>
              </a:lnSpc>
            </a:pPr>
            <a:r>
              <a:rPr lang="zh-CN" altLang="en-US" dirty="0"/>
              <a:t>我们看看谓词公式中都有那些待定成分</a:t>
            </a:r>
            <a:r>
              <a:rPr lang="en-US" altLang="zh-CN" dirty="0"/>
              <a:t>:...</a:t>
            </a:r>
            <a:endParaRPr lang="en-US" altLang="zh-CN" dirty="0"/>
          </a:p>
          <a:p>
            <a:pPr lvl="0">
              <a:lnSpc>
                <a:spcPct val="115000"/>
              </a:lnSpc>
            </a:pPr>
            <a:endParaRPr lang="en-US" altLang="zh-CN" dirty="0"/>
          </a:p>
          <a:p>
            <a:pPr lvl="0">
              <a:lnSpc>
                <a:spcPct val="115000"/>
              </a:lnSpc>
            </a:pPr>
            <a:r>
              <a:rPr lang="zh-CN" altLang="en-US" dirty="0"/>
              <a:t>闭式：不含自由变元的公式。</a:t>
            </a:r>
            <a:endParaRPr lang="zh-CN" altLang="en-US" dirty="0"/>
          </a:p>
          <a:p>
            <a:pPr lvl="0">
              <a:lnSpc>
                <a:spcPct val="115000"/>
              </a:lnSpc>
            </a:pPr>
            <a:endParaRPr lang="en-US" altLang="zh-CN" dirty="0"/>
          </a:p>
          <a:p>
            <a:pPr lvl="0">
              <a:lnSpc>
                <a:spcPct val="115000"/>
              </a:lnSpc>
            </a:pPr>
            <a:endParaRPr lang="en-US" altLang="zh-CN" dirty="0"/>
          </a:p>
          <a:p>
            <a:pPr lvl="0">
              <a:lnSpc>
                <a:spcPct val="115000"/>
              </a:lnSpc>
            </a:pPr>
            <a:endParaRPr lang="en-US"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ln/>
        </p:spPr>
        <p:txBody>
          <a:bodyPr wrap="square" lIns="91440" tIns="45720" rIns="91440" bIns="45720" anchor="ctr" anchorCtr="0"/>
          <a:p>
            <a:pPr lvl="0"/>
            <a:r>
              <a:rPr lang="zh-CN" altLang="en-US" dirty="0"/>
              <a:t>闭式在一个解释下有确定的真值。</a:t>
            </a:r>
            <a:endParaRPr lang="en-US" altLang="zh-CN" dirty="0"/>
          </a:p>
          <a:p>
            <a:pPr lvl="0"/>
            <a:r>
              <a:rPr lang="zh-CN" altLang="en-US" dirty="0"/>
              <a:t>开式在一组解释及一个赋值</a:t>
            </a:r>
            <a:r>
              <a:rPr lang="en-US" altLang="zh-CN" dirty="0"/>
              <a:t>(</a:t>
            </a:r>
            <a:r>
              <a:rPr lang="zh-CN" altLang="en-US" dirty="0">
                <a:latin typeface="宋体" panose="02010600030101010101" pitchFamily="2" charset="-122"/>
              </a:rPr>
              <a:t>为公式中的每个自由变元指定个体域</a:t>
            </a:r>
            <a:r>
              <a:rPr lang="en-US" altLang="zh-CN" dirty="0">
                <a:latin typeface="宋体" panose="02010600030101010101" pitchFamily="2" charset="-122"/>
              </a:rPr>
              <a:t>D</a:t>
            </a:r>
            <a:r>
              <a:rPr lang="en-US" altLang="zh-CN" baseline="-25000" dirty="0">
                <a:latin typeface="宋体" panose="02010600030101010101" pitchFamily="2" charset="-122"/>
              </a:rPr>
              <a:t>I</a:t>
            </a:r>
            <a:r>
              <a:rPr lang="zh-CN" altLang="en-US" dirty="0">
                <a:latin typeface="宋体" panose="02010600030101010101" pitchFamily="2" charset="-122"/>
              </a:rPr>
              <a:t>中的一个具体个体</a:t>
            </a:r>
            <a:r>
              <a:rPr lang="en-US" altLang="zh-CN" dirty="0"/>
              <a:t>)</a:t>
            </a:r>
            <a:r>
              <a:rPr lang="zh-CN" altLang="en-US" dirty="0"/>
              <a:t>下，</a:t>
            </a:r>
            <a:r>
              <a:rPr lang="en-US" altLang="zh-CN" dirty="0"/>
              <a:t> </a:t>
            </a:r>
            <a:r>
              <a:rPr lang="zh-CN" altLang="en-US" dirty="0"/>
              <a:t>有确定真值。</a:t>
            </a:r>
            <a:endParaRPr lang="en-US" altLang="zh-CN" dirty="0"/>
          </a:p>
          <a:p>
            <a:pPr lvl="0"/>
            <a:endParaRPr lang="en-US" altLang="zh-CN" dirty="0"/>
          </a:p>
        </p:txBody>
      </p:sp>
      <p:sp>
        <p:nvSpPr>
          <p:cNvPr id="93188"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幻灯片图像占位符 1"/>
          <p:cNvSpPr>
            <a:spLocks noGrp="1" noRot="1" noChangeAspect="1" noTextEdit="1"/>
          </p:cNvSpPr>
          <p:nvPr>
            <p:ph type="sldImg"/>
          </p:nvPr>
        </p:nvSpPr>
        <p:spPr>
          <a:ln/>
        </p:spPr>
      </p:sp>
      <p:sp>
        <p:nvSpPr>
          <p:cNvPr id="94211" name="备注占位符 2"/>
          <p:cNvSpPr>
            <a:spLocks noGrp="1"/>
          </p:cNvSpPr>
          <p:nvPr>
            <p:ph type="body" idx="1"/>
          </p:nvPr>
        </p:nvSpPr>
        <p:spPr>
          <a:ln/>
        </p:spPr>
        <p:txBody>
          <a:bodyPr wrap="square" lIns="91440" tIns="45720" rIns="91440" bIns="45720" anchor="ctr" anchorCtr="0"/>
          <a:p>
            <a:pPr lvl="0" eaLnBrk="1" hangingPunct="1"/>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xF</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x</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F</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dirty="0">
                <a:latin typeface="Times New Roman" panose="02020603050405020304" pitchFamily="18" charset="0"/>
              </a:rPr>
              <a:t>) </a:t>
            </a:r>
            <a:r>
              <a:rPr lang="zh-CN" altLang="en-US" dirty="0">
                <a:latin typeface="Times New Roman" panose="02020603050405020304" pitchFamily="18" charset="0"/>
              </a:rPr>
              <a:t>有成真解释吗？无（该公式的意思为：给定个体域，所有元素使得</a:t>
            </a:r>
            <a:r>
              <a:rPr lang="en-US" altLang="zh-CN" dirty="0">
                <a:latin typeface="Times New Roman" panose="02020603050405020304" pitchFamily="18" charset="0"/>
              </a:rPr>
              <a:t>F(x)</a:t>
            </a:r>
            <a:r>
              <a:rPr lang="zh-CN" altLang="en-US" dirty="0">
                <a:latin typeface="Times New Roman" panose="02020603050405020304" pitchFamily="18" charset="0"/>
              </a:rPr>
              <a:t>为真，</a:t>
            </a:r>
            <a:r>
              <a:rPr lang="zh-CN" altLang="en-US" b="1" dirty="0">
                <a:latin typeface="Times New Roman" panose="02020603050405020304" pitchFamily="18" charset="0"/>
              </a:rPr>
              <a:t>同时</a:t>
            </a:r>
            <a:r>
              <a:rPr lang="zh-CN" altLang="en-US" dirty="0">
                <a:latin typeface="Times New Roman" panose="02020603050405020304" pitchFamily="18" charset="0"/>
              </a:rPr>
              <a:t>又有某些元素使得</a:t>
            </a:r>
            <a:r>
              <a:rPr lang="en-US" altLang="zh-CN" dirty="0">
                <a:latin typeface="Times New Roman" panose="02020603050405020304" pitchFamily="18" charset="0"/>
              </a:rPr>
              <a:t>F(x)</a:t>
            </a:r>
            <a:r>
              <a:rPr lang="zh-CN" altLang="en-US" dirty="0">
                <a:latin typeface="Times New Roman" panose="02020603050405020304" pitchFamily="18" charset="0"/>
              </a:rPr>
              <a:t>为假。因此，为假命题。）</a:t>
            </a:r>
            <a:endParaRPr lang="zh-CN" altLang="en-US" dirty="0">
              <a:latin typeface="Times New Roman" panose="02020603050405020304" pitchFamily="18" charset="0"/>
            </a:endParaRPr>
          </a:p>
          <a:p>
            <a:pPr lvl="0" eaLnBrk="1" hangingPunct="1"/>
            <a:r>
              <a:rPr lang="zh-CN" altLang="en-US"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xF</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x</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F</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dirty="0">
                <a:latin typeface="Times New Roman" panose="02020603050405020304" pitchFamily="18" charset="0"/>
              </a:rPr>
              <a:t>) </a:t>
            </a:r>
            <a:r>
              <a:rPr lang="zh-CN" altLang="en-US" dirty="0">
                <a:latin typeface="Times New Roman" panose="02020603050405020304" pitchFamily="18" charset="0"/>
              </a:rPr>
              <a:t>有成假解释吗？无（该公式的意思为：给定个体域，有某些元素使得</a:t>
            </a:r>
            <a:r>
              <a:rPr lang="en-US" altLang="zh-CN" dirty="0">
                <a:latin typeface="Times New Roman" panose="02020603050405020304" pitchFamily="18" charset="0"/>
              </a:rPr>
              <a:t>F(x)</a:t>
            </a:r>
            <a:r>
              <a:rPr lang="zh-CN" altLang="en-US" dirty="0">
                <a:latin typeface="Times New Roman" panose="02020603050405020304" pitchFamily="18" charset="0"/>
              </a:rPr>
              <a:t>为真，</a:t>
            </a:r>
            <a:r>
              <a:rPr lang="zh-CN" altLang="en-US" b="1" dirty="0">
                <a:latin typeface="Times New Roman" panose="02020603050405020304" pitchFamily="18" charset="0"/>
              </a:rPr>
              <a:t>或</a:t>
            </a:r>
            <a:r>
              <a:rPr lang="zh-CN" altLang="en-US" dirty="0">
                <a:latin typeface="Times New Roman" panose="02020603050405020304" pitchFamily="18" charset="0"/>
              </a:rPr>
              <a:t>所有元素使得</a:t>
            </a:r>
            <a:r>
              <a:rPr lang="en-US" altLang="zh-CN" dirty="0">
                <a:latin typeface="Times New Roman" panose="02020603050405020304" pitchFamily="18" charset="0"/>
              </a:rPr>
              <a:t>F(x)</a:t>
            </a:r>
            <a:r>
              <a:rPr lang="zh-CN" altLang="en-US" dirty="0">
                <a:latin typeface="Times New Roman" panose="02020603050405020304" pitchFamily="18" charset="0"/>
              </a:rPr>
              <a:t>为假。因此，为真命题。）</a:t>
            </a:r>
            <a:endParaRPr lang="en-US" altLang="zh-CN" dirty="0">
              <a:latin typeface="Times New Roman" panose="02020603050405020304" pitchFamily="18" charset="0"/>
            </a:endParaRPr>
          </a:p>
          <a:p>
            <a:pPr lvl="0" eaLnBrk="1" hangingPunct="1"/>
            <a:endParaRPr lang="en-US" altLang="zh-CN" dirty="0">
              <a:latin typeface="Times New Roman" panose="02020603050405020304" pitchFamily="18" charset="0"/>
            </a:endParaRPr>
          </a:p>
          <a:p>
            <a:pPr lvl="0" eaLnBrk="1" hangingPunct="1"/>
            <a:r>
              <a:rPr lang="zh-CN" altLang="en-US" dirty="0">
                <a:latin typeface="Times New Roman" panose="02020603050405020304" pitchFamily="18" charset="0"/>
              </a:rPr>
              <a:t>一定要熟悉量词和连接词的用法</a:t>
            </a:r>
            <a:endParaRPr lang="en-US" altLang="zh-CN" b="1" dirty="0">
              <a:latin typeface="Times New Roman" panose="02020603050405020304" pitchFamily="18" charset="0"/>
            </a:endParaRPr>
          </a:p>
          <a:p>
            <a:pPr lvl="0"/>
            <a:endParaRPr lang="zh-CN" altLang="en-US" dirty="0"/>
          </a:p>
        </p:txBody>
      </p:sp>
      <p:sp>
        <p:nvSpPr>
          <p:cNvPr id="94212"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buNone/>
            </a:pPr>
            <a:fld id="{9A0DB2DC-4C9A-4742-B13C-FB6460FD3503}" type="slidenum">
              <a:rPr lang="en-US" altLang="zh-CN" sz="1200" dirty="0"/>
            </a:fld>
            <a:endParaRPr lang="en-US" altLang="zh-CN"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幻灯片图像占位符 1"/>
          <p:cNvSpPr>
            <a:spLocks noGrp="1" noRot="1" noChangeAspect="1" noTextEdit="1"/>
          </p:cNvSpPr>
          <p:nvPr>
            <p:ph type="sldImg"/>
          </p:nvPr>
        </p:nvSpPr>
        <p:spPr>
          <a:ln/>
        </p:spPr>
      </p:sp>
      <p:sp>
        <p:nvSpPr>
          <p:cNvPr id="95235" name="备注占位符 2"/>
          <p:cNvSpPr>
            <a:spLocks noGrp="1"/>
          </p:cNvSpPr>
          <p:nvPr>
            <p:ph type="body" idx="1"/>
          </p:nvPr>
        </p:nvSpPr>
        <p:spPr>
          <a:ln/>
        </p:spPr>
        <p:txBody>
          <a:bodyPr wrap="square" lIns="91440" tIns="45720" rIns="91440" bIns="45720" anchor="ctr" anchorCtr="0"/>
          <a:p>
            <a:pPr lvl="0"/>
            <a:r>
              <a:rPr lang="en-US" altLang="zh-CN" dirty="0"/>
              <a:t>1</a:t>
            </a:r>
            <a:r>
              <a:rPr lang="zh-CN" altLang="en-US" dirty="0"/>
              <a:t>、当个体域</a:t>
            </a:r>
            <a:r>
              <a:rPr lang="en-US" altLang="zh-CN" dirty="0"/>
              <a:t>DI</a:t>
            </a:r>
            <a:r>
              <a:rPr lang="zh-CN" altLang="en-US" dirty="0"/>
              <a:t>中的元素个数有限时</a:t>
            </a:r>
            <a:r>
              <a:rPr lang="en-US" altLang="zh-CN" dirty="0"/>
              <a:t>,</a:t>
            </a:r>
            <a:r>
              <a:rPr lang="zh-CN" altLang="en-US" dirty="0"/>
              <a:t>可将变元的所有可能取值一一列举出来，此时量词可消除。</a:t>
            </a:r>
            <a:endParaRPr lang="en-US" altLang="zh-CN" dirty="0"/>
          </a:p>
          <a:p>
            <a:pPr lvl="0"/>
            <a:endParaRPr lang="zh-CN" altLang="en-US" dirty="0"/>
          </a:p>
        </p:txBody>
      </p:sp>
      <p:sp>
        <p:nvSpPr>
          <p:cNvPr id="95236"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
        <p:nvSpPr>
          <p:cNvPr id="96259" name="Rectangle 2"/>
          <p:cNvSpPr>
            <a:spLocks noGrp="1" noRot="1" noChangeAspect="1" noTextEdit="1"/>
          </p:cNvSpPr>
          <p:nvPr>
            <p:ph type="sldImg"/>
          </p:nvPr>
        </p:nvSpPr>
        <p:spPr>
          <a:ln/>
        </p:spPr>
      </p:sp>
      <p:sp>
        <p:nvSpPr>
          <p:cNvPr id="96260" name="Rectangle 3"/>
          <p:cNvSpPr>
            <a:spLocks noGrp="1"/>
          </p:cNvSpPr>
          <p:nvPr>
            <p:ph type="body" idx="1"/>
          </p:nvPr>
        </p:nvSpPr>
        <p:spPr>
          <a:ln/>
        </p:spPr>
        <p:txBody>
          <a:bodyPr wrap="square" lIns="91440" tIns="45720" rIns="91440" bIns="45720" anchor="ctr" anchorCtr="0"/>
          <a:p>
            <a:pPr lvl="0" eaLnBrk="1" hangingPunct="1">
              <a:lnSpc>
                <a:spcPct val="90000"/>
              </a:lnSpc>
              <a:spcBef>
                <a:spcPct val="20000"/>
              </a:spcBef>
            </a:pPr>
            <a:r>
              <a:rPr lang="en-US" altLang="zh-CN" dirty="0"/>
              <a:t>2</a:t>
            </a:r>
            <a:r>
              <a:rPr lang="zh-CN" altLang="en-US" dirty="0"/>
              <a:t>、个体域取值无限时，若公式不是闭式，在一个解释下则有可能是命题，也有可能不是命题</a:t>
            </a:r>
            <a:endParaRPr lang="en-US" altLang="zh-CN" dirty="0"/>
          </a:p>
          <a:p>
            <a:pPr lvl="0" eaLnBrk="1" hangingPunct="1">
              <a:lnSpc>
                <a:spcPct val="90000"/>
              </a:lnSpc>
              <a:spcBef>
                <a:spcPct val="20000"/>
              </a:spcBef>
            </a:pPr>
            <a:endParaRPr lang="en-US" altLang="zh-CN" dirty="0"/>
          </a:p>
          <a:p>
            <a:pPr lvl="0" eaLnBrk="1" hangingPunct="1">
              <a:lnSpc>
                <a:spcPct val="90000"/>
              </a:lnSpc>
              <a:spcBef>
                <a:spcPct val="20000"/>
              </a:spcBef>
            </a:pPr>
            <a:r>
              <a:rPr lang="zh-CN" altLang="en-US" dirty="0"/>
              <a:t>（</a:t>
            </a:r>
            <a:r>
              <a:rPr lang="en-US" altLang="zh-CN" dirty="0"/>
              <a:t>3</a:t>
            </a:r>
            <a:r>
              <a:rPr lang="zh-CN" altLang="en-US" dirty="0"/>
              <a:t>）</a:t>
            </a:r>
            <a:r>
              <a:rPr lang="en-US" altLang="zh-CN" dirty="0"/>
              <a:t>F(f(x,y), f(y,z)) </a:t>
            </a:r>
            <a:r>
              <a:rPr lang="en-US" altLang="zh-CN" dirty="0">
                <a:sym typeface="Symbol" panose="05050102010706020507" pitchFamily="18" charset="2"/>
              </a:rPr>
              <a:t> </a:t>
            </a:r>
            <a:r>
              <a:rPr lang="en-US" altLang="zh-CN" dirty="0"/>
              <a:t>x+y= y+z</a:t>
            </a:r>
            <a:r>
              <a:rPr lang="zh-CN" altLang="en-US" dirty="0"/>
              <a:t>不是闭式，真值不确定（</a:t>
            </a:r>
            <a:r>
              <a:rPr lang="en-US" altLang="zh-CN" dirty="0"/>
              <a:t>x</a:t>
            </a:r>
            <a:r>
              <a:rPr lang="zh-CN" altLang="en-US" dirty="0"/>
              <a:t>等于</a:t>
            </a:r>
            <a:r>
              <a:rPr lang="en-US" altLang="zh-CN" dirty="0"/>
              <a:t>z</a:t>
            </a:r>
            <a:r>
              <a:rPr lang="zh-CN" altLang="en-US" dirty="0"/>
              <a:t>，则为真命题；</a:t>
            </a:r>
            <a:r>
              <a:rPr lang="en-US" altLang="zh-CN" dirty="0"/>
              <a:t>x</a:t>
            </a:r>
            <a:r>
              <a:rPr lang="zh-CN" altLang="en-US" dirty="0"/>
              <a:t>不等于</a:t>
            </a:r>
            <a:r>
              <a:rPr lang="en-US" altLang="zh-CN" dirty="0"/>
              <a:t>z</a:t>
            </a:r>
            <a:r>
              <a:rPr lang="zh-CN" altLang="en-US" dirty="0"/>
              <a:t>，为假命题），不是命题。</a:t>
            </a:r>
            <a:endParaRPr lang="zh-CN" altLang="en-US" dirty="0">
              <a:sym typeface="Symbol" panose="05050102010706020507" pitchFamily="18" charset="2"/>
            </a:endParaRPr>
          </a:p>
          <a:p>
            <a:pPr lvl="0" eaLnBrk="1" hangingPunct="1"/>
            <a:endParaRPr lang="en-US"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幻灯片图像占位符 1"/>
          <p:cNvSpPr>
            <a:spLocks noGrp="1" noRot="1" noChangeAspect="1" noTextEdit="1"/>
          </p:cNvSpPr>
          <p:nvPr>
            <p:ph type="sldImg"/>
          </p:nvPr>
        </p:nvSpPr>
        <p:spPr>
          <a:ln/>
        </p:spPr>
      </p:sp>
      <p:sp>
        <p:nvSpPr>
          <p:cNvPr id="97283" name="备注占位符 2"/>
          <p:cNvSpPr>
            <a:spLocks noGrp="1"/>
          </p:cNvSpPr>
          <p:nvPr>
            <p:ph type="body" idx="1"/>
          </p:nvPr>
        </p:nvSpPr>
        <p:spPr>
          <a:ln/>
        </p:spPr>
        <p:txBody>
          <a:bodyPr wrap="square" lIns="91440" tIns="45720" rIns="91440" bIns="45720" anchor="ctr" anchorCtr="0"/>
          <a:p>
            <a:pPr lvl="0"/>
            <a:r>
              <a:rPr lang="en-US" altLang="zh-CN" dirty="0"/>
              <a:t>3</a:t>
            </a:r>
            <a:r>
              <a:rPr lang="zh-CN" altLang="en-US" dirty="0"/>
              <a:t>、个体域取值无限时，若公式是闭式，则都是命题</a:t>
            </a:r>
            <a:endParaRPr lang="zh-CN" altLang="en-US" dirty="0"/>
          </a:p>
          <a:p>
            <a:pPr lvl="0"/>
            <a:endParaRPr lang="zh-CN" altLang="en-US" dirty="0"/>
          </a:p>
        </p:txBody>
      </p:sp>
      <p:sp>
        <p:nvSpPr>
          <p:cNvPr id="97284"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幻灯片图像占位符 1"/>
          <p:cNvSpPr>
            <a:spLocks noGrp="1" noRot="1" noChangeAspect="1" noTextEdit="1"/>
          </p:cNvSpPr>
          <p:nvPr>
            <p:ph type="sldImg"/>
          </p:nvPr>
        </p:nvSpPr>
        <p:spPr>
          <a:ln/>
        </p:spPr>
      </p:sp>
      <p:sp>
        <p:nvSpPr>
          <p:cNvPr id="98307" name="备注占位符 2"/>
          <p:cNvSpPr>
            <a:spLocks noGrp="1"/>
          </p:cNvSpPr>
          <p:nvPr>
            <p:ph type="body" idx="1"/>
          </p:nvPr>
        </p:nvSpPr>
        <p:spPr>
          <a:ln/>
        </p:spPr>
        <p:txBody>
          <a:bodyPr wrap="square" lIns="91440" tIns="45720" rIns="91440" bIns="45720" anchor="ctr" anchorCtr="0"/>
          <a:p>
            <a:pPr lvl="0"/>
            <a:endParaRPr lang="zh-CN" altLang="en-US" dirty="0"/>
          </a:p>
        </p:txBody>
      </p:sp>
      <p:sp>
        <p:nvSpPr>
          <p:cNvPr id="98308"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幻灯片图像占位符 1"/>
          <p:cNvSpPr>
            <a:spLocks noGrp="1" noRot="1" noChangeAspect="1" noTextEdit="1"/>
          </p:cNvSpPr>
          <p:nvPr>
            <p:ph type="sldImg"/>
          </p:nvPr>
        </p:nvSpPr>
        <p:spPr>
          <a:ln/>
        </p:spPr>
      </p:sp>
      <p:sp>
        <p:nvSpPr>
          <p:cNvPr id="99331" name="备注占位符 2"/>
          <p:cNvSpPr>
            <a:spLocks noGrp="1"/>
          </p:cNvSpPr>
          <p:nvPr>
            <p:ph type="body" idx="1"/>
          </p:nvPr>
        </p:nvSpPr>
        <p:spPr>
          <a:ln/>
        </p:spPr>
        <p:txBody>
          <a:bodyPr wrap="square" lIns="91440" tIns="45720" rIns="91440" bIns="45720" anchor="ctr" anchorCtr="0"/>
          <a:p>
            <a:pPr lvl="0"/>
            <a:r>
              <a:rPr lang="zh-CN" altLang="en-US" dirty="0"/>
              <a:t>从这几个例题可以看出，若一个公式不是闭式，在一个解释下则有可能是命题，也有可能不是命题。如何让非闭式变成命题呢？需要对公式的每个自由出现的个体变项指定一个具体的值。</a:t>
            </a:r>
            <a:endParaRPr lang="zh-CN" altLang="en-US" dirty="0"/>
          </a:p>
        </p:txBody>
      </p:sp>
      <p:sp>
        <p:nvSpPr>
          <p:cNvPr id="99332"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
        <p:nvSpPr>
          <p:cNvPr id="81923" name="Rectangle 2"/>
          <p:cNvSpPr>
            <a:spLocks noGrp="1" noRot="1" noChangeAspect="1" noTextEdit="1"/>
          </p:cNvSpPr>
          <p:nvPr>
            <p:ph type="sldImg"/>
          </p:nvPr>
        </p:nvSpPr>
        <p:spPr>
          <a:ln/>
        </p:spPr>
      </p:sp>
      <p:sp>
        <p:nvSpPr>
          <p:cNvPr id="81924" name="Rectangle 3"/>
          <p:cNvSpPr>
            <a:spLocks noGrp="1"/>
          </p:cNvSpPr>
          <p:nvPr>
            <p:ph type="body" idx="1"/>
          </p:nvPr>
        </p:nvSpPr>
        <p:spPr>
          <a:ln/>
        </p:spPr>
        <p:txBody>
          <a:bodyPr wrap="square" lIns="91440" tIns="45720" rIns="91440" bIns="45720" anchor="ctr" anchorCtr="0"/>
          <a:p>
            <a:pPr lvl="0"/>
            <a:endParaRPr lang="en-US" altLang="zh-CN" dirty="0"/>
          </a:p>
          <a:p>
            <a:pPr lvl="0"/>
            <a:endParaRPr lang="en-US"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幻灯片图像占位符 1"/>
          <p:cNvSpPr>
            <a:spLocks noGrp="1" noRot="1" noChangeAspect="1" noTextEdit="1"/>
          </p:cNvSpPr>
          <p:nvPr>
            <p:ph type="sldImg"/>
          </p:nvPr>
        </p:nvSpPr>
        <p:spPr>
          <a:ln/>
        </p:spPr>
      </p:sp>
      <p:sp>
        <p:nvSpPr>
          <p:cNvPr id="100355" name="备注占位符 2"/>
          <p:cNvSpPr>
            <a:spLocks noGrp="1"/>
          </p:cNvSpPr>
          <p:nvPr>
            <p:ph type="body" idx="1"/>
          </p:nvPr>
        </p:nvSpPr>
        <p:spPr>
          <a:ln/>
        </p:spPr>
        <p:txBody>
          <a:bodyPr wrap="square" lIns="91440" tIns="45720" rIns="91440" bIns="45720" anchor="ctr" anchorCtr="0"/>
          <a:p>
            <a:pPr lvl="0"/>
            <a:r>
              <a:rPr lang="zh-CN" altLang="en-US" dirty="0"/>
              <a:t>在该题中，</a:t>
            </a:r>
            <a:r>
              <a:rPr lang="en-US" altLang="zh-CN" dirty="0"/>
              <a:t>x,y,z</a:t>
            </a:r>
            <a:r>
              <a:rPr lang="zh-CN" altLang="en-US" dirty="0"/>
              <a:t>均为自由出现的个体变项。</a:t>
            </a:r>
            <a:r>
              <a:rPr lang="en-US" altLang="zh-CN" dirty="0"/>
              <a:t>x+y= y+z </a:t>
            </a:r>
            <a:r>
              <a:rPr lang="zh-CN" altLang="en-US" dirty="0"/>
              <a:t>之所以不是命题，是因为</a:t>
            </a:r>
            <a:r>
              <a:rPr lang="en-US" altLang="zh-CN" dirty="0"/>
              <a:t>x,y,z</a:t>
            </a:r>
            <a:r>
              <a:rPr lang="zh-CN" altLang="en-US" dirty="0"/>
              <a:t>的取值不确定，一旦给定一组确定取值，该式就成为命题。</a:t>
            </a:r>
            <a:endParaRPr lang="zh-CN" altLang="en-US" dirty="0"/>
          </a:p>
        </p:txBody>
      </p:sp>
      <p:sp>
        <p:nvSpPr>
          <p:cNvPr id="100356"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幻灯片图像占位符 1"/>
          <p:cNvSpPr>
            <a:spLocks noGrp="1" noRot="1" noChangeAspect="1" noTextEdit="1"/>
          </p:cNvSpPr>
          <p:nvPr>
            <p:ph type="sldImg"/>
          </p:nvPr>
        </p:nvSpPr>
        <p:spPr>
          <a:ln/>
        </p:spPr>
      </p:sp>
      <p:sp>
        <p:nvSpPr>
          <p:cNvPr id="101379" name="备注占位符 2"/>
          <p:cNvSpPr>
            <a:spLocks noGrp="1"/>
          </p:cNvSpPr>
          <p:nvPr>
            <p:ph type="body" idx="1"/>
          </p:nvPr>
        </p:nvSpPr>
        <p:spPr>
          <a:ln/>
        </p:spPr>
        <p:txBody>
          <a:bodyPr wrap="square" lIns="91440" tIns="45720" rIns="91440" bIns="45720" anchor="ctr" anchorCtr="0"/>
          <a:p>
            <a:pPr lvl="0"/>
            <a:endParaRPr lang="zh-CN" altLang="en-US" dirty="0"/>
          </a:p>
        </p:txBody>
      </p:sp>
      <p:sp>
        <p:nvSpPr>
          <p:cNvPr id="101380"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幻灯片图像占位符 1"/>
          <p:cNvSpPr>
            <a:spLocks noGrp="1" noRot="1" noChangeAspect="1" noTextEdit="1"/>
          </p:cNvSpPr>
          <p:nvPr>
            <p:ph type="sldImg"/>
          </p:nvPr>
        </p:nvSpPr>
        <p:spPr>
          <a:ln/>
        </p:spPr>
      </p:sp>
      <p:sp>
        <p:nvSpPr>
          <p:cNvPr id="102403" name="备注占位符 2"/>
          <p:cNvSpPr>
            <a:spLocks noGrp="1"/>
          </p:cNvSpPr>
          <p:nvPr>
            <p:ph type="body" idx="1"/>
          </p:nvPr>
        </p:nvSpPr>
        <p:spPr>
          <a:ln/>
        </p:spPr>
        <p:txBody>
          <a:bodyPr wrap="square" lIns="91440" tIns="45720" rIns="91440" bIns="45720" anchor="ctr" anchorCtr="0"/>
          <a:p>
            <a:pPr lvl="0"/>
            <a:endParaRPr lang="zh-CN" altLang="en-US" dirty="0"/>
          </a:p>
        </p:txBody>
      </p:sp>
      <p:sp>
        <p:nvSpPr>
          <p:cNvPr id="102404"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幻灯片图像占位符 1"/>
          <p:cNvSpPr>
            <a:spLocks noGrp="1" noRot="1" noChangeAspect="1" noTextEdit="1"/>
          </p:cNvSpPr>
          <p:nvPr>
            <p:ph type="sldImg"/>
          </p:nvPr>
        </p:nvSpPr>
        <p:spPr>
          <a:ln/>
        </p:spPr>
      </p:sp>
      <p:sp>
        <p:nvSpPr>
          <p:cNvPr id="103427" name="备注占位符 2"/>
          <p:cNvSpPr>
            <a:spLocks noGrp="1"/>
          </p:cNvSpPr>
          <p:nvPr>
            <p:ph type="body" idx="1"/>
          </p:nvPr>
        </p:nvSpPr>
        <p:spPr>
          <a:ln/>
        </p:spPr>
        <p:txBody>
          <a:bodyPr wrap="square" lIns="91440" tIns="45720" rIns="91440" bIns="45720" anchor="ctr" anchorCtr="0"/>
          <a:p>
            <a:pPr lvl="0"/>
            <a:r>
              <a:rPr lang="zh-CN" altLang="en-US" dirty="0"/>
              <a:t>对于可满足式，举一个为真的解释，举一个为假的解释。</a:t>
            </a:r>
            <a:endParaRPr lang="zh-CN" altLang="en-US" dirty="0"/>
          </a:p>
        </p:txBody>
      </p:sp>
      <p:sp>
        <p:nvSpPr>
          <p:cNvPr id="103428"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buNone/>
            </a:pPr>
            <a:fld id="{9A0DB2DC-4C9A-4742-B13C-FB6460FD3503}" type="slidenum">
              <a:rPr lang="en-US" altLang="zh-CN" sz="1200" dirty="0"/>
            </a:fld>
            <a:endParaRPr lang="en-US" altLang="zh-CN"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幻灯片图像占位符 1"/>
          <p:cNvSpPr>
            <a:spLocks noGrp="1" noRot="1" noChangeAspect="1" noTextEdit="1"/>
          </p:cNvSpPr>
          <p:nvPr>
            <p:ph type="sldImg"/>
          </p:nvPr>
        </p:nvSpPr>
        <p:spPr>
          <a:ln/>
        </p:spPr>
      </p:sp>
      <p:sp>
        <p:nvSpPr>
          <p:cNvPr id="82947" name="备注占位符 2"/>
          <p:cNvSpPr>
            <a:spLocks noGrp="1"/>
          </p:cNvSpPr>
          <p:nvPr>
            <p:ph type="body" idx="1"/>
          </p:nvPr>
        </p:nvSpPr>
        <p:spPr>
          <a:ln/>
        </p:spPr>
        <p:txBody>
          <a:bodyPr wrap="square" lIns="91440" tIns="45720" rIns="91440" bIns="45720" anchor="ctr" anchorCtr="0"/>
          <a:p>
            <a:pPr lvl="0"/>
            <a:r>
              <a:rPr lang="en-US" altLang="zh-CN" dirty="0"/>
              <a:t>e</a:t>
            </a:r>
            <a:r>
              <a:rPr lang="zh-CN" altLang="en-US" dirty="0"/>
              <a:t>是自然对数的底数，是一个无限不循环小数。其值等于</a:t>
            </a:r>
            <a:r>
              <a:rPr lang="en-US" altLang="zh-CN" dirty="0"/>
              <a:t>2.71828.... </a:t>
            </a:r>
            <a:endParaRPr lang="en-US" altLang="zh-CN" dirty="0"/>
          </a:p>
          <a:p>
            <a:pPr lvl="0"/>
            <a:endParaRPr lang="en-US" altLang="zh-CN" dirty="0"/>
          </a:p>
          <a:p>
            <a:pPr lvl="0"/>
            <a:endParaRPr lang="en-US" altLang="zh-CN" dirty="0"/>
          </a:p>
          <a:p>
            <a:pPr lvl="0"/>
            <a:endParaRPr lang="zh-CN" altLang="en-US" dirty="0"/>
          </a:p>
        </p:txBody>
      </p:sp>
      <p:sp>
        <p:nvSpPr>
          <p:cNvPr id="82948"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
        <p:nvSpPr>
          <p:cNvPr id="83971" name="Rectangle 2"/>
          <p:cNvSpPr>
            <a:spLocks noGrp="1" noRot="1" noChangeAspect="1" noTextEdit="1"/>
          </p:cNvSpPr>
          <p:nvPr>
            <p:ph type="sldImg"/>
          </p:nvPr>
        </p:nvSpPr>
        <p:spPr>
          <a:ln/>
        </p:spPr>
      </p:sp>
      <p:sp>
        <p:nvSpPr>
          <p:cNvPr id="83972" name="Rectangle 3"/>
          <p:cNvSpPr>
            <a:spLocks noGrp="1"/>
          </p:cNvSpPr>
          <p:nvPr>
            <p:ph type="body" idx="1"/>
          </p:nvPr>
        </p:nvSpPr>
        <p:spPr>
          <a:ln/>
        </p:spPr>
        <p:txBody>
          <a:bodyPr wrap="square" lIns="91440" tIns="45720" rIns="91440" bIns="45720" anchor="ctr" anchorCtr="0"/>
          <a:p>
            <a:pPr lvl="0" eaLnBrk="1" hangingPunct="1"/>
            <a:r>
              <a:rPr lang="zh-CN" altLang="en-US" dirty="0">
                <a:solidFill>
                  <a:srgbClr val="CC3300"/>
                </a:solidFill>
                <a:latin typeface="Times New Roman" panose="02020603050405020304" pitchFamily="18" charset="0"/>
                <a:sym typeface="Symbol" panose="05050102010706020507" pitchFamily="18" charset="2"/>
              </a:rPr>
              <a:t>如果个体域</a:t>
            </a:r>
            <a:r>
              <a:rPr lang="en-US" altLang="zh-CN" dirty="0">
                <a:solidFill>
                  <a:srgbClr val="CC3300"/>
                </a:solidFill>
                <a:latin typeface="Times New Roman" panose="02020603050405020304" pitchFamily="18" charset="0"/>
                <a:sym typeface="Symbol" panose="05050102010706020507" pitchFamily="18" charset="2"/>
              </a:rPr>
              <a:t>D</a:t>
            </a:r>
            <a:r>
              <a:rPr lang="zh-CN" altLang="en-US" dirty="0">
                <a:solidFill>
                  <a:srgbClr val="CC3300"/>
                </a:solidFill>
                <a:latin typeface="Times New Roman" panose="02020603050405020304" pitchFamily="18" charset="0"/>
                <a:sym typeface="Symbol" panose="05050102010706020507" pitchFamily="18" charset="2"/>
              </a:rPr>
              <a:t>为全总个体域，则大部分命题都是假命题。</a:t>
            </a:r>
            <a:endParaRPr lang="en-US" altLang="zh-CN" dirty="0">
              <a:solidFill>
                <a:schemeClr val="bg2"/>
              </a:solidFill>
              <a:sym typeface="Symbol" panose="05050102010706020507" pitchFamily="18" charset="2"/>
            </a:endParaRPr>
          </a:p>
          <a:p>
            <a:pPr lvl="0" eaLnBrk="1" hangingPunct="1"/>
            <a:endParaRPr lang="en-US" altLang="zh-CN" dirty="0">
              <a:solidFill>
                <a:schemeClr val="bg2"/>
              </a:solidFill>
              <a:sym typeface="Symbol" panose="05050102010706020507" pitchFamily="18" charset="2"/>
            </a:endParaRPr>
          </a:p>
          <a:p>
            <a:pPr lvl="0" eaLnBrk="1" hangingPunct="1"/>
            <a:r>
              <a:rPr lang="en-US" altLang="zh-CN" dirty="0">
                <a:solidFill>
                  <a:schemeClr val="bg2"/>
                </a:solidFill>
                <a:sym typeface="Symbol" panose="05050102010706020507" pitchFamily="18" charset="2"/>
              </a:rPr>
              <a:t></a:t>
            </a:r>
            <a:r>
              <a:rPr lang="en-US" altLang="zh-CN" dirty="0">
                <a:solidFill>
                  <a:schemeClr val="bg2"/>
                </a:solidFill>
              </a:rPr>
              <a:t>x </a:t>
            </a:r>
            <a:r>
              <a:rPr lang="zh-CN" altLang="en-US" dirty="0">
                <a:solidFill>
                  <a:schemeClr val="bg2"/>
                </a:solidFill>
              </a:rPr>
              <a:t>（</a:t>
            </a:r>
            <a:r>
              <a:rPr lang="en-US" altLang="zh-CN" dirty="0">
                <a:solidFill>
                  <a:schemeClr val="bg2"/>
                </a:solidFill>
              </a:rPr>
              <a:t>M(x) </a:t>
            </a:r>
            <a:r>
              <a:rPr lang="en-US" altLang="zh-CN" dirty="0">
                <a:sym typeface="Symbol" panose="05050102010706020507" pitchFamily="18" charset="2"/>
              </a:rPr>
              <a:t></a:t>
            </a:r>
            <a:r>
              <a:rPr lang="en-US" altLang="zh-CN" dirty="0">
                <a:solidFill>
                  <a:schemeClr val="bg2"/>
                </a:solidFill>
              </a:rPr>
              <a:t> F(x)</a:t>
            </a:r>
            <a:r>
              <a:rPr lang="zh-CN" altLang="en-US" dirty="0">
                <a:solidFill>
                  <a:schemeClr val="bg2"/>
                </a:solidFill>
              </a:rPr>
              <a:t>）：对所有个体而言，它是人并且都是要死的。</a:t>
            </a:r>
            <a:endParaRPr lang="zh-CN" altLang="en-US" dirty="0">
              <a:solidFill>
                <a:schemeClr val="bg2"/>
              </a:solidFill>
            </a:endParaRPr>
          </a:p>
          <a:p>
            <a:pPr lvl="0" eaLnBrk="1" hangingPunct="1"/>
            <a:r>
              <a:rPr lang="zh-CN" altLang="en-US" dirty="0">
                <a:solidFill>
                  <a:schemeClr val="bg2"/>
                </a:solidFill>
                <a:sym typeface="Symbol" panose="05050102010706020507" pitchFamily="18" charset="2"/>
              </a:rPr>
              <a:t></a:t>
            </a:r>
            <a:r>
              <a:rPr lang="en-US" altLang="zh-CN" dirty="0">
                <a:solidFill>
                  <a:schemeClr val="bg2"/>
                </a:solidFill>
              </a:rPr>
              <a:t>x </a:t>
            </a:r>
            <a:r>
              <a:rPr lang="zh-CN" altLang="en-US" dirty="0">
                <a:solidFill>
                  <a:schemeClr val="bg2"/>
                </a:solidFill>
              </a:rPr>
              <a:t>（</a:t>
            </a:r>
            <a:r>
              <a:rPr lang="en-US" altLang="zh-CN" dirty="0">
                <a:solidFill>
                  <a:schemeClr val="bg2"/>
                </a:solidFill>
              </a:rPr>
              <a:t>M(x) </a:t>
            </a:r>
            <a:r>
              <a:rPr lang="en-US" altLang="zh-CN" dirty="0">
                <a:sym typeface="Symbol" panose="05050102010706020507" pitchFamily="18" charset="2"/>
              </a:rPr>
              <a:t></a:t>
            </a:r>
            <a:r>
              <a:rPr lang="en-US" altLang="zh-CN" dirty="0">
                <a:solidFill>
                  <a:schemeClr val="bg2"/>
                </a:solidFill>
              </a:rPr>
              <a:t> G(x)</a:t>
            </a:r>
            <a:r>
              <a:rPr lang="zh-CN" altLang="en-US" dirty="0">
                <a:solidFill>
                  <a:schemeClr val="bg2"/>
                </a:solidFill>
              </a:rPr>
              <a:t>）：存在着个体，如果它是人，则活到百岁以上。</a:t>
            </a:r>
            <a:endParaRPr lang="zh-CN" altLang="en-US" dirty="0">
              <a:solidFill>
                <a:schemeClr val="bg2"/>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84994" name="Rectangle 7"/>
          <p:cNvSpPr txBox="1">
            <a:spLocks noGrp="1"/>
          </p:cNvSpP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
        <p:nvSpPr>
          <p:cNvPr id="84995" name="Rectangle 2"/>
          <p:cNvSpPr>
            <a:spLocks noTextEdit="1"/>
          </p:cNvSpPr>
          <p:nvPr>
            <p:ph type="sldImg"/>
          </p:nvPr>
        </p:nvSpPr>
        <p:spPr>
          <a:ln/>
        </p:spPr>
      </p:sp>
      <p:sp>
        <p:nvSpPr>
          <p:cNvPr id="84996" name="Rectangle 3"/>
          <p:cNvSpPr>
            <a:spLocks noGrp="1"/>
          </p:cNvSpPr>
          <p:nvPr>
            <p:ph type="body" idx="1"/>
          </p:nvPr>
        </p:nvSpPr>
        <p:spPr>
          <a:ln/>
        </p:spPr>
        <p:txBody>
          <a:bodyPr wrap="square" lIns="91440" tIns="45720" rIns="91440" bIns="45720" anchor="t" anchorCtr="0"/>
          <a:p>
            <a:pPr lvl="0" eaLnBrk="1" hangingPunct="1"/>
            <a:endParaRPr lang="en-US" altLang="zh-CN" b="1" dirty="0">
              <a:solidFill>
                <a:srgbClr val="000000"/>
              </a:solidFill>
            </a:endParaRPr>
          </a:p>
          <a:p>
            <a:pPr lvl="0" eaLnBrk="1" hangingPunct="1"/>
            <a:r>
              <a:rPr lang="en-US" altLang="zh-CN" b="1" dirty="0">
                <a:solidFill>
                  <a:srgbClr val="000000"/>
                </a:solidFill>
                <a:sym typeface="Symbol" panose="05050102010706020507" pitchFamily="18" charset="2"/>
              </a:rPr>
              <a:t></a:t>
            </a:r>
            <a:r>
              <a:rPr lang="en-US" altLang="zh-CN" b="1" dirty="0">
                <a:solidFill>
                  <a:srgbClr val="000000"/>
                </a:solidFill>
              </a:rPr>
              <a:t>x(M(x)∧</a:t>
            </a:r>
            <a:r>
              <a:rPr lang="en-US" altLang="zh-CN" b="1" dirty="0">
                <a:solidFill>
                  <a:srgbClr val="000000"/>
                </a:solidFill>
                <a:sym typeface="Symbol" panose="05050102010706020507" pitchFamily="18" charset="2"/>
              </a:rPr>
              <a:t></a:t>
            </a:r>
            <a:r>
              <a:rPr lang="en-US" altLang="zh-CN" b="1" dirty="0">
                <a:solidFill>
                  <a:srgbClr val="000000"/>
                </a:solidFill>
              </a:rPr>
              <a:t>H(x))</a:t>
            </a:r>
            <a:endParaRPr lang="en-US" altLang="zh-CN" b="1" dirty="0">
              <a:solidFill>
                <a:srgbClr val="000000"/>
              </a:solidFill>
            </a:endParaRP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86018" name="Rectangle 7"/>
          <p:cNvSpPr txBox="1">
            <a:spLocks noGrp="1"/>
          </p:cNvSpP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
        <p:nvSpPr>
          <p:cNvPr id="86019" name="Rectangle 2"/>
          <p:cNvSpPr>
            <a:spLocks noTextEdit="1"/>
          </p:cNvSpPr>
          <p:nvPr>
            <p:ph type="sldImg"/>
          </p:nvPr>
        </p:nvSpPr>
        <p:spPr>
          <a:ln/>
        </p:spPr>
      </p:sp>
      <p:sp>
        <p:nvSpPr>
          <p:cNvPr id="86020" name="Rectangle 3"/>
          <p:cNvSpPr>
            <a:spLocks noGrp="1"/>
          </p:cNvSpPr>
          <p:nvPr>
            <p:ph type="body" idx="1"/>
          </p:nvPr>
        </p:nvSpPr>
        <p:spPr>
          <a:ln/>
        </p:spPr>
        <p:txBody>
          <a:bodyPr wrap="square" lIns="91440" tIns="45720" rIns="91440" bIns="45720" anchor="t" anchorCtr="0"/>
          <a:p>
            <a:pPr lvl="0" eaLnBrk="1" hangingPunct="1"/>
            <a:endParaRPr lang="en-US" altLang="zh-CN" b="1" dirty="0">
              <a:solidFill>
                <a:srgbClr val="000000"/>
              </a:solidFill>
            </a:endParaRPr>
          </a:p>
          <a:p>
            <a:pPr lvl="0" eaLnBrk="1" hangingPunct="1"/>
            <a:r>
              <a:rPr lang="en-US" altLang="zh-CN" b="1" dirty="0">
                <a:solidFill>
                  <a:srgbClr val="000000"/>
                </a:solidFill>
                <a:sym typeface="Symbol" panose="05050102010706020507" pitchFamily="18" charset="2"/>
              </a:rPr>
              <a:t></a:t>
            </a:r>
            <a:r>
              <a:rPr lang="en-US" altLang="zh-CN" b="1" dirty="0">
                <a:solidFill>
                  <a:srgbClr val="000000"/>
                </a:solidFill>
              </a:rPr>
              <a:t>x(M(x)∧</a:t>
            </a:r>
            <a:r>
              <a:rPr lang="en-US" altLang="zh-CN" b="1" dirty="0">
                <a:solidFill>
                  <a:srgbClr val="000000"/>
                </a:solidFill>
                <a:sym typeface="Symbol" panose="05050102010706020507" pitchFamily="18" charset="2"/>
              </a:rPr>
              <a:t></a:t>
            </a:r>
            <a:r>
              <a:rPr lang="en-US" altLang="zh-CN" b="1" dirty="0">
                <a:solidFill>
                  <a:srgbClr val="000000"/>
                </a:solidFill>
              </a:rPr>
              <a:t>H(x))</a:t>
            </a:r>
            <a:endParaRPr lang="en-US" altLang="zh-CN" b="1" dirty="0">
              <a:solidFill>
                <a:srgbClr val="000000"/>
              </a:solidFill>
            </a:endParaRPr>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87042" name="Rectangle 7"/>
          <p:cNvSpPr txBox="1">
            <a:spLocks noGrp="1"/>
          </p:cNvSpP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
        <p:nvSpPr>
          <p:cNvPr id="87043" name="Rectangle 2"/>
          <p:cNvSpPr>
            <a:spLocks noTextEdit="1"/>
          </p:cNvSpPr>
          <p:nvPr>
            <p:ph type="sldImg"/>
          </p:nvPr>
        </p:nvSpPr>
        <p:spPr>
          <a:ln/>
        </p:spPr>
      </p:sp>
      <p:sp>
        <p:nvSpPr>
          <p:cNvPr id="87044" name="Rectangle 3"/>
          <p:cNvSpPr>
            <a:spLocks noGrp="1"/>
          </p:cNvSpPr>
          <p:nvPr>
            <p:ph type="body" idx="1"/>
          </p:nvPr>
        </p:nvSpPr>
        <p:spPr>
          <a:ln/>
        </p:spPr>
        <p:txBody>
          <a:bodyPr wrap="square" lIns="91440" tIns="45720" rIns="91440" bIns="45720" anchor="t" anchorCtr="0"/>
          <a:p>
            <a:pPr lvl="0" eaLnBrk="1" hangingPunct="1"/>
            <a:endParaRPr lang="en-US" altLang="zh-CN" b="1" dirty="0">
              <a:solidFill>
                <a:srgbClr val="000000"/>
              </a:solidFill>
            </a:endParaRPr>
          </a:p>
          <a:p>
            <a:pPr lvl="0" eaLnBrk="1" hangingPunct="1"/>
            <a:r>
              <a:rPr lang="en-US" altLang="zh-CN" b="1" dirty="0">
                <a:solidFill>
                  <a:srgbClr val="000000"/>
                </a:solidFill>
                <a:sym typeface="Symbol" panose="05050102010706020507" pitchFamily="18" charset="2"/>
              </a:rPr>
              <a:t></a:t>
            </a:r>
            <a:r>
              <a:rPr lang="en-US" altLang="zh-CN" b="1" dirty="0">
                <a:solidFill>
                  <a:srgbClr val="000000"/>
                </a:solidFill>
              </a:rPr>
              <a:t>x(M(x)∧</a:t>
            </a:r>
            <a:r>
              <a:rPr lang="en-US" altLang="zh-CN" b="1" dirty="0">
                <a:solidFill>
                  <a:srgbClr val="000000"/>
                </a:solidFill>
                <a:sym typeface="Symbol" panose="05050102010706020507" pitchFamily="18" charset="2"/>
              </a:rPr>
              <a:t></a:t>
            </a:r>
            <a:r>
              <a:rPr lang="en-US" altLang="zh-CN" b="1" dirty="0">
                <a:solidFill>
                  <a:srgbClr val="000000"/>
                </a:solidFill>
              </a:rPr>
              <a:t>H(x))</a:t>
            </a:r>
            <a:endParaRPr lang="en-US" altLang="zh-CN" b="1" dirty="0">
              <a:solidFill>
                <a:srgbClr val="000000"/>
              </a:solidFill>
            </a:endParaRPr>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88067" name="Rectangle 2"/>
          <p:cNvSpPr>
            <a:spLocks noGrp="1" noRot="1" noChangeAspect="1" noTextEdit="1"/>
          </p:cNvSpPr>
          <p:nvPr>
            <p:ph type="sldImg"/>
          </p:nvPr>
        </p:nvSpPr>
        <p:spPr>
          <a:ln/>
        </p:spPr>
      </p:sp>
      <p:sp>
        <p:nvSpPr>
          <p:cNvPr id="88068" name="Rectangle 3"/>
          <p:cNvSpPr>
            <a:spLocks noGrp="1"/>
          </p:cNvSpPr>
          <p:nvPr>
            <p:ph type="body" idx="1"/>
          </p:nvPr>
        </p:nvSpPr>
        <p:spPr>
          <a:ln/>
        </p:spPr>
        <p:txBody>
          <a:bodyPr wrap="square" lIns="91440" tIns="45720" rIns="91440" bIns="45720" anchor="ctr" anchorCtr="0"/>
          <a:p>
            <a:pPr lvl="0" eaLnBrk="1" hangingPunct="1"/>
            <a:r>
              <a:rPr lang="en-US" altLang="zh-CN" b="1" dirty="0">
                <a:solidFill>
                  <a:srgbClr val="3366CC"/>
                </a:solidFill>
                <a:latin typeface="Times New Roman" panose="02020603050405020304" pitchFamily="18" charset="0"/>
                <a:sym typeface="Symbol" panose="05050102010706020507" pitchFamily="18" charset="2"/>
              </a:rPr>
              <a:t></a:t>
            </a:r>
            <a:r>
              <a:rPr lang="en-US" altLang="zh-CN" b="1" i="1" dirty="0">
                <a:solidFill>
                  <a:srgbClr val="3366CC"/>
                </a:solidFill>
                <a:latin typeface="Times New Roman" panose="02020603050405020304" pitchFamily="18" charset="0"/>
              </a:rPr>
              <a:t>y </a:t>
            </a:r>
            <a:r>
              <a:rPr lang="en-US" altLang="zh-CN" b="1" dirty="0">
                <a:solidFill>
                  <a:srgbClr val="3366CC"/>
                </a:solidFill>
                <a:latin typeface="Times New Roman" panose="02020603050405020304" pitchFamily="18" charset="0"/>
                <a:sym typeface="Symbol" panose="05050102010706020507" pitchFamily="18" charset="2"/>
              </a:rPr>
              <a:t></a:t>
            </a:r>
            <a:r>
              <a:rPr lang="en-US" altLang="zh-CN" b="1" i="1" dirty="0">
                <a:solidFill>
                  <a:srgbClr val="3366CC"/>
                </a:solidFill>
                <a:latin typeface="Times New Roman" panose="02020603050405020304" pitchFamily="18" charset="0"/>
              </a:rPr>
              <a:t>x  H(x,y</a:t>
            </a:r>
            <a:r>
              <a:rPr lang="en-US" altLang="zh-CN" b="1" dirty="0">
                <a:solidFill>
                  <a:srgbClr val="3366CC"/>
                </a:solidFill>
                <a:latin typeface="Times New Roman" panose="02020603050405020304" pitchFamily="18" charset="0"/>
              </a:rPr>
              <a:t>)</a:t>
            </a:r>
            <a:r>
              <a:rPr lang="zh-CN" altLang="en-US" b="1" dirty="0">
                <a:solidFill>
                  <a:srgbClr val="3366CC"/>
                </a:solidFill>
                <a:latin typeface="Times New Roman" panose="02020603050405020304" pitchFamily="18" charset="0"/>
              </a:rPr>
              <a:t>：存在着</a:t>
            </a:r>
            <a:r>
              <a:rPr lang="en-US" altLang="zh-CN" b="1" dirty="0">
                <a:solidFill>
                  <a:srgbClr val="3366CC"/>
                </a:solidFill>
                <a:latin typeface="Times New Roman" panose="02020603050405020304" pitchFamily="18" charset="0"/>
              </a:rPr>
              <a:t>y</a:t>
            </a:r>
            <a:r>
              <a:rPr lang="zh-CN" altLang="en-US" b="1" dirty="0">
                <a:solidFill>
                  <a:srgbClr val="3366CC"/>
                </a:solidFill>
                <a:latin typeface="Times New Roman" panose="02020603050405020304" pitchFamily="18" charset="0"/>
              </a:rPr>
              <a:t>，对任意的</a:t>
            </a:r>
            <a:r>
              <a:rPr lang="en-US" altLang="zh-CN" b="1" dirty="0">
                <a:solidFill>
                  <a:srgbClr val="3366CC"/>
                </a:solidFill>
                <a:latin typeface="Times New Roman" panose="02020603050405020304" pitchFamily="18" charset="0"/>
              </a:rPr>
              <a:t>x</a:t>
            </a:r>
            <a:r>
              <a:rPr lang="zh-CN" altLang="en-US" b="1" dirty="0">
                <a:solidFill>
                  <a:srgbClr val="3366CC"/>
                </a:solidFill>
                <a:latin typeface="Times New Roman" panose="02020603050405020304" pitchFamily="18" charset="0"/>
              </a:rPr>
              <a:t>有</a:t>
            </a:r>
            <a:r>
              <a:rPr lang="en-US" altLang="zh-CN" b="1" dirty="0">
                <a:solidFill>
                  <a:srgbClr val="3366CC"/>
                </a:solidFill>
                <a:latin typeface="Times New Roman" panose="02020603050405020304" pitchFamily="18" charset="0"/>
              </a:rPr>
              <a:t>x+y=5</a:t>
            </a:r>
            <a:endParaRPr lang="en-US" altLang="zh-CN" b="1" dirty="0">
              <a:solidFill>
                <a:srgbClr val="3366CC"/>
              </a:solidFill>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幻灯片图像占位符 1"/>
          <p:cNvSpPr>
            <a:spLocks noGrp="1" noRot="1" noChangeAspect="1" noTextEdit="1"/>
          </p:cNvSpPr>
          <p:nvPr>
            <p:ph type="sldImg"/>
          </p:nvPr>
        </p:nvSpPr>
        <p:spPr>
          <a:ln/>
        </p:spPr>
      </p:sp>
      <p:sp>
        <p:nvSpPr>
          <p:cNvPr id="89091" name="备注占位符 2"/>
          <p:cNvSpPr>
            <a:spLocks noGrp="1"/>
          </p:cNvSpPr>
          <p:nvPr>
            <p:ph type="body" idx="1"/>
          </p:nvPr>
        </p:nvSpPr>
        <p:spPr>
          <a:ln/>
        </p:spPr>
        <p:txBody>
          <a:bodyPr wrap="square" lIns="91440" tIns="45720" rIns="91440" bIns="45720" anchor="ctr" anchorCtr="0"/>
          <a:p>
            <a:pPr lvl="0"/>
            <a:r>
              <a:rPr lang="zh-CN" altLang="en-US" dirty="0">
                <a:solidFill>
                  <a:srgbClr val="3366CC"/>
                </a:solidFill>
                <a:latin typeface="宋体" panose="02010600030101010101" pitchFamily="2" charset="-122"/>
              </a:rPr>
              <a:t>“没有不吃饭的人”，等价于“只要是人，就要吃饭”，因此，也可表示为：</a:t>
            </a:r>
            <a:r>
              <a:rPr lang="en-US" altLang="zh-CN" dirty="0">
                <a:solidFill>
                  <a:srgbClr val="CC3300"/>
                </a:solidFill>
                <a:latin typeface="Times New Roman" panose="02020603050405020304" pitchFamily="18" charset="0"/>
                <a:sym typeface="Symbol" panose="05050102010706020507" pitchFamily="18" charset="2"/>
              </a:rPr>
              <a:t></a:t>
            </a:r>
            <a:r>
              <a:rPr lang="en-US" altLang="zh-CN" i="1" dirty="0">
                <a:solidFill>
                  <a:srgbClr val="CC3300"/>
                </a:solidFill>
                <a:latin typeface="Times New Roman" panose="02020603050405020304" pitchFamily="18" charset="0"/>
              </a:rPr>
              <a:t>x </a:t>
            </a:r>
            <a:r>
              <a:rPr lang="en-US" altLang="zh-CN" dirty="0">
                <a:solidFill>
                  <a:srgbClr val="CC3300"/>
                </a:solidFill>
                <a:latin typeface="Times New Roman" panose="02020603050405020304" pitchFamily="18" charset="0"/>
              </a:rPr>
              <a:t>(</a:t>
            </a:r>
            <a:r>
              <a:rPr lang="en-US" altLang="zh-CN" i="1" dirty="0">
                <a:solidFill>
                  <a:srgbClr val="CC3300"/>
                </a:solidFill>
                <a:latin typeface="Times New Roman" panose="02020603050405020304" pitchFamily="18" charset="0"/>
              </a:rPr>
              <a:t>M</a:t>
            </a:r>
            <a:r>
              <a:rPr lang="en-US" altLang="zh-CN" dirty="0">
                <a:solidFill>
                  <a:srgbClr val="CC3300"/>
                </a:solidFill>
                <a:latin typeface="Times New Roman" panose="02020603050405020304" pitchFamily="18" charset="0"/>
              </a:rPr>
              <a:t>(</a:t>
            </a:r>
            <a:r>
              <a:rPr lang="en-US" altLang="zh-CN" i="1" dirty="0">
                <a:solidFill>
                  <a:srgbClr val="CC3300"/>
                </a:solidFill>
                <a:latin typeface="Times New Roman" panose="02020603050405020304" pitchFamily="18" charset="0"/>
              </a:rPr>
              <a:t>x</a:t>
            </a:r>
            <a:r>
              <a:rPr lang="en-US" altLang="zh-CN" dirty="0">
                <a:solidFill>
                  <a:srgbClr val="CC3300"/>
                </a:solidFill>
                <a:latin typeface="Times New Roman" panose="02020603050405020304" pitchFamily="18" charset="0"/>
              </a:rPr>
              <a:t>)</a:t>
            </a:r>
            <a:r>
              <a:rPr lang="en-US" altLang="zh-CN" dirty="0">
                <a:solidFill>
                  <a:srgbClr val="CC3300"/>
                </a:solidFill>
                <a:latin typeface="Times New Roman" panose="02020603050405020304" pitchFamily="18" charset="0"/>
                <a:sym typeface="Symbol" panose="05050102010706020507" pitchFamily="18" charset="2"/>
              </a:rPr>
              <a:t></a:t>
            </a:r>
            <a:r>
              <a:rPr lang="en-US" altLang="zh-CN" i="1" dirty="0">
                <a:solidFill>
                  <a:srgbClr val="CC3300"/>
                </a:solidFill>
                <a:latin typeface="Times New Roman" panose="02020603050405020304" pitchFamily="18" charset="0"/>
                <a:sym typeface="Symbol" panose="05050102010706020507" pitchFamily="18" charset="2"/>
              </a:rPr>
              <a:t>F</a:t>
            </a:r>
            <a:r>
              <a:rPr lang="en-US" altLang="zh-CN" dirty="0">
                <a:solidFill>
                  <a:srgbClr val="CC3300"/>
                </a:solidFill>
                <a:latin typeface="Times New Roman" panose="02020603050405020304" pitchFamily="18" charset="0"/>
              </a:rPr>
              <a:t>(</a:t>
            </a:r>
            <a:r>
              <a:rPr lang="en-US" altLang="zh-CN" i="1" dirty="0">
                <a:solidFill>
                  <a:srgbClr val="CC3300"/>
                </a:solidFill>
                <a:latin typeface="Times New Roman" panose="02020603050405020304" pitchFamily="18" charset="0"/>
              </a:rPr>
              <a:t>x</a:t>
            </a:r>
            <a:r>
              <a:rPr lang="en-US" altLang="zh-CN" dirty="0">
                <a:solidFill>
                  <a:srgbClr val="CC3300"/>
                </a:solidFill>
                <a:latin typeface="Times New Roman" panose="02020603050405020304" pitchFamily="18" charset="0"/>
              </a:rPr>
              <a:t>))</a:t>
            </a:r>
            <a:endParaRPr lang="zh-CN" altLang="en-US" dirty="0"/>
          </a:p>
        </p:txBody>
      </p:sp>
      <p:sp>
        <p:nvSpPr>
          <p:cNvPr id="89092"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buNone/>
            </a:pPr>
            <a:fld id="{9A0DB2DC-4C9A-4742-B13C-FB6460FD3503}" type="slidenum">
              <a:rPr lang="en-US" altLang="zh-CN" sz="1200" dirty="0"/>
            </a:fld>
            <a:endParaRPr lang="en-US" altLang="zh-CN"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页脚占位符 6"/>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
        <p:nvSpPr>
          <p:cNvPr id="9" name="日期占位符 8"/>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
        <p:nvSpPr>
          <p:cNvPr id="5" name="日期占位符 4"/>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
        <p:nvSpPr>
          <p:cNvPr id="4" name="日期占位符 3"/>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eaLnBrk="1" hangingPunct="1">
              <a:defRPr sz="1200">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7" name="Rectangle 3"/>
          <p:cNvSpPr>
            <a:spLocks noGrp="1" noChangeArrowheads="1"/>
          </p:cNvSpPr>
          <p:nvPr>
            <p:ph type="sldNum" sz="quarter" idx="4"/>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sz="1200">
                <a:latin typeface="Arial Black" panose="020B0A04020102020204" pitchFamily="34" charset="0"/>
              </a:defRPr>
            </a:lvl1pPr>
          </a:lstStyle>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grpSp>
        <p:nvGrpSpPr>
          <p:cNvPr id="1028" name="Group 4"/>
          <p:cNvGrpSpPr/>
          <p:nvPr/>
        </p:nvGrpSpPr>
        <p:grpSpPr>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2"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accent2"/>
                </a:solidFill>
                <a:effectLst/>
                <a:uLnTx/>
                <a:uFillTx/>
                <a:latin typeface="Arial" panose="020B0604020202020204" pitchFamily="34" charset="0"/>
                <a:ea typeface="宋体" panose="02010600030101010101" pitchFamily="2" charset="-122"/>
                <a:cs typeface="+mn-cs"/>
              </a:endParaRPr>
            </a:p>
          </p:txBody>
        </p:sp>
      </p:grpSp>
      <p:sp>
        <p:nvSpPr>
          <p:cNvPr id="1029" name="Rectangle 14"/>
          <p:cNvSpPr>
            <a:spLocks noGrp="1"/>
          </p:cNvSpPr>
          <p:nvPr>
            <p:ph type="title"/>
          </p:nvPr>
        </p:nvSpPr>
        <p:spPr>
          <a:xfrm>
            <a:off x="457200" y="457200"/>
            <a:ext cx="8229600" cy="1371600"/>
          </a:xfrm>
          <a:prstGeom prst="rect">
            <a:avLst/>
          </a:prstGeom>
          <a:noFill/>
          <a:ln w="9525">
            <a:noFill/>
          </a:ln>
        </p:spPr>
        <p:txBody>
          <a:bodyPr anchor="ctr" anchorCtr="0"/>
          <a:p>
            <a:pPr lvl="0"/>
            <a:r>
              <a:rPr lang="zh-CN" altLang="zh-CN" dirty="0"/>
              <a:t>单击此处编辑母版标题样式</a:t>
            </a:r>
            <a:endParaRPr lang="zh-CN" altLang="zh-CN" dirty="0"/>
          </a:p>
        </p:txBody>
      </p:sp>
      <p:sp>
        <p:nvSpPr>
          <p:cNvPr id="1030" name="Rectangle 15"/>
          <p:cNvSpPr>
            <a:spLocks noGrp="1"/>
          </p:cNvSpPr>
          <p:nvPr>
            <p:ph type="body" idx="1"/>
          </p:nvPr>
        </p:nvSpPr>
        <p:spPr>
          <a:xfrm>
            <a:off x="457200" y="1981200"/>
            <a:ext cx="8229600" cy="3886200"/>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1040" name="Rectangle 16"/>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2050" name="Group 2"/>
          <p:cNvGrpSpPr/>
          <p:nvPr/>
        </p:nvGrpSpPr>
        <p:grpSpPr>
          <a:xfrm>
            <a:off x="0" y="0"/>
            <a:ext cx="9144000" cy="6858000"/>
            <a:chOff x="0" y="0"/>
            <a:chExt cx="5760" cy="4320"/>
          </a:xfrm>
        </p:grpSpPr>
        <p:sp>
          <p:nvSpPr>
            <p:cNvPr id="2056" name="Rectangle 3"/>
            <p:cNvSpPr>
              <a:spLocks noChangeArrowheads="1"/>
            </p:cNvSpPr>
            <p:nvPr/>
          </p:nvSpPr>
          <p:spPr bwMode="auto">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7" name="Rectangle 4"/>
            <p:cNvSpPr>
              <a:spLocks noChangeArrowheads="1"/>
            </p:cNvSpPr>
            <p:nvPr/>
          </p:nvSpPr>
          <p:spPr bwMode="auto">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2058" name="Group 5"/>
            <p:cNvGrpSpPr/>
            <p:nvPr/>
          </p:nvGrpSpPr>
          <p:grpSpPr>
            <a:xfrm>
              <a:off x="0" y="672"/>
              <a:ext cx="1806" cy="1989"/>
              <a:chOff x="0" y="0"/>
              <a:chExt cx="1806" cy="1989"/>
            </a:xfrm>
          </p:grpSpPr>
          <p:sp>
            <p:nvSpPr>
              <p:cNvPr id="2059" name="Rectangle 6"/>
              <p:cNvSpPr>
                <a:spLocks noChangeArrowheads="1"/>
              </p:cNvSpPr>
              <p:nvPr/>
            </p:nvSpPr>
            <p:spPr bwMode="auto">
              <a:xfrm>
                <a:off x="361" y="1585"/>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60" name="Rectangle 7"/>
              <p:cNvSpPr>
                <a:spLocks noChangeArrowheads="1"/>
              </p:cNvSpPr>
              <p:nvPr/>
            </p:nvSpPr>
            <p:spPr bwMode="auto">
              <a:xfrm>
                <a:off x="1081" y="393"/>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61" name="Rectangle 8"/>
              <p:cNvSpPr>
                <a:spLocks noChangeArrowheads="1"/>
              </p:cNvSpPr>
              <p:nvPr/>
            </p:nvSpPr>
            <p:spPr bwMode="auto">
              <a:xfrm>
                <a:off x="1437" y="0"/>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62" name="Rectangle 9"/>
              <p:cNvSpPr>
                <a:spLocks noChangeArrowheads="1"/>
              </p:cNvSpPr>
              <p:nvPr/>
            </p:nvSpPr>
            <p:spPr bwMode="auto">
              <a:xfrm>
                <a:off x="719" y="1585"/>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63" name="Rectangle 10"/>
              <p:cNvSpPr>
                <a:spLocks noChangeArrowheads="1"/>
              </p:cNvSpPr>
              <p:nvPr/>
            </p:nvSpPr>
            <p:spPr bwMode="auto">
              <a:xfrm>
                <a:off x="1437" y="393"/>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64" name="Rectangle 11"/>
              <p:cNvSpPr>
                <a:spLocks noChangeArrowheads="1"/>
              </p:cNvSpPr>
              <p:nvPr/>
            </p:nvSpPr>
            <p:spPr bwMode="auto">
              <a:xfrm>
                <a:off x="719" y="792"/>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65" name="Rectangle 12"/>
              <p:cNvSpPr>
                <a:spLocks noChangeArrowheads="1"/>
              </p:cNvSpPr>
              <p:nvPr/>
            </p:nvSpPr>
            <p:spPr bwMode="auto">
              <a:xfrm>
                <a:off x="0" y="792"/>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 name="Rectangle 13"/>
              <p:cNvSpPr>
                <a:spLocks noChangeArrowheads="1"/>
              </p:cNvSpPr>
              <p:nvPr/>
            </p:nvSpPr>
            <p:spPr bwMode="auto">
              <a:xfrm>
                <a:off x="1081" y="792"/>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Rectangle 14"/>
              <p:cNvSpPr>
                <a:spLocks noChangeArrowheads="1"/>
              </p:cNvSpPr>
              <p:nvPr/>
            </p:nvSpPr>
            <p:spPr bwMode="auto">
              <a:xfrm>
                <a:off x="361" y="1185"/>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Rectangle 15"/>
              <p:cNvSpPr>
                <a:spLocks noChangeArrowheads="1"/>
              </p:cNvSpPr>
              <p:nvPr/>
            </p:nvSpPr>
            <p:spPr bwMode="auto">
              <a:xfrm>
                <a:off x="719" y="1185"/>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sp>
        <p:nvSpPr>
          <p:cNvPr id="2051" name="Rectangle 14"/>
          <p:cNvSpPr>
            <a:spLocks noGrp="1"/>
          </p:cNvSpPr>
          <p:nvPr>
            <p:ph type="title"/>
          </p:nvPr>
        </p:nvSpPr>
        <p:spPr>
          <a:xfrm>
            <a:off x="457200" y="457200"/>
            <a:ext cx="8229600" cy="1371600"/>
          </a:xfrm>
          <a:prstGeom prst="rect">
            <a:avLst/>
          </a:prstGeom>
          <a:noFill/>
          <a:ln w="9525">
            <a:noFill/>
          </a:ln>
        </p:spPr>
        <p:txBody>
          <a:bodyPr anchor="ctr" anchorCtr="0"/>
          <a:p>
            <a:pPr lvl="0"/>
            <a:r>
              <a:rPr lang="zh-CN" altLang="zh-CN" dirty="0"/>
              <a:t>单击此处编辑母版标题样式</a:t>
            </a:r>
            <a:endParaRPr lang="zh-CN" altLang="zh-CN" dirty="0"/>
          </a:p>
        </p:txBody>
      </p:sp>
      <p:sp>
        <p:nvSpPr>
          <p:cNvPr id="2052" name="Rectangle 15"/>
          <p:cNvSpPr>
            <a:spLocks noGrp="1"/>
          </p:cNvSpPr>
          <p:nvPr>
            <p:ph type="body" idx="1"/>
          </p:nvPr>
        </p:nvSpPr>
        <p:spPr>
          <a:xfrm>
            <a:off x="457200" y="1981200"/>
            <a:ext cx="8229600" cy="3886200"/>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2066" name="Rectangle 16"/>
          <p:cNvSpPr>
            <a:spLocks noGrp="1" noChangeArrowheads="1"/>
          </p:cNvSpPr>
          <p:nvPr>
            <p:ph type="dt" sz="half" idx="2"/>
          </p:nvPr>
        </p:nvSpPr>
        <p:spPr bwMode="auto">
          <a:xfrm>
            <a:off x="457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67" name="Rectangle 17"/>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ctr" eaLnBrk="1" hangingPunct="1">
              <a:defRPr sz="1200">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68" name="Rectangle 18"/>
          <p:cNvSpPr>
            <a:spLocks noGrp="1" noChangeArrowheads="1"/>
          </p:cNvSpPr>
          <p:nvPr>
            <p:ph type="sldNum" sz="quarter" idx="4"/>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sz="1200">
                <a:latin typeface="Arial Black" panose="020B0A04020102020204" pitchFamily="34" charset="0"/>
              </a:defRPr>
            </a:lvl1pPr>
          </a:lstStyle>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7.x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 Id="rId3" Type="http://schemas.openxmlformats.org/officeDocument/2006/relationships/oleObject" Target="../embeddings/oleObject2.bin"/><Relationship Id="rId2" Type="http://schemas.openxmlformats.org/officeDocument/2006/relationships/image" Target="../media/image3.wmf"/><Relationship Id="rId1" Type="http://schemas.openxmlformats.org/officeDocument/2006/relationships/oleObject" Target="../embeddings/oleObject1.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9" Type="http://schemas.openxmlformats.org/officeDocument/2006/relationships/notesSlide" Target="../notesSlides/notesSlide17.xml"/><Relationship Id="rId8" Type="http://schemas.openxmlformats.org/officeDocument/2006/relationships/vmlDrawing" Target="../drawings/vmlDrawing2.vml"/><Relationship Id="rId7"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 Id="rId3" Type="http://schemas.openxmlformats.org/officeDocument/2006/relationships/oleObject" Target="../embeddings/oleObject5.bin"/><Relationship Id="rId2" Type="http://schemas.openxmlformats.org/officeDocument/2006/relationships/image" Target="../media/image6.wmf"/><Relationship Id="rId1" Type="http://schemas.openxmlformats.org/officeDocument/2006/relationships/oleObject" Target="../embeddings/oleObject4.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9" Type="http://schemas.openxmlformats.org/officeDocument/2006/relationships/oleObject" Target="../embeddings/oleObject11.bin"/><Relationship Id="rId8" Type="http://schemas.openxmlformats.org/officeDocument/2006/relationships/image" Target="../media/image13.wmf"/><Relationship Id="rId7" Type="http://schemas.openxmlformats.org/officeDocument/2006/relationships/oleObject" Target="../embeddings/oleObject10.bin"/><Relationship Id="rId6" Type="http://schemas.openxmlformats.org/officeDocument/2006/relationships/image" Target="../media/image12.wmf"/><Relationship Id="rId5" Type="http://schemas.openxmlformats.org/officeDocument/2006/relationships/oleObject" Target="../embeddings/oleObject9.bin"/><Relationship Id="rId4" Type="http://schemas.openxmlformats.org/officeDocument/2006/relationships/image" Target="../media/image11.wmf"/><Relationship Id="rId3" Type="http://schemas.openxmlformats.org/officeDocument/2006/relationships/oleObject" Target="../embeddings/oleObject8.bin"/><Relationship Id="rId2" Type="http://schemas.openxmlformats.org/officeDocument/2006/relationships/image" Target="../media/image10.wmf"/><Relationship Id="rId12" Type="http://schemas.openxmlformats.org/officeDocument/2006/relationships/vmlDrawing" Target="../drawings/vmlDrawing3.vml"/><Relationship Id="rId11" Type="http://schemas.openxmlformats.org/officeDocument/2006/relationships/slideLayout" Target="../slideLayouts/slideLayout7.xml"/><Relationship Id="rId10" Type="http://schemas.openxmlformats.org/officeDocument/2006/relationships/image" Target="../media/image14.wmf"/><Relationship Id="rId1" Type="http://schemas.openxmlformats.org/officeDocument/2006/relationships/oleObject" Target="../embeddings/oleObject7.bin"/></Relationships>
</file>

<file path=ppt/slides/_rels/slide73.xml.rels><?xml version="1.0" encoding="UTF-8" standalone="yes"?>
<Relationships xmlns="http://schemas.openxmlformats.org/package/2006/relationships"><Relationship Id="rId8" Type="http://schemas.openxmlformats.org/officeDocument/2006/relationships/notesSlide" Target="../notesSlides/notesSlide21.xml"/><Relationship Id="rId7" Type="http://schemas.openxmlformats.org/officeDocument/2006/relationships/vmlDrawing" Target="../drawings/vmlDrawing4.vml"/><Relationship Id="rId6"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1.wmf"/><Relationship Id="rId3" Type="http://schemas.openxmlformats.org/officeDocument/2006/relationships/oleObject" Target="../embeddings/oleObject13.bin"/><Relationship Id="rId2" Type="http://schemas.openxmlformats.org/officeDocument/2006/relationships/image" Target="../media/image10.wmf"/><Relationship Id="rId1" Type="http://schemas.openxmlformats.org/officeDocument/2006/relationships/oleObject" Target="../embeddings/oleObject12.bin"/></Relationships>
</file>

<file path=ppt/slides/_rels/slide74.xml.rels><?xml version="1.0" encoding="UTF-8" standalone="yes"?>
<Relationships xmlns="http://schemas.openxmlformats.org/package/2006/relationships"><Relationship Id="rId9" Type="http://schemas.openxmlformats.org/officeDocument/2006/relationships/notesSlide" Target="../notesSlides/notesSlide22.xml"/><Relationship Id="rId8" Type="http://schemas.openxmlformats.org/officeDocument/2006/relationships/vmlDrawing" Target="../drawings/vmlDrawing5.vml"/><Relationship Id="rId7" Type="http://schemas.openxmlformats.org/officeDocument/2006/relationships/slideLayout" Target="../slideLayouts/slideLayout7.xml"/><Relationship Id="rId6" Type="http://schemas.openxmlformats.org/officeDocument/2006/relationships/image" Target="../media/image13.wmf"/><Relationship Id="rId5" Type="http://schemas.openxmlformats.org/officeDocument/2006/relationships/oleObject" Target="../embeddings/oleObject15.bin"/><Relationship Id="rId4" Type="http://schemas.openxmlformats.org/officeDocument/2006/relationships/image" Target="../media/image17.png"/><Relationship Id="rId3" Type="http://schemas.openxmlformats.org/officeDocument/2006/relationships/image" Target="../media/image12.wmf"/><Relationship Id="rId2" Type="http://schemas.openxmlformats.org/officeDocument/2006/relationships/oleObject" Target="../embeddings/oleObject14.bin"/><Relationship Id="rId1" Type="http://schemas.openxmlformats.org/officeDocument/2006/relationships/image" Target="../media/image16.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灯片编号占位符 5"/>
          <p:cNvSpPr txBox="1">
            <a:spLocks noGrp="1"/>
          </p:cNvSpPr>
          <p:nvPr/>
        </p:nvSpPr>
        <p:spPr>
          <a:xfrm>
            <a:off x="6553200" y="6248400"/>
            <a:ext cx="21336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3075" name="Rectangle 2"/>
          <p:cNvSpPr>
            <a:spLocks noGrp="1"/>
          </p:cNvSpPr>
          <p:nvPr>
            <p:ph type="title" idx="4294967295"/>
          </p:nvPr>
        </p:nvSpPr>
        <p:spPr>
          <a:ln/>
        </p:spPr>
        <p:txBody>
          <a:bodyPr vert="horz" wrap="square" lIns="91440" tIns="45720" rIns="91440" bIns="45720" anchor="ctr" anchorCtr="0"/>
          <a:p>
            <a:pPr eaLnBrk="1" hangingPunct="1"/>
            <a:r>
              <a:rPr lang="zh-CN" altLang="zh-CN" sz="3600" b="1" dirty="0">
                <a:solidFill>
                  <a:srgbClr val="000000"/>
                </a:solidFill>
              </a:rPr>
              <a:t>苏格拉底三段论</a:t>
            </a:r>
            <a:endParaRPr lang="zh-CN" altLang="zh-CN" sz="3600" b="1" dirty="0">
              <a:solidFill>
                <a:srgbClr val="000000"/>
              </a:solidFill>
            </a:endParaRPr>
          </a:p>
        </p:txBody>
      </p:sp>
      <p:sp>
        <p:nvSpPr>
          <p:cNvPr id="4100" name="Rectangle 3"/>
          <p:cNvSpPr>
            <a:spLocks noGrp="1"/>
          </p:cNvSpPr>
          <p:nvPr>
            <p:ph type="body" sz="half" idx="4294967295"/>
          </p:nvPr>
        </p:nvSpPr>
        <p:spPr>
          <a:xfrm>
            <a:off x="457200" y="1981200"/>
            <a:ext cx="4835525" cy="3886200"/>
          </a:xfrm>
          <a:ln/>
        </p:spPr>
        <p:txBody>
          <a:bodyPr vert="horz" wrap="square" lIns="91440" tIns="45720" rIns="91440" bIns="45720" anchor="t" anchorCtr="0"/>
          <a:lstStyle>
            <a:lvl1pPr lvl="0">
              <a:buClr>
                <a:schemeClr val="bg2"/>
              </a:buClr>
              <a:buSzPct val="75000"/>
              <a:buFont typeface="Wingdings" panose="05000000000000000000" pitchFamily="2" charset="2"/>
              <a:defRPr sz="2800"/>
            </a:lvl1pPr>
            <a:lvl2pPr lvl="1">
              <a:buClr>
                <a:schemeClr val="accent2"/>
              </a:buClr>
              <a:buSzPct val="80000"/>
              <a:buFont typeface="Wingdings" panose="05000000000000000000" pitchFamily="2" charset="2"/>
              <a:defRPr sz="2400"/>
            </a:lvl2pPr>
            <a:lvl3pPr lvl="2">
              <a:buClr>
                <a:schemeClr val="bg2"/>
              </a:buClr>
              <a:buSzPct val="65000"/>
              <a:buFont typeface="Wingdings" panose="05000000000000000000" pitchFamily="2" charset="2"/>
              <a:defRPr sz="2000"/>
            </a:lvl3pPr>
            <a:lvl4pPr lvl="3">
              <a:buClr>
                <a:schemeClr val="accent2"/>
              </a:buClr>
              <a:buSzPct val="70000"/>
              <a:buFont typeface="Wingdings" panose="05000000000000000000" pitchFamily="2" charset="2"/>
              <a:defRPr sz="1800"/>
            </a:lvl4pPr>
            <a:lvl5pPr lvl="4">
              <a:buClr>
                <a:schemeClr val="bg2"/>
              </a:buClr>
              <a:buSzTx/>
              <a:buFont typeface="Wingdings" panose="05000000000000000000" pitchFamily="2" charset="2"/>
              <a:defRPr sz="1800"/>
            </a:lvl5pPr>
          </a:lstStyle>
          <a:p>
            <a:pPr lvl="0" eaLnBrk="1" hangingPunct="1"/>
            <a:r>
              <a:rPr lang="zh-CN" altLang="zh-CN" b="1" dirty="0">
                <a:solidFill>
                  <a:srgbClr val="0033CC"/>
                </a:solidFill>
                <a:latin typeface="宋体" panose="02010600030101010101" pitchFamily="2" charset="-122"/>
              </a:rPr>
              <a:t>人都是要死的</a:t>
            </a:r>
            <a:endParaRPr lang="zh-CN" altLang="zh-CN" b="1" dirty="0">
              <a:solidFill>
                <a:srgbClr val="0033CC"/>
              </a:solidFill>
              <a:latin typeface="宋体" panose="02010600030101010101" pitchFamily="2" charset="-122"/>
            </a:endParaRPr>
          </a:p>
          <a:p>
            <a:pPr lvl="0" eaLnBrk="1" hangingPunct="1"/>
            <a:r>
              <a:rPr lang="zh-CN" altLang="zh-CN" b="1" dirty="0">
                <a:solidFill>
                  <a:srgbClr val="0033CC"/>
                </a:solidFill>
                <a:latin typeface="宋体" panose="02010600030101010101" pitchFamily="2" charset="-122"/>
              </a:rPr>
              <a:t>苏格拉底是人</a:t>
            </a:r>
            <a:endParaRPr lang="zh-CN" altLang="zh-CN" b="1" dirty="0">
              <a:solidFill>
                <a:srgbClr val="0033CC"/>
              </a:solidFill>
              <a:latin typeface="宋体" panose="02010600030101010101" pitchFamily="2" charset="-122"/>
            </a:endParaRPr>
          </a:p>
          <a:p>
            <a:pPr lvl="0" eaLnBrk="1" hangingPunct="1"/>
            <a:r>
              <a:rPr lang="zh-CN" altLang="zh-CN" b="1" dirty="0">
                <a:solidFill>
                  <a:srgbClr val="0033CC"/>
                </a:solidFill>
                <a:latin typeface="宋体" panose="02010600030101010101" pitchFamily="2" charset="-122"/>
              </a:rPr>
              <a:t>所以苏格拉底是要死的</a:t>
            </a:r>
            <a:endParaRPr lang="zh-CN" altLang="zh-CN" b="1" dirty="0">
              <a:solidFill>
                <a:srgbClr val="0033CC"/>
              </a:solidFill>
              <a:latin typeface="宋体" panose="02010600030101010101" pitchFamily="2" charset="-122"/>
            </a:endParaRPr>
          </a:p>
        </p:txBody>
      </p:sp>
      <p:sp>
        <p:nvSpPr>
          <p:cNvPr id="4101" name="Rectangle 4"/>
          <p:cNvSpPr>
            <a:spLocks noGrp="1"/>
          </p:cNvSpPr>
          <p:nvPr>
            <p:ph type="body" sz="half" idx="4294967295"/>
          </p:nvPr>
        </p:nvSpPr>
        <p:spPr>
          <a:xfrm>
            <a:off x="5364163" y="1981200"/>
            <a:ext cx="3322637" cy="3886200"/>
          </a:xfrm>
          <a:ln/>
        </p:spPr>
        <p:txBody>
          <a:bodyPr vert="horz" wrap="square" lIns="91440" tIns="45720" rIns="91440" bIns="45720" anchor="t" anchorCtr="0"/>
          <a:lstStyle>
            <a:lvl1pPr lvl="0">
              <a:buClr>
                <a:schemeClr val="bg2"/>
              </a:buClr>
              <a:buSzPct val="75000"/>
              <a:buFont typeface="Wingdings" panose="05000000000000000000" pitchFamily="2" charset="2"/>
              <a:defRPr sz="2800"/>
            </a:lvl1pPr>
            <a:lvl2pPr lvl="1">
              <a:buClr>
                <a:schemeClr val="accent2"/>
              </a:buClr>
              <a:buSzPct val="80000"/>
              <a:buFont typeface="Wingdings" panose="05000000000000000000" pitchFamily="2" charset="2"/>
              <a:defRPr sz="2400"/>
            </a:lvl2pPr>
            <a:lvl3pPr lvl="2">
              <a:buClr>
                <a:schemeClr val="bg2"/>
              </a:buClr>
              <a:buSzPct val="65000"/>
              <a:buFont typeface="Wingdings" panose="05000000000000000000" pitchFamily="2" charset="2"/>
              <a:defRPr sz="2000"/>
            </a:lvl3pPr>
            <a:lvl4pPr lvl="3">
              <a:buClr>
                <a:schemeClr val="accent2"/>
              </a:buClr>
              <a:buSzPct val="70000"/>
              <a:buFont typeface="Wingdings" panose="05000000000000000000" pitchFamily="2" charset="2"/>
              <a:defRPr sz="1800"/>
            </a:lvl4pPr>
            <a:lvl5pPr lvl="4">
              <a:buClr>
                <a:schemeClr val="bg2"/>
              </a:buClr>
              <a:buSzTx/>
              <a:buFont typeface="Wingdings" panose="05000000000000000000" pitchFamily="2" charset="2"/>
              <a:defRPr sz="1800"/>
            </a:lvl5pPr>
          </a:lstStyle>
          <a:p>
            <a:pPr lvl="0" eaLnBrk="1" hangingPunct="1">
              <a:buNone/>
            </a:pPr>
            <a:r>
              <a:rPr lang="en-US" altLang="zh-CN" dirty="0">
                <a:solidFill>
                  <a:srgbClr val="0033CC"/>
                </a:solidFill>
              </a:rPr>
              <a:t>p</a:t>
            </a:r>
            <a:endParaRPr lang="en-US" altLang="zh-CN" dirty="0">
              <a:solidFill>
                <a:srgbClr val="0033CC"/>
              </a:solidFill>
            </a:endParaRPr>
          </a:p>
          <a:p>
            <a:pPr lvl="0" eaLnBrk="1" hangingPunct="1">
              <a:buNone/>
            </a:pPr>
            <a:r>
              <a:rPr lang="en-US" altLang="zh-CN" dirty="0">
                <a:solidFill>
                  <a:srgbClr val="0033CC"/>
                </a:solidFill>
              </a:rPr>
              <a:t>q</a:t>
            </a:r>
            <a:endParaRPr lang="en-US" altLang="zh-CN" dirty="0">
              <a:solidFill>
                <a:srgbClr val="0033CC"/>
              </a:solidFill>
            </a:endParaRPr>
          </a:p>
          <a:p>
            <a:pPr lvl="0" eaLnBrk="1" hangingPunct="1">
              <a:buNone/>
            </a:pPr>
            <a:r>
              <a:rPr lang="en-US" altLang="zh-CN" dirty="0">
                <a:solidFill>
                  <a:srgbClr val="0033CC"/>
                </a:solidFill>
              </a:rPr>
              <a:t>r</a:t>
            </a:r>
            <a:endParaRPr lang="en-US" altLang="zh-CN" dirty="0">
              <a:solidFill>
                <a:srgbClr val="0033CC"/>
              </a:solidFill>
            </a:endParaRPr>
          </a:p>
          <a:p>
            <a:pPr lvl="0" eaLnBrk="1" hangingPunct="1"/>
            <a:endParaRPr lang="en-US" altLang="zh-CN" dirty="0">
              <a:solidFill>
                <a:srgbClr val="00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100">
                                            <p:txEl>
                                              <p:charRg st="0" end="7"/>
                                            </p:txEl>
                                          </p:spTgt>
                                        </p:tgtEl>
                                        <p:attrNameLst>
                                          <p:attrName>style.visibility</p:attrName>
                                        </p:attrNameLst>
                                      </p:cBhvr>
                                      <p:to>
                                        <p:strVal val="visible"/>
                                      </p:to>
                                    </p:set>
                                    <p:animEffect transition="in" filter="box(out)">
                                      <p:cBhvr>
                                        <p:cTn id="7" dur="500"/>
                                        <p:tgtEl>
                                          <p:spTgt spid="4100">
                                            <p:txEl>
                                              <p:charRg st="0"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100">
                                            <p:txEl>
                                              <p:charRg st="7" end="14"/>
                                            </p:txEl>
                                          </p:spTgt>
                                        </p:tgtEl>
                                        <p:attrNameLst>
                                          <p:attrName>style.visibility</p:attrName>
                                        </p:attrNameLst>
                                      </p:cBhvr>
                                      <p:to>
                                        <p:strVal val="visible"/>
                                      </p:to>
                                    </p:set>
                                    <p:animEffect transition="in" filter="box(out)">
                                      <p:cBhvr>
                                        <p:cTn id="12" dur="500"/>
                                        <p:tgtEl>
                                          <p:spTgt spid="4100">
                                            <p:txEl>
                                              <p:charRg st="7" end="1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100">
                                            <p:txEl>
                                              <p:charRg st="14" end="25"/>
                                            </p:txEl>
                                          </p:spTgt>
                                        </p:tgtEl>
                                        <p:attrNameLst>
                                          <p:attrName>style.visibility</p:attrName>
                                        </p:attrNameLst>
                                      </p:cBhvr>
                                      <p:to>
                                        <p:strVal val="visible"/>
                                      </p:to>
                                    </p:set>
                                    <p:animEffect transition="in" filter="box(out)">
                                      <p:cBhvr>
                                        <p:cTn id="17" dur="500"/>
                                        <p:tgtEl>
                                          <p:spTgt spid="4100">
                                            <p:txEl>
                                              <p:charRg st="14" end="2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101">
                                            <p:txEl>
                                              <p:charRg st="0" end="2"/>
                                            </p:txEl>
                                          </p:spTgt>
                                        </p:tgtEl>
                                        <p:attrNameLst>
                                          <p:attrName>style.visibility</p:attrName>
                                        </p:attrNameLst>
                                      </p:cBhvr>
                                      <p:to>
                                        <p:strVal val="visible"/>
                                      </p:to>
                                    </p:set>
                                    <p:animEffect transition="in" filter="dissolve">
                                      <p:cBhvr>
                                        <p:cTn id="22" dur="500"/>
                                        <p:tgtEl>
                                          <p:spTgt spid="4101">
                                            <p:txEl>
                                              <p:charRg st="0"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101">
                                            <p:txEl>
                                              <p:charRg st="2" end="4"/>
                                            </p:txEl>
                                          </p:spTgt>
                                        </p:tgtEl>
                                        <p:attrNameLst>
                                          <p:attrName>style.visibility</p:attrName>
                                        </p:attrNameLst>
                                      </p:cBhvr>
                                      <p:to>
                                        <p:strVal val="visible"/>
                                      </p:to>
                                    </p:set>
                                    <p:animEffect transition="in" filter="dissolve">
                                      <p:cBhvr>
                                        <p:cTn id="27" dur="500"/>
                                        <p:tgtEl>
                                          <p:spTgt spid="4101">
                                            <p:txEl>
                                              <p:charRg st="2"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101">
                                            <p:txEl>
                                              <p:charRg st="4" end="6"/>
                                            </p:txEl>
                                          </p:spTgt>
                                        </p:tgtEl>
                                        <p:attrNameLst>
                                          <p:attrName>style.visibility</p:attrName>
                                        </p:attrNameLst>
                                      </p:cBhvr>
                                      <p:to>
                                        <p:strVal val="visible"/>
                                      </p:to>
                                    </p:set>
                                    <p:animEffect transition="in" filter="dissolve">
                                      <p:cBhvr>
                                        <p:cTn id="32" dur="500"/>
                                        <p:tgtEl>
                                          <p:spTgt spid="4101">
                                            <p:txEl>
                                              <p:charRg st="4"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build="p"/>
      <p:bldP spid="410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灯片编号占位符 4"/>
          <p:cNvSpPr txBox="1">
            <a:spLocks noGrp="1"/>
          </p:cNvSpPr>
          <p:nvPr/>
        </p:nvSpPr>
        <p:spPr>
          <a:xfrm>
            <a:off x="6553200" y="6248400"/>
            <a:ext cx="21336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1267" name="Rectangle 2"/>
          <p:cNvSpPr>
            <a:spLocks noGrp="1"/>
          </p:cNvSpPr>
          <p:nvPr>
            <p:ph type="body" idx="4294967295"/>
          </p:nvPr>
        </p:nvSpPr>
        <p:spPr>
          <a:xfrm>
            <a:off x="250825" y="549275"/>
            <a:ext cx="8532813" cy="5761038"/>
          </a:xfrm>
          <a:ln/>
        </p:spPr>
        <p:txBody>
          <a:bodyPr vert="horz" wrap="square" lIns="91440" tIns="45720" rIns="91440" bIns="45720" anchor="t" anchorCtr="0"/>
          <a:p>
            <a:pPr algn="just" eaLnBrk="1" hangingPunct="1">
              <a:buClrTx/>
              <a:buNone/>
            </a:pPr>
            <a:endParaRPr lang="en-US" altLang="zh-CN" sz="1400" b="1" dirty="0">
              <a:solidFill>
                <a:srgbClr val="000000"/>
              </a:solidFill>
            </a:endParaRPr>
          </a:p>
          <a:p>
            <a:pPr algn="just" eaLnBrk="1" hangingPunct="1">
              <a:buClrTx/>
              <a:buNone/>
            </a:pPr>
            <a:r>
              <a:rPr lang="zh-CN" altLang="en-US" sz="3500" b="1" dirty="0">
                <a:solidFill>
                  <a:srgbClr val="000000"/>
                </a:solidFill>
              </a:rPr>
              <a:t>解</a:t>
            </a:r>
            <a:r>
              <a:rPr lang="en-US" altLang="zh-CN" b="1" dirty="0">
                <a:solidFill>
                  <a:srgbClr val="000000"/>
                </a:solidFill>
              </a:rPr>
              <a:t>: (1)</a:t>
            </a:r>
            <a:r>
              <a:rPr lang="zh-CN" altLang="en-US" b="1" dirty="0">
                <a:solidFill>
                  <a:srgbClr val="000000"/>
                </a:solidFill>
              </a:rPr>
              <a:t>设谓词</a:t>
            </a:r>
            <a:r>
              <a:rPr lang="en-US" altLang="zh-CN" b="1" dirty="0">
                <a:solidFill>
                  <a:srgbClr val="000000"/>
                </a:solidFill>
              </a:rPr>
              <a:t>G(x)</a:t>
            </a:r>
            <a:r>
              <a:rPr lang="zh-CN" altLang="en-US" b="1" dirty="0">
                <a:solidFill>
                  <a:srgbClr val="000000"/>
                </a:solidFill>
              </a:rPr>
              <a:t>：</a:t>
            </a:r>
            <a:r>
              <a:rPr lang="en-US" altLang="zh-CN" b="1" dirty="0">
                <a:solidFill>
                  <a:srgbClr val="000000"/>
                </a:solidFill>
              </a:rPr>
              <a:t>x</a:t>
            </a:r>
            <a:r>
              <a:rPr lang="zh-CN" altLang="en-US" b="1" dirty="0">
                <a:solidFill>
                  <a:srgbClr val="000000"/>
                </a:solidFill>
              </a:rPr>
              <a:t>是素数，</a:t>
            </a:r>
            <a:r>
              <a:rPr lang="en-US" altLang="zh-CN" b="1" dirty="0">
                <a:solidFill>
                  <a:srgbClr val="000000"/>
                </a:solidFill>
              </a:rPr>
              <a:t>a:4</a:t>
            </a:r>
            <a:r>
              <a:rPr lang="zh-CN" altLang="en-US" b="1" dirty="0">
                <a:solidFill>
                  <a:srgbClr val="000000"/>
                </a:solidFill>
              </a:rPr>
              <a:t>，</a:t>
            </a:r>
            <a:r>
              <a:rPr lang="en-US" altLang="zh-CN" b="1" dirty="0">
                <a:solidFill>
                  <a:srgbClr val="000000"/>
                </a:solidFill>
              </a:rPr>
              <a:t>b:8</a:t>
            </a:r>
            <a:r>
              <a:rPr lang="zh-CN" altLang="en-US" b="1" dirty="0">
                <a:solidFill>
                  <a:srgbClr val="000000"/>
                </a:solidFill>
              </a:rPr>
              <a:t>；</a:t>
            </a:r>
            <a:endParaRPr lang="zh-CN" altLang="en-US" b="1" dirty="0">
              <a:solidFill>
                <a:srgbClr val="000000"/>
              </a:solidFill>
            </a:endParaRPr>
          </a:p>
          <a:p>
            <a:pPr lvl="2" eaLnBrk="1" hangingPunct="1">
              <a:buNone/>
            </a:pPr>
            <a:r>
              <a:rPr lang="zh-CN" altLang="en-US" sz="3200" b="1" dirty="0">
                <a:solidFill>
                  <a:srgbClr val="000000"/>
                </a:solidFill>
              </a:rPr>
              <a:t>   </a:t>
            </a:r>
            <a:r>
              <a:rPr lang="en-US" altLang="zh-CN" sz="3200" b="1" dirty="0">
                <a:solidFill>
                  <a:srgbClr val="000000"/>
                </a:solidFill>
              </a:rPr>
              <a:t>G(b)→G(a)</a:t>
            </a:r>
            <a:endParaRPr lang="en-US" altLang="zh-CN" sz="3200" b="1" dirty="0">
              <a:solidFill>
                <a:srgbClr val="000000"/>
              </a:solidFill>
            </a:endParaRPr>
          </a:p>
          <a:p>
            <a:pPr eaLnBrk="1" hangingPunct="1">
              <a:buNone/>
            </a:pPr>
            <a:r>
              <a:rPr lang="en-US" altLang="zh-CN" b="1" dirty="0">
                <a:solidFill>
                  <a:srgbClr val="000000"/>
                </a:solidFill>
              </a:rPr>
              <a:t>      </a:t>
            </a:r>
            <a:r>
              <a:rPr lang="zh-CN" altLang="en-US" b="1" dirty="0">
                <a:solidFill>
                  <a:srgbClr val="000000"/>
                </a:solidFill>
              </a:rPr>
              <a:t>由于此蕴涵式的前件为假，故</a:t>
            </a:r>
            <a:r>
              <a:rPr lang="en-US" altLang="zh-CN" b="1" dirty="0">
                <a:solidFill>
                  <a:srgbClr val="000000"/>
                </a:solidFill>
              </a:rPr>
              <a:t>(1)</a:t>
            </a:r>
            <a:r>
              <a:rPr lang="zh-CN" altLang="en-US" b="1" dirty="0">
                <a:solidFill>
                  <a:srgbClr val="000000"/>
                </a:solidFill>
              </a:rPr>
              <a:t>中的命题</a:t>
            </a:r>
            <a:endParaRPr lang="zh-CN" altLang="en-US" b="1" dirty="0">
              <a:solidFill>
                <a:srgbClr val="000000"/>
              </a:solidFill>
            </a:endParaRPr>
          </a:p>
          <a:p>
            <a:pPr eaLnBrk="1" hangingPunct="1">
              <a:buNone/>
            </a:pPr>
            <a:r>
              <a:rPr lang="zh-CN" altLang="en-US" b="1" dirty="0">
                <a:solidFill>
                  <a:srgbClr val="000000"/>
                </a:solidFill>
              </a:rPr>
              <a:t>      为真。</a:t>
            </a:r>
            <a:endParaRPr lang="zh-CN" altLang="en-US" b="1" dirty="0">
              <a:solidFill>
                <a:srgbClr val="000000"/>
              </a:solidFill>
            </a:endParaRPr>
          </a:p>
          <a:p>
            <a:pPr eaLnBrk="1" hangingPunct="1">
              <a:buNone/>
            </a:pPr>
            <a:r>
              <a:rPr lang="zh-CN" altLang="en-US" b="1" dirty="0">
                <a:solidFill>
                  <a:srgbClr val="000000"/>
                </a:solidFill>
              </a:rPr>
              <a:t>     </a:t>
            </a:r>
            <a:endParaRPr lang="zh-CN" altLang="en-US"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1267">
                                            <p:txEl>
                                              <p:charRg st="1" end="29"/>
                                            </p:txEl>
                                          </p:spTgt>
                                        </p:tgtEl>
                                        <p:attrNameLst>
                                          <p:attrName>style.visibility</p:attrName>
                                        </p:attrNameLst>
                                      </p:cBhvr>
                                      <p:to>
                                        <p:strVal val="visible"/>
                                      </p:to>
                                    </p:set>
                                    <p:animEffect transition="in" filter="diamond(in)">
                                      <p:cBhvr>
                                        <p:cTn id="7" dur="2000"/>
                                        <p:tgtEl>
                                          <p:spTgt spid="11267">
                                            <p:txEl>
                                              <p:charRg st="1" end="29"/>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11267">
                                            <p:txEl>
                                              <p:charRg st="29" end="42"/>
                                            </p:txEl>
                                          </p:spTgt>
                                        </p:tgtEl>
                                        <p:attrNameLst>
                                          <p:attrName>style.visibility</p:attrName>
                                        </p:attrNameLst>
                                      </p:cBhvr>
                                      <p:to>
                                        <p:strVal val="visible"/>
                                      </p:to>
                                    </p:set>
                                    <p:animEffect transition="in" filter="diamond(in)">
                                      <p:cBhvr>
                                        <p:cTn id="10" dur="2000"/>
                                        <p:tgtEl>
                                          <p:spTgt spid="11267">
                                            <p:txEl>
                                              <p:charRg st="29" end="42"/>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11267">
                                            <p:txEl>
                                              <p:charRg st="42" end="69"/>
                                            </p:txEl>
                                          </p:spTgt>
                                        </p:tgtEl>
                                        <p:attrNameLst>
                                          <p:attrName>style.visibility</p:attrName>
                                        </p:attrNameLst>
                                      </p:cBhvr>
                                      <p:to>
                                        <p:strVal val="visible"/>
                                      </p:to>
                                    </p:set>
                                    <p:animEffect transition="in" filter="diamond(in)">
                                      <p:cBhvr>
                                        <p:cTn id="13" dur="2000"/>
                                        <p:tgtEl>
                                          <p:spTgt spid="11267">
                                            <p:txEl>
                                              <p:charRg st="42" end="69"/>
                                            </p:txEl>
                                          </p:spTgt>
                                        </p:tgtEl>
                                      </p:cBhvr>
                                    </p:animEffect>
                                  </p:childTnLst>
                                </p:cTn>
                              </p:par>
                              <p:par>
                                <p:cTn id="14" presetID="8" presetClass="entr" presetSubtype="16" fill="hold" nodeType="withEffect">
                                  <p:stCondLst>
                                    <p:cond delay="0"/>
                                  </p:stCondLst>
                                  <p:childTnLst>
                                    <p:set>
                                      <p:cBhvr>
                                        <p:cTn id="15" dur="1" fill="hold">
                                          <p:stCondLst>
                                            <p:cond delay="0"/>
                                          </p:stCondLst>
                                        </p:cTn>
                                        <p:tgtEl>
                                          <p:spTgt spid="11267">
                                            <p:txEl>
                                              <p:charRg st="69" end="79"/>
                                            </p:txEl>
                                          </p:spTgt>
                                        </p:tgtEl>
                                        <p:attrNameLst>
                                          <p:attrName>style.visibility</p:attrName>
                                        </p:attrNameLst>
                                      </p:cBhvr>
                                      <p:to>
                                        <p:strVal val="visible"/>
                                      </p:to>
                                    </p:set>
                                    <p:animEffect transition="in" filter="diamond(in)">
                                      <p:cBhvr>
                                        <p:cTn id="16" dur="2000"/>
                                        <p:tgtEl>
                                          <p:spTgt spid="11267">
                                            <p:txEl>
                                              <p:charRg st="69" end="79"/>
                                            </p:txEl>
                                          </p:spTgt>
                                        </p:tgtEl>
                                      </p:cBhvr>
                                    </p:animEffect>
                                  </p:childTnLst>
                                </p:cTn>
                              </p:par>
                              <p:par>
                                <p:cTn id="17" presetID="8" presetClass="entr" presetSubtype="16" fill="hold" nodeType="withEffect">
                                  <p:stCondLst>
                                    <p:cond delay="0"/>
                                  </p:stCondLst>
                                  <p:childTnLst>
                                    <p:set>
                                      <p:cBhvr>
                                        <p:cTn id="18" dur="1" fill="hold">
                                          <p:stCondLst>
                                            <p:cond delay="0"/>
                                          </p:stCondLst>
                                        </p:cTn>
                                        <p:tgtEl>
                                          <p:spTgt spid="11267">
                                            <p:txEl>
                                              <p:charRg st="79" end="85"/>
                                            </p:txEl>
                                          </p:spTgt>
                                        </p:tgtEl>
                                        <p:attrNameLst>
                                          <p:attrName>style.visibility</p:attrName>
                                        </p:attrNameLst>
                                      </p:cBhvr>
                                      <p:to>
                                        <p:strVal val="visible"/>
                                      </p:to>
                                    </p:set>
                                    <p:animEffect transition="in" filter="diamond(in)">
                                      <p:cBhvr>
                                        <p:cTn id="19" dur="2000"/>
                                        <p:tgtEl>
                                          <p:spTgt spid="11267">
                                            <p:txEl>
                                              <p:charRg st="79" end="8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nodeType="clickEffect">
                                  <p:stCondLst>
                                    <p:cond delay="0"/>
                                  </p:stCondLst>
                                  <p:childTnLst>
                                    <p:anim calcmode="lin" valueType="num">
                                      <p:cBhvr additive="base">
                                        <p:cTn id="23" dur="500"/>
                                        <p:tgtEl>
                                          <p:spTgt spid="11267">
                                            <p:txEl>
                                              <p:charRg st="1" end="29"/>
                                            </p:txEl>
                                          </p:spTgt>
                                        </p:tgtEl>
                                        <p:attrNameLst>
                                          <p:attrName>ppt_x</p:attrName>
                                        </p:attrNameLst>
                                      </p:cBhvr>
                                      <p:tavLst>
                                        <p:tav tm="0">
                                          <p:val>
                                            <p:strVal val="ppt_x"/>
                                          </p:val>
                                        </p:tav>
                                        <p:tav tm="100000">
                                          <p:val>
                                            <p:strVal val="ppt_x"/>
                                          </p:val>
                                        </p:tav>
                                      </p:tavLst>
                                    </p:anim>
                                    <p:anim calcmode="lin" valueType="num">
                                      <p:cBhvr additive="base">
                                        <p:cTn id="24" dur="500"/>
                                        <p:tgtEl>
                                          <p:spTgt spid="11267">
                                            <p:txEl>
                                              <p:charRg st="1" end="29"/>
                                            </p:txEl>
                                          </p:spTgt>
                                        </p:tgtEl>
                                        <p:attrNameLst>
                                          <p:attrName>ppt_y</p:attrName>
                                        </p:attrNameLst>
                                      </p:cBhvr>
                                      <p:tavLst>
                                        <p:tav tm="0">
                                          <p:val>
                                            <p:strVal val="ppt_y"/>
                                          </p:val>
                                        </p:tav>
                                        <p:tav tm="100000">
                                          <p:val>
                                            <p:strVal val="1+ppt_h/2"/>
                                          </p:val>
                                        </p:tav>
                                      </p:tavLst>
                                    </p:anim>
                                    <p:set>
                                      <p:cBhvr>
                                        <p:cTn id="25" dur="1" fill="hold">
                                          <p:stCondLst>
                                            <p:cond delay="499"/>
                                          </p:stCondLst>
                                        </p:cTn>
                                        <p:tgtEl>
                                          <p:spTgt spid="11267">
                                            <p:txEl>
                                              <p:charRg st="1" end="29"/>
                                            </p:txEl>
                                          </p:spTgt>
                                        </p:tgtEl>
                                        <p:attrNameLst>
                                          <p:attrName>style.visibility</p:attrName>
                                        </p:attrNameLst>
                                      </p:cBhvr>
                                      <p:to>
                                        <p:strVal val="hidden"/>
                                      </p:to>
                                    </p:set>
                                  </p:childTnLst>
                                </p:cTn>
                              </p:par>
                              <p:par>
                                <p:cTn id="26" presetID="2" presetClass="exit" presetSubtype="4" fill="hold" nodeType="withEffect">
                                  <p:stCondLst>
                                    <p:cond delay="0"/>
                                  </p:stCondLst>
                                  <p:childTnLst>
                                    <p:anim calcmode="lin" valueType="num">
                                      <p:cBhvr additive="base">
                                        <p:cTn id="27" dur="500"/>
                                        <p:tgtEl>
                                          <p:spTgt spid="11267">
                                            <p:txEl>
                                              <p:charRg st="29" end="42"/>
                                            </p:txEl>
                                          </p:spTgt>
                                        </p:tgtEl>
                                        <p:attrNameLst>
                                          <p:attrName>ppt_x</p:attrName>
                                        </p:attrNameLst>
                                      </p:cBhvr>
                                      <p:tavLst>
                                        <p:tav tm="0">
                                          <p:val>
                                            <p:strVal val="ppt_x"/>
                                          </p:val>
                                        </p:tav>
                                        <p:tav tm="100000">
                                          <p:val>
                                            <p:strVal val="ppt_x"/>
                                          </p:val>
                                        </p:tav>
                                      </p:tavLst>
                                    </p:anim>
                                    <p:anim calcmode="lin" valueType="num">
                                      <p:cBhvr additive="base">
                                        <p:cTn id="28" dur="500"/>
                                        <p:tgtEl>
                                          <p:spTgt spid="11267">
                                            <p:txEl>
                                              <p:charRg st="29" end="42"/>
                                            </p:txEl>
                                          </p:spTgt>
                                        </p:tgtEl>
                                        <p:attrNameLst>
                                          <p:attrName>ppt_y</p:attrName>
                                        </p:attrNameLst>
                                      </p:cBhvr>
                                      <p:tavLst>
                                        <p:tav tm="0">
                                          <p:val>
                                            <p:strVal val="ppt_y"/>
                                          </p:val>
                                        </p:tav>
                                        <p:tav tm="100000">
                                          <p:val>
                                            <p:strVal val="1+ppt_h/2"/>
                                          </p:val>
                                        </p:tav>
                                      </p:tavLst>
                                    </p:anim>
                                    <p:set>
                                      <p:cBhvr>
                                        <p:cTn id="29" dur="1" fill="hold">
                                          <p:stCondLst>
                                            <p:cond delay="499"/>
                                          </p:stCondLst>
                                        </p:cTn>
                                        <p:tgtEl>
                                          <p:spTgt spid="11267">
                                            <p:txEl>
                                              <p:charRg st="29" end="42"/>
                                            </p:txEl>
                                          </p:spTgt>
                                        </p:tgtEl>
                                        <p:attrNameLst>
                                          <p:attrName>style.visibility</p:attrName>
                                        </p:attrNameLst>
                                      </p:cBhvr>
                                      <p:to>
                                        <p:strVal val="hidden"/>
                                      </p:to>
                                    </p:set>
                                  </p:childTnLst>
                                </p:cTn>
                              </p:par>
                              <p:par>
                                <p:cTn id="30" presetID="2" presetClass="exit" presetSubtype="4" fill="hold" nodeType="withEffect">
                                  <p:stCondLst>
                                    <p:cond delay="0"/>
                                  </p:stCondLst>
                                  <p:childTnLst>
                                    <p:anim calcmode="lin" valueType="num">
                                      <p:cBhvr additive="base">
                                        <p:cTn id="31" dur="500"/>
                                        <p:tgtEl>
                                          <p:spTgt spid="11267">
                                            <p:txEl>
                                              <p:charRg st="42" end="69"/>
                                            </p:txEl>
                                          </p:spTgt>
                                        </p:tgtEl>
                                        <p:attrNameLst>
                                          <p:attrName>ppt_x</p:attrName>
                                        </p:attrNameLst>
                                      </p:cBhvr>
                                      <p:tavLst>
                                        <p:tav tm="0">
                                          <p:val>
                                            <p:strVal val="ppt_x"/>
                                          </p:val>
                                        </p:tav>
                                        <p:tav tm="100000">
                                          <p:val>
                                            <p:strVal val="ppt_x"/>
                                          </p:val>
                                        </p:tav>
                                      </p:tavLst>
                                    </p:anim>
                                    <p:anim calcmode="lin" valueType="num">
                                      <p:cBhvr additive="base">
                                        <p:cTn id="32" dur="500"/>
                                        <p:tgtEl>
                                          <p:spTgt spid="11267">
                                            <p:txEl>
                                              <p:charRg st="42" end="69"/>
                                            </p:txEl>
                                          </p:spTgt>
                                        </p:tgtEl>
                                        <p:attrNameLst>
                                          <p:attrName>ppt_y</p:attrName>
                                        </p:attrNameLst>
                                      </p:cBhvr>
                                      <p:tavLst>
                                        <p:tav tm="0">
                                          <p:val>
                                            <p:strVal val="ppt_y"/>
                                          </p:val>
                                        </p:tav>
                                        <p:tav tm="100000">
                                          <p:val>
                                            <p:strVal val="1+ppt_h/2"/>
                                          </p:val>
                                        </p:tav>
                                      </p:tavLst>
                                    </p:anim>
                                    <p:set>
                                      <p:cBhvr>
                                        <p:cTn id="33" dur="1" fill="hold">
                                          <p:stCondLst>
                                            <p:cond delay="499"/>
                                          </p:stCondLst>
                                        </p:cTn>
                                        <p:tgtEl>
                                          <p:spTgt spid="11267">
                                            <p:txEl>
                                              <p:charRg st="42" end="69"/>
                                            </p:txEl>
                                          </p:spTgt>
                                        </p:tgtEl>
                                        <p:attrNameLst>
                                          <p:attrName>style.visibility</p:attrName>
                                        </p:attrNameLst>
                                      </p:cBhvr>
                                      <p:to>
                                        <p:strVal val="hidden"/>
                                      </p:to>
                                    </p:set>
                                  </p:childTnLst>
                                </p:cTn>
                              </p:par>
                              <p:par>
                                <p:cTn id="34" presetID="2" presetClass="exit" presetSubtype="4" fill="hold" nodeType="withEffect">
                                  <p:stCondLst>
                                    <p:cond delay="0"/>
                                  </p:stCondLst>
                                  <p:childTnLst>
                                    <p:anim calcmode="lin" valueType="num">
                                      <p:cBhvr additive="base">
                                        <p:cTn id="35" dur="500"/>
                                        <p:tgtEl>
                                          <p:spTgt spid="11267">
                                            <p:txEl>
                                              <p:charRg st="69" end="79"/>
                                            </p:txEl>
                                          </p:spTgt>
                                        </p:tgtEl>
                                        <p:attrNameLst>
                                          <p:attrName>ppt_x</p:attrName>
                                        </p:attrNameLst>
                                      </p:cBhvr>
                                      <p:tavLst>
                                        <p:tav tm="0">
                                          <p:val>
                                            <p:strVal val="ppt_x"/>
                                          </p:val>
                                        </p:tav>
                                        <p:tav tm="100000">
                                          <p:val>
                                            <p:strVal val="ppt_x"/>
                                          </p:val>
                                        </p:tav>
                                      </p:tavLst>
                                    </p:anim>
                                    <p:anim calcmode="lin" valueType="num">
                                      <p:cBhvr additive="base">
                                        <p:cTn id="36" dur="500"/>
                                        <p:tgtEl>
                                          <p:spTgt spid="11267">
                                            <p:txEl>
                                              <p:charRg st="69" end="79"/>
                                            </p:txEl>
                                          </p:spTgt>
                                        </p:tgtEl>
                                        <p:attrNameLst>
                                          <p:attrName>ppt_y</p:attrName>
                                        </p:attrNameLst>
                                      </p:cBhvr>
                                      <p:tavLst>
                                        <p:tav tm="0">
                                          <p:val>
                                            <p:strVal val="ppt_y"/>
                                          </p:val>
                                        </p:tav>
                                        <p:tav tm="100000">
                                          <p:val>
                                            <p:strVal val="1+ppt_h/2"/>
                                          </p:val>
                                        </p:tav>
                                      </p:tavLst>
                                    </p:anim>
                                    <p:set>
                                      <p:cBhvr>
                                        <p:cTn id="37" dur="1" fill="hold">
                                          <p:stCondLst>
                                            <p:cond delay="499"/>
                                          </p:stCondLst>
                                        </p:cTn>
                                        <p:tgtEl>
                                          <p:spTgt spid="11267">
                                            <p:txEl>
                                              <p:charRg st="69" end="79"/>
                                            </p:txEl>
                                          </p:spTgt>
                                        </p:tgtEl>
                                        <p:attrNameLst>
                                          <p:attrName>style.visibility</p:attrName>
                                        </p:attrNameLst>
                                      </p:cBhvr>
                                      <p:to>
                                        <p:strVal val="hidden"/>
                                      </p:to>
                                    </p:set>
                                  </p:childTnLst>
                                </p:cTn>
                              </p:par>
                              <p:par>
                                <p:cTn id="38" presetID="2" presetClass="exit" presetSubtype="4" fill="hold" nodeType="withEffect">
                                  <p:stCondLst>
                                    <p:cond delay="0"/>
                                  </p:stCondLst>
                                  <p:childTnLst>
                                    <p:anim calcmode="lin" valueType="num">
                                      <p:cBhvr additive="base">
                                        <p:cTn id="39" dur="500"/>
                                        <p:tgtEl>
                                          <p:spTgt spid="11267">
                                            <p:txEl>
                                              <p:charRg st="79" end="85"/>
                                            </p:txEl>
                                          </p:spTgt>
                                        </p:tgtEl>
                                        <p:attrNameLst>
                                          <p:attrName>ppt_x</p:attrName>
                                        </p:attrNameLst>
                                      </p:cBhvr>
                                      <p:tavLst>
                                        <p:tav tm="0">
                                          <p:val>
                                            <p:strVal val="ppt_x"/>
                                          </p:val>
                                        </p:tav>
                                        <p:tav tm="100000">
                                          <p:val>
                                            <p:strVal val="ppt_x"/>
                                          </p:val>
                                        </p:tav>
                                      </p:tavLst>
                                    </p:anim>
                                    <p:anim calcmode="lin" valueType="num">
                                      <p:cBhvr additive="base">
                                        <p:cTn id="40" dur="500"/>
                                        <p:tgtEl>
                                          <p:spTgt spid="11267">
                                            <p:txEl>
                                              <p:charRg st="79" end="85"/>
                                            </p:txEl>
                                          </p:spTgt>
                                        </p:tgtEl>
                                        <p:attrNameLst>
                                          <p:attrName>ppt_y</p:attrName>
                                        </p:attrNameLst>
                                      </p:cBhvr>
                                      <p:tavLst>
                                        <p:tav tm="0">
                                          <p:val>
                                            <p:strVal val="ppt_y"/>
                                          </p:val>
                                        </p:tav>
                                        <p:tav tm="100000">
                                          <p:val>
                                            <p:strVal val="1+ppt_h/2"/>
                                          </p:val>
                                        </p:tav>
                                      </p:tavLst>
                                    </p:anim>
                                    <p:set>
                                      <p:cBhvr>
                                        <p:cTn id="41" dur="1" fill="hold">
                                          <p:stCondLst>
                                            <p:cond delay="499"/>
                                          </p:stCondLst>
                                        </p:cTn>
                                        <p:tgtEl>
                                          <p:spTgt spid="11267">
                                            <p:txEl>
                                              <p:charRg st="79" end="8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灯片编号占位符 4"/>
          <p:cNvSpPr txBox="1">
            <a:spLocks noGrp="1"/>
          </p:cNvSpPr>
          <p:nvPr/>
        </p:nvSpPr>
        <p:spPr>
          <a:xfrm>
            <a:off x="6553200" y="6248400"/>
            <a:ext cx="21336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1267" name="Rectangle 2"/>
          <p:cNvSpPr>
            <a:spLocks noGrp="1"/>
          </p:cNvSpPr>
          <p:nvPr>
            <p:ph type="body" idx="4294967295"/>
          </p:nvPr>
        </p:nvSpPr>
        <p:spPr>
          <a:xfrm>
            <a:off x="250825" y="549275"/>
            <a:ext cx="8532813" cy="5761038"/>
          </a:xfrm>
          <a:ln/>
        </p:spPr>
        <p:txBody>
          <a:bodyPr vert="horz" wrap="square" lIns="91440" tIns="45720" rIns="91440" bIns="45720" anchor="t" anchorCtr="0"/>
          <a:p>
            <a:pPr algn="just" eaLnBrk="1" hangingPunct="1">
              <a:buClrTx/>
              <a:buNone/>
            </a:pPr>
            <a:endParaRPr lang="en-US" altLang="zh-CN" sz="1400" b="1" dirty="0">
              <a:solidFill>
                <a:srgbClr val="000000"/>
              </a:solidFill>
            </a:endParaRPr>
          </a:p>
          <a:p>
            <a:pPr algn="just" eaLnBrk="1" hangingPunct="1">
              <a:buClrTx/>
              <a:buNone/>
            </a:pPr>
            <a:r>
              <a:rPr lang="zh-CN" altLang="en-US" sz="3500" b="1" dirty="0">
                <a:solidFill>
                  <a:srgbClr val="000000"/>
                </a:solidFill>
              </a:rPr>
              <a:t>解</a:t>
            </a:r>
            <a:r>
              <a:rPr lang="en-US" altLang="zh-CN" b="1" dirty="0">
                <a:solidFill>
                  <a:srgbClr val="000000"/>
                </a:solidFill>
              </a:rPr>
              <a:t>: (2)</a:t>
            </a:r>
            <a:r>
              <a:rPr lang="zh-CN" altLang="en-US" b="1" dirty="0">
                <a:solidFill>
                  <a:srgbClr val="000000"/>
                </a:solidFill>
              </a:rPr>
              <a:t>设谓词</a:t>
            </a:r>
            <a:r>
              <a:rPr lang="en-US" altLang="zh-CN" b="1" dirty="0">
                <a:solidFill>
                  <a:srgbClr val="000000"/>
                </a:solidFill>
              </a:rPr>
              <a:t>H(x</a:t>
            </a:r>
            <a:r>
              <a:rPr lang="zh-CN" altLang="en-US" b="1" dirty="0">
                <a:solidFill>
                  <a:srgbClr val="000000"/>
                </a:solidFill>
              </a:rPr>
              <a:t>，</a:t>
            </a:r>
            <a:r>
              <a:rPr lang="en-US" altLang="zh-CN" b="1" dirty="0">
                <a:solidFill>
                  <a:srgbClr val="000000"/>
                </a:solidFill>
              </a:rPr>
              <a:t>y):x</a:t>
            </a:r>
            <a:r>
              <a:rPr lang="zh-CN" altLang="en-US" b="1" dirty="0">
                <a:solidFill>
                  <a:srgbClr val="000000"/>
                </a:solidFill>
              </a:rPr>
              <a:t>小于</a:t>
            </a:r>
            <a:r>
              <a:rPr lang="en-US" altLang="zh-CN" b="1" dirty="0">
                <a:solidFill>
                  <a:srgbClr val="000000"/>
                </a:solidFill>
              </a:rPr>
              <a:t>y</a:t>
            </a:r>
            <a:r>
              <a:rPr lang="zh-CN" altLang="en-US" b="1" dirty="0">
                <a:solidFill>
                  <a:srgbClr val="000000"/>
                </a:solidFill>
              </a:rPr>
              <a:t>，</a:t>
            </a:r>
            <a:r>
              <a:rPr lang="en-US" altLang="zh-CN" b="1" dirty="0">
                <a:solidFill>
                  <a:srgbClr val="000000"/>
                </a:solidFill>
              </a:rPr>
              <a:t>a:2</a:t>
            </a:r>
            <a:r>
              <a:rPr lang="zh-CN" altLang="en-US" b="1" dirty="0">
                <a:solidFill>
                  <a:srgbClr val="000000"/>
                </a:solidFill>
              </a:rPr>
              <a:t>，</a:t>
            </a:r>
            <a:r>
              <a:rPr lang="en-US" altLang="zh-CN" b="1" dirty="0">
                <a:solidFill>
                  <a:srgbClr val="000000"/>
                </a:solidFill>
              </a:rPr>
              <a:t>b:3</a:t>
            </a:r>
            <a:r>
              <a:rPr lang="zh-CN" altLang="en-US" b="1" dirty="0">
                <a:solidFill>
                  <a:srgbClr val="000000"/>
                </a:solidFill>
              </a:rPr>
              <a:t>，</a:t>
            </a:r>
            <a:endParaRPr lang="zh-CN" altLang="en-US" b="1" dirty="0">
              <a:solidFill>
                <a:srgbClr val="000000"/>
              </a:solidFill>
            </a:endParaRPr>
          </a:p>
          <a:p>
            <a:pPr eaLnBrk="1" hangingPunct="1">
              <a:buNone/>
            </a:pPr>
            <a:r>
              <a:rPr lang="zh-CN" altLang="en-US" b="1" dirty="0">
                <a:solidFill>
                  <a:srgbClr val="000000"/>
                </a:solidFill>
              </a:rPr>
              <a:t>          </a:t>
            </a:r>
            <a:r>
              <a:rPr lang="en-US" altLang="zh-CN" b="1" dirty="0">
                <a:solidFill>
                  <a:srgbClr val="000000"/>
                </a:solidFill>
              </a:rPr>
              <a:t>c:8</a:t>
            </a:r>
            <a:r>
              <a:rPr lang="zh-CN" altLang="en-US" b="1" dirty="0">
                <a:solidFill>
                  <a:srgbClr val="000000"/>
                </a:solidFill>
              </a:rPr>
              <a:t>，</a:t>
            </a:r>
            <a:r>
              <a:rPr lang="en-US" altLang="zh-CN" b="1" dirty="0">
                <a:solidFill>
                  <a:srgbClr val="000000"/>
                </a:solidFill>
              </a:rPr>
              <a:t>d:7</a:t>
            </a:r>
            <a:endParaRPr lang="en-US" altLang="zh-CN" b="1" dirty="0">
              <a:solidFill>
                <a:srgbClr val="000000"/>
              </a:solidFill>
            </a:endParaRPr>
          </a:p>
          <a:p>
            <a:pPr lvl="2" eaLnBrk="1" hangingPunct="1">
              <a:buNone/>
            </a:pPr>
            <a:r>
              <a:rPr lang="en-US" altLang="zh-CN" sz="3200" b="1" dirty="0">
                <a:solidFill>
                  <a:srgbClr val="000000"/>
                </a:solidFill>
              </a:rPr>
              <a:t>  H(a</a:t>
            </a:r>
            <a:r>
              <a:rPr lang="zh-CN" altLang="en-US" sz="3200" b="1" dirty="0">
                <a:solidFill>
                  <a:srgbClr val="000000"/>
                </a:solidFill>
              </a:rPr>
              <a:t>，</a:t>
            </a:r>
            <a:r>
              <a:rPr lang="en-US" altLang="zh-CN" sz="3200" b="1" dirty="0">
                <a:solidFill>
                  <a:srgbClr val="000000"/>
                </a:solidFill>
              </a:rPr>
              <a:t>b)→H(c</a:t>
            </a:r>
            <a:r>
              <a:rPr lang="zh-CN" altLang="en-US" sz="3200" b="1" dirty="0">
                <a:solidFill>
                  <a:srgbClr val="000000"/>
                </a:solidFill>
              </a:rPr>
              <a:t>，</a:t>
            </a:r>
            <a:r>
              <a:rPr lang="en-US" altLang="zh-CN" sz="3200" b="1" dirty="0">
                <a:solidFill>
                  <a:srgbClr val="000000"/>
                </a:solidFill>
              </a:rPr>
              <a:t>d)</a:t>
            </a:r>
            <a:endParaRPr lang="en-US" altLang="zh-CN" sz="3200" b="1" dirty="0">
              <a:solidFill>
                <a:srgbClr val="000000"/>
              </a:solidFill>
            </a:endParaRPr>
          </a:p>
          <a:p>
            <a:pPr eaLnBrk="1" hangingPunct="1">
              <a:buNone/>
            </a:pPr>
            <a:r>
              <a:rPr lang="en-US" altLang="zh-CN" b="1" dirty="0">
                <a:solidFill>
                  <a:srgbClr val="000000"/>
                </a:solidFill>
              </a:rPr>
              <a:t>     </a:t>
            </a:r>
            <a:r>
              <a:rPr lang="zh-CN" altLang="en-US" b="1" dirty="0">
                <a:solidFill>
                  <a:srgbClr val="000000"/>
                </a:solidFill>
              </a:rPr>
              <a:t>由于此蕴涵式的前件为真，后件为假，故</a:t>
            </a:r>
            <a:endParaRPr lang="zh-CN" altLang="en-US" b="1" dirty="0">
              <a:solidFill>
                <a:srgbClr val="000000"/>
              </a:solidFill>
            </a:endParaRPr>
          </a:p>
          <a:p>
            <a:pPr eaLnBrk="1" hangingPunct="1">
              <a:buNone/>
            </a:pPr>
            <a:r>
              <a:rPr lang="zh-CN" altLang="en-US" b="1" dirty="0">
                <a:solidFill>
                  <a:srgbClr val="000000"/>
                </a:solidFill>
              </a:rPr>
              <a:t>     </a:t>
            </a:r>
            <a:r>
              <a:rPr lang="en-US" altLang="zh-CN" b="1" dirty="0">
                <a:solidFill>
                  <a:srgbClr val="000000"/>
                </a:solidFill>
              </a:rPr>
              <a:t>(2)</a:t>
            </a:r>
            <a:r>
              <a:rPr lang="zh-CN" altLang="en-US" b="1" dirty="0">
                <a:solidFill>
                  <a:srgbClr val="000000"/>
                </a:solidFill>
              </a:rPr>
              <a:t>中的命题为假。</a:t>
            </a:r>
            <a:endParaRPr lang="zh-CN" altLang="en-US"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1267">
                                            <p:txEl>
                                              <p:charRg st="1" end="31"/>
                                            </p:txEl>
                                          </p:spTgt>
                                        </p:tgtEl>
                                        <p:attrNameLst>
                                          <p:attrName>style.visibility</p:attrName>
                                        </p:attrNameLst>
                                      </p:cBhvr>
                                      <p:to>
                                        <p:strVal val="visible"/>
                                      </p:to>
                                    </p:set>
                                    <p:animEffect transition="in" filter="diamond(in)">
                                      <p:cBhvr>
                                        <p:cTn id="7" dur="2000"/>
                                        <p:tgtEl>
                                          <p:spTgt spid="11267">
                                            <p:txEl>
                                              <p:charRg st="1" end="31"/>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11267">
                                            <p:txEl>
                                              <p:charRg st="31" end="49"/>
                                            </p:txEl>
                                          </p:spTgt>
                                        </p:tgtEl>
                                        <p:attrNameLst>
                                          <p:attrName>style.visibility</p:attrName>
                                        </p:attrNameLst>
                                      </p:cBhvr>
                                      <p:to>
                                        <p:strVal val="visible"/>
                                      </p:to>
                                    </p:set>
                                    <p:animEffect transition="in" filter="diamond(in)">
                                      <p:cBhvr>
                                        <p:cTn id="10" dur="2000"/>
                                        <p:tgtEl>
                                          <p:spTgt spid="11267">
                                            <p:txEl>
                                              <p:charRg st="31" end="49"/>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6" fill="hold" nodeType="clickEffect">
                                  <p:stCondLst>
                                    <p:cond delay="0"/>
                                  </p:stCondLst>
                                  <p:childTnLst>
                                    <p:set>
                                      <p:cBhvr>
                                        <p:cTn id="14" dur="1" fill="hold">
                                          <p:stCondLst>
                                            <p:cond delay="0"/>
                                          </p:stCondLst>
                                        </p:cTn>
                                        <p:tgtEl>
                                          <p:spTgt spid="11267">
                                            <p:txEl>
                                              <p:charRg st="49" end="65"/>
                                            </p:txEl>
                                          </p:spTgt>
                                        </p:tgtEl>
                                        <p:attrNameLst>
                                          <p:attrName>style.visibility</p:attrName>
                                        </p:attrNameLst>
                                      </p:cBhvr>
                                      <p:to>
                                        <p:strVal val="visible"/>
                                      </p:to>
                                    </p:set>
                                    <p:animEffect transition="in" filter="barn(inHorizontal)">
                                      <p:cBhvr>
                                        <p:cTn id="15" dur="500"/>
                                        <p:tgtEl>
                                          <p:spTgt spid="11267">
                                            <p:txEl>
                                              <p:charRg st="49" end="65"/>
                                            </p:txEl>
                                          </p:spTgt>
                                        </p:tgtEl>
                                      </p:cBhvr>
                                    </p:animEffect>
                                  </p:childTnLst>
                                </p:cTn>
                              </p:par>
                              <p:par>
                                <p:cTn id="16" presetID="16" presetClass="entr" presetSubtype="26" fill="hold" nodeType="withEffect">
                                  <p:stCondLst>
                                    <p:cond delay="0"/>
                                  </p:stCondLst>
                                  <p:childTnLst>
                                    <p:set>
                                      <p:cBhvr>
                                        <p:cTn id="17" dur="1" fill="hold">
                                          <p:stCondLst>
                                            <p:cond delay="0"/>
                                          </p:stCondLst>
                                        </p:cTn>
                                        <p:tgtEl>
                                          <p:spTgt spid="11267">
                                            <p:txEl>
                                              <p:charRg st="65" end="89"/>
                                            </p:txEl>
                                          </p:spTgt>
                                        </p:tgtEl>
                                        <p:attrNameLst>
                                          <p:attrName>style.visibility</p:attrName>
                                        </p:attrNameLst>
                                      </p:cBhvr>
                                      <p:to>
                                        <p:strVal val="visible"/>
                                      </p:to>
                                    </p:set>
                                    <p:animEffect transition="in" filter="barn(inHorizontal)">
                                      <p:cBhvr>
                                        <p:cTn id="18" dur="500"/>
                                        <p:tgtEl>
                                          <p:spTgt spid="11267">
                                            <p:txEl>
                                              <p:charRg st="65" end="89"/>
                                            </p:txEl>
                                          </p:spTgt>
                                        </p:tgtEl>
                                      </p:cBhvr>
                                    </p:animEffect>
                                  </p:childTnLst>
                                </p:cTn>
                              </p:par>
                              <p:par>
                                <p:cTn id="19" presetID="16" presetClass="entr" presetSubtype="26" fill="hold" nodeType="withEffect">
                                  <p:stCondLst>
                                    <p:cond delay="0"/>
                                  </p:stCondLst>
                                  <p:childTnLst>
                                    <p:set>
                                      <p:cBhvr>
                                        <p:cTn id="20" dur="1" fill="hold">
                                          <p:stCondLst>
                                            <p:cond delay="0"/>
                                          </p:stCondLst>
                                        </p:cTn>
                                        <p:tgtEl>
                                          <p:spTgt spid="11267">
                                            <p:txEl>
                                              <p:charRg st="89" end="105"/>
                                            </p:txEl>
                                          </p:spTgt>
                                        </p:tgtEl>
                                        <p:attrNameLst>
                                          <p:attrName>style.visibility</p:attrName>
                                        </p:attrNameLst>
                                      </p:cBhvr>
                                      <p:to>
                                        <p:strVal val="visible"/>
                                      </p:to>
                                    </p:set>
                                    <p:animEffect transition="in" filter="barn(inHorizontal)">
                                      <p:cBhvr>
                                        <p:cTn id="21" dur="500"/>
                                        <p:tgtEl>
                                          <p:spTgt spid="11267">
                                            <p:txEl>
                                              <p:charRg st="89" end="10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灯片编号占位符 5"/>
          <p:cNvSpPr txBox="1">
            <a:spLocks noGrp="1"/>
          </p:cNvSpPr>
          <p:nvPr>
            <p:ph type="sldNum" sz="quarter" idx="11"/>
          </p:nvPr>
        </p:nvSpPr>
        <p:spPr>
          <a:xfrm>
            <a:off x="457200" y="6245225"/>
            <a:ext cx="2133600" cy="476250"/>
          </a:xfrm>
          <a:ln/>
        </p:spPr>
        <p:txBody>
          <a:bodyPr anchor="b" anchorCtr="0"/>
          <a:p>
            <a:pPr marL="0" indent="0" eaLnBrk="1" hangingPunct="1">
              <a:spcBef>
                <a:spcPct val="0"/>
              </a:spcBef>
              <a:buClrTx/>
              <a:buSzTx/>
              <a:buFontTx/>
              <a:buNone/>
            </a:pPr>
            <a:fld id="{9A0DB2DC-4C9A-4742-B13C-FB6460FD3503}" type="slidenum">
              <a:rPr lang="en-US" altLang="zh-CN" sz="1400" dirty="0"/>
            </a:fld>
            <a:endParaRPr lang="en-US" altLang="zh-CN" sz="1400" dirty="0"/>
          </a:p>
        </p:txBody>
      </p:sp>
      <p:sp>
        <p:nvSpPr>
          <p:cNvPr id="145411" name="Rectangle 3"/>
          <p:cNvSpPr>
            <a:spLocks noGrp="1" noChangeArrowheads="1"/>
          </p:cNvSpPr>
          <p:nvPr>
            <p:ph idx="1"/>
          </p:nvPr>
        </p:nvSpPr>
        <p:spPr>
          <a:xfrm>
            <a:off x="457200" y="1504950"/>
            <a:ext cx="8229600" cy="4679950"/>
          </a:xfrm>
          <a:solidFill>
            <a:srgbClr val="D9F1FF"/>
          </a:solidFill>
          <a:ln>
            <a:solidFill>
              <a:srgbClr val="333399"/>
            </a:solidFill>
          </a:ln>
        </p:spPr>
        <p:txBody>
          <a:bodyPr vert="horz" wrap="square" lIns="91440" tIns="45720" rIns="91440" bIns="45720" numCol="1" anchor="t" anchorCtr="0" compatLnSpc="1"/>
          <a:lstStyle/>
          <a:p>
            <a:pPr marL="342900" marR="0" lvl="0" indent="-342900" algn="just" defTabSz="914400" rtl="0" eaLnBrk="1" fontAlgn="base" latinLnBrk="0" hangingPunct="1">
              <a:lnSpc>
                <a:spcPct val="100000"/>
              </a:lnSpc>
              <a:spcBef>
                <a:spcPct val="20000"/>
              </a:spcBef>
              <a:spcAft>
                <a:spcPct val="0"/>
              </a:spcAft>
              <a:buClr>
                <a:schemeClr val="bg2"/>
              </a:buClr>
              <a:buSzPct val="75000"/>
              <a:buFontTx/>
              <a:buNone/>
              <a:defRPr/>
            </a:pPr>
            <a:r>
              <a:rPr kumimoji="0" lang="zh-CN" altLang="en-US" sz="32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mn-ea"/>
                <a:cs typeface="+mn-cs"/>
              </a:rPr>
              <a:t>例</a:t>
            </a:r>
            <a:r>
              <a:rPr kumimoji="0" lang="en-US" altLang="zh-CN" sz="32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mn-ea"/>
                <a:cs typeface="+mn-cs"/>
              </a:rPr>
              <a:t>2</a:t>
            </a:r>
            <a:r>
              <a:rPr kumimoji="0" lang="zh-CN" altLang="en-US" sz="32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mn-ea"/>
                <a:cs typeface="+mn-cs"/>
              </a:rPr>
              <a:t>：</a:t>
            </a:r>
            <a:r>
              <a:rPr kumimoji="0" lang="zh-CN" altLang="en-US" sz="32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rPr>
              <a:t>用</a:t>
            </a:r>
            <a:r>
              <a:rPr kumimoji="0" lang="en-US" altLang="zh-CN" sz="32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mn-ea"/>
                <a:cs typeface="+mn-cs"/>
              </a:rPr>
              <a:t>0</a:t>
            </a:r>
            <a:r>
              <a:rPr kumimoji="0" lang="zh-CN" altLang="en-US" sz="32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mn-ea"/>
                <a:cs typeface="+mn-cs"/>
              </a:rPr>
              <a:t>元谓词</a:t>
            </a:r>
            <a:r>
              <a:rPr kumimoji="0" lang="zh-CN" altLang="en-US"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将命题符号化。</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要求：先将它</a:t>
            </a:r>
            <a:endPar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endParaRPr>
          </a:p>
          <a:p>
            <a:pPr marL="342900" marR="0" lvl="0" indent="-342900" algn="just" defTabSz="914400" rtl="0" eaLnBrk="1" fontAlgn="base" latinLnBrk="0" hangingPunct="1">
              <a:lnSpc>
                <a:spcPct val="100000"/>
              </a:lnSpc>
              <a:spcBef>
                <a:spcPct val="20000"/>
              </a:spcBef>
              <a:spcAft>
                <a:spcPct val="0"/>
              </a:spcAft>
              <a:buClr>
                <a:schemeClr val="bg2"/>
              </a:buClr>
              <a:buSzPct val="75000"/>
              <a:buFontTx/>
              <a:buNone/>
              <a:defRPr/>
            </a:pP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们在命题逻辑中符号化，再在一阶逻辑中符号化。</a:t>
            </a:r>
            <a:endPar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endParaRPr>
          </a:p>
          <a:p>
            <a:pPr marL="342900" marR="0" lvl="0" indent="-342900" algn="just" defTabSz="914400" rtl="0" eaLnBrk="1" fontAlgn="base" latinLnBrk="0" hangingPunct="1">
              <a:lnSpc>
                <a:spcPct val="100000"/>
              </a:lnSpc>
              <a:spcBef>
                <a:spcPct val="20000"/>
              </a:spcBef>
              <a:spcAft>
                <a:spcPct val="0"/>
              </a:spcAft>
              <a:buClr>
                <a:schemeClr val="bg2"/>
              </a:buClr>
              <a:buSzPct val="75000"/>
              <a:buFontTx/>
              <a:buNone/>
              <a:defRPr/>
            </a:pPr>
            <a:r>
              <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(1) </a:t>
            </a:r>
            <a:r>
              <a:rPr kumimoji="0" lang="zh-CN" altLang="en-US"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墨西哥位于南美洲</a:t>
            </a:r>
            <a:endParaRPr kumimoji="0" lang="zh-CN" altLang="en-US"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endParaRPr>
          </a:p>
          <a:p>
            <a:pPr marL="342900" marR="0" lvl="0" indent="-342900" algn="just" defTabSz="914400" rtl="0" eaLnBrk="1" fontAlgn="base" latinLnBrk="0" hangingPunct="1">
              <a:lnSpc>
                <a:spcPct val="100000"/>
              </a:lnSpc>
              <a:spcBef>
                <a:spcPct val="20000"/>
              </a:spcBef>
              <a:spcAft>
                <a:spcPct val="0"/>
              </a:spcAft>
              <a:buClr>
                <a:schemeClr val="bg2"/>
              </a:buClr>
              <a:buSzPct val="75000"/>
              <a:buFontTx/>
              <a:buNone/>
              <a:defRPr/>
            </a:pP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    </a:t>
            </a:r>
            <a:r>
              <a:rPr kumimoji="0" lang="zh-CN" altLang="en-US" sz="2800" b="1" i="0" u="none" strike="noStrike" kern="0" cap="none" spc="0" normalizeH="0" baseline="0" noProof="0" dirty="0">
                <a:ln>
                  <a:noFill/>
                </a:ln>
                <a:solidFill>
                  <a:srgbClr val="FF9900"/>
                </a:solidFill>
                <a:effectLst/>
                <a:uLnTx/>
                <a:uFillTx/>
                <a:latin typeface="Times New Roman" panose="02020603050405020304" pitchFamily="18" charset="0"/>
                <a:ea typeface="+mn-ea"/>
                <a:cs typeface="+mn-cs"/>
              </a:rPr>
              <a:t>在命题逻辑中</a:t>
            </a:r>
            <a:r>
              <a:rPr kumimoji="0" lang="en-US" altLang="zh-CN" sz="2800" b="1" i="0" u="none" strike="noStrike" kern="0" cap="none" spc="0" normalizeH="0" baseline="0" noProof="0" dirty="0">
                <a:ln>
                  <a:noFill/>
                </a:ln>
                <a:solidFill>
                  <a:srgbClr val="FF9900"/>
                </a:solidFill>
                <a:effectLst/>
                <a:uLnTx/>
                <a:uFillTx/>
                <a:latin typeface="Times New Roman" panose="02020603050405020304" pitchFamily="18" charset="0"/>
                <a:ea typeface="+mn-ea"/>
                <a:cs typeface="+mn-cs"/>
              </a:rPr>
              <a:t>, </a:t>
            </a:r>
            <a:r>
              <a:rPr kumimoji="0" lang="zh-CN" altLang="en-US" sz="2800" b="1" i="0" u="none" strike="noStrike" kern="0" cap="none" spc="0" normalizeH="0" baseline="0" noProof="0" dirty="0">
                <a:ln>
                  <a:noFill/>
                </a:ln>
                <a:solidFill>
                  <a:srgbClr val="FF9900"/>
                </a:solidFill>
                <a:effectLst/>
                <a:uLnTx/>
                <a:uFillTx/>
                <a:latin typeface="Times New Roman" panose="02020603050405020304" pitchFamily="18" charset="0"/>
                <a:ea typeface="+mn-ea"/>
                <a:cs typeface="+mn-cs"/>
              </a:rPr>
              <a:t>设 </a:t>
            </a:r>
            <a:r>
              <a:rPr kumimoji="0" lang="en-US" altLang="zh-CN" sz="2800" b="1" i="1" u="none" strike="noStrike" kern="0" cap="none" spc="0" normalizeH="0" baseline="0" noProof="0" dirty="0">
                <a:ln>
                  <a:noFill/>
                </a:ln>
                <a:solidFill>
                  <a:srgbClr val="FF9900"/>
                </a:solidFill>
                <a:effectLst/>
                <a:uLnTx/>
                <a:uFillTx/>
                <a:latin typeface="Times New Roman" panose="02020603050405020304" pitchFamily="18" charset="0"/>
                <a:ea typeface="+mn-ea"/>
                <a:cs typeface="+mn-cs"/>
              </a:rPr>
              <a:t>p</a:t>
            </a:r>
            <a:r>
              <a:rPr kumimoji="0" lang="en-US" altLang="zh-CN" sz="2800" b="1" i="0" u="none" strike="noStrike" kern="0" cap="none" spc="0" normalizeH="0" baseline="0" noProof="0" dirty="0">
                <a:ln>
                  <a:noFill/>
                </a:ln>
                <a:solidFill>
                  <a:srgbClr val="FF9900"/>
                </a:solidFill>
                <a:effectLst/>
                <a:uLnTx/>
                <a:uFillTx/>
                <a:latin typeface="Times New Roman" panose="02020603050405020304" pitchFamily="18" charset="0"/>
                <a:ea typeface="+mn-ea"/>
                <a:cs typeface="+mn-cs"/>
              </a:rPr>
              <a:t>:</a:t>
            </a:r>
            <a:r>
              <a:rPr kumimoji="0" lang="en-US" altLang="zh-CN" sz="2800" b="1" i="1" u="none" strike="noStrike" kern="0" cap="none" spc="0" normalizeH="0" baseline="0" noProof="0" dirty="0">
                <a:ln>
                  <a:noFill/>
                </a:ln>
                <a:solidFill>
                  <a:srgbClr val="FF9900"/>
                </a:solidFill>
                <a:effectLst/>
                <a:uLnTx/>
                <a:uFillTx/>
                <a:latin typeface="Times New Roman" panose="02020603050405020304" pitchFamily="18" charset="0"/>
                <a:ea typeface="+mn-ea"/>
                <a:cs typeface="+mn-cs"/>
              </a:rPr>
              <a:t> </a:t>
            </a:r>
            <a:r>
              <a:rPr kumimoji="0" lang="zh-CN" altLang="en-US" sz="2800" b="1" i="0" u="none" strike="noStrike" kern="0" cap="none" spc="0" normalizeH="0" baseline="0" noProof="0" dirty="0">
                <a:ln>
                  <a:noFill/>
                </a:ln>
                <a:solidFill>
                  <a:srgbClr val="FF9900"/>
                </a:solidFill>
                <a:effectLst/>
                <a:uLnTx/>
                <a:uFillTx/>
                <a:latin typeface="Times New Roman" panose="02020603050405020304" pitchFamily="18" charset="0"/>
                <a:ea typeface="+mn-ea"/>
                <a:cs typeface="+mn-cs"/>
              </a:rPr>
              <a:t>墨西哥位于南美洲</a:t>
            </a:r>
            <a:endParaRPr kumimoji="0" lang="zh-CN" altLang="en-US" sz="2800" b="1" i="0" u="none" strike="noStrike" kern="0" cap="none" spc="0" normalizeH="0" baseline="0" noProof="0" dirty="0">
              <a:ln>
                <a:noFill/>
              </a:ln>
              <a:solidFill>
                <a:srgbClr val="FF9900"/>
              </a:solidFill>
              <a:effectLst/>
              <a:uLnTx/>
              <a:uFillTx/>
              <a:latin typeface="Times New Roman" panose="02020603050405020304" pitchFamily="18" charset="0"/>
              <a:ea typeface="+mn-ea"/>
              <a:cs typeface="+mn-cs"/>
            </a:endParaRPr>
          </a:p>
          <a:p>
            <a:pPr marL="342900" marR="0" lvl="0" indent="-342900" algn="just" defTabSz="914400" rtl="0" eaLnBrk="1" fontAlgn="base" latinLnBrk="0" hangingPunct="1">
              <a:lnSpc>
                <a:spcPct val="100000"/>
              </a:lnSpc>
              <a:spcBef>
                <a:spcPct val="20000"/>
              </a:spcBef>
              <a:spcAft>
                <a:spcPct val="0"/>
              </a:spcAft>
              <a:buClr>
                <a:schemeClr val="bg2"/>
              </a:buClr>
              <a:buSzPct val="75000"/>
              <a:buFontTx/>
              <a:buNone/>
              <a:defRPr/>
            </a:pPr>
            <a:r>
              <a:rPr kumimoji="0" lang="zh-CN" altLang="en-US" sz="2800" b="1" i="1" u="none" strike="noStrike" kern="0" cap="none" spc="0" normalizeH="0" baseline="0" noProof="0" dirty="0">
                <a:ln>
                  <a:noFill/>
                </a:ln>
                <a:solidFill>
                  <a:srgbClr val="FF9900"/>
                </a:solidFill>
                <a:effectLst/>
                <a:uLnTx/>
                <a:uFillTx/>
                <a:latin typeface="Times New Roman" panose="02020603050405020304" pitchFamily="18" charset="0"/>
                <a:ea typeface="+mn-ea"/>
                <a:cs typeface="+mn-cs"/>
              </a:rPr>
              <a:t>    </a:t>
            </a:r>
            <a:r>
              <a:rPr kumimoji="0" lang="zh-CN" altLang="en-US" sz="2800" b="1" i="0" u="none" strike="noStrike" kern="0" cap="none" spc="0" normalizeH="0" baseline="0" noProof="0" dirty="0">
                <a:ln>
                  <a:noFill/>
                </a:ln>
                <a:solidFill>
                  <a:srgbClr val="FF9900"/>
                </a:solidFill>
                <a:effectLst/>
                <a:uLnTx/>
                <a:uFillTx/>
                <a:latin typeface="Times New Roman" panose="02020603050405020304" pitchFamily="18" charset="0"/>
                <a:ea typeface="+mn-ea"/>
                <a:cs typeface="+mn-cs"/>
              </a:rPr>
              <a:t>符号化为</a:t>
            </a:r>
            <a:r>
              <a:rPr kumimoji="0" lang="zh-CN" altLang="en-US" sz="2800" b="1" i="1" u="none" strike="noStrike" kern="0" cap="none" spc="0" normalizeH="0" baseline="0" noProof="0" dirty="0">
                <a:ln>
                  <a:noFill/>
                </a:ln>
                <a:solidFill>
                  <a:srgbClr val="FF9900"/>
                </a:solidFill>
                <a:effectLst/>
                <a:uLnTx/>
                <a:uFillTx/>
                <a:latin typeface="Times New Roman" panose="02020603050405020304" pitchFamily="18" charset="0"/>
                <a:ea typeface="+mn-ea"/>
                <a:cs typeface="+mn-cs"/>
              </a:rPr>
              <a:t>  </a:t>
            </a:r>
            <a:r>
              <a:rPr kumimoji="0" lang="en-US" altLang="zh-CN" sz="2800" b="1" i="1"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p</a:t>
            </a:r>
            <a:r>
              <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t>
            </a:r>
            <a:r>
              <a:rPr kumimoji="0" lang="en-US" altLang="zh-CN" sz="2800" b="1" i="0" u="none" strike="noStrike" kern="0" cap="none" spc="0" normalizeH="0" baseline="0" noProof="0" dirty="0">
                <a:ln>
                  <a:noFill/>
                </a:ln>
                <a:solidFill>
                  <a:srgbClr val="FF9900"/>
                </a:solidFill>
                <a:effectLst/>
                <a:uLnTx/>
                <a:uFillTx/>
                <a:latin typeface="Times New Roman" panose="02020603050405020304" pitchFamily="18" charset="0"/>
                <a:ea typeface="+mn-ea"/>
                <a:cs typeface="+mn-cs"/>
              </a:rPr>
              <a:t> </a:t>
            </a:r>
            <a:r>
              <a:rPr kumimoji="0" lang="zh-CN" altLang="en-US" sz="2800" b="1" i="0" u="none" strike="noStrike" kern="0" cap="none" spc="0" normalizeH="0" baseline="0" noProof="0" dirty="0">
                <a:ln>
                  <a:noFill/>
                </a:ln>
                <a:solidFill>
                  <a:srgbClr val="FF9900"/>
                </a:solidFill>
                <a:effectLst/>
                <a:uLnTx/>
                <a:uFillTx/>
                <a:latin typeface="Times New Roman" panose="02020603050405020304" pitchFamily="18" charset="0"/>
                <a:ea typeface="+mn-ea"/>
                <a:cs typeface="+mn-cs"/>
              </a:rPr>
              <a:t>这是真命题。</a:t>
            </a:r>
            <a:r>
              <a:rPr kumimoji="0" lang="zh-CN" altLang="en-US" sz="2800" b="1" i="0" u="none" strike="noStrike" kern="0" cap="none" spc="0" normalizeH="0" baseline="0" noProof="0" dirty="0">
                <a:ln>
                  <a:noFill/>
                </a:ln>
                <a:solidFill>
                  <a:srgbClr val="FF9900"/>
                </a:solidFill>
                <a:effectLst>
                  <a:outerShdw blurRad="38100" dist="38100" dir="2700000" algn="tl">
                    <a:srgbClr val="000000"/>
                  </a:outerShdw>
                </a:effectLst>
                <a:uLnTx/>
                <a:uFillTx/>
                <a:latin typeface="Times New Roman" panose="02020603050405020304" pitchFamily="18" charset="0"/>
                <a:ea typeface="+mn-ea"/>
                <a:cs typeface="+mn-cs"/>
              </a:rPr>
              <a:t> </a:t>
            </a:r>
            <a:endParaRPr kumimoji="0" lang="zh-CN" altLang="en-US" sz="2800" b="1" i="0" u="none" strike="noStrike" kern="0" cap="none" spc="0" normalizeH="0" baseline="0" noProof="0" dirty="0">
              <a:ln>
                <a:noFill/>
              </a:ln>
              <a:solidFill>
                <a:srgbClr val="FF9900"/>
              </a:solidFill>
              <a:effectLst>
                <a:outerShdw blurRad="38100" dist="38100" dir="2700000" algn="tl">
                  <a:srgbClr val="000000"/>
                </a:outerShdw>
              </a:effectLst>
              <a:uLnTx/>
              <a:uFillTx/>
              <a:latin typeface="Times New Roman" panose="02020603050405020304" pitchFamily="18" charset="0"/>
              <a:ea typeface="+mn-ea"/>
              <a:cs typeface="+mn-cs"/>
            </a:endParaRPr>
          </a:p>
          <a:p>
            <a:pPr marL="342900" marR="0" lvl="0" indent="-342900" algn="just" defTabSz="914400" rtl="0" eaLnBrk="1" fontAlgn="base" latinLnBrk="0" hangingPunct="1">
              <a:lnSpc>
                <a:spcPct val="100000"/>
              </a:lnSpc>
              <a:spcBef>
                <a:spcPct val="20000"/>
              </a:spcBef>
              <a:spcAft>
                <a:spcPct val="0"/>
              </a:spcAft>
              <a:buClr>
                <a:schemeClr val="bg2"/>
              </a:buClr>
              <a:buSzPct val="75000"/>
              <a:buFontTx/>
              <a:buNone/>
              <a:defRPr/>
            </a:pP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    </a:t>
            </a:r>
            <a:r>
              <a:rPr kumimoji="0" lang="zh-CN" altLang="en-US" sz="2800" b="1" i="0" u="none" strike="noStrike" kern="0" cap="none" spc="0" normalizeH="0" baseline="0" noProof="0" dirty="0">
                <a:ln>
                  <a:noFill/>
                </a:ln>
                <a:solidFill>
                  <a:srgbClr val="CC3300"/>
                </a:solidFill>
                <a:effectLst/>
                <a:uLnTx/>
                <a:uFillTx/>
                <a:latin typeface="Times New Roman" panose="02020603050405020304" pitchFamily="18" charset="0"/>
                <a:ea typeface="+mn-ea"/>
                <a:cs typeface="+mn-cs"/>
              </a:rPr>
              <a:t>在一阶逻辑中</a:t>
            </a:r>
            <a:r>
              <a:rPr kumimoji="0" lang="en-US" altLang="zh-CN" sz="2800" b="1" i="0" u="none" strike="noStrike" kern="0" cap="none" spc="0" normalizeH="0" baseline="0" noProof="0" dirty="0">
                <a:ln>
                  <a:noFill/>
                </a:ln>
                <a:solidFill>
                  <a:srgbClr val="CC3300"/>
                </a:solidFill>
                <a:effectLst/>
                <a:uLnTx/>
                <a:uFillTx/>
                <a:latin typeface="Times New Roman" panose="02020603050405020304" pitchFamily="18" charset="0"/>
                <a:ea typeface="+mn-ea"/>
                <a:cs typeface="+mn-cs"/>
              </a:rPr>
              <a:t>, </a:t>
            </a:r>
            <a:r>
              <a:rPr kumimoji="0" lang="zh-CN" altLang="en-US" sz="2800" b="1" i="0" u="none" strike="noStrike" kern="0" cap="none" spc="0" normalizeH="0" baseline="0" noProof="0" dirty="0">
                <a:ln>
                  <a:noFill/>
                </a:ln>
                <a:solidFill>
                  <a:srgbClr val="CC3300"/>
                </a:solidFill>
                <a:effectLst/>
                <a:uLnTx/>
                <a:uFillTx/>
                <a:latin typeface="Times New Roman" panose="02020603050405020304" pitchFamily="18" charset="0"/>
                <a:ea typeface="+mn-ea"/>
                <a:cs typeface="+mn-cs"/>
              </a:rPr>
              <a:t>设</a:t>
            </a:r>
            <a:r>
              <a:rPr kumimoji="0" lang="en-US" altLang="zh-CN" sz="2800" b="1" i="1" u="none" strike="noStrike" kern="0" cap="none" spc="0" normalizeH="0" baseline="0" noProof="0" dirty="0">
                <a:ln>
                  <a:noFill/>
                </a:ln>
                <a:solidFill>
                  <a:srgbClr val="CC3300"/>
                </a:solidFill>
                <a:effectLst/>
                <a:uLnTx/>
                <a:uFillTx/>
                <a:latin typeface="Times New Roman" panose="02020603050405020304" pitchFamily="18" charset="0"/>
                <a:ea typeface="+mn-ea"/>
                <a:cs typeface="+mn-cs"/>
              </a:rPr>
              <a:t>a</a:t>
            </a:r>
            <a:r>
              <a:rPr kumimoji="0" lang="en-US" altLang="zh-CN" sz="2800" b="1" i="0" u="none" strike="noStrike" kern="0" cap="none" spc="0" normalizeH="0" baseline="0" noProof="0" dirty="0">
                <a:ln>
                  <a:noFill/>
                </a:ln>
                <a:solidFill>
                  <a:srgbClr val="CC3300"/>
                </a:solidFill>
                <a:effectLst/>
                <a:uLnTx/>
                <a:uFillTx/>
                <a:latin typeface="Times New Roman" panose="02020603050405020304" pitchFamily="18" charset="0"/>
                <a:ea typeface="+mn-ea"/>
                <a:cs typeface="+mn-cs"/>
              </a:rPr>
              <a:t>: </a:t>
            </a:r>
            <a:r>
              <a:rPr kumimoji="0" lang="zh-CN" altLang="en-US" sz="2800" b="1" i="0" u="none" strike="noStrike" kern="0" cap="none" spc="0" normalizeH="0" baseline="0" noProof="0" dirty="0">
                <a:ln>
                  <a:noFill/>
                </a:ln>
                <a:solidFill>
                  <a:srgbClr val="CC3300"/>
                </a:solidFill>
                <a:effectLst/>
                <a:uLnTx/>
                <a:uFillTx/>
                <a:latin typeface="Times New Roman" panose="02020603050405020304" pitchFamily="18" charset="0"/>
                <a:ea typeface="+mn-ea"/>
                <a:cs typeface="+mn-cs"/>
              </a:rPr>
              <a:t>墨西哥，</a:t>
            </a:r>
            <a:r>
              <a:rPr kumimoji="0" lang="en-US" altLang="zh-CN" sz="2800" b="1" i="0" u="none" strike="noStrike" kern="0" cap="none" spc="0" normalizeH="0" baseline="0" noProof="0" dirty="0">
                <a:ln>
                  <a:noFill/>
                </a:ln>
                <a:solidFill>
                  <a:srgbClr val="CC3300"/>
                </a:solidFill>
                <a:effectLst/>
                <a:uLnTx/>
                <a:uFillTx/>
                <a:latin typeface="Times New Roman" panose="02020603050405020304" pitchFamily="18" charset="0"/>
                <a:ea typeface="+mn-ea"/>
                <a:cs typeface="+mn-cs"/>
              </a:rPr>
              <a:t>b:</a:t>
            </a:r>
            <a:r>
              <a:rPr kumimoji="0" lang="zh-CN" altLang="en-US" sz="2800" b="1" i="0" u="none" strike="noStrike" kern="0" cap="none" spc="0" normalizeH="0" baseline="0" noProof="0" dirty="0">
                <a:ln>
                  <a:noFill/>
                </a:ln>
                <a:solidFill>
                  <a:srgbClr val="CC3300"/>
                </a:solidFill>
                <a:effectLst/>
                <a:uLnTx/>
                <a:uFillTx/>
                <a:latin typeface="Times New Roman" panose="02020603050405020304" pitchFamily="18" charset="0"/>
                <a:ea typeface="+mn-ea"/>
                <a:cs typeface="+mn-cs"/>
              </a:rPr>
              <a:t>南美洲；</a:t>
            </a:r>
            <a:r>
              <a:rPr kumimoji="0" lang="en-US" altLang="zh-CN" sz="2800" b="1" i="1" u="none" strike="noStrike" kern="0" cap="none" spc="0" normalizeH="0" baseline="0" noProof="0" dirty="0">
                <a:ln>
                  <a:noFill/>
                </a:ln>
                <a:solidFill>
                  <a:srgbClr val="CC3300"/>
                </a:solidFill>
                <a:effectLst/>
                <a:uLnTx/>
                <a:uFillTx/>
                <a:latin typeface="Times New Roman" panose="02020603050405020304" pitchFamily="18" charset="0"/>
                <a:ea typeface="+mn-ea"/>
                <a:cs typeface="+mn-cs"/>
              </a:rPr>
              <a:t>F</a:t>
            </a:r>
            <a:r>
              <a:rPr kumimoji="0" lang="en-US" altLang="zh-CN" sz="2800" b="1" i="0" u="none" strike="noStrike" kern="0" cap="none" spc="0" normalizeH="0" baseline="0" noProof="0" dirty="0">
                <a:ln>
                  <a:noFill/>
                </a:ln>
                <a:solidFill>
                  <a:srgbClr val="CC3300"/>
                </a:solidFill>
                <a:effectLst/>
                <a:uLnTx/>
                <a:uFillTx/>
                <a:latin typeface="Times New Roman" panose="02020603050405020304" pitchFamily="18" charset="0"/>
                <a:ea typeface="+mn-ea"/>
                <a:cs typeface="+mn-cs"/>
              </a:rPr>
              <a:t>(</a:t>
            </a:r>
            <a:r>
              <a:rPr kumimoji="0" lang="en-US" altLang="zh-CN" sz="2800" b="1" i="1" u="none" strike="noStrike" kern="0" cap="none" spc="0" normalizeH="0" baseline="0" noProof="0" dirty="0" err="1">
                <a:ln>
                  <a:noFill/>
                </a:ln>
                <a:solidFill>
                  <a:srgbClr val="CC3300"/>
                </a:solidFill>
                <a:effectLst/>
                <a:uLnTx/>
                <a:uFillTx/>
                <a:latin typeface="Times New Roman" panose="02020603050405020304" pitchFamily="18" charset="0"/>
                <a:ea typeface="+mn-ea"/>
                <a:cs typeface="+mn-cs"/>
              </a:rPr>
              <a:t>x,y</a:t>
            </a:r>
            <a:r>
              <a:rPr kumimoji="0" lang="en-US" altLang="zh-CN" sz="2800" b="1" i="0" u="none" strike="noStrike" kern="0" cap="none" spc="0" normalizeH="0" baseline="0" noProof="0" dirty="0">
                <a:ln>
                  <a:noFill/>
                </a:ln>
                <a:solidFill>
                  <a:srgbClr val="CC3300"/>
                </a:solidFill>
                <a:effectLst/>
                <a:uLnTx/>
                <a:uFillTx/>
                <a:latin typeface="Times New Roman" panose="02020603050405020304" pitchFamily="18" charset="0"/>
                <a:ea typeface="+mn-ea"/>
                <a:cs typeface="+mn-cs"/>
              </a:rPr>
              <a:t>): </a:t>
            </a:r>
            <a:r>
              <a:rPr kumimoji="0" lang="en-US" altLang="zh-CN" sz="2800" b="1" i="1" u="none" strike="noStrike" kern="0" cap="none" spc="0" normalizeH="0" baseline="0" noProof="0" dirty="0">
                <a:ln>
                  <a:noFill/>
                </a:ln>
                <a:solidFill>
                  <a:srgbClr val="CC3300"/>
                </a:solidFill>
                <a:effectLst/>
                <a:uLnTx/>
                <a:uFillTx/>
                <a:latin typeface="Times New Roman" panose="02020603050405020304" pitchFamily="18" charset="0"/>
                <a:ea typeface="+mn-ea"/>
                <a:cs typeface="+mn-cs"/>
              </a:rPr>
              <a:t>x</a:t>
            </a:r>
            <a:r>
              <a:rPr kumimoji="0" lang="zh-CN" altLang="en-US" sz="2800" b="1" i="0" u="none" strike="noStrike" kern="0" cap="none" spc="0" normalizeH="0" baseline="0" noProof="0" dirty="0">
                <a:ln>
                  <a:noFill/>
                </a:ln>
                <a:solidFill>
                  <a:srgbClr val="CC3300"/>
                </a:solidFill>
                <a:effectLst/>
                <a:uLnTx/>
                <a:uFillTx/>
                <a:latin typeface="Times New Roman" panose="02020603050405020304" pitchFamily="18" charset="0"/>
                <a:ea typeface="+mn-ea"/>
                <a:cs typeface="+mn-cs"/>
              </a:rPr>
              <a:t>位于</a:t>
            </a:r>
            <a:r>
              <a:rPr kumimoji="0" lang="en-US" altLang="zh-CN" sz="2800" b="1" i="0" u="none" strike="noStrike" kern="0" cap="none" spc="0" normalizeH="0" baseline="0" noProof="0" dirty="0">
                <a:ln>
                  <a:noFill/>
                </a:ln>
                <a:solidFill>
                  <a:srgbClr val="CC3300"/>
                </a:solidFill>
                <a:effectLst/>
                <a:uLnTx/>
                <a:uFillTx/>
                <a:latin typeface="Times New Roman" panose="02020603050405020304" pitchFamily="18" charset="0"/>
                <a:ea typeface="+mn-ea"/>
                <a:cs typeface="+mn-cs"/>
              </a:rPr>
              <a:t>y</a:t>
            </a:r>
            <a:r>
              <a:rPr kumimoji="0" lang="zh-CN" altLang="en-US" sz="2800" b="1" i="0" u="none" strike="noStrike" kern="0" cap="none" spc="0" normalizeH="0" baseline="0" noProof="0" dirty="0">
                <a:ln>
                  <a:noFill/>
                </a:ln>
                <a:solidFill>
                  <a:srgbClr val="CC3300"/>
                </a:solidFill>
                <a:effectLst/>
                <a:uLnTx/>
                <a:uFillTx/>
                <a:latin typeface="Times New Roman" panose="02020603050405020304" pitchFamily="18" charset="0"/>
                <a:ea typeface="+mn-ea"/>
                <a:cs typeface="+mn-cs"/>
              </a:rPr>
              <a:t>，</a:t>
            </a:r>
            <a:endParaRPr kumimoji="0" lang="zh-CN" altLang="en-US" sz="2800" b="1" i="0" u="none" strike="noStrike" kern="0" cap="none" spc="0" normalizeH="0" baseline="0" noProof="0" dirty="0">
              <a:ln>
                <a:noFill/>
              </a:ln>
              <a:solidFill>
                <a:srgbClr val="CC3300"/>
              </a:solidFill>
              <a:effectLst/>
              <a:uLnTx/>
              <a:uFillTx/>
              <a:latin typeface="Times New Roman" panose="02020603050405020304" pitchFamily="18" charset="0"/>
              <a:ea typeface="+mn-ea"/>
              <a:cs typeface="+mn-cs"/>
            </a:endParaRPr>
          </a:p>
          <a:p>
            <a:pPr marL="342900" marR="0" lvl="0" indent="-342900" algn="just" defTabSz="914400" rtl="0" eaLnBrk="1" fontAlgn="base" latinLnBrk="0" hangingPunct="1">
              <a:lnSpc>
                <a:spcPct val="100000"/>
              </a:lnSpc>
              <a:spcBef>
                <a:spcPct val="20000"/>
              </a:spcBef>
              <a:spcAft>
                <a:spcPct val="0"/>
              </a:spcAft>
              <a:buClr>
                <a:schemeClr val="bg2"/>
              </a:buClr>
              <a:buSzPct val="75000"/>
              <a:buFontTx/>
              <a:buNone/>
              <a:defRPr/>
            </a:pPr>
            <a:r>
              <a:rPr kumimoji="0" lang="zh-CN" altLang="en-US" sz="2800" b="1" i="0" u="none" strike="noStrike" kern="0" cap="none" spc="0" normalizeH="0" baseline="0" noProof="0" dirty="0">
                <a:ln>
                  <a:noFill/>
                </a:ln>
                <a:solidFill>
                  <a:srgbClr val="CC3300"/>
                </a:solidFill>
                <a:effectLst/>
                <a:uLnTx/>
                <a:uFillTx/>
                <a:latin typeface="Times New Roman" panose="02020603050405020304" pitchFamily="18" charset="0"/>
                <a:ea typeface="+mn-ea"/>
                <a:cs typeface="+mn-cs"/>
              </a:rPr>
              <a:t>    符号化为</a:t>
            </a:r>
            <a:r>
              <a:rPr kumimoji="0" lang="en-US" altLang="zh-CN" sz="2800" b="1" i="1"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F</a:t>
            </a:r>
            <a:r>
              <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t>
            </a:r>
            <a:r>
              <a:rPr kumimoji="0" lang="en-US" altLang="zh-CN" sz="2800" b="1" i="1" u="none" strike="noStrike" kern="0" cap="none" spc="0" normalizeH="0" baseline="0" noProof="0" dirty="0" err="1">
                <a:ln>
                  <a:noFill/>
                </a:ln>
                <a:solidFill>
                  <a:srgbClr val="3366CC"/>
                </a:solidFill>
                <a:effectLst/>
                <a:uLnTx/>
                <a:uFillTx/>
                <a:latin typeface="Times New Roman" panose="02020603050405020304" pitchFamily="18" charset="0"/>
                <a:ea typeface="+mn-ea"/>
                <a:cs typeface="+mn-cs"/>
              </a:rPr>
              <a:t>a,b</a:t>
            </a:r>
            <a:r>
              <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t>
            </a:r>
            <a:r>
              <a:rPr kumimoji="0" lang="zh-CN" altLang="en-US"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t>
            </a:r>
            <a:endPar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endParaRPr>
          </a:p>
        </p:txBody>
      </p:sp>
      <p:sp>
        <p:nvSpPr>
          <p:cNvPr id="14340" name="标题 1"/>
          <p:cNvSpPr>
            <a:spLocks noGrp="1"/>
          </p:cNvSpPr>
          <p:nvPr>
            <p:ph type="title"/>
          </p:nvPr>
        </p:nvSpPr>
        <p:spPr>
          <a:ln/>
        </p:spPr>
        <p:txBody>
          <a:bodyPr vert="horz" wrap="square" lIns="91440" tIns="45720" rIns="91440" bIns="45720" anchor="ctr" anchorCtr="0"/>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5411">
                                            <p:txEl>
                                              <p:charRg st="58" end="84"/>
                                            </p:txEl>
                                          </p:spTgt>
                                        </p:tgtEl>
                                        <p:attrNameLst>
                                          <p:attrName>style.visibility</p:attrName>
                                        </p:attrNameLst>
                                      </p:cBhvr>
                                      <p:to>
                                        <p:strVal val="visible"/>
                                      </p:to>
                                    </p:set>
                                    <p:animEffect transition="in" filter="wipe(left)">
                                      <p:cBhvr>
                                        <p:cTn id="7" dur="500"/>
                                        <p:tgtEl>
                                          <p:spTgt spid="145411">
                                            <p:txEl>
                                              <p:charRg st="58" end="84"/>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45411">
                                            <p:txEl>
                                              <p:charRg st="84" end="105"/>
                                            </p:txEl>
                                          </p:spTgt>
                                        </p:tgtEl>
                                        <p:attrNameLst>
                                          <p:attrName>style.visibility</p:attrName>
                                        </p:attrNameLst>
                                      </p:cBhvr>
                                      <p:to>
                                        <p:strVal val="visible"/>
                                      </p:to>
                                    </p:set>
                                    <p:animEffect transition="in" filter="wipe(left)">
                                      <p:cBhvr>
                                        <p:cTn id="10" dur="500"/>
                                        <p:tgtEl>
                                          <p:spTgt spid="145411">
                                            <p:txEl>
                                              <p:charRg st="84" end="10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45411">
                                            <p:txEl>
                                              <p:charRg st="105" end="145"/>
                                            </p:txEl>
                                          </p:spTgt>
                                        </p:tgtEl>
                                        <p:attrNameLst>
                                          <p:attrName>style.visibility</p:attrName>
                                        </p:attrNameLst>
                                      </p:cBhvr>
                                      <p:to>
                                        <p:strVal val="visible"/>
                                      </p:to>
                                    </p:set>
                                    <p:animEffect transition="in" filter="wipe(left)">
                                      <p:cBhvr>
                                        <p:cTn id="15" dur="500"/>
                                        <p:tgtEl>
                                          <p:spTgt spid="145411">
                                            <p:txEl>
                                              <p:charRg st="105" end="145"/>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145411">
                                            <p:txEl>
                                              <p:charRg st="145" end="161"/>
                                            </p:txEl>
                                          </p:spTgt>
                                        </p:tgtEl>
                                        <p:attrNameLst>
                                          <p:attrName>style.visibility</p:attrName>
                                        </p:attrNameLst>
                                      </p:cBhvr>
                                      <p:to>
                                        <p:strVal val="visible"/>
                                      </p:to>
                                    </p:set>
                                    <p:animEffect transition="in" filter="wipe(left)">
                                      <p:cBhvr>
                                        <p:cTn id="18" dur="500"/>
                                        <p:tgtEl>
                                          <p:spTgt spid="145411">
                                            <p:txEl>
                                              <p:charRg st="145" end="16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灯片编号占位符 5"/>
          <p:cNvSpPr txBox="1">
            <a:spLocks noGrp="1"/>
          </p:cNvSpPr>
          <p:nvPr>
            <p:ph type="sldNum" sz="quarter" idx="11"/>
          </p:nvPr>
        </p:nvSpPr>
        <p:spPr>
          <a:xfrm>
            <a:off x="6443663" y="5991225"/>
            <a:ext cx="2133600" cy="476250"/>
          </a:xfrm>
          <a:ln/>
        </p:spPr>
        <p:txBody>
          <a:bodyPr anchor="b" anchorCtr="0"/>
          <a:p>
            <a:pPr marL="0" indent="0" eaLnBrk="1" hangingPunct="1">
              <a:spcBef>
                <a:spcPct val="0"/>
              </a:spcBef>
              <a:buClrTx/>
              <a:buSzTx/>
              <a:buFontTx/>
              <a:buNone/>
            </a:pPr>
            <a:fld id="{9A0DB2DC-4C9A-4742-B13C-FB6460FD3503}" type="slidenum">
              <a:rPr lang="en-US" altLang="zh-CN" sz="1400" dirty="0"/>
            </a:fld>
            <a:endParaRPr lang="en-US" altLang="zh-CN" sz="1400" dirty="0"/>
          </a:p>
        </p:txBody>
      </p:sp>
      <p:sp>
        <p:nvSpPr>
          <p:cNvPr id="24586" name="Text Box 9"/>
          <p:cNvSpPr txBox="1"/>
          <p:nvPr/>
        </p:nvSpPr>
        <p:spPr>
          <a:xfrm>
            <a:off x="323850" y="1412875"/>
            <a:ext cx="8596313" cy="4937125"/>
          </a:xfrm>
          <a:prstGeom prst="rect">
            <a:avLst/>
          </a:prstGeom>
          <a:solidFill>
            <a:srgbClr val="D9F1FF"/>
          </a:solidFill>
          <a:ln w="9525" cap="flat" cmpd="sng">
            <a:solidFill>
              <a:srgbClr val="333399"/>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just" eaLnBrk="1" hangingPunct="1">
              <a:lnSpc>
                <a:spcPct val="90000"/>
              </a:lnSpc>
              <a:buNone/>
            </a:pPr>
            <a:r>
              <a:rPr lang="en-US" altLang="zh-CN" b="1" dirty="0">
                <a:latin typeface="Times New Roman" panose="02020603050405020304" pitchFamily="18" charset="0"/>
              </a:rPr>
              <a:t>(2) ℼ </a:t>
            </a:r>
            <a:r>
              <a:rPr lang="zh-CN" altLang="en-US" b="1" dirty="0">
                <a:latin typeface="Times New Roman" panose="02020603050405020304" pitchFamily="18" charset="0"/>
              </a:rPr>
              <a:t>是无理数仅当 </a:t>
            </a:r>
            <a:r>
              <a:rPr lang="en-US" altLang="zh-CN" b="1" dirty="0">
                <a:latin typeface="Times New Roman" panose="02020603050405020304" pitchFamily="18" charset="0"/>
              </a:rPr>
              <a:t>ⅇ</a:t>
            </a:r>
            <a:r>
              <a:rPr lang="zh-CN" altLang="en-US" b="1" dirty="0">
                <a:latin typeface="Times New Roman" panose="02020603050405020304" pitchFamily="18" charset="0"/>
              </a:rPr>
              <a:t> 是有理数。</a:t>
            </a:r>
            <a:endParaRPr lang="zh-CN" altLang="en-US" b="1" dirty="0">
              <a:latin typeface="Times New Roman" panose="02020603050405020304" pitchFamily="18" charset="0"/>
            </a:endParaRPr>
          </a:p>
          <a:p>
            <a:pPr marL="0" lvl="0" indent="0" algn="just" eaLnBrk="1" hangingPunct="1">
              <a:lnSpc>
                <a:spcPct val="90000"/>
              </a:lnSpc>
              <a:buNone/>
            </a:pPr>
            <a:r>
              <a:rPr lang="zh-CN" altLang="en-US" sz="2800" b="1" dirty="0">
                <a:latin typeface="Times New Roman" panose="02020603050405020304" pitchFamily="18" charset="0"/>
              </a:rPr>
              <a:t>    </a:t>
            </a:r>
            <a:r>
              <a:rPr lang="zh-CN" altLang="en-US" sz="2800" b="1" dirty="0">
                <a:solidFill>
                  <a:srgbClr val="FF9900"/>
                </a:solidFill>
                <a:latin typeface="Times New Roman" panose="02020603050405020304" pitchFamily="18" charset="0"/>
              </a:rPr>
              <a:t>在命题逻辑中</a:t>
            </a:r>
            <a:r>
              <a:rPr lang="en-US" altLang="zh-CN" sz="2800" b="1" dirty="0">
                <a:solidFill>
                  <a:srgbClr val="FF9900"/>
                </a:solidFill>
                <a:latin typeface="Times New Roman" panose="02020603050405020304" pitchFamily="18" charset="0"/>
              </a:rPr>
              <a:t>,  </a:t>
            </a:r>
            <a:r>
              <a:rPr lang="zh-CN" altLang="en-US" sz="2800" b="1" dirty="0">
                <a:solidFill>
                  <a:srgbClr val="FF9900"/>
                </a:solidFill>
                <a:latin typeface="Times New Roman" panose="02020603050405020304" pitchFamily="18" charset="0"/>
              </a:rPr>
              <a:t>设 </a:t>
            </a:r>
            <a:r>
              <a:rPr lang="en-US" altLang="zh-CN" sz="2800" b="1" i="1" dirty="0">
                <a:solidFill>
                  <a:srgbClr val="FF9900"/>
                </a:solidFill>
                <a:latin typeface="Times New Roman" panose="02020603050405020304" pitchFamily="18" charset="0"/>
              </a:rPr>
              <a:t>p</a:t>
            </a:r>
            <a:r>
              <a:rPr lang="zh-CN" altLang="en-US" sz="2800" b="1" dirty="0">
                <a:solidFill>
                  <a:srgbClr val="FF9900"/>
                </a:solidFill>
                <a:latin typeface="Times New Roman" panose="02020603050405020304" pitchFamily="18" charset="0"/>
              </a:rPr>
              <a:t>：</a:t>
            </a:r>
            <a:r>
              <a:rPr lang="en-US" altLang="zh-CN" sz="2800" b="1" dirty="0">
                <a:latin typeface="Times New Roman" panose="02020603050405020304" pitchFamily="18" charset="0"/>
              </a:rPr>
              <a:t>ℼ</a:t>
            </a:r>
            <a:r>
              <a:rPr lang="zh-CN" altLang="en-US" sz="2800" b="1" dirty="0">
                <a:solidFill>
                  <a:srgbClr val="FF9900"/>
                </a:solidFill>
                <a:latin typeface="Times New Roman" panose="02020603050405020304" pitchFamily="18" charset="0"/>
              </a:rPr>
              <a:t>是无理数，</a:t>
            </a:r>
            <a:r>
              <a:rPr lang="en-US" altLang="zh-CN" sz="2800" b="1" i="1" dirty="0">
                <a:solidFill>
                  <a:srgbClr val="FF9900"/>
                </a:solidFill>
                <a:latin typeface="Times New Roman" panose="02020603050405020304" pitchFamily="18" charset="0"/>
              </a:rPr>
              <a:t>q</a:t>
            </a:r>
            <a:r>
              <a:rPr lang="zh-CN" altLang="en-US" sz="2800" b="1" dirty="0">
                <a:solidFill>
                  <a:srgbClr val="FF9900"/>
                </a:solidFill>
                <a:latin typeface="Times New Roman" panose="02020603050405020304" pitchFamily="18" charset="0"/>
              </a:rPr>
              <a:t>：</a:t>
            </a:r>
            <a:r>
              <a:rPr lang="en-US" altLang="zh-CN" sz="2800" b="1" dirty="0">
                <a:latin typeface="Times New Roman" panose="02020603050405020304" pitchFamily="18" charset="0"/>
              </a:rPr>
              <a:t>ⅇ</a:t>
            </a:r>
            <a:r>
              <a:rPr lang="zh-CN" altLang="en-US" sz="2800" b="1" dirty="0">
                <a:solidFill>
                  <a:srgbClr val="FF9900"/>
                </a:solidFill>
                <a:latin typeface="Times New Roman" panose="02020603050405020304" pitchFamily="18" charset="0"/>
              </a:rPr>
              <a:t>是有理数</a:t>
            </a:r>
            <a:r>
              <a:rPr lang="en-US" altLang="zh-CN" sz="2800" b="1" dirty="0">
                <a:solidFill>
                  <a:srgbClr val="FF9900"/>
                </a:solidFill>
                <a:latin typeface="Times New Roman" panose="02020603050405020304" pitchFamily="18" charset="0"/>
              </a:rPr>
              <a:t>. </a:t>
            </a:r>
            <a:endParaRPr lang="en-US" altLang="zh-CN" sz="2800" b="1" dirty="0">
              <a:solidFill>
                <a:srgbClr val="FF9900"/>
              </a:solidFill>
              <a:latin typeface="Times New Roman" panose="02020603050405020304" pitchFamily="18" charset="0"/>
            </a:endParaRPr>
          </a:p>
          <a:p>
            <a:pPr marL="0" lvl="0" indent="0" algn="just" eaLnBrk="1" hangingPunct="1">
              <a:lnSpc>
                <a:spcPct val="90000"/>
              </a:lnSpc>
              <a:buNone/>
            </a:pPr>
            <a:r>
              <a:rPr lang="en-US" altLang="zh-CN" sz="2800" b="1" dirty="0">
                <a:solidFill>
                  <a:srgbClr val="FF9900"/>
                </a:solidFill>
                <a:latin typeface="Times New Roman" panose="02020603050405020304" pitchFamily="18" charset="0"/>
              </a:rPr>
              <a:t>    </a:t>
            </a:r>
            <a:r>
              <a:rPr lang="zh-CN" altLang="en-US" sz="2800" b="1" dirty="0">
                <a:solidFill>
                  <a:srgbClr val="FF9900"/>
                </a:solidFill>
                <a:latin typeface="Times New Roman" panose="02020603050405020304" pitchFamily="18" charset="0"/>
              </a:rPr>
              <a:t>符号化为   </a:t>
            </a:r>
            <a:r>
              <a:rPr lang="en-US" altLang="zh-CN" sz="2800" b="1" i="1" dirty="0">
                <a:solidFill>
                  <a:srgbClr val="3366CC"/>
                </a:solidFill>
                <a:latin typeface="Times New Roman" panose="02020603050405020304" pitchFamily="18" charset="0"/>
              </a:rPr>
              <a:t>p </a:t>
            </a:r>
            <a:r>
              <a:rPr lang="en-US" altLang="zh-CN" sz="2800" b="1" dirty="0">
                <a:solidFill>
                  <a:srgbClr val="3366CC"/>
                </a:solidFill>
                <a:latin typeface="Times New Roman" panose="02020603050405020304" pitchFamily="18" charset="0"/>
                <a:sym typeface="Symbol" panose="05050102010706020507" pitchFamily="18" charset="2"/>
              </a:rPr>
              <a:t></a:t>
            </a:r>
            <a:r>
              <a:rPr lang="en-US" altLang="zh-CN" sz="2800" b="1" i="1" dirty="0">
                <a:solidFill>
                  <a:srgbClr val="3366CC"/>
                </a:solidFill>
                <a:latin typeface="Times New Roman" panose="02020603050405020304" pitchFamily="18" charset="0"/>
              </a:rPr>
              <a:t> q</a:t>
            </a:r>
            <a:r>
              <a:rPr lang="en-US" altLang="zh-CN" sz="2800" b="1" dirty="0">
                <a:solidFill>
                  <a:srgbClr val="3366CC"/>
                </a:solidFill>
                <a:latin typeface="Times New Roman" panose="02020603050405020304" pitchFamily="18" charset="0"/>
              </a:rPr>
              <a:t>,</a:t>
            </a:r>
            <a:r>
              <a:rPr lang="en-US" altLang="zh-CN" sz="2800" b="1" dirty="0">
                <a:solidFill>
                  <a:srgbClr val="FF9900"/>
                </a:solidFill>
                <a:latin typeface="Times New Roman" panose="02020603050405020304" pitchFamily="18" charset="0"/>
              </a:rPr>
              <a:t> </a:t>
            </a:r>
            <a:r>
              <a:rPr lang="zh-CN" altLang="en-US" sz="2800" b="1" dirty="0">
                <a:solidFill>
                  <a:srgbClr val="FF9900"/>
                </a:solidFill>
                <a:latin typeface="Times New Roman" panose="02020603050405020304" pitchFamily="18" charset="0"/>
              </a:rPr>
              <a:t>这是假命题 。</a:t>
            </a:r>
            <a:endParaRPr lang="zh-CN" altLang="en-US" sz="2800" b="1" dirty="0">
              <a:solidFill>
                <a:srgbClr val="FF9900"/>
              </a:solidFill>
              <a:latin typeface="Times New Roman" panose="02020603050405020304" pitchFamily="18" charset="0"/>
            </a:endParaRPr>
          </a:p>
          <a:p>
            <a:pPr marL="0" lvl="0" indent="0" algn="just" eaLnBrk="1" hangingPunct="1">
              <a:lnSpc>
                <a:spcPct val="90000"/>
              </a:lnSpc>
              <a:buNone/>
            </a:pPr>
            <a:r>
              <a:rPr lang="zh-CN" altLang="en-US" sz="2800" b="1" dirty="0">
                <a:latin typeface="Times New Roman" panose="02020603050405020304" pitchFamily="18" charset="0"/>
              </a:rPr>
              <a:t>    </a:t>
            </a:r>
            <a:r>
              <a:rPr lang="zh-CN" altLang="en-US" sz="2800" b="1" dirty="0">
                <a:solidFill>
                  <a:srgbClr val="CC3300"/>
                </a:solidFill>
                <a:latin typeface="Times New Roman" panose="02020603050405020304" pitchFamily="18" charset="0"/>
              </a:rPr>
              <a:t>在一阶逻辑中</a:t>
            </a:r>
            <a:r>
              <a:rPr lang="en-US" altLang="zh-CN" sz="2800" b="1" dirty="0">
                <a:solidFill>
                  <a:srgbClr val="CC3300"/>
                </a:solidFill>
                <a:latin typeface="Times New Roman" panose="02020603050405020304" pitchFamily="18" charset="0"/>
              </a:rPr>
              <a:t>, </a:t>
            </a:r>
            <a:r>
              <a:rPr lang="zh-CN" altLang="en-US" sz="2800" b="1" dirty="0">
                <a:solidFill>
                  <a:srgbClr val="CC3300"/>
                </a:solidFill>
                <a:latin typeface="Times New Roman" panose="02020603050405020304" pitchFamily="18" charset="0"/>
              </a:rPr>
              <a:t>设</a:t>
            </a:r>
            <a:r>
              <a:rPr lang="en-US" altLang="zh-CN" sz="2800" b="1" i="1" dirty="0">
                <a:solidFill>
                  <a:srgbClr val="CC3300"/>
                </a:solidFill>
                <a:latin typeface="Times New Roman" panose="02020603050405020304" pitchFamily="18" charset="0"/>
              </a:rPr>
              <a:t>F</a:t>
            </a:r>
            <a:r>
              <a:rPr lang="en-US" altLang="zh-CN" sz="2800" b="1" dirty="0">
                <a:solidFill>
                  <a:srgbClr val="CC3300"/>
                </a:solidFill>
                <a:latin typeface="Times New Roman" panose="02020603050405020304" pitchFamily="18" charset="0"/>
              </a:rPr>
              <a:t>(</a:t>
            </a:r>
            <a:r>
              <a:rPr lang="en-US" altLang="zh-CN" sz="2800" b="1" i="1" dirty="0">
                <a:solidFill>
                  <a:srgbClr val="CC3300"/>
                </a:solidFill>
                <a:latin typeface="Times New Roman" panose="02020603050405020304" pitchFamily="18" charset="0"/>
              </a:rPr>
              <a:t>x</a:t>
            </a:r>
            <a:r>
              <a:rPr lang="en-US" altLang="zh-CN" sz="2800" b="1" dirty="0">
                <a:solidFill>
                  <a:srgbClr val="CC3300"/>
                </a:solidFill>
                <a:latin typeface="Times New Roman" panose="02020603050405020304" pitchFamily="18" charset="0"/>
              </a:rPr>
              <a:t>): </a:t>
            </a:r>
            <a:r>
              <a:rPr lang="en-US" altLang="zh-CN" sz="2800" b="1" i="1" dirty="0">
                <a:solidFill>
                  <a:srgbClr val="CC3300"/>
                </a:solidFill>
                <a:latin typeface="Times New Roman" panose="02020603050405020304" pitchFamily="18" charset="0"/>
              </a:rPr>
              <a:t>x</a:t>
            </a:r>
            <a:r>
              <a:rPr lang="zh-CN" altLang="en-US" sz="2800" b="1" dirty="0">
                <a:solidFill>
                  <a:srgbClr val="CC3300"/>
                </a:solidFill>
                <a:latin typeface="Times New Roman" panose="02020603050405020304" pitchFamily="18" charset="0"/>
              </a:rPr>
              <a:t>是无理数</a:t>
            </a:r>
            <a:r>
              <a:rPr lang="en-US" altLang="zh-CN" sz="2800" b="1" dirty="0">
                <a:solidFill>
                  <a:srgbClr val="CC3300"/>
                </a:solidFill>
                <a:latin typeface="Times New Roman" panose="02020603050405020304" pitchFamily="18" charset="0"/>
              </a:rPr>
              <a:t>, </a:t>
            </a:r>
            <a:r>
              <a:rPr lang="en-US" altLang="zh-CN" sz="2800" b="1" i="1" dirty="0">
                <a:solidFill>
                  <a:srgbClr val="CC3300"/>
                </a:solidFill>
                <a:latin typeface="Times New Roman" panose="02020603050405020304" pitchFamily="18" charset="0"/>
              </a:rPr>
              <a:t>G</a:t>
            </a:r>
            <a:r>
              <a:rPr lang="en-US" altLang="zh-CN" sz="2800" b="1" dirty="0">
                <a:solidFill>
                  <a:srgbClr val="CC3300"/>
                </a:solidFill>
                <a:latin typeface="Times New Roman" panose="02020603050405020304" pitchFamily="18" charset="0"/>
              </a:rPr>
              <a:t>(</a:t>
            </a:r>
            <a:r>
              <a:rPr lang="en-US" altLang="zh-CN" sz="2800" b="1" i="1" dirty="0">
                <a:solidFill>
                  <a:srgbClr val="CC3300"/>
                </a:solidFill>
                <a:latin typeface="Times New Roman" panose="02020603050405020304" pitchFamily="18" charset="0"/>
              </a:rPr>
              <a:t>x</a:t>
            </a:r>
            <a:r>
              <a:rPr lang="en-US" altLang="zh-CN" sz="2800" b="1" dirty="0">
                <a:solidFill>
                  <a:srgbClr val="CC3300"/>
                </a:solidFill>
                <a:latin typeface="Times New Roman" panose="02020603050405020304" pitchFamily="18" charset="0"/>
              </a:rPr>
              <a:t>): </a:t>
            </a:r>
            <a:r>
              <a:rPr lang="en-US" altLang="zh-CN" sz="2800" b="1" i="1" dirty="0">
                <a:solidFill>
                  <a:srgbClr val="CC3300"/>
                </a:solidFill>
                <a:latin typeface="Times New Roman" panose="02020603050405020304" pitchFamily="18" charset="0"/>
              </a:rPr>
              <a:t>x</a:t>
            </a:r>
            <a:r>
              <a:rPr lang="zh-CN" altLang="en-US" sz="2800" b="1" dirty="0">
                <a:solidFill>
                  <a:srgbClr val="CC3300"/>
                </a:solidFill>
                <a:latin typeface="Times New Roman" panose="02020603050405020304" pitchFamily="18" charset="0"/>
              </a:rPr>
              <a:t>是有理数</a:t>
            </a:r>
            <a:endParaRPr lang="zh-CN" altLang="en-US" sz="2800" b="1" dirty="0">
              <a:solidFill>
                <a:srgbClr val="CC3300"/>
              </a:solidFill>
              <a:latin typeface="Times New Roman" panose="02020603050405020304" pitchFamily="18" charset="0"/>
            </a:endParaRPr>
          </a:p>
          <a:p>
            <a:pPr marL="0" lvl="0" indent="0" algn="just" eaLnBrk="1" hangingPunct="1">
              <a:lnSpc>
                <a:spcPct val="90000"/>
              </a:lnSpc>
              <a:buNone/>
            </a:pPr>
            <a:r>
              <a:rPr lang="zh-CN" altLang="en-US" sz="2800" b="1" dirty="0">
                <a:solidFill>
                  <a:srgbClr val="CC3300"/>
                </a:solidFill>
                <a:latin typeface="Times New Roman" panose="02020603050405020304" pitchFamily="18" charset="0"/>
              </a:rPr>
              <a:t>    符号化为</a:t>
            </a:r>
            <a:r>
              <a:rPr lang="en-US" altLang="zh-CN" sz="2800" b="1" i="1" dirty="0">
                <a:solidFill>
                  <a:srgbClr val="3366CC"/>
                </a:solidFill>
                <a:latin typeface="Times New Roman" panose="02020603050405020304" pitchFamily="18" charset="0"/>
              </a:rPr>
              <a:t>F</a:t>
            </a:r>
            <a:r>
              <a:rPr lang="en-US" altLang="zh-CN" sz="2800" b="1" dirty="0">
                <a:solidFill>
                  <a:srgbClr val="3366CC"/>
                </a:solidFill>
                <a:latin typeface="Times New Roman" panose="02020603050405020304" pitchFamily="18" charset="0"/>
              </a:rPr>
              <a:t>(</a:t>
            </a:r>
            <a:r>
              <a:rPr lang="en-US" altLang="zh-CN" sz="2800" b="1" dirty="0">
                <a:latin typeface="Times New Roman" panose="02020603050405020304" pitchFamily="18" charset="0"/>
              </a:rPr>
              <a:t>ℼ</a:t>
            </a:r>
            <a:r>
              <a:rPr lang="en-US" altLang="zh-CN" sz="2800" b="1" dirty="0">
                <a:solidFill>
                  <a:srgbClr val="3366CC"/>
                </a:solidFill>
                <a:latin typeface="Times New Roman" panose="02020603050405020304" pitchFamily="18" charset="0"/>
              </a:rPr>
              <a:t>)</a:t>
            </a:r>
            <a:r>
              <a:rPr lang="en-US" altLang="zh-CN" sz="2800" b="1" dirty="0">
                <a:solidFill>
                  <a:srgbClr val="3366CC"/>
                </a:solidFill>
                <a:latin typeface="Times New Roman" panose="02020603050405020304" pitchFamily="18" charset="0"/>
                <a:sym typeface="Symbol" panose="05050102010706020507" pitchFamily="18" charset="2"/>
              </a:rPr>
              <a:t></a:t>
            </a:r>
            <a:r>
              <a:rPr lang="en-US" altLang="zh-CN" sz="2800" b="1" i="1" dirty="0">
                <a:solidFill>
                  <a:srgbClr val="3366CC"/>
                </a:solidFill>
                <a:latin typeface="Times New Roman" panose="02020603050405020304" pitchFamily="18" charset="0"/>
              </a:rPr>
              <a:t>G</a:t>
            </a:r>
            <a:r>
              <a:rPr lang="en-US" altLang="zh-CN" sz="2800" b="1" dirty="0">
                <a:solidFill>
                  <a:srgbClr val="3366CC"/>
                </a:solidFill>
                <a:latin typeface="Times New Roman" panose="02020603050405020304" pitchFamily="18" charset="0"/>
              </a:rPr>
              <a:t>(</a:t>
            </a:r>
            <a:r>
              <a:rPr lang="en-US" altLang="zh-CN" sz="2800" b="1" dirty="0">
                <a:latin typeface="Times New Roman" panose="02020603050405020304" pitchFamily="18" charset="0"/>
              </a:rPr>
              <a:t>ⅇ</a:t>
            </a:r>
            <a:r>
              <a:rPr lang="en-US" altLang="zh-CN" sz="2800" b="1" dirty="0">
                <a:solidFill>
                  <a:srgbClr val="3366CC"/>
                </a:solidFill>
                <a:latin typeface="Times New Roman" panose="02020603050405020304" pitchFamily="18" charset="0"/>
              </a:rPr>
              <a:t>)</a:t>
            </a:r>
            <a:r>
              <a:rPr lang="zh-CN" altLang="en-US" sz="2800" b="1" dirty="0">
                <a:solidFill>
                  <a:srgbClr val="3366CC"/>
                </a:solidFill>
                <a:latin typeface="Times New Roman" panose="02020603050405020304" pitchFamily="18" charset="0"/>
              </a:rPr>
              <a:t>。</a:t>
            </a:r>
            <a:endParaRPr lang="zh-CN" altLang="en-US" sz="2800" b="1" dirty="0">
              <a:solidFill>
                <a:srgbClr val="CC3300"/>
              </a:solidFill>
              <a:latin typeface="Times New Roman" panose="02020603050405020304" pitchFamily="18" charset="0"/>
            </a:endParaRPr>
          </a:p>
          <a:p>
            <a:pPr marL="0" lvl="0" indent="0" algn="just" eaLnBrk="1" hangingPunct="1">
              <a:lnSpc>
                <a:spcPct val="90000"/>
              </a:lnSpc>
              <a:buNone/>
            </a:pPr>
            <a:r>
              <a:rPr lang="en-US" altLang="zh-CN" b="1" dirty="0">
                <a:latin typeface="Times New Roman" panose="02020603050405020304" pitchFamily="18" charset="0"/>
              </a:rPr>
              <a:t>(3) </a:t>
            </a:r>
            <a:r>
              <a:rPr lang="zh-CN" altLang="en-US" b="1" dirty="0">
                <a:latin typeface="Times New Roman" panose="02020603050405020304" pitchFamily="18" charset="0"/>
              </a:rPr>
              <a:t>如果</a:t>
            </a:r>
            <a:r>
              <a:rPr lang="en-US" altLang="zh-CN" b="1" dirty="0">
                <a:latin typeface="Times New Roman" panose="02020603050405020304" pitchFamily="18" charset="0"/>
              </a:rPr>
              <a:t>2&gt;3</a:t>
            </a:r>
            <a:r>
              <a:rPr lang="zh-CN" altLang="en-US" b="1" dirty="0">
                <a:latin typeface="Times New Roman" panose="02020603050405020304" pitchFamily="18" charset="0"/>
              </a:rPr>
              <a:t>，则</a:t>
            </a:r>
            <a:r>
              <a:rPr lang="en-US" altLang="zh-CN" b="1" dirty="0">
                <a:latin typeface="Times New Roman" panose="02020603050405020304" pitchFamily="18" charset="0"/>
              </a:rPr>
              <a:t>3&lt;4</a:t>
            </a:r>
            <a:r>
              <a:rPr lang="zh-CN" altLang="en-US" b="1" dirty="0">
                <a:latin typeface="Times New Roman" panose="02020603050405020304" pitchFamily="18" charset="0"/>
              </a:rPr>
              <a:t>。</a:t>
            </a:r>
            <a:endParaRPr lang="en-US" altLang="zh-CN" b="1" dirty="0">
              <a:latin typeface="Times New Roman" panose="02020603050405020304" pitchFamily="18" charset="0"/>
            </a:endParaRPr>
          </a:p>
          <a:p>
            <a:pPr marL="0" lvl="0" indent="0" algn="just" eaLnBrk="1" hangingPunct="1">
              <a:lnSpc>
                <a:spcPct val="90000"/>
              </a:lnSpc>
              <a:buNone/>
            </a:pPr>
            <a:r>
              <a:rPr lang="en-US" altLang="zh-CN" sz="2800" b="1" dirty="0">
                <a:latin typeface="Times New Roman" panose="02020603050405020304" pitchFamily="18" charset="0"/>
              </a:rPr>
              <a:t>    </a:t>
            </a:r>
            <a:r>
              <a:rPr lang="zh-CN" altLang="en-US" sz="2800" b="1" dirty="0">
                <a:solidFill>
                  <a:srgbClr val="FF9900"/>
                </a:solidFill>
                <a:latin typeface="Times New Roman" panose="02020603050405020304" pitchFamily="18" charset="0"/>
              </a:rPr>
              <a:t>在命题逻辑中</a:t>
            </a:r>
            <a:r>
              <a:rPr lang="en-US" altLang="zh-CN" sz="2800" b="1" dirty="0">
                <a:solidFill>
                  <a:srgbClr val="FF9900"/>
                </a:solidFill>
                <a:latin typeface="Times New Roman" panose="02020603050405020304" pitchFamily="18" charset="0"/>
              </a:rPr>
              <a:t>, </a:t>
            </a:r>
            <a:r>
              <a:rPr lang="zh-CN" altLang="en-US" sz="2800" b="1" dirty="0">
                <a:solidFill>
                  <a:srgbClr val="FF9900"/>
                </a:solidFill>
                <a:latin typeface="Times New Roman" panose="02020603050405020304" pitchFamily="18" charset="0"/>
              </a:rPr>
              <a:t>设 </a:t>
            </a:r>
            <a:r>
              <a:rPr lang="en-US" altLang="zh-CN" sz="2800" b="1" i="1" dirty="0">
                <a:solidFill>
                  <a:srgbClr val="FF9900"/>
                </a:solidFill>
                <a:latin typeface="Times New Roman" panose="02020603050405020304" pitchFamily="18" charset="0"/>
              </a:rPr>
              <a:t>p</a:t>
            </a:r>
            <a:r>
              <a:rPr lang="zh-CN" altLang="en-US" sz="2800" b="1" dirty="0">
                <a:solidFill>
                  <a:srgbClr val="FF9900"/>
                </a:solidFill>
                <a:latin typeface="Times New Roman" panose="02020603050405020304" pitchFamily="18" charset="0"/>
              </a:rPr>
              <a:t>：</a:t>
            </a:r>
            <a:r>
              <a:rPr lang="en-US" altLang="zh-CN" sz="2800" b="1" dirty="0">
                <a:solidFill>
                  <a:srgbClr val="FF9900"/>
                </a:solidFill>
                <a:latin typeface="Times New Roman" panose="02020603050405020304" pitchFamily="18" charset="0"/>
              </a:rPr>
              <a:t>2&gt;3</a:t>
            </a:r>
            <a:r>
              <a:rPr lang="zh-CN" altLang="en-US" sz="2800" b="1" dirty="0">
                <a:solidFill>
                  <a:srgbClr val="FF9900"/>
                </a:solidFill>
                <a:latin typeface="Times New Roman" panose="02020603050405020304" pitchFamily="18" charset="0"/>
              </a:rPr>
              <a:t>，</a:t>
            </a:r>
            <a:r>
              <a:rPr lang="en-US" altLang="zh-CN" sz="2800" b="1" i="1" dirty="0">
                <a:solidFill>
                  <a:srgbClr val="FF9900"/>
                </a:solidFill>
                <a:latin typeface="Times New Roman" panose="02020603050405020304" pitchFamily="18" charset="0"/>
              </a:rPr>
              <a:t>q</a:t>
            </a:r>
            <a:r>
              <a:rPr lang="zh-CN" altLang="en-US" sz="2800" b="1" dirty="0">
                <a:solidFill>
                  <a:srgbClr val="FF9900"/>
                </a:solidFill>
                <a:latin typeface="Times New Roman" panose="02020603050405020304" pitchFamily="18" charset="0"/>
              </a:rPr>
              <a:t>：</a:t>
            </a:r>
            <a:r>
              <a:rPr lang="en-US" altLang="zh-CN" sz="2800" b="1" dirty="0">
                <a:solidFill>
                  <a:srgbClr val="FF9900"/>
                </a:solidFill>
                <a:latin typeface="Times New Roman" panose="02020603050405020304" pitchFamily="18" charset="0"/>
              </a:rPr>
              <a:t>3&lt;4. </a:t>
            </a:r>
            <a:endParaRPr lang="en-US" altLang="zh-CN" sz="2800" b="1" dirty="0">
              <a:solidFill>
                <a:srgbClr val="FF9900"/>
              </a:solidFill>
              <a:latin typeface="Times New Roman" panose="02020603050405020304" pitchFamily="18" charset="0"/>
            </a:endParaRPr>
          </a:p>
          <a:p>
            <a:pPr marL="0" lvl="0" indent="0" algn="just" eaLnBrk="1" hangingPunct="1">
              <a:lnSpc>
                <a:spcPct val="90000"/>
              </a:lnSpc>
              <a:buNone/>
            </a:pPr>
            <a:r>
              <a:rPr lang="en-US" altLang="zh-CN" sz="2800" b="1" dirty="0">
                <a:solidFill>
                  <a:srgbClr val="FF9900"/>
                </a:solidFill>
                <a:latin typeface="Times New Roman" panose="02020603050405020304" pitchFamily="18" charset="0"/>
              </a:rPr>
              <a:t>    </a:t>
            </a:r>
            <a:r>
              <a:rPr lang="zh-CN" altLang="en-US" sz="2800" b="1" dirty="0">
                <a:solidFill>
                  <a:srgbClr val="FF9900"/>
                </a:solidFill>
                <a:latin typeface="Times New Roman" panose="02020603050405020304" pitchFamily="18" charset="0"/>
              </a:rPr>
              <a:t>符号化为 </a:t>
            </a:r>
            <a:r>
              <a:rPr lang="en-US" altLang="zh-CN" sz="2800" b="1" i="1" dirty="0">
                <a:solidFill>
                  <a:srgbClr val="3366CC"/>
                </a:solidFill>
                <a:latin typeface="Times New Roman" panose="02020603050405020304" pitchFamily="18" charset="0"/>
              </a:rPr>
              <a:t>p</a:t>
            </a:r>
            <a:r>
              <a:rPr lang="en-US" altLang="zh-CN" sz="2800" b="1" dirty="0">
                <a:solidFill>
                  <a:srgbClr val="3366CC"/>
                </a:solidFill>
                <a:latin typeface="Times New Roman" panose="02020603050405020304" pitchFamily="18" charset="0"/>
                <a:sym typeface="Symbol" panose="05050102010706020507" pitchFamily="18" charset="2"/>
              </a:rPr>
              <a:t></a:t>
            </a:r>
            <a:r>
              <a:rPr lang="en-US" altLang="zh-CN" sz="2800" b="1" i="1" dirty="0">
                <a:solidFill>
                  <a:srgbClr val="3366CC"/>
                </a:solidFill>
                <a:latin typeface="Times New Roman" panose="02020603050405020304" pitchFamily="18" charset="0"/>
              </a:rPr>
              <a:t>q</a:t>
            </a:r>
            <a:r>
              <a:rPr lang="en-US" altLang="zh-CN" sz="2800" b="1" dirty="0">
                <a:solidFill>
                  <a:srgbClr val="3366CC"/>
                </a:solidFill>
                <a:latin typeface="Times New Roman" panose="02020603050405020304" pitchFamily="18" charset="0"/>
              </a:rPr>
              <a:t>,</a:t>
            </a:r>
            <a:r>
              <a:rPr lang="en-US" altLang="zh-CN" sz="2800" b="1" dirty="0">
                <a:solidFill>
                  <a:srgbClr val="FF9900"/>
                </a:solidFill>
                <a:latin typeface="Times New Roman" panose="02020603050405020304" pitchFamily="18" charset="0"/>
              </a:rPr>
              <a:t>  </a:t>
            </a:r>
            <a:r>
              <a:rPr lang="zh-CN" altLang="en-US" sz="2800" b="1" dirty="0">
                <a:solidFill>
                  <a:srgbClr val="FF9900"/>
                </a:solidFill>
                <a:latin typeface="Times New Roman" panose="02020603050405020304" pitchFamily="18" charset="0"/>
              </a:rPr>
              <a:t>这是真命题。</a:t>
            </a:r>
            <a:endParaRPr lang="zh-CN" altLang="en-US" sz="2800" b="1" dirty="0">
              <a:solidFill>
                <a:srgbClr val="FF9900"/>
              </a:solidFill>
              <a:latin typeface="Times New Roman" panose="02020603050405020304" pitchFamily="18" charset="0"/>
            </a:endParaRPr>
          </a:p>
          <a:p>
            <a:pPr marL="0" lvl="0" indent="0" algn="just" eaLnBrk="1" hangingPunct="1">
              <a:lnSpc>
                <a:spcPct val="90000"/>
              </a:lnSpc>
              <a:buNone/>
            </a:pPr>
            <a:r>
              <a:rPr lang="zh-CN" altLang="en-US" sz="2800" b="1" dirty="0">
                <a:latin typeface="Times New Roman" panose="02020603050405020304" pitchFamily="18" charset="0"/>
              </a:rPr>
              <a:t>    </a:t>
            </a:r>
            <a:r>
              <a:rPr lang="zh-CN" altLang="en-US" sz="2800" b="1" dirty="0">
                <a:solidFill>
                  <a:srgbClr val="CC3300"/>
                </a:solidFill>
                <a:latin typeface="Times New Roman" panose="02020603050405020304" pitchFamily="18" charset="0"/>
              </a:rPr>
              <a:t>在一阶逻辑中</a:t>
            </a:r>
            <a:r>
              <a:rPr lang="en-US" altLang="zh-CN" sz="2800" b="1" dirty="0">
                <a:solidFill>
                  <a:srgbClr val="CC3300"/>
                </a:solidFill>
                <a:latin typeface="Times New Roman" panose="02020603050405020304" pitchFamily="18" charset="0"/>
              </a:rPr>
              <a:t>, </a:t>
            </a:r>
            <a:r>
              <a:rPr lang="zh-CN" altLang="en-US" sz="2800" b="1" dirty="0">
                <a:solidFill>
                  <a:srgbClr val="CC3300"/>
                </a:solidFill>
                <a:latin typeface="Times New Roman" panose="02020603050405020304" pitchFamily="18" charset="0"/>
              </a:rPr>
              <a:t>设 </a:t>
            </a:r>
            <a:r>
              <a:rPr lang="en-US" altLang="zh-CN" sz="2800" b="1" i="1" dirty="0">
                <a:solidFill>
                  <a:srgbClr val="CC3300"/>
                </a:solidFill>
                <a:latin typeface="Times New Roman" panose="02020603050405020304" pitchFamily="18" charset="0"/>
              </a:rPr>
              <a:t>F</a:t>
            </a:r>
            <a:r>
              <a:rPr lang="en-US" altLang="zh-CN" sz="2800" b="1" dirty="0">
                <a:solidFill>
                  <a:srgbClr val="CC3300"/>
                </a:solidFill>
                <a:latin typeface="Times New Roman" panose="02020603050405020304" pitchFamily="18" charset="0"/>
              </a:rPr>
              <a:t>(</a:t>
            </a:r>
            <a:r>
              <a:rPr lang="en-US" altLang="zh-CN" sz="2800" b="1" i="1" dirty="0">
                <a:solidFill>
                  <a:srgbClr val="CC3300"/>
                </a:solidFill>
                <a:latin typeface="Times New Roman" panose="02020603050405020304" pitchFamily="18" charset="0"/>
              </a:rPr>
              <a:t>x</a:t>
            </a:r>
            <a:r>
              <a:rPr lang="en-US" altLang="zh-CN" sz="2800" b="1" dirty="0">
                <a:solidFill>
                  <a:srgbClr val="CC3300"/>
                </a:solidFill>
                <a:latin typeface="Times New Roman" panose="02020603050405020304" pitchFamily="18" charset="0"/>
              </a:rPr>
              <a:t>,</a:t>
            </a:r>
            <a:r>
              <a:rPr lang="en-US" altLang="zh-CN" sz="2800" b="1" i="1" dirty="0">
                <a:solidFill>
                  <a:srgbClr val="CC3300"/>
                </a:solidFill>
                <a:latin typeface="Times New Roman" panose="02020603050405020304" pitchFamily="18" charset="0"/>
              </a:rPr>
              <a:t>y</a:t>
            </a:r>
            <a:r>
              <a:rPr lang="en-US" altLang="zh-CN" sz="2800" b="1" dirty="0">
                <a:solidFill>
                  <a:srgbClr val="CC3300"/>
                </a:solidFill>
                <a:latin typeface="Times New Roman" panose="02020603050405020304" pitchFamily="18" charset="0"/>
              </a:rPr>
              <a:t>)</a:t>
            </a:r>
            <a:r>
              <a:rPr lang="zh-CN" altLang="en-US" sz="2800" b="1" dirty="0">
                <a:solidFill>
                  <a:srgbClr val="CC3300"/>
                </a:solidFill>
                <a:latin typeface="Times New Roman" panose="02020603050405020304" pitchFamily="18" charset="0"/>
              </a:rPr>
              <a:t>：</a:t>
            </a:r>
            <a:r>
              <a:rPr lang="en-US" altLang="zh-CN" sz="2800" b="1" i="1" dirty="0">
                <a:solidFill>
                  <a:srgbClr val="CC3300"/>
                </a:solidFill>
                <a:latin typeface="Times New Roman" panose="02020603050405020304" pitchFamily="18" charset="0"/>
              </a:rPr>
              <a:t>x</a:t>
            </a:r>
            <a:r>
              <a:rPr lang="en-US" altLang="zh-CN" sz="2800" b="1" dirty="0">
                <a:solidFill>
                  <a:srgbClr val="CC3300"/>
                </a:solidFill>
                <a:latin typeface="Times New Roman" panose="02020603050405020304" pitchFamily="18" charset="0"/>
              </a:rPr>
              <a:t>&gt;</a:t>
            </a:r>
            <a:r>
              <a:rPr lang="en-US" altLang="zh-CN" sz="2800" b="1" i="1" dirty="0">
                <a:solidFill>
                  <a:srgbClr val="CC3300"/>
                </a:solidFill>
                <a:latin typeface="Times New Roman" panose="02020603050405020304" pitchFamily="18" charset="0"/>
              </a:rPr>
              <a:t>y</a:t>
            </a:r>
            <a:r>
              <a:rPr lang="zh-CN" altLang="en-US" sz="2800" b="1" dirty="0">
                <a:solidFill>
                  <a:srgbClr val="CC3300"/>
                </a:solidFill>
                <a:latin typeface="Times New Roman" panose="02020603050405020304" pitchFamily="18" charset="0"/>
              </a:rPr>
              <a:t>，</a:t>
            </a:r>
            <a:r>
              <a:rPr lang="en-US" altLang="zh-CN" sz="2800" b="1" i="1" dirty="0">
                <a:solidFill>
                  <a:srgbClr val="CC3300"/>
                </a:solidFill>
                <a:latin typeface="Times New Roman" panose="02020603050405020304" pitchFamily="18" charset="0"/>
              </a:rPr>
              <a:t>G</a:t>
            </a:r>
            <a:r>
              <a:rPr lang="en-US" altLang="zh-CN" sz="2800" b="1" dirty="0">
                <a:solidFill>
                  <a:srgbClr val="CC3300"/>
                </a:solidFill>
                <a:latin typeface="Times New Roman" panose="02020603050405020304" pitchFamily="18" charset="0"/>
              </a:rPr>
              <a:t>(</a:t>
            </a:r>
            <a:r>
              <a:rPr lang="en-US" altLang="zh-CN" sz="2800" b="1" i="1" dirty="0">
                <a:solidFill>
                  <a:srgbClr val="CC3300"/>
                </a:solidFill>
                <a:latin typeface="Times New Roman" panose="02020603050405020304" pitchFamily="18" charset="0"/>
              </a:rPr>
              <a:t>x</a:t>
            </a:r>
            <a:r>
              <a:rPr lang="en-US" altLang="zh-CN" sz="2800" b="1" dirty="0">
                <a:solidFill>
                  <a:srgbClr val="CC3300"/>
                </a:solidFill>
                <a:latin typeface="Times New Roman" panose="02020603050405020304" pitchFamily="18" charset="0"/>
              </a:rPr>
              <a:t>,</a:t>
            </a:r>
            <a:r>
              <a:rPr lang="en-US" altLang="zh-CN" sz="2800" b="1" i="1" dirty="0">
                <a:solidFill>
                  <a:srgbClr val="CC3300"/>
                </a:solidFill>
                <a:latin typeface="Times New Roman" panose="02020603050405020304" pitchFamily="18" charset="0"/>
              </a:rPr>
              <a:t>y</a:t>
            </a:r>
            <a:r>
              <a:rPr lang="en-US" altLang="zh-CN" sz="2800" b="1" dirty="0">
                <a:solidFill>
                  <a:srgbClr val="CC3300"/>
                </a:solidFill>
                <a:latin typeface="Times New Roman" panose="02020603050405020304" pitchFamily="18" charset="0"/>
              </a:rPr>
              <a:t>)</a:t>
            </a:r>
            <a:r>
              <a:rPr lang="zh-CN" altLang="en-US" sz="2800" b="1" dirty="0">
                <a:solidFill>
                  <a:srgbClr val="CC3300"/>
                </a:solidFill>
                <a:latin typeface="Times New Roman" panose="02020603050405020304" pitchFamily="18" charset="0"/>
              </a:rPr>
              <a:t>：</a:t>
            </a:r>
            <a:r>
              <a:rPr lang="en-US" altLang="zh-CN" sz="2800" b="1" i="1" dirty="0">
                <a:solidFill>
                  <a:srgbClr val="CC3300"/>
                </a:solidFill>
                <a:latin typeface="Times New Roman" panose="02020603050405020304" pitchFamily="18" charset="0"/>
              </a:rPr>
              <a:t>x</a:t>
            </a:r>
            <a:r>
              <a:rPr lang="en-US" altLang="zh-CN" sz="2800" b="1" dirty="0">
                <a:solidFill>
                  <a:srgbClr val="CC3300"/>
                </a:solidFill>
                <a:latin typeface="Times New Roman" panose="02020603050405020304" pitchFamily="18" charset="0"/>
              </a:rPr>
              <a:t>&lt;</a:t>
            </a:r>
            <a:r>
              <a:rPr lang="en-US" altLang="zh-CN" sz="2800" b="1" i="1" dirty="0">
                <a:solidFill>
                  <a:srgbClr val="CC3300"/>
                </a:solidFill>
                <a:latin typeface="Times New Roman" panose="02020603050405020304" pitchFamily="18" charset="0"/>
              </a:rPr>
              <a:t>y,</a:t>
            </a:r>
            <a:endParaRPr lang="en-US" altLang="zh-CN" sz="2800" b="1" dirty="0">
              <a:solidFill>
                <a:srgbClr val="CC3300"/>
              </a:solidFill>
              <a:latin typeface="Times New Roman" panose="02020603050405020304" pitchFamily="18" charset="0"/>
            </a:endParaRPr>
          </a:p>
          <a:p>
            <a:pPr marL="0" lvl="0" indent="0" algn="just" eaLnBrk="1" hangingPunct="1">
              <a:lnSpc>
                <a:spcPct val="90000"/>
              </a:lnSpc>
              <a:buNone/>
            </a:pPr>
            <a:r>
              <a:rPr lang="en-US" altLang="zh-CN" sz="2800" b="1" dirty="0">
                <a:solidFill>
                  <a:srgbClr val="CC3300"/>
                </a:solidFill>
                <a:latin typeface="Times New Roman" panose="02020603050405020304" pitchFamily="18" charset="0"/>
              </a:rPr>
              <a:t>    </a:t>
            </a:r>
            <a:r>
              <a:rPr lang="zh-CN" altLang="en-US" sz="2800" b="1" dirty="0">
                <a:solidFill>
                  <a:srgbClr val="CC3300"/>
                </a:solidFill>
                <a:latin typeface="Times New Roman" panose="02020603050405020304" pitchFamily="18" charset="0"/>
              </a:rPr>
              <a:t>符号化为 </a:t>
            </a:r>
            <a:r>
              <a:rPr lang="en-US" altLang="zh-CN" sz="2800" b="1" i="1" dirty="0">
                <a:solidFill>
                  <a:srgbClr val="3366CC"/>
                </a:solidFill>
                <a:latin typeface="Times New Roman" panose="02020603050405020304" pitchFamily="18" charset="0"/>
              </a:rPr>
              <a:t>F</a:t>
            </a:r>
            <a:r>
              <a:rPr lang="en-US" altLang="zh-CN" sz="2800" b="1" dirty="0">
                <a:solidFill>
                  <a:srgbClr val="3366CC"/>
                </a:solidFill>
                <a:latin typeface="Times New Roman" panose="02020603050405020304" pitchFamily="18" charset="0"/>
              </a:rPr>
              <a:t>(2,3)</a:t>
            </a:r>
            <a:r>
              <a:rPr lang="en-US" altLang="zh-CN" sz="2800" b="1" dirty="0">
                <a:solidFill>
                  <a:srgbClr val="3366CC"/>
                </a:solidFill>
                <a:latin typeface="Times New Roman" panose="02020603050405020304" pitchFamily="18" charset="0"/>
                <a:sym typeface="Symbol" panose="05050102010706020507" pitchFamily="18" charset="2"/>
              </a:rPr>
              <a:t></a:t>
            </a:r>
            <a:r>
              <a:rPr lang="en-US" altLang="zh-CN" sz="2800" b="1" i="1" dirty="0">
                <a:solidFill>
                  <a:srgbClr val="3366CC"/>
                </a:solidFill>
                <a:latin typeface="Times New Roman" panose="02020603050405020304" pitchFamily="18" charset="0"/>
              </a:rPr>
              <a:t>G</a:t>
            </a:r>
            <a:r>
              <a:rPr lang="en-US" altLang="zh-CN" sz="2800" b="1" dirty="0">
                <a:solidFill>
                  <a:srgbClr val="3366CC"/>
                </a:solidFill>
                <a:latin typeface="Times New Roman" panose="02020603050405020304" pitchFamily="18" charset="0"/>
              </a:rPr>
              <a:t>(3,4)</a:t>
            </a:r>
            <a:r>
              <a:rPr lang="zh-CN" altLang="en-US" sz="2800" b="1" dirty="0">
                <a:solidFill>
                  <a:srgbClr val="3366CC"/>
                </a:solidFill>
                <a:latin typeface="Times New Roman" panose="02020603050405020304" pitchFamily="18" charset="0"/>
              </a:rPr>
              <a:t>。</a:t>
            </a:r>
            <a:endParaRPr lang="en-US" altLang="zh-CN" sz="1800" dirty="0">
              <a:solidFill>
                <a:srgbClr val="3366CC"/>
              </a:solidFill>
            </a:endParaRPr>
          </a:p>
        </p:txBody>
      </p:sp>
      <p:sp>
        <p:nvSpPr>
          <p:cNvPr id="15364" name="Rectangle 2"/>
          <p:cNvSpPr>
            <a:spLocks noGrp="1"/>
          </p:cNvSpPr>
          <p:nvPr>
            <p:ph type="title"/>
          </p:nvPr>
        </p:nvSpPr>
        <p:spPr>
          <a:xfrm>
            <a:off x="312738" y="207963"/>
            <a:ext cx="8229600" cy="914400"/>
          </a:xfrm>
          <a:ln/>
        </p:spPr>
        <p:txBody>
          <a:bodyPr vert="horz" wrap="square" lIns="91440" tIns="45720" rIns="91440" bIns="45720" anchor="ctr" anchorCtr="0"/>
          <a:p>
            <a:pPr eaLnBrk="1" hangingPunct="1"/>
            <a:r>
              <a:rPr lang="zh-CN" altLang="en-US" sz="4000" b="1" dirty="0">
                <a:latin typeface="Times New Roman" panose="02020603050405020304" pitchFamily="18" charset="0"/>
              </a:rPr>
              <a:t>例</a:t>
            </a:r>
            <a:r>
              <a:rPr lang="en-US" altLang="zh-CN" sz="4000" b="1" dirty="0">
                <a:latin typeface="Times New Roman" panose="02020603050405020304" pitchFamily="18" charset="0"/>
              </a:rPr>
              <a:t>1(</a:t>
            </a:r>
            <a:r>
              <a:rPr lang="zh-CN" altLang="en-US" sz="4000" b="1" dirty="0">
                <a:latin typeface="Times New Roman" panose="02020603050405020304" pitchFamily="18" charset="0"/>
              </a:rPr>
              <a:t>续</a:t>
            </a:r>
            <a:r>
              <a:rPr lang="en-US" altLang="zh-CN" sz="4000" b="1" dirty="0">
                <a:latin typeface="Times New Roman" panose="02020603050405020304" pitchFamily="18" charset="0"/>
              </a:rPr>
              <a:t>)</a:t>
            </a:r>
            <a:endParaRPr lang="en-US" altLang="zh-CN" sz="40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6">
                                            <p:txEl>
                                              <p:charRg st="21" end="5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86">
                                            <p:txEl>
                                              <p:charRg st="54" end="8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586">
                                            <p:txEl>
                                              <p:charRg st="80" end="11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86">
                                            <p:txEl>
                                              <p:charRg st="118" end="13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586">
                                            <p:txEl>
                                              <p:charRg st="153" end="18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586">
                                            <p:txEl>
                                              <p:charRg st="181" end="20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586">
                                            <p:txEl>
                                              <p:charRg st="203" end="24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586">
                                            <p:txEl>
                                              <p:charRg st="240" end="26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灯片编号占位符 5"/>
          <p:cNvSpPr txBox="1">
            <a:spLocks noGrp="1"/>
          </p:cNvSpPr>
          <p:nvPr>
            <p:ph type="sldNum" sz="quarter" idx="11"/>
          </p:nvPr>
        </p:nvSpPr>
        <p:spPr>
          <a:xfrm>
            <a:off x="457200" y="6245225"/>
            <a:ext cx="2133600" cy="476250"/>
          </a:xfrm>
          <a:ln/>
        </p:spPr>
        <p:txBody>
          <a:bodyPr anchor="b" anchorCtr="0"/>
          <a:p>
            <a:pPr marL="0" indent="0" eaLnBrk="1" hangingPunct="1">
              <a:spcBef>
                <a:spcPct val="0"/>
              </a:spcBef>
              <a:buClrTx/>
              <a:buSzTx/>
              <a:buFontTx/>
              <a:buNone/>
            </a:pPr>
            <a:fld id="{9A0DB2DC-4C9A-4742-B13C-FB6460FD3503}" type="slidenum">
              <a:rPr lang="en-US" altLang="zh-CN" sz="1400" dirty="0"/>
            </a:fld>
            <a:endParaRPr lang="en-US" altLang="zh-CN" sz="1400" dirty="0"/>
          </a:p>
        </p:txBody>
      </p:sp>
      <p:sp>
        <p:nvSpPr>
          <p:cNvPr id="16387" name="Rectangle 1026"/>
          <p:cNvSpPr/>
          <p:nvPr/>
        </p:nvSpPr>
        <p:spPr>
          <a:xfrm>
            <a:off x="228600" y="762000"/>
            <a:ext cx="8610600" cy="5562600"/>
          </a:xfrm>
          <a:prstGeom prst="rect">
            <a:avLst/>
          </a:prstGeom>
          <a:noFill/>
          <a:ln w="9525">
            <a:noFill/>
          </a:ln>
        </p:spPr>
        <p:txBody>
          <a:bodyPr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en-US" altLang="zh-CN" sz="2800" b="1" dirty="0">
              <a:latin typeface="Times New Roman" panose="02020603050405020304" pitchFamily="18" charset="0"/>
            </a:endParaRPr>
          </a:p>
          <a:p>
            <a:pPr marL="0" lvl="0" indent="0" eaLnBrk="1" hangingPunct="1">
              <a:spcBef>
                <a:spcPct val="0"/>
              </a:spcBef>
              <a:buClrTx/>
              <a:buSzTx/>
              <a:buFontTx/>
              <a:buNone/>
            </a:pPr>
            <a:endParaRPr lang="en-US" altLang="zh-CN" sz="2800" b="1" dirty="0">
              <a:latin typeface="Times New Roman" panose="02020603050405020304" pitchFamily="18" charset="0"/>
            </a:endParaRPr>
          </a:p>
          <a:p>
            <a:pPr marL="0" lvl="0" indent="0" eaLnBrk="1" hangingPunct="1">
              <a:spcBef>
                <a:spcPct val="0"/>
              </a:spcBef>
              <a:buClrTx/>
              <a:buSzTx/>
              <a:buFontTx/>
              <a:buNone/>
            </a:pPr>
            <a:endParaRPr lang="en-US" altLang="zh-CN" sz="2800" b="1" dirty="0">
              <a:latin typeface="Times New Roman" panose="02020603050405020304" pitchFamily="18" charset="0"/>
            </a:endParaRPr>
          </a:p>
        </p:txBody>
      </p:sp>
      <p:sp>
        <p:nvSpPr>
          <p:cNvPr id="16388" name="Rectangle 1032"/>
          <p:cNvSpPr>
            <a:spLocks noGrp="1"/>
          </p:cNvSpPr>
          <p:nvPr>
            <p:ph type="title"/>
          </p:nvPr>
        </p:nvSpPr>
        <p:spPr>
          <a:xfrm>
            <a:off x="444500" y="360363"/>
            <a:ext cx="8362950" cy="739775"/>
          </a:xfrm>
          <a:ln/>
        </p:spPr>
        <p:txBody>
          <a:bodyPr vert="horz" wrap="square" lIns="91440" tIns="45720" rIns="91440" bIns="45720" anchor="ctr" anchorCtr="0"/>
          <a:p>
            <a:pPr eaLnBrk="1" hangingPunct="1"/>
            <a:r>
              <a:rPr lang="zh-CN" altLang="en-US" sz="4000" b="1" dirty="0">
                <a:latin typeface="Times New Roman" panose="02020603050405020304" pitchFamily="18" charset="0"/>
              </a:rPr>
              <a:t>例</a:t>
            </a:r>
            <a:r>
              <a:rPr lang="en-US" altLang="zh-CN" sz="4000" b="1" dirty="0">
                <a:latin typeface="Times New Roman" panose="02020603050405020304" pitchFamily="18" charset="0"/>
              </a:rPr>
              <a:t>1(</a:t>
            </a:r>
            <a:r>
              <a:rPr lang="zh-CN" altLang="en-US" sz="4000" b="1" dirty="0">
                <a:latin typeface="Times New Roman" panose="02020603050405020304" pitchFamily="18" charset="0"/>
              </a:rPr>
              <a:t>续</a:t>
            </a:r>
            <a:r>
              <a:rPr lang="en-US" altLang="zh-CN" sz="4000" b="1" dirty="0">
                <a:latin typeface="Times New Roman" panose="02020603050405020304" pitchFamily="18" charset="0"/>
              </a:rPr>
              <a:t>)</a:t>
            </a:r>
            <a:endParaRPr lang="en-US" altLang="zh-CN" sz="4000" b="1" dirty="0">
              <a:latin typeface="Times New Roman" panose="02020603050405020304" pitchFamily="18" charset="0"/>
            </a:endParaRPr>
          </a:p>
        </p:txBody>
      </p:sp>
      <p:sp>
        <p:nvSpPr>
          <p:cNvPr id="25605" name="Rectangle 1033"/>
          <p:cNvSpPr>
            <a:spLocks noGrp="1"/>
          </p:cNvSpPr>
          <p:nvPr>
            <p:ph idx="1"/>
          </p:nvPr>
        </p:nvSpPr>
        <p:spPr>
          <a:xfrm>
            <a:off x="444500" y="1501775"/>
            <a:ext cx="8002588" cy="4824413"/>
          </a:xfrm>
          <a:solidFill>
            <a:srgbClr val="D9F1FF">
              <a:alpha val="100000"/>
            </a:srgbClr>
          </a:solidFill>
          <a:ln>
            <a:solidFill>
              <a:srgbClr val="333399">
                <a:alpha val="100000"/>
              </a:srgbClr>
            </a:solidFill>
            <a:miter lim="800000"/>
          </a:ln>
        </p:spPr>
        <p:txBody>
          <a:bodyPr vert="horz" wrap="square" lIns="91440" tIns="45720" rIns="91440" bIns="45720" anchor="t" anchorCtr="0"/>
          <a:p>
            <a:pPr marL="0" indent="0" eaLnBrk="1" hangingPunct="1">
              <a:buFontTx/>
              <a:buNone/>
            </a:pPr>
            <a:r>
              <a:rPr lang="en-US" altLang="zh-CN" b="1" dirty="0"/>
              <a:t>(4) </a:t>
            </a:r>
            <a:r>
              <a:rPr lang="zh-CN" altLang="en-US" b="1" dirty="0"/>
              <a:t>如果张明比李民高，李民比赵亮高，则张明比赵亮高。</a:t>
            </a:r>
            <a:endParaRPr lang="en-US" altLang="zh-CN" b="1" dirty="0"/>
          </a:p>
          <a:p>
            <a:pPr marL="0" indent="0" eaLnBrk="1" hangingPunct="1">
              <a:buFontTx/>
              <a:buNone/>
            </a:pPr>
            <a:r>
              <a:rPr lang="zh-CN" altLang="en-US" sz="2800" b="1" dirty="0">
                <a:solidFill>
                  <a:srgbClr val="FF9900"/>
                </a:solidFill>
              </a:rPr>
              <a:t>在命题逻辑中</a:t>
            </a:r>
            <a:r>
              <a:rPr lang="en-US" altLang="zh-CN" sz="2800" b="1" dirty="0">
                <a:solidFill>
                  <a:srgbClr val="FF9900"/>
                </a:solidFill>
              </a:rPr>
              <a:t>, </a:t>
            </a:r>
            <a:r>
              <a:rPr lang="zh-CN" altLang="en-US" sz="2800" b="1" dirty="0">
                <a:solidFill>
                  <a:srgbClr val="FF9900"/>
                </a:solidFill>
              </a:rPr>
              <a:t>设 </a:t>
            </a:r>
            <a:r>
              <a:rPr lang="en-US" altLang="zh-CN" sz="2800" b="1" i="1" dirty="0">
                <a:solidFill>
                  <a:srgbClr val="FF9900"/>
                </a:solidFill>
              </a:rPr>
              <a:t>p</a:t>
            </a:r>
            <a:r>
              <a:rPr lang="zh-CN" altLang="en-US" sz="2800" b="1" dirty="0">
                <a:solidFill>
                  <a:srgbClr val="FF9900"/>
                </a:solidFill>
              </a:rPr>
              <a:t>：张明比李民高，</a:t>
            </a:r>
            <a:r>
              <a:rPr lang="en-US" altLang="zh-CN" sz="2800" b="1" i="1" dirty="0">
                <a:solidFill>
                  <a:srgbClr val="FF9900"/>
                </a:solidFill>
              </a:rPr>
              <a:t>q</a:t>
            </a:r>
            <a:r>
              <a:rPr lang="zh-CN" altLang="en-US" sz="2800" b="1" dirty="0">
                <a:solidFill>
                  <a:srgbClr val="FF9900"/>
                </a:solidFill>
              </a:rPr>
              <a:t>：李民比赵亮高</a:t>
            </a:r>
            <a:r>
              <a:rPr lang="en-US" altLang="zh-CN" sz="2800" b="1" dirty="0">
                <a:solidFill>
                  <a:srgbClr val="FF9900"/>
                </a:solidFill>
              </a:rPr>
              <a:t>, </a:t>
            </a:r>
            <a:r>
              <a:rPr lang="en-US" altLang="zh-CN" sz="2800" b="1" i="1" dirty="0">
                <a:solidFill>
                  <a:srgbClr val="FF9900"/>
                </a:solidFill>
              </a:rPr>
              <a:t>r </a:t>
            </a:r>
            <a:r>
              <a:rPr lang="en-US" altLang="zh-CN" sz="2800" b="1" dirty="0">
                <a:solidFill>
                  <a:srgbClr val="FF9900"/>
                </a:solidFill>
              </a:rPr>
              <a:t>: </a:t>
            </a:r>
            <a:r>
              <a:rPr lang="zh-CN" altLang="en-US" sz="2800" b="1" dirty="0">
                <a:solidFill>
                  <a:srgbClr val="FF9900"/>
                </a:solidFill>
              </a:rPr>
              <a:t>张明比赵亮高。</a:t>
            </a:r>
            <a:endParaRPr lang="en-US" altLang="zh-CN" sz="2800" b="1" dirty="0">
              <a:solidFill>
                <a:srgbClr val="FF9900"/>
              </a:solidFill>
            </a:endParaRPr>
          </a:p>
          <a:p>
            <a:pPr marL="0" indent="0" eaLnBrk="1" hangingPunct="1">
              <a:buFontTx/>
              <a:buNone/>
            </a:pPr>
            <a:r>
              <a:rPr lang="zh-CN" altLang="en-US" sz="2800" b="1" dirty="0">
                <a:solidFill>
                  <a:srgbClr val="FF9900"/>
                </a:solidFill>
              </a:rPr>
              <a:t>符号化为： </a:t>
            </a:r>
            <a:r>
              <a:rPr lang="en-US" altLang="zh-CN" sz="2800" b="1" dirty="0">
                <a:solidFill>
                  <a:srgbClr val="3366CC"/>
                </a:solidFill>
              </a:rPr>
              <a:t>(</a:t>
            </a:r>
            <a:r>
              <a:rPr lang="en-US" altLang="zh-CN" sz="2800" b="1" i="1" dirty="0">
                <a:solidFill>
                  <a:srgbClr val="3366CC"/>
                </a:solidFill>
              </a:rPr>
              <a:t>p </a:t>
            </a:r>
            <a:r>
              <a:rPr lang="en-US" altLang="zh-CN" sz="2800" b="1" dirty="0">
                <a:solidFill>
                  <a:srgbClr val="3366CC"/>
                </a:solidFill>
                <a:sym typeface="Symbol" panose="05050102010706020507" pitchFamily="18" charset="2"/>
              </a:rPr>
              <a:t></a:t>
            </a:r>
            <a:r>
              <a:rPr lang="en-US" altLang="zh-CN" sz="2800" b="1" i="1" dirty="0">
                <a:solidFill>
                  <a:srgbClr val="3366CC"/>
                </a:solidFill>
              </a:rPr>
              <a:t> q</a:t>
            </a:r>
            <a:r>
              <a:rPr lang="en-US" altLang="zh-CN" sz="2800" b="1" dirty="0">
                <a:solidFill>
                  <a:srgbClr val="3366CC"/>
                </a:solidFill>
              </a:rPr>
              <a:t>)</a:t>
            </a:r>
            <a:r>
              <a:rPr lang="en-US" altLang="zh-CN" sz="2800" b="1" dirty="0">
                <a:solidFill>
                  <a:srgbClr val="3366CC"/>
                </a:solidFill>
                <a:sym typeface="Symbol" panose="05050102010706020507" pitchFamily="18" charset="2"/>
              </a:rPr>
              <a:t> </a:t>
            </a:r>
            <a:r>
              <a:rPr lang="en-US" altLang="zh-CN" sz="2800" b="1" i="1" dirty="0">
                <a:solidFill>
                  <a:srgbClr val="3366CC"/>
                </a:solidFill>
              </a:rPr>
              <a:t>r</a:t>
            </a:r>
            <a:endParaRPr lang="en-US" altLang="zh-CN" sz="2800" b="1" i="1" dirty="0">
              <a:solidFill>
                <a:srgbClr val="3366CC"/>
              </a:solidFill>
            </a:endParaRPr>
          </a:p>
          <a:p>
            <a:pPr marL="0" indent="0" eaLnBrk="1" hangingPunct="1">
              <a:buFontTx/>
              <a:buNone/>
            </a:pPr>
            <a:r>
              <a:rPr lang="zh-CN" altLang="en-US" sz="2800" b="1" dirty="0">
                <a:solidFill>
                  <a:srgbClr val="CC3300"/>
                </a:solidFill>
              </a:rPr>
              <a:t>在一阶逻辑中</a:t>
            </a:r>
            <a:r>
              <a:rPr lang="en-US" altLang="zh-CN" sz="2800" b="1" dirty="0">
                <a:solidFill>
                  <a:srgbClr val="CC3300"/>
                </a:solidFill>
              </a:rPr>
              <a:t>, </a:t>
            </a:r>
            <a:r>
              <a:rPr lang="zh-CN" altLang="en-US" sz="2800" b="1" dirty="0">
                <a:solidFill>
                  <a:srgbClr val="CC3300"/>
                </a:solidFill>
              </a:rPr>
              <a:t>设 </a:t>
            </a:r>
            <a:r>
              <a:rPr lang="en-US" altLang="zh-CN" sz="2800" b="1" i="1" dirty="0">
                <a:solidFill>
                  <a:srgbClr val="CC3300"/>
                </a:solidFill>
              </a:rPr>
              <a:t>F</a:t>
            </a:r>
            <a:r>
              <a:rPr lang="en-US" altLang="zh-CN" sz="2800" b="1" dirty="0">
                <a:solidFill>
                  <a:srgbClr val="CC3300"/>
                </a:solidFill>
              </a:rPr>
              <a:t>(</a:t>
            </a:r>
            <a:r>
              <a:rPr lang="en-US" altLang="zh-CN" sz="2800" b="1" i="1" dirty="0">
                <a:solidFill>
                  <a:srgbClr val="CC3300"/>
                </a:solidFill>
              </a:rPr>
              <a:t>x</a:t>
            </a:r>
            <a:r>
              <a:rPr lang="en-US" altLang="zh-CN" sz="2800" b="1" dirty="0">
                <a:solidFill>
                  <a:srgbClr val="CC3300"/>
                </a:solidFill>
              </a:rPr>
              <a:t>,</a:t>
            </a:r>
            <a:r>
              <a:rPr lang="en-US" altLang="zh-CN" sz="2800" b="1" i="1" dirty="0">
                <a:solidFill>
                  <a:srgbClr val="CC3300"/>
                </a:solidFill>
              </a:rPr>
              <a:t>y</a:t>
            </a:r>
            <a:r>
              <a:rPr lang="en-US" altLang="zh-CN" sz="2800" b="1" dirty="0">
                <a:solidFill>
                  <a:srgbClr val="CC3300"/>
                </a:solidFill>
              </a:rPr>
              <a:t>)</a:t>
            </a:r>
            <a:r>
              <a:rPr lang="zh-CN" altLang="en-US" sz="2800" b="1" dirty="0">
                <a:solidFill>
                  <a:srgbClr val="CC3300"/>
                </a:solidFill>
              </a:rPr>
              <a:t>：</a:t>
            </a:r>
            <a:r>
              <a:rPr lang="en-US" altLang="zh-CN" sz="2800" b="1" i="1" dirty="0">
                <a:solidFill>
                  <a:srgbClr val="CC3300"/>
                </a:solidFill>
              </a:rPr>
              <a:t>x</a:t>
            </a:r>
            <a:r>
              <a:rPr lang="zh-CN" altLang="en-US" sz="2800" b="1" dirty="0">
                <a:solidFill>
                  <a:srgbClr val="CC3300"/>
                </a:solidFill>
              </a:rPr>
              <a:t>比</a:t>
            </a:r>
            <a:r>
              <a:rPr lang="en-US" altLang="zh-CN" sz="2800" b="1" i="1" dirty="0">
                <a:solidFill>
                  <a:srgbClr val="CC3300"/>
                </a:solidFill>
              </a:rPr>
              <a:t>y</a:t>
            </a:r>
            <a:r>
              <a:rPr lang="zh-CN" altLang="en-US" sz="2800" b="1" dirty="0">
                <a:solidFill>
                  <a:srgbClr val="CC3300"/>
                </a:solidFill>
              </a:rPr>
              <a:t>高</a:t>
            </a:r>
            <a:endParaRPr lang="zh-CN" altLang="en-US" sz="2800" b="1" dirty="0">
              <a:solidFill>
                <a:srgbClr val="CC3300"/>
              </a:solidFill>
            </a:endParaRPr>
          </a:p>
          <a:p>
            <a:pPr marL="0" indent="0" eaLnBrk="1" hangingPunct="1">
              <a:buFontTx/>
              <a:buNone/>
            </a:pPr>
            <a:r>
              <a:rPr lang="zh-CN" altLang="en-US" sz="2800" b="1" dirty="0">
                <a:solidFill>
                  <a:srgbClr val="CC3300"/>
                </a:solidFill>
              </a:rPr>
              <a:t> </a:t>
            </a:r>
            <a:r>
              <a:rPr lang="en-US" altLang="zh-CN" sz="2800" b="1" i="1" dirty="0">
                <a:solidFill>
                  <a:srgbClr val="CC3300"/>
                </a:solidFill>
              </a:rPr>
              <a:t>a</a:t>
            </a:r>
            <a:r>
              <a:rPr lang="en-US" altLang="zh-CN" sz="2800" b="1" dirty="0">
                <a:solidFill>
                  <a:srgbClr val="CC3300"/>
                </a:solidFill>
              </a:rPr>
              <a:t>:</a:t>
            </a:r>
            <a:r>
              <a:rPr lang="zh-CN" altLang="en-US" sz="2800" b="1" dirty="0">
                <a:solidFill>
                  <a:srgbClr val="CC3300"/>
                </a:solidFill>
              </a:rPr>
              <a:t>张明，</a:t>
            </a:r>
            <a:r>
              <a:rPr lang="en-US" altLang="zh-CN" sz="2800" b="1" i="1" dirty="0">
                <a:solidFill>
                  <a:srgbClr val="CC3300"/>
                </a:solidFill>
              </a:rPr>
              <a:t>b</a:t>
            </a:r>
            <a:r>
              <a:rPr lang="en-US" altLang="zh-CN" sz="2800" b="1" dirty="0">
                <a:solidFill>
                  <a:srgbClr val="CC3300"/>
                </a:solidFill>
              </a:rPr>
              <a:t>:</a:t>
            </a:r>
            <a:r>
              <a:rPr lang="zh-CN" altLang="en-US" sz="2800" b="1" dirty="0">
                <a:solidFill>
                  <a:srgbClr val="CC3300"/>
                </a:solidFill>
              </a:rPr>
              <a:t>李民，</a:t>
            </a:r>
            <a:r>
              <a:rPr lang="en-US" altLang="zh-CN" sz="2800" b="1" i="1" dirty="0">
                <a:solidFill>
                  <a:srgbClr val="CC3300"/>
                </a:solidFill>
              </a:rPr>
              <a:t>c</a:t>
            </a:r>
            <a:r>
              <a:rPr lang="en-US" altLang="zh-CN" sz="2800" b="1" dirty="0">
                <a:solidFill>
                  <a:srgbClr val="CC3300"/>
                </a:solidFill>
              </a:rPr>
              <a:t>:</a:t>
            </a:r>
            <a:r>
              <a:rPr lang="zh-CN" altLang="en-US" sz="2800" b="1" dirty="0">
                <a:solidFill>
                  <a:srgbClr val="CC3300"/>
                </a:solidFill>
              </a:rPr>
              <a:t>赵亮</a:t>
            </a:r>
            <a:endParaRPr lang="zh-CN" altLang="en-US" sz="2800" b="1" dirty="0">
              <a:solidFill>
                <a:srgbClr val="CC3300"/>
              </a:solidFill>
            </a:endParaRPr>
          </a:p>
          <a:p>
            <a:pPr marL="0" indent="0" eaLnBrk="1" hangingPunct="1">
              <a:buFontTx/>
              <a:buNone/>
            </a:pPr>
            <a:r>
              <a:rPr lang="zh-CN" altLang="en-US" sz="2800" b="1" dirty="0">
                <a:solidFill>
                  <a:srgbClr val="CC3300"/>
                </a:solidFill>
              </a:rPr>
              <a:t>符号化为： </a:t>
            </a:r>
            <a:r>
              <a:rPr lang="en-US" altLang="zh-CN" sz="2800" b="1" dirty="0">
                <a:solidFill>
                  <a:srgbClr val="3366CC"/>
                </a:solidFill>
              </a:rPr>
              <a:t>(</a:t>
            </a:r>
            <a:r>
              <a:rPr lang="en-US" altLang="zh-CN" sz="2800" b="1" i="1" dirty="0">
                <a:solidFill>
                  <a:srgbClr val="3366CC"/>
                </a:solidFill>
              </a:rPr>
              <a:t>F</a:t>
            </a:r>
            <a:r>
              <a:rPr lang="en-US" altLang="zh-CN" sz="2800" b="1" dirty="0">
                <a:solidFill>
                  <a:srgbClr val="3366CC"/>
                </a:solidFill>
              </a:rPr>
              <a:t>(</a:t>
            </a:r>
            <a:r>
              <a:rPr lang="en-US" altLang="zh-CN" sz="2800" b="1" i="1" dirty="0">
                <a:solidFill>
                  <a:srgbClr val="3366CC"/>
                </a:solidFill>
              </a:rPr>
              <a:t>a</a:t>
            </a:r>
            <a:r>
              <a:rPr lang="en-US" altLang="zh-CN" sz="2800" b="1" dirty="0">
                <a:solidFill>
                  <a:srgbClr val="3366CC"/>
                </a:solidFill>
              </a:rPr>
              <a:t>, </a:t>
            </a:r>
            <a:r>
              <a:rPr lang="en-US" altLang="zh-CN" sz="2800" b="1" i="1" dirty="0">
                <a:solidFill>
                  <a:srgbClr val="3366CC"/>
                </a:solidFill>
              </a:rPr>
              <a:t>b</a:t>
            </a:r>
            <a:r>
              <a:rPr lang="en-US" altLang="zh-CN" sz="2800" b="1" dirty="0">
                <a:solidFill>
                  <a:srgbClr val="3366CC"/>
                </a:solidFill>
              </a:rPr>
              <a:t>)</a:t>
            </a:r>
            <a:r>
              <a:rPr lang="en-US" altLang="zh-CN" sz="2800" b="1" i="1" dirty="0">
                <a:solidFill>
                  <a:srgbClr val="3366CC"/>
                </a:solidFill>
              </a:rPr>
              <a:t> </a:t>
            </a:r>
            <a:r>
              <a:rPr lang="en-US" altLang="zh-CN" sz="2800" b="1" dirty="0">
                <a:solidFill>
                  <a:srgbClr val="3366CC"/>
                </a:solidFill>
                <a:sym typeface="Symbol" panose="05050102010706020507" pitchFamily="18" charset="2"/>
              </a:rPr>
              <a:t></a:t>
            </a:r>
            <a:r>
              <a:rPr lang="en-US" altLang="zh-CN" sz="2800" b="1" i="1" dirty="0">
                <a:solidFill>
                  <a:srgbClr val="3366CC"/>
                </a:solidFill>
              </a:rPr>
              <a:t> F</a:t>
            </a:r>
            <a:r>
              <a:rPr lang="en-US" altLang="zh-CN" sz="2800" b="1" dirty="0">
                <a:solidFill>
                  <a:srgbClr val="3366CC"/>
                </a:solidFill>
              </a:rPr>
              <a:t>(</a:t>
            </a:r>
            <a:r>
              <a:rPr lang="en-US" altLang="zh-CN" sz="2800" b="1" i="1" dirty="0">
                <a:solidFill>
                  <a:srgbClr val="3366CC"/>
                </a:solidFill>
              </a:rPr>
              <a:t>b</a:t>
            </a:r>
            <a:r>
              <a:rPr lang="en-US" altLang="zh-CN" sz="2800" b="1" dirty="0">
                <a:solidFill>
                  <a:srgbClr val="3366CC"/>
                </a:solidFill>
              </a:rPr>
              <a:t>, </a:t>
            </a:r>
            <a:r>
              <a:rPr lang="en-US" altLang="zh-CN" sz="2800" b="1" i="1" dirty="0">
                <a:solidFill>
                  <a:srgbClr val="3366CC"/>
                </a:solidFill>
              </a:rPr>
              <a:t>c</a:t>
            </a:r>
            <a:r>
              <a:rPr lang="en-US" altLang="zh-CN" sz="2800" b="1" dirty="0">
                <a:solidFill>
                  <a:srgbClr val="3366CC"/>
                </a:solidFill>
              </a:rPr>
              <a:t>) )</a:t>
            </a:r>
            <a:r>
              <a:rPr lang="en-US" altLang="zh-CN" sz="2800" b="1" dirty="0">
                <a:solidFill>
                  <a:srgbClr val="3366CC"/>
                </a:solidFill>
                <a:sym typeface="Symbol" panose="05050102010706020507" pitchFamily="18" charset="2"/>
              </a:rPr>
              <a:t> </a:t>
            </a:r>
            <a:r>
              <a:rPr lang="en-US" altLang="zh-CN" sz="2800" b="1" i="1" dirty="0">
                <a:solidFill>
                  <a:srgbClr val="3366CC"/>
                </a:solidFill>
              </a:rPr>
              <a:t>F</a:t>
            </a:r>
            <a:r>
              <a:rPr lang="en-US" altLang="zh-CN" sz="2800" b="1" dirty="0">
                <a:solidFill>
                  <a:srgbClr val="3366CC"/>
                </a:solidFill>
              </a:rPr>
              <a:t>(</a:t>
            </a:r>
            <a:r>
              <a:rPr lang="en-US" altLang="zh-CN" sz="2800" b="1" i="1" dirty="0">
                <a:solidFill>
                  <a:srgbClr val="3366CC"/>
                </a:solidFill>
              </a:rPr>
              <a:t>a</a:t>
            </a:r>
            <a:r>
              <a:rPr lang="en-US" altLang="zh-CN" sz="2800" b="1" dirty="0">
                <a:solidFill>
                  <a:srgbClr val="3366CC"/>
                </a:solidFill>
              </a:rPr>
              <a:t>, </a:t>
            </a:r>
            <a:r>
              <a:rPr lang="en-US" altLang="zh-CN" sz="2800" b="1" i="1" dirty="0">
                <a:solidFill>
                  <a:srgbClr val="3366CC"/>
                </a:solidFill>
              </a:rPr>
              <a:t>c</a:t>
            </a:r>
            <a:r>
              <a:rPr lang="en-US" altLang="zh-CN" sz="2800" b="1" dirty="0">
                <a:solidFill>
                  <a:srgbClr val="3366CC"/>
                </a:solidFill>
              </a:rPr>
              <a:t>)</a:t>
            </a:r>
            <a:r>
              <a:rPr lang="en-US" altLang="zh-CN" sz="2800" b="1" dirty="0">
                <a:solidFill>
                  <a:srgbClr val="CC3300"/>
                </a:solidFill>
              </a:rPr>
              <a:t> </a:t>
            </a:r>
            <a:endParaRPr lang="en-US" altLang="zh-CN" sz="2800" dirty="0">
              <a:solidFill>
                <a:srgbClr val="CC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5">
                                            <p:txEl>
                                              <p:charRg st="29" end="7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5">
                                            <p:txEl>
                                              <p:charRg st="70" end="8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605">
                                            <p:txEl>
                                              <p:charRg st="87" end="10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605">
                                            <p:txEl>
                                              <p:charRg st="109" end="12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605">
                                            <p:txEl>
                                              <p:charRg st="125" end="16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灯片编号占位符 4"/>
          <p:cNvSpPr txBox="1">
            <a:spLocks noGrp="1"/>
          </p:cNvSpPr>
          <p:nvPr/>
        </p:nvSpPr>
        <p:spPr>
          <a:xfrm>
            <a:off x="6553200" y="6248400"/>
            <a:ext cx="21336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7411" name="Rectangle 2"/>
          <p:cNvSpPr>
            <a:spLocks noGrp="1"/>
          </p:cNvSpPr>
          <p:nvPr>
            <p:ph type="title" idx="4294967295"/>
          </p:nvPr>
        </p:nvSpPr>
        <p:spPr>
          <a:ln/>
        </p:spPr>
        <p:txBody>
          <a:bodyPr vert="horz" wrap="square" lIns="91440" tIns="45720" rIns="91440" bIns="45720" anchor="ctr" anchorCtr="0"/>
          <a:p>
            <a:pPr eaLnBrk="1" hangingPunct="1"/>
            <a:r>
              <a:rPr lang="zh-CN" altLang="en-US" b="1" dirty="0">
                <a:latin typeface="宋体" panose="02010600030101010101" pitchFamily="2" charset="-122"/>
              </a:rPr>
              <a:t>基本概念</a:t>
            </a:r>
            <a:r>
              <a:rPr lang="en-US" altLang="zh-CN" b="1" dirty="0">
                <a:latin typeface="宋体" panose="02010600030101010101" pitchFamily="2" charset="-122"/>
              </a:rPr>
              <a:t>(</a:t>
            </a:r>
            <a:r>
              <a:rPr lang="zh-CN" altLang="en-US" b="1" dirty="0">
                <a:latin typeface="宋体" panose="02010600030101010101" pitchFamily="2" charset="-122"/>
              </a:rPr>
              <a:t>续</a:t>
            </a:r>
            <a:r>
              <a:rPr lang="en-US" altLang="zh-CN" b="1" dirty="0">
                <a:latin typeface="宋体" panose="02010600030101010101" pitchFamily="2" charset="-122"/>
              </a:rPr>
              <a:t>)</a:t>
            </a:r>
            <a:endParaRPr lang="en-US" altLang="zh-CN" b="1" dirty="0">
              <a:latin typeface="宋体" panose="02010600030101010101" pitchFamily="2" charset="-122"/>
            </a:endParaRPr>
          </a:p>
        </p:txBody>
      </p:sp>
      <p:sp>
        <p:nvSpPr>
          <p:cNvPr id="17412" name="Rectangle 3"/>
          <p:cNvSpPr>
            <a:spLocks noGrp="1"/>
          </p:cNvSpPr>
          <p:nvPr>
            <p:ph type="body" idx="4294967295"/>
          </p:nvPr>
        </p:nvSpPr>
        <p:spPr>
          <a:xfrm>
            <a:off x="539750" y="2133600"/>
            <a:ext cx="8229600" cy="3886200"/>
          </a:xfrm>
          <a:ln/>
        </p:spPr>
        <p:txBody>
          <a:bodyPr vert="horz" wrap="square" lIns="91440" tIns="45720" rIns="91440" bIns="45720" anchor="t" anchorCtr="0"/>
          <a:p>
            <a:pPr algn="just" eaLnBrk="1" hangingPunct="1">
              <a:buNone/>
            </a:pPr>
            <a:r>
              <a:rPr lang="zh-CN" altLang="en-US" sz="2800" b="1" dirty="0">
                <a:solidFill>
                  <a:srgbClr val="FF3300"/>
                </a:solidFill>
                <a:latin typeface="Times New Roman" panose="02020603050405020304" pitchFamily="18" charset="0"/>
              </a:rPr>
              <a:t>量词</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表示数量的词</a:t>
            </a:r>
            <a:endParaRPr lang="zh-CN" altLang="en-US" sz="2800" b="1" dirty="0">
              <a:latin typeface="Times New Roman" panose="02020603050405020304" pitchFamily="18" charset="0"/>
            </a:endParaRPr>
          </a:p>
          <a:p>
            <a:pPr algn="just" eaLnBrk="1" hangingPunct="1">
              <a:buNone/>
            </a:pPr>
            <a:r>
              <a:rPr lang="zh-CN" altLang="en-US" sz="2800" b="1" dirty="0">
                <a:latin typeface="Times New Roman" panose="02020603050405020304" pitchFamily="18" charset="0"/>
              </a:rPr>
              <a:t>     </a:t>
            </a:r>
            <a:r>
              <a:rPr lang="zh-CN" altLang="en-US" sz="2800" b="1" dirty="0">
                <a:solidFill>
                  <a:srgbClr val="FF3300"/>
                </a:solidFill>
                <a:latin typeface="Times New Roman" panose="02020603050405020304" pitchFamily="18" charset="0"/>
              </a:rPr>
              <a:t>全称量词</a:t>
            </a:r>
            <a:r>
              <a:rPr lang="zh-CN" altLang="en-US"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sym typeface="Symbol" panose="05050102010706020507" pitchFamily="18" charset="2"/>
              </a:rPr>
              <a:t>表示任意的</a:t>
            </a:r>
            <a:r>
              <a:rPr lang="en-US" altLang="zh-CN" sz="2800" b="1" dirty="0">
                <a:latin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sym typeface="Symbol" panose="05050102010706020507" pitchFamily="18" charset="2"/>
              </a:rPr>
              <a:t>所有的</a:t>
            </a:r>
            <a:r>
              <a:rPr lang="en-US" altLang="zh-CN" sz="2800" b="1" dirty="0">
                <a:latin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sym typeface="Symbol" panose="05050102010706020507" pitchFamily="18" charset="2"/>
              </a:rPr>
              <a:t>一切的等</a:t>
            </a:r>
            <a:endParaRPr lang="zh-CN" altLang="en-US" sz="2800" b="1" dirty="0">
              <a:latin typeface="Times New Roman" panose="02020603050405020304" pitchFamily="18" charset="0"/>
            </a:endParaRPr>
          </a:p>
          <a:p>
            <a:pPr algn="just" eaLnBrk="1" hangingPunct="1">
              <a:buNone/>
            </a:pPr>
            <a:r>
              <a:rPr lang="zh-CN" altLang="en-US" sz="2800" b="1" dirty="0">
                <a:latin typeface="Times New Roman" panose="02020603050405020304" pitchFamily="18" charset="0"/>
              </a:rPr>
              <a:t>     </a:t>
            </a:r>
            <a:r>
              <a:rPr lang="zh-CN" altLang="en-US" sz="2800" b="1" dirty="0">
                <a:solidFill>
                  <a:schemeClr val="bg2"/>
                </a:solidFill>
                <a:latin typeface="Times New Roman" panose="02020603050405020304" pitchFamily="18" charset="0"/>
              </a:rPr>
              <a:t>如 </a:t>
            </a:r>
            <a:r>
              <a:rPr lang="zh-CN" altLang="en-US"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x </a:t>
            </a:r>
            <a:r>
              <a:rPr lang="zh-CN" altLang="en-US" sz="2800" b="1" dirty="0">
                <a:solidFill>
                  <a:schemeClr val="bg2"/>
                </a:solidFill>
                <a:latin typeface="Times New Roman" panose="02020603050405020304" pitchFamily="18" charset="0"/>
              </a:rPr>
              <a:t>表示对个体域中所有的</a:t>
            </a:r>
            <a:r>
              <a:rPr lang="en-US" altLang="zh-CN" sz="2800" b="1" i="1" dirty="0">
                <a:solidFill>
                  <a:schemeClr val="bg2"/>
                </a:solidFill>
                <a:latin typeface="Times New Roman" panose="02020603050405020304" pitchFamily="18" charset="0"/>
              </a:rPr>
              <a:t>x</a:t>
            </a:r>
            <a:endParaRPr lang="en-US" altLang="zh-CN" sz="2800" b="1" i="1" dirty="0">
              <a:solidFill>
                <a:schemeClr val="bg2"/>
              </a:solidFill>
              <a:latin typeface="Times New Roman" panose="02020603050405020304" pitchFamily="18" charset="0"/>
            </a:endParaRPr>
          </a:p>
          <a:p>
            <a:pPr eaLnBrk="1" hangingPunct="1">
              <a:buNone/>
            </a:pPr>
            <a:r>
              <a:rPr lang="en-US" altLang="zh-CN" sz="2800" b="1" dirty="0">
                <a:latin typeface="Times New Roman" panose="02020603050405020304" pitchFamily="18" charset="0"/>
              </a:rPr>
              <a:t>     </a:t>
            </a:r>
            <a:r>
              <a:rPr lang="zh-CN" altLang="en-US" sz="2800" b="1" dirty="0">
                <a:solidFill>
                  <a:srgbClr val="FF3300"/>
                </a:solidFill>
                <a:latin typeface="Times New Roman" panose="02020603050405020304" pitchFamily="18" charset="0"/>
              </a:rPr>
              <a:t>存在量词</a:t>
            </a:r>
            <a:r>
              <a:rPr lang="zh-CN" altLang="en-US"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sym typeface="Symbol" panose="05050102010706020507" pitchFamily="18" charset="2"/>
              </a:rPr>
              <a:t>表示存在</a:t>
            </a:r>
            <a:r>
              <a:rPr lang="en-US" altLang="zh-CN" sz="2800" b="1" dirty="0">
                <a:latin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sym typeface="Symbol" panose="05050102010706020507" pitchFamily="18" charset="2"/>
              </a:rPr>
              <a:t>有的</a:t>
            </a:r>
            <a:r>
              <a:rPr lang="en-US" altLang="zh-CN" sz="2800" b="1" dirty="0">
                <a:latin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sym typeface="Symbol" panose="05050102010706020507" pitchFamily="18" charset="2"/>
              </a:rPr>
              <a:t>至少有一个等</a:t>
            </a:r>
            <a:endParaRPr lang="zh-CN" altLang="en-US" sz="2800" b="1" dirty="0">
              <a:latin typeface="Times New Roman" panose="02020603050405020304" pitchFamily="18" charset="0"/>
            </a:endParaRPr>
          </a:p>
          <a:p>
            <a:pPr eaLnBrk="1" hangingPunct="1">
              <a:buNone/>
            </a:pPr>
            <a:r>
              <a:rPr lang="zh-CN" altLang="en-US" sz="2800" b="1" dirty="0">
                <a:latin typeface="Times New Roman" panose="02020603050405020304" pitchFamily="18" charset="0"/>
              </a:rPr>
              <a:t>     </a:t>
            </a:r>
            <a:r>
              <a:rPr lang="zh-CN" altLang="en-US" sz="2800" b="1" dirty="0">
                <a:solidFill>
                  <a:schemeClr val="bg2"/>
                </a:solidFill>
                <a:latin typeface="Times New Roman" panose="02020603050405020304" pitchFamily="18" charset="0"/>
              </a:rPr>
              <a:t>如 </a:t>
            </a:r>
            <a:r>
              <a:rPr lang="zh-CN" altLang="en-US"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x</a:t>
            </a:r>
            <a:r>
              <a:rPr lang="en-US" altLang="zh-CN" sz="2800" b="1" dirty="0">
                <a:solidFill>
                  <a:schemeClr val="bg2"/>
                </a:solidFill>
                <a:latin typeface="Times New Roman" panose="02020603050405020304" pitchFamily="18" charset="0"/>
              </a:rPr>
              <a:t> </a:t>
            </a:r>
            <a:r>
              <a:rPr lang="zh-CN" altLang="en-US" sz="2800" b="1" dirty="0">
                <a:solidFill>
                  <a:schemeClr val="bg2"/>
                </a:solidFill>
                <a:latin typeface="Times New Roman" panose="02020603050405020304" pitchFamily="18" charset="0"/>
              </a:rPr>
              <a:t>表示在个体域中存在</a:t>
            </a:r>
            <a:r>
              <a:rPr lang="en-US" altLang="zh-CN" sz="2800" b="1" i="1" dirty="0">
                <a:solidFill>
                  <a:schemeClr val="bg2"/>
                </a:solidFill>
                <a:latin typeface="Times New Roman" panose="02020603050405020304" pitchFamily="18" charset="0"/>
              </a:rPr>
              <a:t>x</a:t>
            </a:r>
            <a:endParaRPr lang="en-US" altLang="zh-CN" sz="2800" b="1" i="1" dirty="0">
              <a:solidFill>
                <a:schemeClr val="bg2"/>
              </a:solidFill>
              <a:latin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灯片编号占位符 3"/>
          <p:cNvSpPr txBox="1">
            <a:spLocks noGrp="1"/>
          </p:cNvSpPr>
          <p:nvPr>
            <p:ph type="sldNum" sz="quarter" idx="11"/>
          </p:nvPr>
        </p:nvSpPr>
        <p:spPr>
          <a:xfrm>
            <a:off x="457200" y="6245225"/>
            <a:ext cx="2133600" cy="476250"/>
          </a:xfrm>
          <a:ln/>
        </p:spPr>
        <p:txBody>
          <a:bodyPr anchor="b" anchorCtr="0"/>
          <a:p>
            <a:pPr marL="0" indent="0" eaLnBrk="1" hangingPunct="1">
              <a:spcBef>
                <a:spcPct val="0"/>
              </a:spcBef>
              <a:buClrTx/>
              <a:buSzTx/>
              <a:buFontTx/>
              <a:buNone/>
            </a:pPr>
            <a:fld id="{9A0DB2DC-4C9A-4742-B13C-FB6460FD3503}" type="slidenum">
              <a:rPr lang="en-US" altLang="zh-CN" sz="1400" dirty="0"/>
            </a:fld>
            <a:endParaRPr lang="en-US" altLang="zh-CN" sz="1400" dirty="0"/>
          </a:p>
        </p:txBody>
      </p:sp>
      <p:sp>
        <p:nvSpPr>
          <p:cNvPr id="175106" name="Rectangle 2"/>
          <p:cNvSpPr>
            <a:spLocks noChangeArrowheads="1"/>
          </p:cNvSpPr>
          <p:nvPr/>
        </p:nvSpPr>
        <p:spPr bwMode="auto">
          <a:xfrm>
            <a:off x="323850" y="1412875"/>
            <a:ext cx="8362950" cy="1176338"/>
          </a:xfrm>
          <a:prstGeom prst="rect">
            <a:avLst/>
          </a:prstGeom>
          <a:noFill/>
          <a:ln w="9525">
            <a:noFill/>
            <a:miter lim="800000"/>
          </a:ln>
          <a:effectLst/>
        </p:spPr>
        <p:txBody>
          <a:bodyPr>
            <a:spAutoFit/>
          </a:bodyPr>
          <a:lstStyle/>
          <a:p>
            <a:pPr marL="457200" marR="0" lvl="0" indent="-457200" algn="l" defTabSz="914400" rtl="0" eaLnBrk="1" fontAlgn="base" latinLnBrk="0" hangingPunct="1">
              <a:lnSpc>
                <a:spcPct val="100000"/>
              </a:lnSpc>
              <a:spcBef>
                <a:spcPct val="50000"/>
              </a:spcBef>
              <a:spcAft>
                <a:spcPct val="0"/>
              </a:spcAft>
              <a:buClr>
                <a:schemeClr val="accent2"/>
              </a:buClr>
              <a:buSzPct val="75000"/>
              <a:buFont typeface="Wingdings" panose="05000000000000000000" pitchFamily="2" charset="2"/>
              <a:buChar char="u"/>
              <a:defRPr/>
            </a:pPr>
            <a:r>
              <a:rPr kumimoji="0" lang="zh-CN" altLang="en-US" sz="3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例如</a:t>
            </a:r>
            <a:r>
              <a:rPr kumimoji="0" lang="zh-CN" altLang="en-US" sz="3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r>
              <a:rPr kumimoji="0" lang="en-US" altLang="zh-CN" sz="3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1</a:t>
            </a:r>
            <a:r>
              <a:rPr kumimoji="0" lang="zh-CN" altLang="en-US" sz="3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r>
              <a:rPr kumimoji="0" lang="zh-CN" altLang="en-US" sz="3200" b="1" i="0" u="sng"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所有的</a:t>
            </a:r>
            <a:r>
              <a:rPr kumimoji="0" lang="zh-CN" altLang="en-US" sz="3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人都要死的；</a:t>
            </a:r>
            <a:endParaRPr kumimoji="0" lang="zh-CN" altLang="en-US" sz="3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zh-CN" altLang="en-US" sz="3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3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2</a:t>
            </a:r>
            <a:r>
              <a:rPr kumimoji="0" lang="zh-CN" altLang="en-US" sz="3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zh-CN" altLang="en-US" sz="3200" b="1" i="0" u="sng"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有的</a:t>
            </a:r>
            <a:r>
              <a:rPr kumimoji="0" lang="zh-CN" altLang="en-US" sz="3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人活一百岁以上；</a:t>
            </a:r>
            <a:endParaRPr kumimoji="0" lang="zh-CN" altLang="en-US" sz="3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矩形 2"/>
          <p:cNvSpPr/>
          <p:nvPr/>
        </p:nvSpPr>
        <p:spPr>
          <a:xfrm>
            <a:off x="601663" y="3429000"/>
            <a:ext cx="7807325" cy="1077913"/>
          </a:xfrm>
          <a:prstGeom prst="rect">
            <a:avLst/>
          </a:prstGeom>
        </p:spPr>
        <p:txBody>
          <a:bodyPr>
            <a:spAutoFit/>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zh-CN" altLang="en-US" sz="3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例（</a:t>
            </a:r>
            <a:r>
              <a:rPr kumimoji="0" lang="en-US" altLang="zh-CN" sz="3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1</a:t>
            </a:r>
            <a:r>
              <a:rPr kumimoji="0" lang="zh-CN" altLang="en-US" sz="3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）可表示为：</a:t>
            </a:r>
            <a:r>
              <a:rPr kumimoji="0" lang="en-US" altLang="zh-CN" sz="3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32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x F(x)</a:t>
            </a:r>
            <a:r>
              <a:rPr kumimoji="0" lang="zh-CN" altLang="en-US" sz="3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zh-CN" altLang="en-US" sz="320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mn-cs"/>
              </a:rPr>
              <a:t>其中</a:t>
            </a:r>
            <a:r>
              <a:rPr kumimoji="0" lang="en-US" altLang="zh-CN" sz="3200" b="1" i="1"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mn-cs"/>
              </a:rPr>
              <a:t>F(x)</a:t>
            </a:r>
            <a:r>
              <a:rPr kumimoji="0" lang="zh-CN" altLang="en-US" sz="320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mn-cs"/>
              </a:rPr>
              <a:t>：</a:t>
            </a:r>
            <a:r>
              <a:rPr kumimoji="0" lang="zh-CN" altLang="en-US" sz="3200" b="1" i="1"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mn-cs"/>
              </a:rPr>
              <a:t> </a:t>
            </a:r>
            <a:r>
              <a:rPr kumimoji="0" lang="en-US" altLang="zh-CN" sz="3200" b="1" i="1"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mn-cs"/>
              </a:rPr>
              <a:t>x</a:t>
            </a:r>
            <a:r>
              <a:rPr kumimoji="0" lang="zh-CN" altLang="en-US" sz="320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mn-cs"/>
              </a:rPr>
              <a:t>是要死的，</a:t>
            </a:r>
            <a:r>
              <a:rPr kumimoji="0" lang="zh-CN" altLang="en-US" sz="3200" b="1" i="0" u="none" strike="noStrike" kern="1200" cap="none" spc="0" normalizeH="0" baseline="0" noProof="0" dirty="0">
                <a:ln>
                  <a:noFill/>
                </a:ln>
                <a:solidFill>
                  <a:schemeClr val="accent1">
                    <a:lumMod val="50000"/>
                  </a:schemeClr>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个体域为人类集合</a:t>
            </a:r>
            <a:r>
              <a:rPr kumimoji="0" lang="zh-CN" altLang="en-US" sz="320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mn-cs"/>
              </a:rPr>
              <a:t>。</a:t>
            </a:r>
            <a:endParaRPr kumimoji="0" lang="zh-CN" altLang="en-US" sz="3200" b="1" i="0" u="none" strike="noStrike" kern="1200" cap="none" spc="0" normalizeH="0" baseline="0" noProof="0" dirty="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mn-cs"/>
            </a:endParaRPr>
          </a:p>
        </p:txBody>
      </p:sp>
      <p:sp>
        <p:nvSpPr>
          <p:cNvPr id="7" name="矩形 6"/>
          <p:cNvSpPr/>
          <p:nvPr/>
        </p:nvSpPr>
        <p:spPr>
          <a:xfrm>
            <a:off x="601663" y="4959350"/>
            <a:ext cx="7920038" cy="1076325"/>
          </a:xfrm>
          <a:prstGeom prst="rect">
            <a:avLst/>
          </a:prstGeom>
        </p:spPr>
        <p:txBody>
          <a:bodyPr>
            <a:spAutoFit/>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zh-CN" altLang="en-US" sz="3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例（</a:t>
            </a:r>
            <a:r>
              <a:rPr kumimoji="0" lang="en-US" altLang="zh-CN" sz="3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2</a:t>
            </a:r>
            <a:r>
              <a:rPr kumimoji="0" lang="zh-CN" altLang="en-US" sz="3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）可表示为： </a:t>
            </a:r>
            <a:r>
              <a:rPr kumimoji="0" lang="en-US" altLang="zh-CN" sz="3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x G(x)</a:t>
            </a:r>
            <a:r>
              <a:rPr kumimoji="0" lang="zh-CN" altLang="en-US" sz="3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zh-CN" altLang="en-US" sz="3200" b="1" i="0" u="none" strike="noStrike" kern="1200" cap="none" spc="0" normalizeH="0" baseline="0" noProof="0" dirty="0">
                <a:ln>
                  <a:noFill/>
                </a:ln>
                <a:solidFill>
                  <a:srgbClr val="0066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其中</a:t>
            </a:r>
            <a:r>
              <a:rPr kumimoji="0" lang="en-US" altLang="zh-CN" sz="3200" b="1" i="0" u="none" strike="noStrike" kern="1200" cap="none" spc="0" normalizeH="0" baseline="0" noProof="0" dirty="0">
                <a:ln>
                  <a:noFill/>
                </a:ln>
                <a:solidFill>
                  <a:srgbClr val="0066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G (x)</a:t>
            </a:r>
            <a:r>
              <a:rPr kumimoji="0" lang="zh-CN" altLang="en-US" sz="3200" b="1" i="0" u="none" strike="noStrike" kern="1200" cap="none" spc="0" normalizeH="0" baseline="0" noProof="0" dirty="0">
                <a:ln>
                  <a:noFill/>
                </a:ln>
                <a:solidFill>
                  <a:srgbClr val="0066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3200" b="1" i="0" u="none" strike="noStrike" kern="1200" cap="none" spc="0" normalizeH="0" baseline="0" noProof="0" dirty="0">
                <a:ln>
                  <a:noFill/>
                </a:ln>
                <a:solidFill>
                  <a:srgbClr val="0066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x</a:t>
            </a:r>
            <a:r>
              <a:rPr kumimoji="0" lang="zh-CN" altLang="en-US" sz="3200" b="1" i="0" u="none" strike="noStrike" kern="1200" cap="none" spc="0" normalizeH="0" baseline="0" noProof="0" dirty="0">
                <a:ln>
                  <a:noFill/>
                </a:ln>
                <a:solidFill>
                  <a:srgbClr val="0066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活一百岁以上，</a:t>
            </a:r>
            <a:r>
              <a:rPr kumimoji="0" lang="zh-CN" altLang="en-US" sz="3200" b="1" i="0" u="none" strike="noStrike" kern="1200" cap="none" spc="0" normalizeH="0" baseline="0" noProof="0" dirty="0">
                <a:ln>
                  <a:noFill/>
                </a:ln>
                <a:solidFill>
                  <a:srgbClr val="0066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个体域为人类集合</a:t>
            </a:r>
            <a:r>
              <a:rPr kumimoji="0" lang="zh-CN" altLang="en-US" sz="3200" b="1" i="0" u="none" strike="noStrike" kern="1200" cap="none" spc="0" normalizeH="0" baseline="0" noProof="0" dirty="0">
                <a:ln>
                  <a:noFill/>
                </a:ln>
                <a:solidFill>
                  <a:srgbClr val="0066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0" lang="zh-CN" altLang="en-US" sz="3200" b="1" i="0" u="none" strike="noStrike" kern="1200" cap="none" spc="0" normalizeH="0" baseline="0" noProof="0" dirty="0">
              <a:ln>
                <a:noFill/>
              </a:ln>
              <a:solidFill>
                <a:srgbClr val="0066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charRg st="0" end="4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charRg st="0" end="4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灯片编号占位符 3"/>
          <p:cNvSpPr txBox="1">
            <a:spLocks noGrp="1"/>
          </p:cNvSpPr>
          <p:nvPr>
            <p:ph type="sldNum" sz="quarter" idx="11"/>
          </p:nvPr>
        </p:nvSpPr>
        <p:spPr>
          <a:xfrm>
            <a:off x="6775450" y="6157913"/>
            <a:ext cx="2133600" cy="476250"/>
          </a:xfrm>
          <a:ln/>
        </p:spPr>
        <p:txBody>
          <a:bodyPr anchor="b" anchorCtr="0"/>
          <a:p>
            <a:pPr marL="0" indent="0" eaLnBrk="1" hangingPunct="1">
              <a:spcBef>
                <a:spcPct val="0"/>
              </a:spcBef>
              <a:buClrTx/>
              <a:buSzTx/>
              <a:buFontTx/>
              <a:buNone/>
            </a:pPr>
            <a:fld id="{9A0DB2DC-4C9A-4742-B13C-FB6460FD3503}" type="slidenum">
              <a:rPr lang="en-US" altLang="zh-CN" sz="1400" dirty="0"/>
            </a:fld>
            <a:endParaRPr lang="en-US" altLang="zh-CN" sz="1400" dirty="0"/>
          </a:p>
        </p:txBody>
      </p:sp>
      <p:sp>
        <p:nvSpPr>
          <p:cNvPr id="177154" name="Rectangle 2"/>
          <p:cNvSpPr>
            <a:spLocks noChangeArrowheads="1"/>
          </p:cNvSpPr>
          <p:nvPr/>
        </p:nvSpPr>
        <p:spPr bwMode="auto">
          <a:xfrm>
            <a:off x="323850" y="876300"/>
            <a:ext cx="8291513" cy="5705475"/>
          </a:xfrm>
          <a:prstGeom prst="rect">
            <a:avLst/>
          </a:prstGeom>
          <a:noFill/>
          <a:ln w="9525">
            <a:noFill/>
            <a:miter lim="800000"/>
          </a:ln>
          <a:effectLst/>
        </p:spPr>
        <p:txBody>
          <a:bodyPr>
            <a:spAutoFit/>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zh-CN" altLang="en-US" sz="3200" b="1" i="0" u="none" strike="noStrike" kern="1200" cap="none" spc="0" normalizeH="0" baseline="0" noProof="0" dirty="0">
                <a:ln>
                  <a:noFill/>
                </a:ln>
                <a:solidFill>
                  <a:srgbClr val="CC33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如果个体域</a:t>
            </a:r>
            <a:r>
              <a:rPr kumimoji="0" lang="en-US" altLang="zh-CN" sz="3200" b="1" i="0" u="none" strike="noStrike" kern="1200" cap="none" spc="0" normalizeH="0" baseline="0" noProof="0" dirty="0">
                <a:ln>
                  <a:noFill/>
                </a:ln>
                <a:solidFill>
                  <a:srgbClr val="CC33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D</a:t>
            </a:r>
            <a:r>
              <a:rPr kumimoji="0" lang="zh-CN" altLang="en-US" sz="3200" b="1" i="0" u="none" strike="noStrike" kern="1200" cap="none" spc="0" normalizeH="0" baseline="0" noProof="0" dirty="0">
                <a:ln>
                  <a:noFill/>
                </a:ln>
                <a:solidFill>
                  <a:srgbClr val="CC33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为全总个体域</a:t>
            </a:r>
            <a:r>
              <a:rPr kumimoji="0" lang="zh-CN" altLang="en-US" sz="3200" b="1" i="0" u="none" strike="noStrike" kern="1200" cap="none" spc="0" normalizeH="0" baseline="0" noProof="0" dirty="0">
                <a:ln>
                  <a:noFill/>
                </a:ln>
                <a:solidFill>
                  <a:srgbClr val="CC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zh-CN" altLang="en-US" sz="3200" b="1" i="0" u="none" strike="noStrike" kern="1200" cap="none" spc="0" normalizeH="0" baseline="0" noProof="0" dirty="0">
                <a:ln>
                  <a:noFill/>
                </a:ln>
                <a:solidFill>
                  <a:schemeClr val="tx1">
                    <a:lumMod val="65000"/>
                    <a:lumOff val="35000"/>
                  </a:schemeClr>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则</a:t>
            </a:r>
            <a:endParaRPr kumimoji="0" lang="zh-CN" altLang="en-US" sz="3200" b="1" i="0" u="none" strike="noStrike" kern="1200" cap="none" spc="0" normalizeH="0" baseline="0" noProof="0" dirty="0">
              <a:ln>
                <a:noFill/>
              </a:ln>
              <a:solidFill>
                <a:schemeClr val="tx1">
                  <a:lumMod val="65000"/>
                  <a:lumOff val="35000"/>
                </a:schemeClr>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a:p>
            <a:pPr marL="457200" marR="0" lvl="0" indent="-457200" algn="just"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Ø"/>
              <a:defRPr/>
            </a:pPr>
            <a:r>
              <a:rPr kumimoji="0"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3200" b="1" i="1" u="none" strike="noStrike" kern="1200" cap="none" spc="0" normalizeH="0" baseline="0" noProof="0" dirty="0" err="1">
                <a:ln>
                  <a:noFill/>
                </a:ln>
                <a:solidFill>
                  <a:schemeClr val="accent2"/>
                </a:solidFill>
                <a:effectLst/>
                <a:uLnTx/>
                <a:uFillTx/>
                <a:latin typeface="Times New Roman" panose="02020603050405020304" pitchFamily="18" charset="0"/>
                <a:ea typeface="宋体" panose="02010600030101010101" pitchFamily="2" charset="-122"/>
                <a:cs typeface="+mn-cs"/>
              </a:rPr>
              <a:t>xF</a:t>
            </a:r>
            <a:r>
              <a:rPr kumimoji="0" lang="en-US" altLang="zh-CN"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a:t>
            </a:r>
            <a:r>
              <a:rPr kumimoji="0" lang="en-US" altLang="zh-CN" sz="3200" b="1" i="1"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x</a:t>
            </a:r>
            <a:r>
              <a:rPr kumimoji="0" lang="en-US" altLang="zh-CN"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a:t>
            </a:r>
            <a:r>
              <a:rPr kumimoji="0"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a:t>
            </a:r>
            <a:r>
              <a:rPr kumimoji="0" lang="zh-CN" altLang="en-US" sz="3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其中</a:t>
            </a:r>
            <a:r>
              <a:rPr kumimoji="0" lang="en-US" altLang="zh-CN" sz="32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F</a:t>
            </a:r>
            <a:r>
              <a:rPr kumimoji="0" lang="en-US" altLang="zh-CN" sz="3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32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x</a:t>
            </a:r>
            <a:r>
              <a:rPr kumimoji="0" lang="en-US" altLang="zh-CN" sz="3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zh-CN" altLang="en-US" sz="3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32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x</a:t>
            </a:r>
            <a:r>
              <a:rPr kumimoji="0" lang="zh-CN" altLang="en-US" sz="3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是要死的，表示宇宙间的一切事物都要死的。</a:t>
            </a:r>
            <a:endParaRPr kumimoji="0" lang="en-US" altLang="zh-CN" sz="3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0" indent="-457200" algn="just"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Ø"/>
              <a:defRPr/>
            </a:pPr>
            <a:r>
              <a:rPr kumimoji="0" lang="en-US" altLang="zh-CN"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3200" b="1" i="1" u="none" strike="noStrike" kern="1200" cap="none" spc="0" normalizeH="0" baseline="0" noProof="0" dirty="0" err="1">
                <a:ln>
                  <a:noFill/>
                </a:ln>
                <a:solidFill>
                  <a:schemeClr val="accent2"/>
                </a:solidFill>
                <a:effectLst/>
                <a:uLnTx/>
                <a:uFillTx/>
                <a:latin typeface="Times New Roman" panose="02020603050405020304" pitchFamily="18" charset="0"/>
                <a:ea typeface="宋体" panose="02010600030101010101" pitchFamily="2" charset="-122"/>
                <a:cs typeface="+mn-cs"/>
              </a:rPr>
              <a:t>xG</a:t>
            </a:r>
            <a:r>
              <a:rPr kumimoji="0" lang="en-US" altLang="zh-CN"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a:t>
            </a:r>
            <a:r>
              <a:rPr kumimoji="0" lang="en-US" altLang="zh-CN" sz="3200" b="1" i="1"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x</a:t>
            </a:r>
            <a:r>
              <a:rPr kumimoji="0" lang="en-US" altLang="zh-CN"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a:t>
            </a:r>
            <a:r>
              <a:rPr kumimoji="0"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a:t>
            </a:r>
            <a:r>
              <a:rPr kumimoji="0" lang="zh-CN" altLang="en-US" sz="3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其中</a:t>
            </a:r>
            <a:r>
              <a:rPr kumimoji="0" lang="en-US" altLang="zh-CN" sz="32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G</a:t>
            </a:r>
            <a:r>
              <a:rPr kumimoji="0" lang="en-US" altLang="zh-CN" sz="3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32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x</a:t>
            </a:r>
            <a:r>
              <a:rPr kumimoji="0" lang="en-US" altLang="zh-CN" sz="3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zh-CN" altLang="en-US" sz="3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32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x</a:t>
            </a:r>
            <a:r>
              <a:rPr kumimoji="0" lang="zh-CN" altLang="en-US" sz="3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活一百岁以上，表示宇宙间的一切事物中存在活一百岁以上的。</a:t>
            </a:r>
            <a:endParaRPr kumimoji="0" lang="en-US" altLang="zh-CN" sz="3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Char char="u"/>
              <a:defRPr/>
            </a:pPr>
            <a:r>
              <a:rPr kumimoji="0" lang="zh-CN" altLang="en-US" sz="3200" b="1" i="0" u="none" strike="noStrike" kern="1200" cap="none" spc="0" normalizeH="0" baseline="0" noProof="0" dirty="0">
                <a:ln>
                  <a:noFill/>
                </a:ln>
                <a:solidFill>
                  <a:srgbClr val="3366CC"/>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特性谓词</a:t>
            </a:r>
            <a:r>
              <a:rPr kumimoji="0" lang="zh-CN" altLang="en-US" sz="3200" b="1" i="0" u="none" strike="noStrike" kern="1200" cap="none" spc="0" normalizeH="0" baseline="0" noProof="0" dirty="0">
                <a:ln>
                  <a:noFill/>
                </a:ln>
                <a:solidFill>
                  <a:schemeClr val="tx1">
                    <a:lumMod val="65000"/>
                    <a:lumOff val="35000"/>
                  </a:schemeClr>
                </a:solidFill>
                <a:effectLst/>
                <a:uLnTx/>
                <a:uFillTx/>
                <a:latin typeface="Times New Roman" panose="02020603050405020304" pitchFamily="18" charset="0"/>
                <a:ea typeface="宋体" panose="02010600030101010101" pitchFamily="2" charset="-122"/>
                <a:cs typeface="+mn-cs"/>
              </a:rPr>
              <a:t>： </a:t>
            </a:r>
            <a:r>
              <a:rPr kumimoji="0" lang="en-US" altLang="zh-CN" sz="3200" b="1" i="1"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M</a:t>
            </a:r>
            <a:r>
              <a:rPr kumimoji="0" lang="en-US" altLang="zh-CN"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a:t>
            </a:r>
            <a:r>
              <a:rPr kumimoji="0" lang="en-US" altLang="zh-CN" sz="3200" b="1" i="1"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x</a:t>
            </a:r>
            <a:r>
              <a:rPr kumimoji="0" lang="en-US" altLang="zh-CN"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a:t>
            </a:r>
            <a:r>
              <a:rPr kumimoji="0" lang="en-US" altLang="zh-CN" sz="3200" b="1" i="1"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 x</a:t>
            </a:r>
            <a:r>
              <a:rPr kumimoji="0"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是人</a:t>
            </a:r>
            <a:endParaRPr kumimoji="0"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zh-CN" altLang="en-US" sz="3200" b="1" i="0" u="none" strike="noStrike" kern="1200" cap="none" spc="0" normalizeH="0" baseline="0" noProof="0" dirty="0">
                <a:ln>
                  <a:noFill/>
                </a:ln>
                <a:solidFill>
                  <a:srgbClr val="006600"/>
                </a:solidFill>
                <a:effectLst/>
                <a:uLnTx/>
                <a:uFillTx/>
                <a:latin typeface="Times New Roman" panose="02020603050405020304" pitchFamily="18" charset="0"/>
                <a:ea typeface="宋体" panose="02010600030101010101" pitchFamily="2" charset="-122"/>
                <a:cs typeface="+mn-cs"/>
              </a:rPr>
              <a:t>符号化为：</a:t>
            </a:r>
            <a:r>
              <a:rPr kumimoji="0"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a:t>
            </a:r>
            <a:r>
              <a:rPr kumimoji="0" lang="en-US" altLang="zh-CN"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1</a:t>
            </a:r>
            <a:r>
              <a:rPr kumimoji="0"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a:t>
            </a:r>
            <a:r>
              <a:rPr kumimoji="0"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3200" b="1" i="1"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x</a:t>
            </a:r>
            <a:r>
              <a:rPr kumimoji="0"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a:t>
            </a:r>
            <a:r>
              <a:rPr kumimoji="0" lang="en-US" altLang="zh-CN" sz="3200" b="1" i="1"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M</a:t>
            </a:r>
            <a:r>
              <a:rPr kumimoji="0" lang="en-US" altLang="zh-CN"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a:t>
            </a:r>
            <a:r>
              <a:rPr kumimoji="0" lang="en-US" altLang="zh-CN" sz="3200" b="1" i="1"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x</a:t>
            </a:r>
            <a:r>
              <a:rPr kumimoji="0" lang="en-US" altLang="zh-CN"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a:t>
            </a:r>
            <a:r>
              <a:rPr kumimoji="0" lang="en-US" altLang="zh-CN" sz="3200" b="1" i="1"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 </a:t>
            </a:r>
            <a:r>
              <a:rPr kumimoji="0" lang="en-US" altLang="zh-CN"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3200" b="1" i="1"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 F</a:t>
            </a:r>
            <a:r>
              <a:rPr kumimoji="0" lang="en-US" altLang="zh-CN"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a:t>
            </a:r>
            <a:r>
              <a:rPr kumimoji="0" lang="en-US" altLang="zh-CN" sz="3200" b="1" i="1"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x</a:t>
            </a:r>
            <a:r>
              <a:rPr kumimoji="0" lang="en-US" altLang="zh-CN"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a:t>
            </a:r>
            <a:r>
              <a:rPr kumimoji="0"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a:t>
            </a:r>
            <a:endParaRPr kumimoji="0"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zh-CN" altLang="en-US" sz="3200" b="1" i="1"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                    </a:t>
            </a:r>
            <a:r>
              <a:rPr kumimoji="0"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a:t>
            </a:r>
            <a:r>
              <a:rPr kumimoji="0" lang="en-US" altLang="zh-CN"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2</a:t>
            </a:r>
            <a:r>
              <a:rPr kumimoji="0"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 </a:t>
            </a:r>
            <a:r>
              <a:rPr kumimoji="0"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3200" b="1" i="1"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x</a:t>
            </a:r>
            <a:r>
              <a:rPr kumimoji="0"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a:t>
            </a:r>
            <a:r>
              <a:rPr kumimoji="0" lang="en-US" altLang="zh-CN" sz="3200" b="1" i="1"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M</a:t>
            </a:r>
            <a:r>
              <a:rPr kumimoji="0" lang="en-US" altLang="zh-CN"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a:t>
            </a:r>
            <a:r>
              <a:rPr kumimoji="0" lang="en-US" altLang="zh-CN" sz="3200" b="1" i="1"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x</a:t>
            </a:r>
            <a:r>
              <a:rPr kumimoji="0" lang="en-US" altLang="zh-CN"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a:t>
            </a:r>
            <a:r>
              <a:rPr kumimoji="0" lang="en-US" altLang="zh-CN" sz="3200" b="1" i="1"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 </a:t>
            </a:r>
            <a:r>
              <a:rPr kumimoji="0" lang="en-US" altLang="zh-CN"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3200" b="1" i="1"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 G</a:t>
            </a:r>
            <a:r>
              <a:rPr kumimoji="0" lang="en-US" altLang="zh-CN"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a:t>
            </a:r>
            <a:r>
              <a:rPr kumimoji="0" lang="en-US" altLang="zh-CN" sz="3200" b="1" i="1"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x</a:t>
            </a:r>
            <a:r>
              <a:rPr kumimoji="0" lang="en-US" altLang="zh-CN"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a:t>
            </a:r>
            <a:r>
              <a:rPr kumimoji="0"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a:t>
            </a:r>
            <a:endParaRPr kumimoji="0"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zh-CN" altLang="en-US" sz="3200" b="1" i="0" u="none" strike="noStrike" kern="1200" cap="none" spc="0" normalizeH="0" baseline="0" noProof="0" dirty="0">
                <a:ln>
                  <a:noFill/>
                </a:ln>
                <a:solidFill>
                  <a:srgbClr val="006600"/>
                </a:solidFill>
                <a:effectLst/>
                <a:uLnTx/>
                <a:uFillTx/>
                <a:latin typeface="Times New Roman" panose="02020603050405020304" pitchFamily="18" charset="0"/>
                <a:ea typeface="宋体" panose="02010600030101010101" pitchFamily="2" charset="-122"/>
                <a:cs typeface="+mn-cs"/>
              </a:rPr>
              <a:t>考虑：</a:t>
            </a:r>
            <a:r>
              <a:rPr kumimoji="0" lang="zh-CN" altLang="en-US" sz="3200" b="1" i="1" u="none" strike="noStrike" kern="1200" cap="none" spc="0" normalizeH="0" baseline="0" noProof="0" dirty="0">
                <a:ln>
                  <a:noFill/>
                </a:ln>
                <a:solidFill>
                  <a:schemeClr val="bg2"/>
                </a:solidFill>
                <a:effectLst/>
                <a:uLnTx/>
                <a:uFillTx/>
                <a:latin typeface="Times New Roman" panose="02020603050405020304" pitchFamily="18" charset="0"/>
                <a:ea typeface="宋体" panose="02010600030101010101" pitchFamily="2" charset="-122"/>
                <a:cs typeface="+mn-cs"/>
              </a:rPr>
              <a:t> </a:t>
            </a:r>
            <a:r>
              <a:rPr kumimoji="0"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a:t>
            </a:r>
            <a:r>
              <a:rPr kumimoji="0" lang="en-US" altLang="zh-CN"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1</a:t>
            </a:r>
            <a:r>
              <a:rPr kumimoji="0"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a:t>
            </a:r>
            <a:r>
              <a:rPr kumimoji="0"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3200" b="1" i="1"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x</a:t>
            </a:r>
            <a:r>
              <a:rPr kumimoji="0"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a:t>
            </a:r>
            <a:r>
              <a:rPr kumimoji="0" lang="en-US" altLang="zh-CN" sz="3200" b="1" i="1"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M</a:t>
            </a:r>
            <a:r>
              <a:rPr kumimoji="0" lang="en-US" altLang="zh-CN"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a:t>
            </a:r>
            <a:r>
              <a:rPr kumimoji="0" lang="en-US" altLang="zh-CN" sz="3200" b="1" i="1"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x</a:t>
            </a:r>
            <a:r>
              <a:rPr kumimoji="0" lang="en-US" altLang="zh-CN"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a:t>
            </a:r>
            <a:r>
              <a:rPr kumimoji="0" lang="en-US" altLang="zh-CN" sz="3200" b="1" i="1"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 </a:t>
            </a:r>
            <a:r>
              <a:rPr kumimoji="0" lang="en-US" altLang="zh-CN"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3200" b="1" i="1"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 F</a:t>
            </a:r>
            <a:r>
              <a:rPr kumimoji="0" lang="en-US" altLang="zh-CN"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a:t>
            </a:r>
            <a:r>
              <a:rPr kumimoji="0" lang="en-US" altLang="zh-CN" sz="3200" b="1" i="1"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x</a:t>
            </a:r>
            <a:r>
              <a:rPr kumimoji="0" lang="en-US" altLang="zh-CN"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a:t>
            </a:r>
            <a:r>
              <a:rPr kumimoji="0"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a:t>
            </a:r>
            <a:endParaRPr kumimoji="0"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zh-CN" altLang="en-US" sz="3200" b="1" i="1"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             </a:t>
            </a:r>
            <a:r>
              <a:rPr kumimoji="0"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a:t>
            </a:r>
            <a:r>
              <a:rPr kumimoji="0" lang="en-US" altLang="zh-CN"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2</a:t>
            </a:r>
            <a:r>
              <a:rPr kumimoji="0"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 </a:t>
            </a:r>
            <a:r>
              <a:rPr kumimoji="0"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3200" b="1" i="1"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x</a:t>
            </a:r>
            <a:r>
              <a:rPr kumimoji="0"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a:t>
            </a:r>
            <a:r>
              <a:rPr kumimoji="0" lang="en-US" altLang="zh-CN" sz="3200" b="1" i="1"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M</a:t>
            </a:r>
            <a:r>
              <a:rPr kumimoji="0" lang="en-US" altLang="zh-CN"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a:t>
            </a:r>
            <a:r>
              <a:rPr kumimoji="0" lang="en-US" altLang="zh-CN" sz="3200" b="1" i="1"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x</a:t>
            </a:r>
            <a:r>
              <a:rPr kumimoji="0" lang="en-US" altLang="zh-CN"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a:t>
            </a:r>
            <a:r>
              <a:rPr kumimoji="0" lang="en-US" altLang="zh-CN" sz="3200" b="1" i="1"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 </a:t>
            </a:r>
            <a:r>
              <a:rPr kumimoji="0" lang="en-US" altLang="zh-CN"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3200" b="1" i="1"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 G</a:t>
            </a:r>
            <a:r>
              <a:rPr kumimoji="0" lang="en-US" altLang="zh-CN"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a:t>
            </a:r>
            <a:r>
              <a:rPr kumimoji="0" lang="en-US" altLang="zh-CN" sz="3200" b="1" i="1"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x</a:t>
            </a:r>
            <a:r>
              <a:rPr kumimoji="0" lang="en-US" altLang="zh-CN"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a:t>
            </a:r>
            <a:r>
              <a:rPr kumimoji="0"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a:t>
            </a:r>
            <a:endParaRPr kumimoji="0" lang="zh-CN" altLang="en-US" sz="32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19460" name="Line 4"/>
          <p:cNvSpPr/>
          <p:nvPr/>
        </p:nvSpPr>
        <p:spPr>
          <a:xfrm>
            <a:off x="6661150" y="5761038"/>
            <a:ext cx="935038" cy="719137"/>
          </a:xfrm>
          <a:prstGeom prst="line">
            <a:avLst/>
          </a:prstGeom>
          <a:ln w="9525">
            <a:noFill/>
          </a:ln>
        </p:spPr>
      </p:sp>
      <p:sp>
        <p:nvSpPr>
          <p:cNvPr id="177157" name="Line 5"/>
          <p:cNvSpPr/>
          <p:nvPr/>
        </p:nvSpPr>
        <p:spPr>
          <a:xfrm>
            <a:off x="6415088" y="5897563"/>
            <a:ext cx="647700" cy="720725"/>
          </a:xfrm>
          <a:prstGeom prst="line">
            <a:avLst/>
          </a:prstGeom>
          <a:ln w="28575" cap="flat" cmpd="sng">
            <a:solidFill>
              <a:srgbClr val="FF0000"/>
            </a:solidFill>
            <a:prstDash val="solid"/>
            <a:headEnd type="none" w="med" len="med"/>
            <a:tailEnd type="none" w="med" len="med"/>
          </a:ln>
        </p:spPr>
      </p:sp>
      <p:sp>
        <p:nvSpPr>
          <p:cNvPr id="177158" name="Line 6"/>
          <p:cNvSpPr/>
          <p:nvPr/>
        </p:nvSpPr>
        <p:spPr>
          <a:xfrm flipH="1">
            <a:off x="6300788" y="5934075"/>
            <a:ext cx="720725" cy="647700"/>
          </a:xfrm>
          <a:prstGeom prst="line">
            <a:avLst/>
          </a:prstGeom>
          <a:ln w="28575" cap="flat" cmpd="sng">
            <a:solidFill>
              <a:srgbClr val="FF0000"/>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7154">
                                            <p:txEl>
                                              <p:charRg st="95" end="111"/>
                                            </p:txEl>
                                          </p:spTgt>
                                        </p:tgtEl>
                                        <p:attrNameLst>
                                          <p:attrName>style.visibility</p:attrName>
                                        </p:attrNameLst>
                                      </p:cBhvr>
                                      <p:to>
                                        <p:strVal val="visible"/>
                                      </p:to>
                                    </p:set>
                                    <p:animEffect transition="in" filter="blinds(horizontal)">
                                      <p:cBhvr>
                                        <p:cTn id="7" dur="500"/>
                                        <p:tgtEl>
                                          <p:spTgt spid="177154">
                                            <p:txEl>
                                              <p:charRg st="95" end="1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7154">
                                            <p:txEl>
                                              <p:charRg st="111" end="135"/>
                                            </p:txEl>
                                          </p:spTgt>
                                        </p:tgtEl>
                                        <p:attrNameLst>
                                          <p:attrName>style.visibility</p:attrName>
                                        </p:attrNameLst>
                                      </p:cBhvr>
                                      <p:to>
                                        <p:strVal val="visible"/>
                                      </p:to>
                                    </p:set>
                                    <p:animEffect transition="in" filter="blinds(horizontal)">
                                      <p:cBhvr>
                                        <p:cTn id="12" dur="500"/>
                                        <p:tgtEl>
                                          <p:spTgt spid="177154">
                                            <p:txEl>
                                              <p:charRg st="111" end="135"/>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77154">
                                            <p:txEl>
                                              <p:charRg st="135" end="175"/>
                                            </p:txEl>
                                          </p:spTgt>
                                        </p:tgtEl>
                                        <p:attrNameLst>
                                          <p:attrName>style.visibility</p:attrName>
                                        </p:attrNameLst>
                                      </p:cBhvr>
                                      <p:to>
                                        <p:strVal val="visible"/>
                                      </p:to>
                                    </p:set>
                                    <p:animEffect transition="in" filter="blinds(horizontal)">
                                      <p:cBhvr>
                                        <p:cTn id="15" dur="500"/>
                                        <p:tgtEl>
                                          <p:spTgt spid="177154">
                                            <p:txEl>
                                              <p:charRg st="135" end="17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77154">
                                            <p:txEl>
                                              <p:charRg st="175" end="198"/>
                                            </p:txEl>
                                          </p:spTgt>
                                        </p:tgtEl>
                                        <p:attrNameLst>
                                          <p:attrName>style.visibility</p:attrName>
                                        </p:attrNameLst>
                                      </p:cBhvr>
                                      <p:to>
                                        <p:strVal val="visible"/>
                                      </p:to>
                                    </p:set>
                                    <p:animEffect transition="in" filter="blinds(horizontal)">
                                      <p:cBhvr>
                                        <p:cTn id="20" dur="500"/>
                                        <p:tgtEl>
                                          <p:spTgt spid="177154">
                                            <p:txEl>
                                              <p:charRg st="175" end="198"/>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77154">
                                            <p:txEl>
                                              <p:charRg st="198" end="231"/>
                                            </p:txEl>
                                          </p:spTgt>
                                        </p:tgtEl>
                                        <p:attrNameLst>
                                          <p:attrName>style.visibility</p:attrName>
                                        </p:attrNameLst>
                                      </p:cBhvr>
                                      <p:to>
                                        <p:strVal val="visible"/>
                                      </p:to>
                                    </p:set>
                                    <p:animEffect transition="in" filter="blinds(horizontal)">
                                      <p:cBhvr>
                                        <p:cTn id="23" dur="500"/>
                                        <p:tgtEl>
                                          <p:spTgt spid="177154">
                                            <p:txEl>
                                              <p:charRg st="198" end="23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77157"/>
                                        </p:tgtEl>
                                        <p:attrNameLst>
                                          <p:attrName>style.visibility</p:attrName>
                                        </p:attrNameLst>
                                      </p:cBhvr>
                                      <p:to>
                                        <p:strVal val="visible"/>
                                      </p:to>
                                    </p:set>
                                    <p:animEffect transition="in" filter="blinds(horizontal)">
                                      <p:cBhvr>
                                        <p:cTn id="28" dur="500"/>
                                        <p:tgtEl>
                                          <p:spTgt spid="17715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77158"/>
                                        </p:tgtEl>
                                        <p:attrNameLst>
                                          <p:attrName>style.visibility</p:attrName>
                                        </p:attrNameLst>
                                      </p:cBhvr>
                                      <p:to>
                                        <p:strVal val="visible"/>
                                      </p:to>
                                    </p:set>
                                    <p:animEffect transition="in" filter="blinds(horizontal)">
                                      <p:cBhvr>
                                        <p:cTn id="33" dur="500"/>
                                        <p:tgtEl>
                                          <p:spTgt spid="177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灯片编号占位符 4"/>
          <p:cNvSpPr txBox="1">
            <a:spLocks noGrp="1"/>
          </p:cNvSpPr>
          <p:nvPr/>
        </p:nvSpPr>
        <p:spPr>
          <a:xfrm>
            <a:off x="6553200" y="6248400"/>
            <a:ext cx="21336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20483" name="Rectangle 3"/>
          <p:cNvSpPr>
            <a:spLocks noGrp="1"/>
          </p:cNvSpPr>
          <p:nvPr>
            <p:ph type="body" idx="4294967295"/>
          </p:nvPr>
        </p:nvSpPr>
        <p:spPr>
          <a:xfrm>
            <a:off x="323850" y="765175"/>
            <a:ext cx="8229600" cy="4800600"/>
          </a:xfrm>
          <a:ln/>
        </p:spPr>
        <p:txBody>
          <a:bodyPr vert="horz" wrap="square" lIns="91440" tIns="45720" rIns="91440" bIns="45720" anchor="t" anchorCtr="0"/>
          <a:p>
            <a:pPr algn="just" eaLnBrk="1" hangingPunct="1">
              <a:buNone/>
            </a:pPr>
            <a:r>
              <a:rPr lang="zh-CN" altLang="en-US" b="1" dirty="0">
                <a:solidFill>
                  <a:srgbClr val="FF3300"/>
                </a:solidFill>
                <a:latin typeface="Times New Roman" panose="02020603050405020304" pitchFamily="18" charset="0"/>
              </a:rPr>
              <a:t>例</a:t>
            </a:r>
            <a:r>
              <a:rPr lang="en-US" altLang="zh-CN" b="1" dirty="0">
                <a:solidFill>
                  <a:srgbClr val="FF3300"/>
                </a:solidFill>
                <a:latin typeface="Times New Roman" panose="02020603050405020304" pitchFamily="18" charset="0"/>
              </a:rPr>
              <a:t>2</a:t>
            </a:r>
            <a:r>
              <a:rPr lang="en-US" altLang="zh-CN" b="1" dirty="0">
                <a:latin typeface="Times New Roman" panose="02020603050405020304" pitchFamily="18" charset="0"/>
              </a:rPr>
              <a:t>  </a:t>
            </a:r>
            <a:r>
              <a:rPr lang="zh-CN" altLang="en-US" b="1" dirty="0">
                <a:latin typeface="Times New Roman" panose="02020603050405020304" pitchFamily="18" charset="0"/>
              </a:rPr>
              <a:t>在一阶逻辑中将下面命题符号化。 </a:t>
            </a:r>
            <a:endParaRPr lang="zh-CN" altLang="en-US" b="1" dirty="0">
              <a:latin typeface="Times New Roman" panose="02020603050405020304" pitchFamily="18" charset="0"/>
            </a:endParaRPr>
          </a:p>
          <a:p>
            <a:pPr algn="just" eaLnBrk="1" hangingPunct="1">
              <a:buNone/>
            </a:pPr>
            <a:r>
              <a:rPr lang="zh-CN" altLang="en-US" b="1" dirty="0">
                <a:latin typeface="Times New Roman" panose="02020603050405020304" pitchFamily="18" charset="0"/>
              </a:rPr>
              <a:t>         </a:t>
            </a:r>
            <a:r>
              <a:rPr lang="en-US" altLang="zh-CN" b="1" dirty="0">
                <a:latin typeface="Times New Roman" panose="02020603050405020304" pitchFamily="18" charset="0"/>
              </a:rPr>
              <a:t>(1) </a:t>
            </a:r>
            <a:r>
              <a:rPr lang="zh-CN" altLang="en-US" b="1" dirty="0">
                <a:latin typeface="Times New Roman" panose="02020603050405020304" pitchFamily="18" charset="0"/>
              </a:rPr>
              <a:t>人都爱美</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algn="just" eaLnBrk="1" hangingPunct="1">
              <a:buNone/>
            </a:pPr>
            <a:r>
              <a:rPr lang="en-US" altLang="zh-CN" b="1" dirty="0">
                <a:latin typeface="Times New Roman" panose="02020603050405020304" pitchFamily="18" charset="0"/>
              </a:rPr>
              <a:t>         (2) </a:t>
            </a:r>
            <a:r>
              <a:rPr lang="zh-CN" altLang="en-US" b="1" dirty="0">
                <a:latin typeface="Times New Roman" panose="02020603050405020304" pitchFamily="18" charset="0"/>
              </a:rPr>
              <a:t>有人用左手写字</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algn="just" eaLnBrk="1" hangingPunct="1">
              <a:buNone/>
            </a:pPr>
            <a:r>
              <a:rPr lang="en-US" altLang="zh-CN" b="1" dirty="0">
                <a:latin typeface="Times New Roman" panose="02020603050405020304" pitchFamily="18" charset="0"/>
              </a:rPr>
              <a:t>         </a:t>
            </a:r>
            <a:r>
              <a:rPr lang="zh-CN" altLang="en-US" b="1" dirty="0">
                <a:latin typeface="Times New Roman" panose="02020603050405020304" pitchFamily="18" charset="0"/>
              </a:rPr>
              <a:t>分别取：</a:t>
            </a:r>
            <a:r>
              <a:rPr lang="en-US" altLang="zh-CN" b="1" dirty="0">
                <a:latin typeface="Times New Roman" panose="02020603050405020304" pitchFamily="18" charset="0"/>
              </a:rPr>
              <a:t>(</a:t>
            </a:r>
            <a:r>
              <a:rPr lang="en-US" altLang="zh-CN" b="1" i="1" dirty="0">
                <a:latin typeface="Times New Roman" panose="02020603050405020304" pitchFamily="18" charset="0"/>
              </a:rPr>
              <a:t>a</a:t>
            </a:r>
            <a:r>
              <a:rPr lang="en-US" altLang="zh-CN" b="1" dirty="0">
                <a:latin typeface="Times New Roman" panose="02020603050405020304" pitchFamily="18" charset="0"/>
              </a:rPr>
              <a:t>) </a:t>
            </a:r>
            <a:r>
              <a:rPr lang="en-US" altLang="zh-CN" b="1" i="1" dirty="0">
                <a:latin typeface="Times New Roman" panose="02020603050405020304" pitchFamily="18" charset="0"/>
              </a:rPr>
              <a:t>D</a:t>
            </a:r>
            <a:r>
              <a:rPr lang="zh-CN" altLang="en-US" b="1" dirty="0">
                <a:latin typeface="Times New Roman" panose="02020603050405020304" pitchFamily="18" charset="0"/>
              </a:rPr>
              <a:t>为人类集合；</a:t>
            </a:r>
            <a:endParaRPr lang="zh-CN" altLang="en-US" b="1" dirty="0">
              <a:latin typeface="Times New Roman" panose="02020603050405020304" pitchFamily="18" charset="0"/>
            </a:endParaRPr>
          </a:p>
          <a:p>
            <a:pPr algn="just" eaLnBrk="1" hangingPunct="1">
              <a:buNone/>
            </a:pPr>
            <a:r>
              <a:rPr lang="zh-CN" altLang="en-US" b="1" dirty="0">
                <a:latin typeface="Times New Roman" panose="02020603050405020304" pitchFamily="18" charset="0"/>
              </a:rPr>
              <a:t>                         </a:t>
            </a:r>
            <a:r>
              <a:rPr lang="en-US" altLang="zh-CN" b="1" dirty="0">
                <a:latin typeface="Times New Roman" panose="02020603050405020304" pitchFamily="18" charset="0"/>
              </a:rPr>
              <a:t>(</a:t>
            </a:r>
            <a:r>
              <a:rPr lang="en-US" altLang="zh-CN" b="1" i="1" dirty="0">
                <a:latin typeface="Times New Roman" panose="02020603050405020304" pitchFamily="18" charset="0"/>
              </a:rPr>
              <a:t>b</a:t>
            </a:r>
            <a:r>
              <a:rPr lang="en-US" altLang="zh-CN" b="1" dirty="0">
                <a:latin typeface="Times New Roman" panose="02020603050405020304" pitchFamily="18" charset="0"/>
              </a:rPr>
              <a:t>) </a:t>
            </a:r>
            <a:r>
              <a:rPr lang="en-US" altLang="zh-CN" b="1" i="1" dirty="0">
                <a:latin typeface="Times New Roman" panose="02020603050405020304" pitchFamily="18" charset="0"/>
              </a:rPr>
              <a:t>D</a:t>
            </a:r>
            <a:r>
              <a:rPr lang="zh-CN" altLang="en-US" b="1" dirty="0">
                <a:latin typeface="Times New Roman" panose="02020603050405020304" pitchFamily="18" charset="0"/>
              </a:rPr>
              <a:t>为全总个体域 。</a:t>
            </a:r>
            <a:endParaRPr lang="zh-CN" altLang="en-US" b="1" dirty="0">
              <a:latin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灯片编号占位符 4"/>
          <p:cNvSpPr txBox="1">
            <a:spLocks noGrp="1"/>
          </p:cNvSpPr>
          <p:nvPr/>
        </p:nvSpPr>
        <p:spPr>
          <a:xfrm>
            <a:off x="6553200" y="6248400"/>
            <a:ext cx="21336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21507" name="Rectangle 3"/>
          <p:cNvSpPr>
            <a:spLocks noGrp="1"/>
          </p:cNvSpPr>
          <p:nvPr>
            <p:ph type="body" idx="4294967295"/>
          </p:nvPr>
        </p:nvSpPr>
        <p:spPr>
          <a:xfrm>
            <a:off x="323850" y="692150"/>
            <a:ext cx="8569325" cy="5832475"/>
          </a:xfrm>
          <a:ln/>
        </p:spPr>
        <p:txBody>
          <a:bodyPr vert="horz" wrap="square" lIns="91440" tIns="45720" rIns="91440" bIns="45720" anchor="t" anchorCtr="0"/>
          <a:p>
            <a:pPr algn="just" eaLnBrk="1" hangingPunct="1">
              <a:buNone/>
            </a:pPr>
            <a:r>
              <a:rPr lang="zh-CN" altLang="en-US" b="1" dirty="0">
                <a:solidFill>
                  <a:srgbClr val="FF3300"/>
                </a:solidFill>
                <a:latin typeface="Times New Roman" panose="02020603050405020304" pitchFamily="18" charset="0"/>
              </a:rPr>
              <a:t>解：</a:t>
            </a:r>
            <a:r>
              <a:rPr lang="en-US" altLang="zh-CN" b="1" dirty="0">
                <a:latin typeface="Times New Roman" panose="02020603050405020304" pitchFamily="18" charset="0"/>
              </a:rPr>
              <a:t>(</a:t>
            </a:r>
            <a:r>
              <a:rPr lang="en-US" altLang="zh-CN" b="1" i="1" dirty="0">
                <a:latin typeface="Times New Roman" panose="02020603050405020304" pitchFamily="18" charset="0"/>
              </a:rPr>
              <a:t>a</a:t>
            </a:r>
            <a:r>
              <a:rPr lang="en-US" altLang="zh-CN" b="1" dirty="0">
                <a:latin typeface="Times New Roman" panose="02020603050405020304" pitchFamily="18" charset="0"/>
              </a:rPr>
              <a:t>) (1) </a:t>
            </a:r>
            <a:r>
              <a:rPr lang="zh-CN" altLang="en-US" b="1" dirty="0">
                <a:latin typeface="Times New Roman" panose="02020603050405020304" pitchFamily="18" charset="0"/>
              </a:rPr>
              <a:t>设</a:t>
            </a:r>
            <a:r>
              <a:rPr lang="en-US" altLang="zh-CN" b="1" i="1" dirty="0">
                <a:latin typeface="Times New Roman" panose="02020603050405020304" pitchFamily="18" charset="0"/>
              </a:rPr>
              <a:t>G</a:t>
            </a:r>
            <a:r>
              <a:rPr lang="en-US" altLang="zh-CN" b="1" dirty="0">
                <a:latin typeface="Times New Roman" panose="02020603050405020304" pitchFamily="18" charset="0"/>
              </a:rPr>
              <a:t>(</a:t>
            </a:r>
            <a:r>
              <a:rPr lang="en-US" altLang="zh-CN" b="1" i="1" dirty="0">
                <a:latin typeface="Times New Roman" panose="02020603050405020304" pitchFamily="18" charset="0"/>
              </a:rPr>
              <a:t>x</a:t>
            </a:r>
            <a:r>
              <a:rPr lang="en-US" altLang="zh-CN" b="1" dirty="0">
                <a:latin typeface="Times New Roman" panose="02020603050405020304" pitchFamily="18" charset="0"/>
              </a:rPr>
              <a:t>)</a:t>
            </a:r>
            <a:r>
              <a:rPr lang="zh-CN" altLang="en-US" b="1" dirty="0">
                <a:latin typeface="Times New Roman" panose="02020603050405020304" pitchFamily="18" charset="0"/>
              </a:rPr>
              <a:t>：</a:t>
            </a:r>
            <a:r>
              <a:rPr lang="en-US" altLang="zh-CN" b="1" i="1" dirty="0">
                <a:latin typeface="Times New Roman" panose="02020603050405020304" pitchFamily="18" charset="0"/>
              </a:rPr>
              <a:t>x</a:t>
            </a:r>
            <a:r>
              <a:rPr lang="zh-CN" altLang="en-US" b="1" dirty="0">
                <a:latin typeface="Times New Roman" panose="02020603050405020304" pitchFamily="18" charset="0"/>
              </a:rPr>
              <a:t>爱美</a:t>
            </a:r>
            <a:r>
              <a:rPr lang="en-US" altLang="zh-CN" b="1" dirty="0">
                <a:latin typeface="Times New Roman" panose="02020603050405020304" pitchFamily="18" charset="0"/>
              </a:rPr>
              <a:t>, </a:t>
            </a:r>
            <a:r>
              <a:rPr lang="zh-CN" altLang="en-US" b="1" dirty="0">
                <a:latin typeface="Times New Roman" panose="02020603050405020304" pitchFamily="18" charset="0"/>
              </a:rPr>
              <a:t>符号化为 </a:t>
            </a:r>
            <a:r>
              <a:rPr lang="zh-CN" altLang="en-US"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x G</a:t>
            </a:r>
            <a:r>
              <a:rPr lang="en-US" altLang="zh-CN" b="1" dirty="0">
                <a:latin typeface="Times New Roman" panose="02020603050405020304" pitchFamily="18" charset="0"/>
              </a:rPr>
              <a:t>(</a:t>
            </a:r>
            <a:r>
              <a:rPr lang="en-US" altLang="zh-CN" b="1" i="1" dirty="0">
                <a:latin typeface="Times New Roman" panose="02020603050405020304" pitchFamily="18" charset="0"/>
              </a:rPr>
              <a:t>x</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algn="just" eaLnBrk="1" hangingPunct="1">
              <a:buNone/>
            </a:pPr>
            <a:r>
              <a:rPr lang="en-US" altLang="zh-CN" b="1" dirty="0">
                <a:latin typeface="Times New Roman" panose="02020603050405020304" pitchFamily="18" charset="0"/>
              </a:rPr>
              <a:t>              (2)</a:t>
            </a:r>
            <a:r>
              <a:rPr lang="zh-CN" altLang="en-US" b="1" dirty="0">
                <a:latin typeface="Times New Roman" panose="02020603050405020304" pitchFamily="18" charset="0"/>
              </a:rPr>
              <a:t>设</a:t>
            </a:r>
            <a:r>
              <a:rPr lang="en-US" altLang="zh-CN" b="1" i="1" dirty="0">
                <a:latin typeface="Times New Roman" panose="02020603050405020304" pitchFamily="18" charset="0"/>
              </a:rPr>
              <a:t>G</a:t>
            </a:r>
            <a:r>
              <a:rPr lang="en-US" altLang="zh-CN" b="1" dirty="0">
                <a:latin typeface="Times New Roman" panose="02020603050405020304" pitchFamily="18" charset="0"/>
              </a:rPr>
              <a:t>(</a:t>
            </a:r>
            <a:r>
              <a:rPr lang="en-US" altLang="zh-CN" b="1" i="1" dirty="0">
                <a:latin typeface="Times New Roman" panose="02020603050405020304" pitchFamily="18" charset="0"/>
              </a:rPr>
              <a:t>x</a:t>
            </a:r>
            <a:r>
              <a:rPr lang="en-US" altLang="zh-CN" b="1" dirty="0">
                <a:latin typeface="Times New Roman" panose="02020603050405020304" pitchFamily="18" charset="0"/>
              </a:rPr>
              <a:t>)</a:t>
            </a:r>
            <a:r>
              <a:rPr lang="zh-CN" altLang="en-US" b="1" dirty="0">
                <a:latin typeface="Times New Roman" panose="02020603050405020304" pitchFamily="18" charset="0"/>
              </a:rPr>
              <a:t>：</a:t>
            </a:r>
            <a:r>
              <a:rPr lang="en-US" altLang="zh-CN" b="1" i="1" dirty="0">
                <a:latin typeface="Times New Roman" panose="02020603050405020304" pitchFamily="18" charset="0"/>
              </a:rPr>
              <a:t>x</a:t>
            </a:r>
            <a:r>
              <a:rPr lang="zh-CN" altLang="en-US" b="1" dirty="0">
                <a:latin typeface="Times New Roman" panose="02020603050405020304" pitchFamily="18" charset="0"/>
              </a:rPr>
              <a:t>用左手写字</a:t>
            </a:r>
            <a:r>
              <a:rPr lang="en-US" altLang="zh-CN" b="1" dirty="0">
                <a:latin typeface="Times New Roman" panose="02020603050405020304" pitchFamily="18" charset="0"/>
              </a:rPr>
              <a:t>, </a:t>
            </a:r>
            <a:r>
              <a:rPr lang="zh-CN" altLang="en-US" b="1" dirty="0">
                <a:latin typeface="Times New Roman" panose="02020603050405020304" pitchFamily="18" charset="0"/>
              </a:rPr>
              <a:t>符号化为 </a:t>
            </a:r>
            <a:endParaRPr lang="zh-CN" altLang="en-US" b="1" dirty="0">
              <a:latin typeface="Times New Roman" panose="02020603050405020304" pitchFamily="18" charset="0"/>
            </a:endParaRPr>
          </a:p>
          <a:p>
            <a:pPr algn="just" eaLnBrk="1" hangingPunct="1">
              <a:buNone/>
            </a:pPr>
            <a:r>
              <a:rPr lang="zh-CN" altLang="en-US" b="1" dirty="0">
                <a:latin typeface="Times New Roman" panose="02020603050405020304" pitchFamily="18" charset="0"/>
              </a:rPr>
              <a:t>                   </a:t>
            </a:r>
            <a:r>
              <a:rPr lang="zh-CN" altLang="en-US"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x G</a:t>
            </a:r>
            <a:r>
              <a:rPr lang="en-US" altLang="zh-CN" b="1" dirty="0">
                <a:latin typeface="Times New Roman" panose="02020603050405020304" pitchFamily="18" charset="0"/>
              </a:rPr>
              <a:t>(</a:t>
            </a:r>
            <a:r>
              <a:rPr lang="en-US" altLang="zh-CN" b="1" i="1" dirty="0">
                <a:latin typeface="Times New Roman" panose="02020603050405020304" pitchFamily="18" charset="0"/>
              </a:rPr>
              <a:t>x</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algn="just" eaLnBrk="1" hangingPunct="1">
              <a:buNone/>
            </a:pPr>
            <a:r>
              <a:rPr lang="en-US" altLang="zh-CN" b="1" dirty="0">
                <a:latin typeface="Times New Roman" panose="02020603050405020304" pitchFamily="18" charset="0"/>
              </a:rPr>
              <a:t>        </a:t>
            </a:r>
            <a:endParaRPr lang="en-US" altLang="zh-CN" b="1" dirty="0">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灯片编号占位符 3"/>
          <p:cNvSpPr txBox="1">
            <a:spLocks noGrp="1"/>
          </p:cNvSpPr>
          <p:nvPr>
            <p:ph type="sldNum" sz="quarter" idx="11"/>
          </p:nvPr>
        </p:nvSpPr>
        <p:spPr>
          <a:xfrm>
            <a:off x="457200" y="6245225"/>
            <a:ext cx="2133600" cy="476250"/>
          </a:xfrm>
          <a:ln/>
        </p:spPr>
        <p:txBody>
          <a:bodyPr anchor="b" anchorCtr="0"/>
          <a:p>
            <a:pPr marL="0" indent="0" eaLnBrk="1" hangingPunct="1">
              <a:spcBef>
                <a:spcPct val="0"/>
              </a:spcBef>
              <a:buClrTx/>
              <a:buSzTx/>
              <a:buFontTx/>
              <a:buNone/>
            </a:pPr>
            <a:fld id="{9A0DB2DC-4C9A-4742-B13C-FB6460FD3503}" type="slidenum">
              <a:rPr lang="en-US" altLang="zh-CN" sz="1400" dirty="0"/>
            </a:fld>
            <a:endParaRPr lang="en-US" altLang="zh-CN" sz="1400" dirty="0"/>
          </a:p>
        </p:txBody>
      </p:sp>
      <p:sp>
        <p:nvSpPr>
          <p:cNvPr id="7171" name="Text Box 2"/>
          <p:cNvSpPr txBox="1">
            <a:spLocks noChangeArrowheads="1"/>
          </p:cNvSpPr>
          <p:nvPr/>
        </p:nvSpPr>
        <p:spPr bwMode="auto">
          <a:xfrm>
            <a:off x="407988" y="3897313"/>
            <a:ext cx="8712200"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3200" b="1"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方法：</a:t>
            </a:r>
            <a:endParaRPr kumimoji="0" lang="en-US" altLang="zh-CN" sz="3200" b="1"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20000"/>
              </a:spcBef>
              <a:spcAft>
                <a:spcPct val="0"/>
              </a:spcAft>
              <a:buClrTx/>
              <a:buSzTx/>
              <a:buFont typeface="Wingdings" panose="05000000000000000000" pitchFamily="2" charset="2"/>
              <a:buChar char="Ø"/>
              <a:defRPr/>
            </a:pP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反映</a:t>
            </a:r>
            <a:r>
              <a:rPr kumimoji="0" lang="en-US" altLang="zh-CN" sz="2800" b="1" i="1"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p</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800" b="1" i="1"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q</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800" b="1" i="1"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r</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内在联系，对简单命题进一步分析。</a:t>
            </a:r>
            <a:endPar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2" name="矩形 1"/>
          <p:cNvSpPr>
            <a:spLocks noChangeArrowheads="1"/>
          </p:cNvSpPr>
          <p:nvPr/>
        </p:nvSpPr>
        <p:spPr bwMode="auto">
          <a:xfrm>
            <a:off x="179388" y="260350"/>
            <a:ext cx="32718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问题的提出：</a:t>
            </a:r>
            <a:endParaRPr kumimoji="0" lang="zh-CN" altLang="en-US" sz="40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5" name="Text Box 2"/>
          <p:cNvSpPr txBox="1">
            <a:spLocks noChangeArrowheads="1"/>
          </p:cNvSpPr>
          <p:nvPr/>
        </p:nvSpPr>
        <p:spPr bwMode="auto">
          <a:xfrm>
            <a:off x="403225" y="1409700"/>
            <a:ext cx="871220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3200" b="1"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又例：</a:t>
            </a:r>
            <a:endParaRPr kumimoji="0" lang="en-US" altLang="zh-CN" sz="3200" b="1" i="0" u="none"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20000"/>
              </a:spcBef>
              <a:spcAft>
                <a:spcPct val="0"/>
              </a:spcAft>
              <a:buClrTx/>
              <a:buSzTx/>
              <a:buFont typeface="Wingdings" panose="05000000000000000000" pitchFamily="2" charset="2"/>
              <a:buChar char="Ø"/>
              <a:defRPr/>
            </a:pP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张华是</a:t>
            </a:r>
            <a:r>
              <a:rPr kumimoji="0" lang="zh-CN" altLang="en-US" sz="28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大学生</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，李明也是</a:t>
            </a:r>
            <a:r>
              <a:rPr kumimoji="0" lang="zh-CN" altLang="en-US" sz="28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大学生</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20000"/>
              </a:spcBef>
              <a:spcAft>
                <a:spcPct val="0"/>
              </a:spcAft>
              <a:buClrTx/>
              <a:buSzTx/>
              <a:buFont typeface="Wingdings" panose="05000000000000000000" pitchFamily="2" charset="2"/>
              <a:buChar char="Ø"/>
              <a:defRPr/>
            </a:pPr>
            <a:r>
              <a:rPr kumimoji="0" lang="zh-CN" altLang="en-US" sz="28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a:ln>
                  <a:noFill/>
                </a:ln>
                <a:solidFill>
                  <a:srgbClr val="00B050"/>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所有</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的自然数都等于</a:t>
            </a: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1</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(F)</a:t>
            </a:r>
            <a:endPar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a:ln>
                  <a:noFill/>
                </a:ln>
                <a:solidFill>
                  <a:srgbClr val="00B050"/>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存在</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着自然数等于</a:t>
            </a: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1</a:t>
            </a: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(T)</a:t>
            </a:r>
            <a:endPar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灯片编号占位符 4"/>
          <p:cNvSpPr txBox="1">
            <a:spLocks noGrp="1"/>
          </p:cNvSpPr>
          <p:nvPr/>
        </p:nvSpPr>
        <p:spPr>
          <a:xfrm>
            <a:off x="6553200" y="6248400"/>
            <a:ext cx="21336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22531" name="Rectangle 3"/>
          <p:cNvSpPr>
            <a:spLocks noGrp="1"/>
          </p:cNvSpPr>
          <p:nvPr>
            <p:ph type="body" idx="4294967295"/>
          </p:nvPr>
        </p:nvSpPr>
        <p:spPr>
          <a:xfrm>
            <a:off x="323850" y="692150"/>
            <a:ext cx="8569325" cy="5832475"/>
          </a:xfrm>
          <a:ln/>
        </p:spPr>
        <p:txBody>
          <a:bodyPr vert="horz" wrap="square" lIns="91440" tIns="45720" rIns="91440" bIns="45720" anchor="t" anchorCtr="0"/>
          <a:p>
            <a:pPr algn="just" eaLnBrk="1" hangingPunct="1">
              <a:buNone/>
            </a:pPr>
            <a:r>
              <a:rPr lang="zh-CN" altLang="en-US" b="1" dirty="0">
                <a:solidFill>
                  <a:srgbClr val="FF3300"/>
                </a:solidFill>
                <a:latin typeface="Times New Roman" panose="02020603050405020304" pitchFamily="18" charset="0"/>
              </a:rPr>
              <a:t>解：</a:t>
            </a:r>
            <a:r>
              <a:rPr lang="en-US" altLang="zh-CN" b="1" dirty="0">
                <a:latin typeface="Times New Roman" panose="02020603050405020304" pitchFamily="18" charset="0"/>
              </a:rPr>
              <a:t> (</a:t>
            </a:r>
            <a:r>
              <a:rPr lang="en-US" altLang="zh-CN" b="1" i="1" dirty="0">
                <a:latin typeface="Times New Roman" panose="02020603050405020304" pitchFamily="18" charset="0"/>
              </a:rPr>
              <a:t>b</a:t>
            </a:r>
            <a:r>
              <a:rPr lang="en-US" altLang="zh-CN" b="1" dirty="0">
                <a:latin typeface="Times New Roman" panose="02020603050405020304" pitchFamily="18" charset="0"/>
              </a:rPr>
              <a:t>) </a:t>
            </a:r>
            <a:r>
              <a:rPr lang="zh-CN" altLang="en-US" b="1" dirty="0">
                <a:latin typeface="Times New Roman" panose="02020603050405020304" pitchFamily="18" charset="0"/>
              </a:rPr>
              <a:t>设</a:t>
            </a:r>
            <a:r>
              <a:rPr lang="en-US" altLang="zh-CN" b="1" i="1" dirty="0">
                <a:latin typeface="Times New Roman" panose="02020603050405020304" pitchFamily="18" charset="0"/>
              </a:rPr>
              <a:t>F</a:t>
            </a:r>
            <a:r>
              <a:rPr lang="en-US" altLang="zh-CN" b="1" dirty="0">
                <a:latin typeface="Times New Roman" panose="02020603050405020304" pitchFamily="18" charset="0"/>
              </a:rPr>
              <a:t>(</a:t>
            </a:r>
            <a:r>
              <a:rPr lang="en-US" altLang="zh-CN" b="1" i="1" dirty="0">
                <a:latin typeface="Times New Roman" panose="02020603050405020304" pitchFamily="18" charset="0"/>
              </a:rPr>
              <a:t>x</a:t>
            </a:r>
            <a:r>
              <a:rPr lang="en-US" altLang="zh-CN" b="1" dirty="0">
                <a:latin typeface="Times New Roman" panose="02020603050405020304" pitchFamily="18" charset="0"/>
              </a:rPr>
              <a:t>)</a:t>
            </a:r>
            <a:r>
              <a:rPr lang="zh-CN" altLang="en-US" b="1" dirty="0">
                <a:latin typeface="Times New Roman" panose="02020603050405020304" pitchFamily="18" charset="0"/>
              </a:rPr>
              <a:t>：</a:t>
            </a:r>
            <a:r>
              <a:rPr lang="en-US" altLang="zh-CN" b="1" i="1" dirty="0">
                <a:latin typeface="Times New Roman" panose="02020603050405020304" pitchFamily="18" charset="0"/>
              </a:rPr>
              <a:t>x</a:t>
            </a:r>
            <a:r>
              <a:rPr lang="zh-CN" altLang="en-US" b="1" dirty="0">
                <a:latin typeface="Times New Roman" panose="02020603050405020304" pitchFamily="18" charset="0"/>
              </a:rPr>
              <a:t>为人，</a:t>
            </a:r>
            <a:r>
              <a:rPr lang="en-US" altLang="zh-CN" b="1" i="1" dirty="0">
                <a:latin typeface="Times New Roman" panose="02020603050405020304" pitchFamily="18" charset="0"/>
              </a:rPr>
              <a:t>G</a:t>
            </a:r>
            <a:r>
              <a:rPr lang="en-US" altLang="zh-CN" b="1" dirty="0">
                <a:latin typeface="Times New Roman" panose="02020603050405020304" pitchFamily="18" charset="0"/>
              </a:rPr>
              <a:t>(</a:t>
            </a:r>
            <a:r>
              <a:rPr lang="en-US" altLang="zh-CN" b="1" i="1" dirty="0">
                <a:latin typeface="Times New Roman" panose="02020603050405020304" pitchFamily="18" charset="0"/>
              </a:rPr>
              <a:t>x</a:t>
            </a:r>
            <a:r>
              <a:rPr lang="en-US" altLang="zh-CN" b="1" dirty="0">
                <a:latin typeface="Times New Roman" panose="02020603050405020304" pitchFamily="18" charset="0"/>
              </a:rPr>
              <a:t>)</a:t>
            </a:r>
            <a:r>
              <a:rPr lang="zh-CN" altLang="en-US" b="1" dirty="0">
                <a:latin typeface="Times New Roman" panose="02020603050405020304" pitchFamily="18" charset="0"/>
              </a:rPr>
              <a:t>：同</a:t>
            </a:r>
            <a:r>
              <a:rPr lang="en-US" altLang="zh-CN" b="1" dirty="0">
                <a:latin typeface="Times New Roman" panose="02020603050405020304" pitchFamily="18" charset="0"/>
              </a:rPr>
              <a:t>(</a:t>
            </a:r>
            <a:r>
              <a:rPr lang="en-US" altLang="zh-CN" b="1" i="1" dirty="0">
                <a:latin typeface="Times New Roman" panose="02020603050405020304" pitchFamily="18" charset="0"/>
              </a:rPr>
              <a:t>a</a:t>
            </a:r>
            <a:r>
              <a:rPr lang="en-US" altLang="zh-CN" b="1" dirty="0">
                <a:latin typeface="Times New Roman" panose="02020603050405020304" pitchFamily="18" charset="0"/>
              </a:rPr>
              <a:t>)</a:t>
            </a:r>
            <a:r>
              <a:rPr lang="zh-CN" altLang="en-US" b="1" dirty="0">
                <a:latin typeface="Times New Roman" panose="02020603050405020304" pitchFamily="18" charset="0"/>
              </a:rPr>
              <a:t>中</a:t>
            </a:r>
            <a:endParaRPr lang="zh-CN" altLang="en-US" b="1" dirty="0">
              <a:latin typeface="Times New Roman" panose="02020603050405020304" pitchFamily="18" charset="0"/>
            </a:endParaRPr>
          </a:p>
          <a:p>
            <a:pPr algn="just" eaLnBrk="1" hangingPunct="1">
              <a:buNone/>
            </a:pPr>
            <a:r>
              <a:rPr lang="zh-CN" altLang="en-US" b="1" dirty="0">
                <a:latin typeface="Times New Roman" panose="02020603050405020304" pitchFamily="18" charset="0"/>
              </a:rPr>
              <a:t>              </a:t>
            </a:r>
            <a:r>
              <a:rPr lang="en-US" altLang="zh-CN" b="1" dirty="0">
                <a:latin typeface="Times New Roman" panose="02020603050405020304" pitchFamily="18" charset="0"/>
              </a:rPr>
              <a:t>(1) </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x </a:t>
            </a:r>
            <a:r>
              <a:rPr lang="en-US" altLang="zh-CN" b="1" dirty="0">
                <a:latin typeface="Times New Roman" panose="02020603050405020304" pitchFamily="18" charset="0"/>
              </a:rPr>
              <a:t>(</a:t>
            </a:r>
            <a:r>
              <a:rPr lang="en-US" altLang="zh-CN" b="1" i="1" dirty="0">
                <a:latin typeface="Times New Roman" panose="02020603050405020304" pitchFamily="18" charset="0"/>
              </a:rPr>
              <a:t>F</a:t>
            </a:r>
            <a:r>
              <a:rPr lang="en-US" altLang="zh-CN" b="1" dirty="0">
                <a:latin typeface="Times New Roman" panose="02020603050405020304" pitchFamily="18" charset="0"/>
              </a:rPr>
              <a:t>(</a:t>
            </a:r>
            <a:r>
              <a:rPr lang="en-US" altLang="zh-CN" b="1" i="1" dirty="0">
                <a:latin typeface="Times New Roman" panose="02020603050405020304" pitchFamily="18" charset="0"/>
              </a:rPr>
              <a:t>x</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G</a:t>
            </a:r>
            <a:r>
              <a:rPr lang="en-US" altLang="zh-CN" b="1" dirty="0">
                <a:latin typeface="Times New Roman" panose="02020603050405020304" pitchFamily="18" charset="0"/>
              </a:rPr>
              <a:t>(</a:t>
            </a:r>
            <a:r>
              <a:rPr lang="en-US" altLang="zh-CN" b="1" i="1" dirty="0">
                <a:latin typeface="Times New Roman" panose="02020603050405020304" pitchFamily="18" charset="0"/>
              </a:rPr>
              <a:t>x</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algn="just" eaLnBrk="1" hangingPunct="1">
              <a:buNone/>
            </a:pPr>
            <a:r>
              <a:rPr lang="en-US" altLang="zh-CN" b="1" dirty="0">
                <a:latin typeface="Times New Roman" panose="02020603050405020304" pitchFamily="18" charset="0"/>
              </a:rPr>
              <a:t>              (2)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a:t>
            </a:r>
            <a:r>
              <a:rPr lang="en-US" altLang="zh-CN" b="1" i="1" dirty="0">
                <a:latin typeface="Times New Roman" panose="02020603050405020304" pitchFamily="18" charset="0"/>
              </a:rPr>
              <a:t>x </a:t>
            </a:r>
            <a:r>
              <a:rPr lang="en-US" altLang="zh-CN" b="1" dirty="0">
                <a:latin typeface="Times New Roman" panose="02020603050405020304" pitchFamily="18" charset="0"/>
              </a:rPr>
              <a:t>(</a:t>
            </a:r>
            <a:r>
              <a:rPr lang="en-US" altLang="zh-CN" b="1" i="1" dirty="0">
                <a:latin typeface="Times New Roman" panose="02020603050405020304" pitchFamily="18" charset="0"/>
              </a:rPr>
              <a:t>F</a:t>
            </a:r>
            <a:r>
              <a:rPr lang="en-US" altLang="zh-CN" b="1" dirty="0">
                <a:latin typeface="Times New Roman" panose="02020603050405020304" pitchFamily="18" charset="0"/>
              </a:rPr>
              <a:t>(</a:t>
            </a:r>
            <a:r>
              <a:rPr lang="en-US" altLang="zh-CN" b="1" i="1" dirty="0">
                <a:latin typeface="Times New Roman" panose="02020603050405020304" pitchFamily="18" charset="0"/>
              </a:rPr>
              <a:t>x</a:t>
            </a:r>
            <a:r>
              <a:rPr lang="en-US" altLang="zh-CN" b="1" dirty="0">
                <a:latin typeface="Times New Roman" panose="02020603050405020304" pitchFamily="18" charset="0"/>
              </a:rPr>
              <a:t>)</a:t>
            </a:r>
            <a:r>
              <a:rPr lang="en-US" altLang="zh-CN" sz="3600" b="1" dirty="0">
                <a:sym typeface="Symbol" panose="05050102010706020507" pitchFamily="18" charset="2"/>
              </a:rPr>
              <a:t></a:t>
            </a:r>
            <a:r>
              <a:rPr lang="en-US" altLang="zh-CN" b="1" i="1" dirty="0">
                <a:latin typeface="Times New Roman" panose="02020603050405020304" pitchFamily="18" charset="0"/>
              </a:rPr>
              <a:t>G</a:t>
            </a:r>
            <a:r>
              <a:rPr lang="en-US" altLang="zh-CN" b="1" dirty="0">
                <a:latin typeface="Times New Roman" panose="02020603050405020304" pitchFamily="18" charset="0"/>
              </a:rPr>
              <a:t>(</a:t>
            </a:r>
            <a:r>
              <a:rPr lang="en-US" altLang="zh-CN" b="1" i="1" dirty="0">
                <a:latin typeface="Times New Roman" panose="02020603050405020304" pitchFamily="18" charset="0"/>
              </a:rPr>
              <a:t>x</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algn="just" eaLnBrk="1" hangingPunct="1">
              <a:buNone/>
            </a:pPr>
            <a:r>
              <a:rPr lang="en-US" altLang="zh-CN" b="1" dirty="0">
                <a:latin typeface="Times New Roman" panose="02020603050405020304" pitchFamily="18" charset="0"/>
              </a:rPr>
              <a:t>             </a:t>
            </a:r>
            <a:r>
              <a:rPr lang="zh-CN" altLang="en-US" b="1" dirty="0">
                <a:latin typeface="Times New Roman" panose="02020603050405020304" pitchFamily="18" charset="0"/>
              </a:rPr>
              <a:t>这是两个基本公式</a:t>
            </a:r>
            <a:r>
              <a:rPr lang="en-US" altLang="zh-CN" b="1" dirty="0">
                <a:latin typeface="Times New Roman" panose="02020603050405020304" pitchFamily="18" charset="0"/>
              </a:rPr>
              <a:t>, </a:t>
            </a:r>
            <a:r>
              <a:rPr lang="zh-CN" altLang="en-US" b="1" dirty="0">
                <a:latin typeface="Times New Roman" panose="02020603050405020304" pitchFamily="18" charset="0"/>
              </a:rPr>
              <a:t>注意这两个基本公</a:t>
            </a:r>
            <a:endParaRPr lang="zh-CN" altLang="en-US" b="1" dirty="0">
              <a:latin typeface="Times New Roman" panose="02020603050405020304" pitchFamily="18" charset="0"/>
            </a:endParaRPr>
          </a:p>
          <a:p>
            <a:pPr algn="just" eaLnBrk="1" hangingPunct="1">
              <a:buNone/>
            </a:pPr>
            <a:r>
              <a:rPr lang="zh-CN" altLang="en-US" b="1" dirty="0">
                <a:latin typeface="Times New Roman" panose="02020603050405020304" pitchFamily="18" charset="0"/>
              </a:rPr>
              <a:t>             式的使用</a:t>
            </a:r>
            <a:r>
              <a:rPr lang="en-US" altLang="zh-CN" b="1" dirty="0">
                <a:latin typeface="Times New Roman" panose="02020603050405020304" pitchFamily="18" charset="0"/>
              </a:rPr>
              <a:t>.</a:t>
            </a:r>
            <a:endParaRPr lang="en-US" altLang="zh-CN" b="1" dirty="0">
              <a:latin typeface="Times New Roman" panose="02020603050405020304" pitchFamily="18" charset="0"/>
            </a:endParaRPr>
          </a:p>
        </p:txBody>
      </p:sp>
      <p:sp>
        <p:nvSpPr>
          <p:cNvPr id="22532" name="Text Box 5"/>
          <p:cNvSpPr txBox="1"/>
          <p:nvPr/>
        </p:nvSpPr>
        <p:spPr>
          <a:xfrm>
            <a:off x="1692275" y="3933825"/>
            <a:ext cx="6335713" cy="5794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b="1" dirty="0">
                <a:solidFill>
                  <a:srgbClr val="FF3300"/>
                </a:solidFill>
                <a:latin typeface="Times New Roman" panose="02020603050405020304" pitchFamily="18" charset="0"/>
              </a:rPr>
              <a:t>F(x)—</a:t>
            </a:r>
            <a:r>
              <a:rPr lang="zh-CN" altLang="en-US" b="1" dirty="0">
                <a:solidFill>
                  <a:srgbClr val="FF3300"/>
                </a:solidFill>
                <a:latin typeface="Times New Roman" panose="02020603050405020304" pitchFamily="18" charset="0"/>
              </a:rPr>
              <a:t>特性谓词</a:t>
            </a:r>
            <a:r>
              <a:rPr lang="en-US" altLang="zh-CN" b="1" dirty="0">
                <a:solidFill>
                  <a:srgbClr val="FF3300"/>
                </a:solidFill>
                <a:latin typeface="Times New Roman" panose="02020603050405020304" pitchFamily="18" charset="0"/>
              </a:rPr>
              <a:t>.</a:t>
            </a:r>
            <a:endParaRPr lang="en-US" altLang="zh-CN" b="1" dirty="0">
              <a:solidFill>
                <a:srgbClr val="FF3300"/>
              </a:solidFill>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灯片编号占位符 4"/>
          <p:cNvSpPr txBox="1">
            <a:spLocks noGrp="1"/>
          </p:cNvSpPr>
          <p:nvPr/>
        </p:nvSpPr>
        <p:spPr>
          <a:xfrm>
            <a:off x="6553200" y="6248400"/>
            <a:ext cx="21336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23555" name="Rectangle 3"/>
          <p:cNvSpPr>
            <a:spLocks noGrp="1"/>
          </p:cNvSpPr>
          <p:nvPr>
            <p:ph type="body" idx="4294967295"/>
          </p:nvPr>
        </p:nvSpPr>
        <p:spPr>
          <a:xfrm>
            <a:off x="395288" y="620713"/>
            <a:ext cx="7920037" cy="5257800"/>
          </a:xfrm>
          <a:ln/>
        </p:spPr>
        <p:txBody>
          <a:bodyPr vert="horz" wrap="square" lIns="91440" tIns="45720" rIns="91440" bIns="45720" anchor="t" anchorCtr="0"/>
          <a:p>
            <a:pPr algn="just" eaLnBrk="1" hangingPunct="1">
              <a:buNone/>
            </a:pPr>
            <a:r>
              <a:rPr lang="zh-CN" altLang="en-US" b="1" dirty="0">
                <a:solidFill>
                  <a:srgbClr val="FF3300"/>
                </a:solidFill>
                <a:latin typeface="Times New Roman" panose="02020603050405020304" pitchFamily="18" charset="0"/>
              </a:rPr>
              <a:t>例</a:t>
            </a:r>
            <a:r>
              <a:rPr lang="en-US" altLang="zh-CN" b="1" dirty="0">
                <a:solidFill>
                  <a:srgbClr val="FF3300"/>
                </a:solidFill>
                <a:latin typeface="Times New Roman" panose="02020603050405020304" pitchFamily="18" charset="0"/>
              </a:rPr>
              <a:t>3</a:t>
            </a:r>
            <a:r>
              <a:rPr lang="en-US" altLang="zh-CN" b="1" dirty="0">
                <a:latin typeface="Times New Roman" panose="02020603050405020304" pitchFamily="18" charset="0"/>
              </a:rPr>
              <a:t>  </a:t>
            </a:r>
            <a:r>
              <a:rPr lang="zh-CN" altLang="en-US" b="1" dirty="0">
                <a:latin typeface="Times New Roman" panose="02020603050405020304" pitchFamily="18" charset="0"/>
              </a:rPr>
              <a:t>在一阶逻辑中将下面命题符号化</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algn="just" eaLnBrk="1" hangingPunct="1">
              <a:buNone/>
            </a:pPr>
            <a:r>
              <a:rPr lang="en-US" altLang="zh-CN" b="1" dirty="0">
                <a:latin typeface="Times New Roman" panose="02020603050405020304" pitchFamily="18" charset="0"/>
              </a:rPr>
              <a:t>     (1) </a:t>
            </a:r>
            <a:r>
              <a:rPr lang="zh-CN" altLang="en-US" b="1" dirty="0">
                <a:latin typeface="Times New Roman" panose="02020603050405020304" pitchFamily="18" charset="0"/>
              </a:rPr>
              <a:t>正数都大于负数</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algn="just" eaLnBrk="1" hangingPunct="1">
              <a:buNone/>
            </a:pPr>
            <a:r>
              <a:rPr lang="en-US" altLang="zh-CN" b="1" dirty="0">
                <a:latin typeface="Times New Roman" panose="02020603050405020304" pitchFamily="18" charset="0"/>
              </a:rPr>
              <a:t>     (2) </a:t>
            </a:r>
            <a:r>
              <a:rPr lang="zh-CN" altLang="en-US" b="1" dirty="0">
                <a:latin typeface="Times New Roman" panose="02020603050405020304" pitchFamily="18" charset="0"/>
              </a:rPr>
              <a:t>有的无理数大于有的有理数</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algn="just" eaLnBrk="1" hangingPunct="1">
              <a:buNone/>
            </a:pPr>
            <a:r>
              <a:rPr lang="en-US" altLang="zh-CN" b="1" dirty="0">
                <a:latin typeface="Times New Roman" panose="02020603050405020304" pitchFamily="18" charset="0"/>
              </a:rPr>
              <a:t>     (3) </a:t>
            </a:r>
            <a:r>
              <a:rPr lang="zh-CN" altLang="en-US" b="1" dirty="0">
                <a:latin typeface="Times New Roman" panose="02020603050405020304" pitchFamily="18" charset="0"/>
              </a:rPr>
              <a:t>有的人喜欢所有的花</a:t>
            </a:r>
            <a:endParaRPr lang="en-US" altLang="zh-CN" b="1" dirty="0">
              <a:latin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灯片编号占位符 4"/>
          <p:cNvSpPr txBox="1">
            <a:spLocks noGrp="1"/>
          </p:cNvSpPr>
          <p:nvPr/>
        </p:nvSpPr>
        <p:spPr>
          <a:xfrm>
            <a:off x="6553200" y="6248400"/>
            <a:ext cx="21336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24579" name="Rectangle 2"/>
          <p:cNvSpPr>
            <a:spLocks noGrp="1"/>
          </p:cNvSpPr>
          <p:nvPr>
            <p:ph type="body" idx="4294967295"/>
          </p:nvPr>
        </p:nvSpPr>
        <p:spPr>
          <a:xfrm>
            <a:off x="395288" y="620713"/>
            <a:ext cx="8748712" cy="2808287"/>
          </a:xfrm>
          <a:ln/>
        </p:spPr>
        <p:txBody>
          <a:bodyPr vert="horz" wrap="square" lIns="91440" tIns="45720" rIns="91440" bIns="45720" anchor="t" anchorCtr="0"/>
          <a:p>
            <a:pPr algn="just" eaLnBrk="1" hangingPunct="1">
              <a:buNone/>
            </a:pPr>
            <a:r>
              <a:rPr lang="zh-CN" altLang="en-US" sz="2800" b="1" dirty="0">
                <a:solidFill>
                  <a:srgbClr val="FF3300"/>
                </a:solidFill>
                <a:latin typeface="Times New Roman" panose="02020603050405020304" pitchFamily="18" charset="0"/>
              </a:rPr>
              <a:t>解</a:t>
            </a:r>
            <a:r>
              <a:rPr lang="en-US" altLang="zh-CN" sz="2800" b="1" dirty="0">
                <a:solidFill>
                  <a:srgbClr val="FF3300"/>
                </a:solidFill>
                <a:latin typeface="Times New Roman" panose="02020603050405020304" pitchFamily="18" charset="0"/>
              </a:rPr>
              <a:t>:</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注意</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题目中没给个体域</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一律用全总个体域</a:t>
            </a: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a:p>
            <a:pPr algn="just" eaLnBrk="1" hangingPunct="1">
              <a:buNone/>
            </a:pPr>
            <a:r>
              <a:rPr lang="en-US" altLang="zh-CN" sz="2800" b="1" dirty="0">
                <a:latin typeface="Times New Roman" panose="02020603050405020304" pitchFamily="18" charset="0"/>
              </a:rPr>
              <a:t>    (1) </a:t>
            </a:r>
            <a:r>
              <a:rPr lang="zh-CN" altLang="en-US" sz="2800" b="1" dirty="0">
                <a:latin typeface="Times New Roman" panose="02020603050405020304" pitchFamily="18" charset="0"/>
              </a:rPr>
              <a:t>正数都大于负数</a:t>
            </a: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a:p>
            <a:pPr algn="just" eaLnBrk="1" hangingPunct="1">
              <a:buNone/>
            </a:pPr>
            <a:r>
              <a:rPr lang="zh-CN" altLang="en-US" sz="2800" b="1" dirty="0">
                <a:latin typeface="Times New Roman" panose="02020603050405020304" pitchFamily="18" charset="0"/>
              </a:rPr>
              <a:t>         令</a:t>
            </a:r>
            <a:r>
              <a:rPr lang="en-US" altLang="zh-CN" sz="2800" b="1" i="1" dirty="0">
                <a:latin typeface="Times New Roman" panose="02020603050405020304" pitchFamily="18" charset="0"/>
              </a:rPr>
              <a:t>F</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x</a:t>
            </a:r>
            <a:r>
              <a:rPr lang="zh-CN" altLang="en-US" sz="2800" b="1" dirty="0">
                <a:latin typeface="Times New Roman" panose="02020603050405020304" pitchFamily="18" charset="0"/>
              </a:rPr>
              <a:t>为正数</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algn="just" eaLnBrk="1" hangingPunct="1">
              <a:buNone/>
            </a:pP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G</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y</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y</a:t>
            </a:r>
            <a:r>
              <a:rPr lang="zh-CN" altLang="en-US" sz="2800" b="1" dirty="0">
                <a:latin typeface="Times New Roman" panose="02020603050405020304" pitchFamily="18" charset="0"/>
              </a:rPr>
              <a:t>为负数</a:t>
            </a: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a:p>
            <a:pPr algn="just" eaLnBrk="1" hangingPunct="1">
              <a:buNone/>
            </a:pPr>
            <a:r>
              <a:rPr lang="en-US" altLang="zh-CN" sz="2800" b="1" i="1" dirty="0">
                <a:latin typeface="Times New Roman" panose="02020603050405020304" pitchFamily="18" charset="0"/>
              </a:rPr>
              <a:t>             L</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y</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&gt;</a:t>
            </a:r>
            <a:r>
              <a:rPr lang="en-US" altLang="zh-CN" sz="2800" b="1" i="1" dirty="0">
                <a:latin typeface="Times New Roman" panose="02020603050405020304" pitchFamily="18" charset="0"/>
              </a:rPr>
              <a:t>y</a:t>
            </a:r>
            <a:endParaRPr lang="en-US" altLang="zh-CN" sz="2800" b="1" dirty="0">
              <a:latin typeface="Times New Roman" panose="02020603050405020304" pitchFamily="18" charset="0"/>
            </a:endParaRPr>
          </a:p>
        </p:txBody>
      </p:sp>
      <p:sp>
        <p:nvSpPr>
          <p:cNvPr id="2" name="矩形 1"/>
          <p:cNvSpPr/>
          <p:nvPr/>
        </p:nvSpPr>
        <p:spPr>
          <a:xfrm>
            <a:off x="1187450" y="3357563"/>
            <a:ext cx="7272338" cy="9540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just" eaLnBrk="1" hangingPunct="1">
              <a:spcBef>
                <a:spcPct val="0"/>
              </a:spcBef>
              <a:buClrTx/>
              <a:buSzTx/>
              <a:buNone/>
            </a:pPr>
            <a:r>
              <a:rPr lang="en-US" altLang="zh-CN" sz="1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F</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y</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G</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y</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L</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y</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或 </a:t>
            </a:r>
            <a:endParaRPr lang="zh-CN" altLang="en-US" sz="2800" b="1" dirty="0">
              <a:latin typeface="Times New Roman" panose="02020603050405020304" pitchFamily="18" charset="0"/>
            </a:endParaRPr>
          </a:p>
          <a:p>
            <a:pPr marL="0" lvl="0" indent="0" algn="just" eaLnBrk="1" hangingPunct="1">
              <a:spcBef>
                <a:spcPct val="0"/>
              </a:spcBef>
              <a:buClrTx/>
              <a:buSzTx/>
              <a:buNone/>
            </a:pPr>
            <a:r>
              <a:rPr lang="zh-CN" altLang="en-US" sz="2800" b="1" dirty="0">
                <a:latin typeface="Times New Roman" panose="02020603050405020304" pitchFamily="18" charset="0"/>
                <a:sym typeface="Symbol" panose="05050102010706020507" pitchFamily="18" charset="2"/>
              </a:rPr>
              <a:t> </a:t>
            </a:r>
            <a:r>
              <a:rPr lang="en-US" altLang="zh-CN" sz="2800" b="1" i="1" dirty="0">
                <a:latin typeface="Times New Roman" panose="02020603050405020304" pitchFamily="18" charset="0"/>
              </a:rPr>
              <a:t>x</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y</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F</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G</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y</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L</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y</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两者等值</a:t>
            </a:r>
            <a:endParaRPr lang="zh-CN" altLang="en-US" sz="28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灯片编号占位符 4"/>
          <p:cNvSpPr txBox="1">
            <a:spLocks noGrp="1"/>
          </p:cNvSpPr>
          <p:nvPr/>
        </p:nvSpPr>
        <p:spPr>
          <a:xfrm>
            <a:off x="6553200" y="6248400"/>
            <a:ext cx="21336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25603" name="Rectangle 2"/>
          <p:cNvSpPr>
            <a:spLocks noGrp="1"/>
          </p:cNvSpPr>
          <p:nvPr>
            <p:ph type="body" idx="4294967295"/>
          </p:nvPr>
        </p:nvSpPr>
        <p:spPr>
          <a:xfrm>
            <a:off x="395288" y="620713"/>
            <a:ext cx="8748712" cy="2160587"/>
          </a:xfrm>
          <a:ln/>
        </p:spPr>
        <p:txBody>
          <a:bodyPr vert="horz" wrap="square" lIns="91440" tIns="45720" rIns="91440" bIns="45720" anchor="t" anchorCtr="0"/>
          <a:p>
            <a:pPr algn="just" eaLnBrk="1" hangingPunct="1">
              <a:buNone/>
            </a:pPr>
            <a:r>
              <a:rPr lang="zh-CN" altLang="en-US" sz="2800" b="1" dirty="0">
                <a:solidFill>
                  <a:srgbClr val="FF3300"/>
                </a:solidFill>
                <a:latin typeface="Times New Roman" panose="02020603050405020304" pitchFamily="18" charset="0"/>
              </a:rPr>
              <a:t>解</a:t>
            </a:r>
            <a:r>
              <a:rPr lang="en-US" altLang="zh-CN" sz="2800" b="1" dirty="0">
                <a:solidFill>
                  <a:srgbClr val="FF3300"/>
                </a:solidFill>
                <a:latin typeface="Times New Roman" panose="02020603050405020304" pitchFamily="18" charset="0"/>
              </a:rPr>
              <a:t>:</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注意</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题目中没给个体域</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一律用全总个体域</a:t>
            </a: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a:p>
            <a:pPr algn="just" eaLnBrk="1" hangingPunct="1">
              <a:buNone/>
            </a:pPr>
            <a:r>
              <a:rPr lang="en-US" altLang="zh-CN" sz="2800" b="1" dirty="0">
                <a:latin typeface="Times New Roman" panose="02020603050405020304" pitchFamily="18" charset="0"/>
              </a:rPr>
              <a:t>   (2) </a:t>
            </a:r>
            <a:r>
              <a:rPr lang="zh-CN" altLang="en-US" sz="2800" b="1" dirty="0">
                <a:latin typeface="Times New Roman" panose="02020603050405020304" pitchFamily="18" charset="0"/>
              </a:rPr>
              <a:t>令</a:t>
            </a:r>
            <a:r>
              <a:rPr lang="en-US" altLang="zh-CN" sz="2800" b="1" i="1" dirty="0">
                <a:latin typeface="Times New Roman" panose="02020603050405020304" pitchFamily="18" charset="0"/>
              </a:rPr>
              <a:t>F</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x</a:t>
            </a:r>
            <a:r>
              <a:rPr lang="zh-CN" altLang="en-US" sz="2800" b="1" dirty="0">
                <a:latin typeface="Times New Roman" panose="02020603050405020304" pitchFamily="18" charset="0"/>
              </a:rPr>
              <a:t>是无理数</a:t>
            </a: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a:p>
            <a:pPr algn="just" eaLnBrk="1" hangingPunct="1">
              <a:buNone/>
            </a:pPr>
            <a:r>
              <a:rPr lang="en-US" altLang="zh-CN" sz="2800" b="1" i="1" dirty="0">
                <a:latin typeface="Times New Roman" panose="02020603050405020304" pitchFamily="18" charset="0"/>
              </a:rPr>
              <a:t>            G</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y</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y</a:t>
            </a:r>
            <a:r>
              <a:rPr lang="zh-CN" altLang="en-US" sz="2800" b="1" dirty="0">
                <a:latin typeface="Times New Roman" panose="02020603050405020304" pitchFamily="18" charset="0"/>
              </a:rPr>
              <a:t>是有理数</a:t>
            </a: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a:p>
            <a:pPr algn="just" eaLnBrk="1" hangingPunct="1">
              <a:buNone/>
            </a:pPr>
            <a:r>
              <a:rPr lang="en-US" altLang="zh-CN" sz="2800" b="1" i="1" dirty="0">
                <a:latin typeface="Times New Roman" panose="02020603050405020304" pitchFamily="18" charset="0"/>
              </a:rPr>
              <a:t>             L</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y</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&gt;</a:t>
            </a:r>
            <a:r>
              <a:rPr lang="en-US" altLang="zh-CN" sz="2800" b="1" i="1" dirty="0">
                <a:latin typeface="Times New Roman" panose="02020603050405020304" pitchFamily="18" charset="0"/>
              </a:rPr>
              <a:t>y</a:t>
            </a: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a:p>
            <a:pPr algn="just" eaLnBrk="1" hangingPunct="1">
              <a:buNone/>
            </a:pPr>
            <a:r>
              <a:rPr lang="en-US" altLang="zh-CN" sz="2800" b="1" dirty="0">
                <a:latin typeface="Times New Roman" panose="02020603050405020304" pitchFamily="18" charset="0"/>
              </a:rPr>
              <a:t>          </a:t>
            </a:r>
            <a:endParaRPr lang="zh-CN" altLang="en-US" sz="2800" b="1" dirty="0">
              <a:latin typeface="Times New Roman" panose="02020603050405020304" pitchFamily="18" charset="0"/>
            </a:endParaRPr>
          </a:p>
        </p:txBody>
      </p:sp>
      <p:sp>
        <p:nvSpPr>
          <p:cNvPr id="2" name="矩形 1"/>
          <p:cNvSpPr/>
          <p:nvPr/>
        </p:nvSpPr>
        <p:spPr>
          <a:xfrm>
            <a:off x="1476375" y="2852738"/>
            <a:ext cx="6624638" cy="9540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just" eaLnBrk="1" hangingPunct="1">
              <a:spcBef>
                <a:spcPct val="0"/>
              </a:spcBef>
              <a:buClrTx/>
              <a:buSzTx/>
              <a:buNone/>
            </a:pP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F</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y</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G</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y</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L</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y</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或</a:t>
            </a:r>
            <a:endParaRPr lang="zh-CN" altLang="en-US" sz="2800" b="1" dirty="0">
              <a:latin typeface="Times New Roman" panose="02020603050405020304" pitchFamily="18" charset="0"/>
            </a:endParaRPr>
          </a:p>
          <a:p>
            <a:pPr marL="0" lvl="0" indent="0" algn="just" eaLnBrk="1" hangingPunct="1">
              <a:spcBef>
                <a:spcPct val="0"/>
              </a:spcBef>
              <a:buClrTx/>
              <a:buSzTx/>
              <a:buNone/>
            </a:pPr>
            <a:r>
              <a:rPr lang="zh-CN" altLang="en-US"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y</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F</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G</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y</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L</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y</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两者等值</a:t>
            </a:r>
            <a:endParaRPr lang="zh-CN" altLang="en-US" sz="28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灯片编号占位符 4"/>
          <p:cNvSpPr txBox="1">
            <a:spLocks noGrp="1"/>
          </p:cNvSpPr>
          <p:nvPr/>
        </p:nvSpPr>
        <p:spPr>
          <a:xfrm>
            <a:off x="6553200" y="6248400"/>
            <a:ext cx="21336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26627" name="Text Box 3"/>
          <p:cNvSpPr txBox="1"/>
          <p:nvPr/>
        </p:nvSpPr>
        <p:spPr>
          <a:xfrm>
            <a:off x="250825" y="765175"/>
            <a:ext cx="8280400" cy="39544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just" eaLnBrk="1" hangingPunct="1">
              <a:lnSpc>
                <a:spcPct val="115000"/>
              </a:lnSpc>
              <a:buClrTx/>
              <a:buSzTx/>
              <a:buFontTx/>
              <a:buNone/>
            </a:pPr>
            <a:r>
              <a:rPr lang="zh-CN" altLang="en-US" sz="2800" b="1" dirty="0">
                <a:solidFill>
                  <a:srgbClr val="FF3300"/>
                </a:solidFill>
                <a:latin typeface="Times New Roman" panose="02020603050405020304" pitchFamily="18" charset="0"/>
              </a:rPr>
              <a:t>例</a:t>
            </a:r>
            <a:r>
              <a:rPr lang="en-US" altLang="zh-CN" sz="2800" b="1" dirty="0">
                <a:solidFill>
                  <a:srgbClr val="FF3300"/>
                </a:solidFill>
                <a:latin typeface="Times New Roman" panose="02020603050405020304" pitchFamily="18" charset="0"/>
              </a:rPr>
              <a:t>4</a:t>
            </a:r>
            <a:r>
              <a:rPr lang="en-US" altLang="zh-CN" sz="2800" b="1" dirty="0">
                <a:solidFill>
                  <a:srgbClr val="000000"/>
                </a:solidFill>
                <a:latin typeface="Times New Roman" panose="02020603050405020304" pitchFamily="18" charset="0"/>
              </a:rPr>
              <a:t> </a:t>
            </a:r>
            <a:r>
              <a:rPr lang="zh-CN" altLang="en-US" sz="2800" b="1" dirty="0">
                <a:solidFill>
                  <a:srgbClr val="000000"/>
                </a:solidFill>
                <a:latin typeface="Times New Roman" panose="02020603050405020304" pitchFamily="18" charset="0"/>
              </a:rPr>
              <a:t>在个体域分别限制为</a:t>
            </a:r>
            <a:r>
              <a:rPr lang="en-US" altLang="zh-CN" sz="2800" b="1" dirty="0">
                <a:solidFill>
                  <a:srgbClr val="000000"/>
                </a:solidFill>
                <a:latin typeface="Times New Roman" panose="02020603050405020304" pitchFamily="18" charset="0"/>
              </a:rPr>
              <a:t>(a)</a:t>
            </a:r>
            <a:r>
              <a:rPr lang="zh-CN" altLang="en-US" sz="2800" b="1" dirty="0">
                <a:solidFill>
                  <a:srgbClr val="000000"/>
                </a:solidFill>
                <a:latin typeface="Times New Roman" panose="02020603050405020304" pitchFamily="18" charset="0"/>
              </a:rPr>
              <a:t>和</a:t>
            </a:r>
            <a:r>
              <a:rPr lang="en-US" altLang="zh-CN" sz="2800" b="1" dirty="0">
                <a:solidFill>
                  <a:srgbClr val="000000"/>
                </a:solidFill>
                <a:latin typeface="Times New Roman" panose="02020603050405020304" pitchFamily="18" charset="0"/>
              </a:rPr>
              <a:t>(b)</a:t>
            </a:r>
            <a:r>
              <a:rPr lang="zh-CN" altLang="en-US" sz="2800" b="1" dirty="0">
                <a:solidFill>
                  <a:srgbClr val="000000"/>
                </a:solidFill>
                <a:latin typeface="Times New Roman" panose="02020603050405020304" pitchFamily="18" charset="0"/>
              </a:rPr>
              <a:t>条件时，将下面的命题符号化。</a:t>
            </a:r>
            <a:endParaRPr lang="zh-CN" altLang="en-US" sz="2800" b="1" dirty="0">
              <a:solidFill>
                <a:srgbClr val="000000"/>
              </a:solidFill>
              <a:latin typeface="Times New Roman" panose="02020603050405020304" pitchFamily="18" charset="0"/>
            </a:endParaRPr>
          </a:p>
          <a:p>
            <a:pPr marL="0" lvl="0" indent="0" algn="just" eaLnBrk="1" hangingPunct="1">
              <a:lnSpc>
                <a:spcPct val="115000"/>
              </a:lnSpc>
              <a:buClrTx/>
              <a:buSzTx/>
              <a:buFontTx/>
              <a:buNone/>
            </a:pPr>
            <a:r>
              <a:rPr lang="en-US" altLang="zh-CN" sz="2800" b="1" dirty="0">
                <a:solidFill>
                  <a:srgbClr val="000000"/>
                </a:solidFill>
                <a:latin typeface="Times New Roman" panose="02020603050405020304" pitchFamily="18" charset="0"/>
              </a:rPr>
              <a:t>(1)</a:t>
            </a:r>
            <a:r>
              <a:rPr lang="zh-CN" altLang="en-US" sz="2800" b="1" dirty="0">
                <a:solidFill>
                  <a:srgbClr val="000000"/>
                </a:solidFill>
                <a:latin typeface="Times New Roman" panose="02020603050405020304" pitchFamily="18" charset="0"/>
              </a:rPr>
              <a:t>对任意的</a:t>
            </a:r>
            <a:r>
              <a:rPr lang="en-US" altLang="zh-CN" sz="2800" b="1" dirty="0">
                <a:solidFill>
                  <a:srgbClr val="000000"/>
                </a:solidFill>
                <a:latin typeface="Times New Roman" panose="02020603050405020304" pitchFamily="18" charset="0"/>
              </a:rPr>
              <a:t>x</a:t>
            </a:r>
            <a:r>
              <a:rPr lang="zh-CN" altLang="en-US" sz="2800" b="1" dirty="0">
                <a:solidFill>
                  <a:srgbClr val="000000"/>
                </a:solidFill>
                <a:latin typeface="Times New Roman" panose="02020603050405020304" pitchFamily="18" charset="0"/>
              </a:rPr>
              <a:t>，都有</a:t>
            </a:r>
            <a:r>
              <a:rPr lang="en-US" altLang="zh-CN" sz="2800" b="1" dirty="0">
                <a:solidFill>
                  <a:srgbClr val="000000"/>
                </a:solidFill>
                <a:latin typeface="Times New Roman" panose="02020603050405020304" pitchFamily="18" charset="0"/>
              </a:rPr>
              <a:t>x</a:t>
            </a:r>
            <a:r>
              <a:rPr lang="en-US" altLang="zh-CN" sz="2800" b="1" baseline="30000" dirty="0">
                <a:solidFill>
                  <a:srgbClr val="000000"/>
                </a:solidFill>
                <a:latin typeface="Times New Roman" panose="02020603050405020304" pitchFamily="18" charset="0"/>
              </a:rPr>
              <a:t>2</a:t>
            </a:r>
            <a:r>
              <a:rPr lang="en-US" altLang="zh-CN" sz="2800" b="1" dirty="0">
                <a:solidFill>
                  <a:srgbClr val="000000"/>
                </a:solidFill>
                <a:latin typeface="宋体" panose="02010600030101010101" pitchFamily="2" charset="-122"/>
              </a:rPr>
              <a:t>-</a:t>
            </a:r>
            <a:r>
              <a:rPr lang="en-US" altLang="zh-CN" sz="2800" b="1" dirty="0">
                <a:solidFill>
                  <a:srgbClr val="000000"/>
                </a:solidFill>
                <a:latin typeface="Times New Roman" panose="02020603050405020304" pitchFamily="18" charset="0"/>
              </a:rPr>
              <a:t>5x+6</a:t>
            </a:r>
            <a:r>
              <a:rPr lang="en-US" altLang="zh-CN" sz="2800" b="1" baseline="30000" dirty="0">
                <a:solidFill>
                  <a:srgbClr val="000000"/>
                </a:solidFill>
                <a:latin typeface="Times New Roman" panose="02020603050405020304" pitchFamily="18" charset="0"/>
              </a:rPr>
              <a:t> </a:t>
            </a:r>
            <a:r>
              <a:rPr lang="en-US" altLang="zh-CN" sz="2800" b="1" dirty="0">
                <a:solidFill>
                  <a:srgbClr val="000000"/>
                </a:solidFill>
                <a:latin typeface="Times New Roman" panose="02020603050405020304" pitchFamily="18" charset="0"/>
              </a:rPr>
              <a:t>=(x</a:t>
            </a:r>
            <a:r>
              <a:rPr lang="en-US" altLang="zh-CN" sz="2800" b="1" dirty="0">
                <a:solidFill>
                  <a:srgbClr val="000000"/>
                </a:solidFill>
                <a:latin typeface="宋体" panose="02010600030101010101" pitchFamily="2" charset="-122"/>
              </a:rPr>
              <a:t>-</a:t>
            </a:r>
            <a:r>
              <a:rPr lang="en-US" altLang="zh-CN" sz="2800" b="1" dirty="0">
                <a:solidFill>
                  <a:srgbClr val="000000"/>
                </a:solidFill>
                <a:latin typeface="Times New Roman" panose="02020603050405020304" pitchFamily="18" charset="0"/>
              </a:rPr>
              <a:t>2)(x</a:t>
            </a:r>
            <a:r>
              <a:rPr lang="en-US" altLang="zh-CN" sz="2800" b="1" dirty="0">
                <a:solidFill>
                  <a:srgbClr val="000000"/>
                </a:solidFill>
                <a:latin typeface="宋体" panose="02010600030101010101" pitchFamily="2" charset="-122"/>
              </a:rPr>
              <a:t>-</a:t>
            </a:r>
            <a:r>
              <a:rPr lang="en-US" altLang="zh-CN" sz="2800" b="1" dirty="0">
                <a:solidFill>
                  <a:srgbClr val="000000"/>
                </a:solidFill>
                <a:latin typeface="Times New Roman" panose="02020603050405020304" pitchFamily="18" charset="0"/>
              </a:rPr>
              <a:t>3).</a:t>
            </a:r>
            <a:endParaRPr lang="en-US" altLang="zh-CN" sz="2800" b="1" dirty="0">
              <a:solidFill>
                <a:srgbClr val="000000"/>
              </a:solidFill>
              <a:latin typeface="Times New Roman" panose="02020603050405020304" pitchFamily="18" charset="0"/>
            </a:endParaRPr>
          </a:p>
          <a:p>
            <a:pPr marL="0" lvl="0" indent="0" algn="just" eaLnBrk="1" hangingPunct="1">
              <a:lnSpc>
                <a:spcPct val="115000"/>
              </a:lnSpc>
              <a:buClrTx/>
              <a:buSzTx/>
              <a:buFontTx/>
              <a:buNone/>
            </a:pPr>
            <a:r>
              <a:rPr lang="en-US" altLang="zh-CN" sz="2800" b="1" dirty="0">
                <a:solidFill>
                  <a:srgbClr val="000000"/>
                </a:solidFill>
                <a:latin typeface="Times New Roman" panose="02020603050405020304" pitchFamily="18" charset="0"/>
              </a:rPr>
              <a:t>(2)</a:t>
            </a:r>
            <a:r>
              <a:rPr lang="zh-CN" altLang="en-US" sz="2800" b="1" dirty="0">
                <a:solidFill>
                  <a:srgbClr val="000000"/>
                </a:solidFill>
                <a:latin typeface="Times New Roman" panose="02020603050405020304" pitchFamily="18" charset="0"/>
              </a:rPr>
              <a:t>存在</a:t>
            </a:r>
            <a:r>
              <a:rPr lang="en-US" altLang="zh-CN" sz="2800" b="1" dirty="0">
                <a:solidFill>
                  <a:srgbClr val="000000"/>
                </a:solidFill>
                <a:latin typeface="Times New Roman" panose="02020603050405020304" pitchFamily="18" charset="0"/>
              </a:rPr>
              <a:t>x</a:t>
            </a:r>
            <a:r>
              <a:rPr lang="zh-CN" altLang="en-US" sz="2800" b="1" dirty="0">
                <a:solidFill>
                  <a:srgbClr val="000000"/>
                </a:solidFill>
                <a:latin typeface="Times New Roman" panose="02020603050405020304" pitchFamily="18" charset="0"/>
              </a:rPr>
              <a:t>，使得</a:t>
            </a:r>
            <a:r>
              <a:rPr lang="en-US" altLang="zh-CN" sz="2800" b="1" dirty="0">
                <a:solidFill>
                  <a:srgbClr val="000000"/>
                </a:solidFill>
                <a:latin typeface="Times New Roman" panose="02020603050405020304" pitchFamily="18" charset="0"/>
              </a:rPr>
              <a:t>x+1=0.</a:t>
            </a:r>
            <a:endParaRPr lang="en-US" altLang="zh-CN" sz="2800" b="1" dirty="0">
              <a:solidFill>
                <a:srgbClr val="000000"/>
              </a:solidFill>
              <a:latin typeface="Times New Roman" panose="02020603050405020304" pitchFamily="18" charset="0"/>
            </a:endParaRPr>
          </a:p>
          <a:p>
            <a:pPr marL="0" lvl="0" indent="0" algn="just" eaLnBrk="1" hangingPunct="1">
              <a:lnSpc>
                <a:spcPct val="115000"/>
              </a:lnSpc>
              <a:buClrTx/>
              <a:buSzTx/>
              <a:buFontTx/>
              <a:buNone/>
            </a:pPr>
            <a:r>
              <a:rPr lang="zh-CN" altLang="en-US" sz="2800" b="1" dirty="0">
                <a:solidFill>
                  <a:srgbClr val="000000"/>
                </a:solidFill>
                <a:latin typeface="Times New Roman" panose="02020603050405020304" pitchFamily="18" charset="0"/>
              </a:rPr>
              <a:t>其中：</a:t>
            </a:r>
            <a:r>
              <a:rPr lang="en-US" altLang="zh-CN" sz="2800" b="1" dirty="0">
                <a:solidFill>
                  <a:srgbClr val="000000"/>
                </a:solidFill>
                <a:latin typeface="Times New Roman" panose="02020603050405020304" pitchFamily="18" charset="0"/>
              </a:rPr>
              <a:t>(a)</a:t>
            </a:r>
            <a:r>
              <a:rPr lang="zh-CN" altLang="en-US" sz="2800" b="1" dirty="0">
                <a:solidFill>
                  <a:srgbClr val="000000"/>
                </a:solidFill>
                <a:latin typeface="Times New Roman" panose="02020603050405020304" pitchFamily="18" charset="0"/>
              </a:rPr>
              <a:t>个体域</a:t>
            </a:r>
            <a:r>
              <a:rPr lang="en-US" altLang="zh-CN" sz="2800" b="1" dirty="0">
                <a:solidFill>
                  <a:srgbClr val="000000"/>
                </a:solidFill>
                <a:latin typeface="Times New Roman" panose="02020603050405020304" pitchFamily="18" charset="0"/>
              </a:rPr>
              <a:t>D</a:t>
            </a:r>
            <a:r>
              <a:rPr lang="en-US" altLang="zh-CN" sz="2800" b="1" baseline="-30000" dirty="0">
                <a:solidFill>
                  <a:srgbClr val="000000"/>
                </a:solidFill>
                <a:latin typeface="Times New Roman" panose="02020603050405020304" pitchFamily="18" charset="0"/>
              </a:rPr>
              <a:t>1</a:t>
            </a:r>
            <a:r>
              <a:rPr lang="zh-CN" altLang="en-US" sz="2800" b="1" dirty="0">
                <a:solidFill>
                  <a:srgbClr val="000000"/>
                </a:solidFill>
                <a:latin typeface="Times New Roman" panose="02020603050405020304" pitchFamily="18" charset="0"/>
              </a:rPr>
              <a:t>为自然数集合。</a:t>
            </a:r>
            <a:endParaRPr lang="zh-CN" altLang="en-US" sz="2800" b="1" dirty="0">
              <a:solidFill>
                <a:srgbClr val="000000"/>
              </a:solidFill>
              <a:latin typeface="Times New Roman" panose="02020603050405020304" pitchFamily="18" charset="0"/>
            </a:endParaRPr>
          </a:p>
          <a:p>
            <a:pPr marL="0" lvl="0" indent="0" algn="just" eaLnBrk="1" hangingPunct="1">
              <a:lnSpc>
                <a:spcPct val="115000"/>
              </a:lnSpc>
              <a:buClrTx/>
              <a:buSzTx/>
              <a:buFontTx/>
              <a:buNone/>
            </a:pPr>
            <a:r>
              <a:rPr lang="zh-CN" altLang="en-US" sz="2800" b="1" dirty="0">
                <a:solidFill>
                  <a:srgbClr val="000000"/>
                </a:solidFill>
                <a:latin typeface="Times New Roman" panose="02020603050405020304" pitchFamily="18" charset="0"/>
              </a:rPr>
              <a:t>            </a:t>
            </a:r>
            <a:r>
              <a:rPr lang="en-US" altLang="zh-CN" sz="2800" b="1" dirty="0">
                <a:solidFill>
                  <a:srgbClr val="000000"/>
                </a:solidFill>
                <a:latin typeface="Times New Roman" panose="02020603050405020304" pitchFamily="18" charset="0"/>
              </a:rPr>
              <a:t>(b)</a:t>
            </a:r>
            <a:r>
              <a:rPr lang="zh-CN" altLang="en-US" sz="2800" b="1" dirty="0">
                <a:solidFill>
                  <a:srgbClr val="000000"/>
                </a:solidFill>
                <a:latin typeface="Times New Roman" panose="02020603050405020304" pitchFamily="18" charset="0"/>
              </a:rPr>
              <a:t>个体域</a:t>
            </a:r>
            <a:r>
              <a:rPr lang="en-US" altLang="zh-CN" sz="2800" b="1" dirty="0">
                <a:solidFill>
                  <a:srgbClr val="000000"/>
                </a:solidFill>
                <a:latin typeface="Times New Roman" panose="02020603050405020304" pitchFamily="18" charset="0"/>
              </a:rPr>
              <a:t>D</a:t>
            </a:r>
            <a:r>
              <a:rPr lang="en-US" altLang="zh-CN" sz="2800" b="1" baseline="-30000" dirty="0">
                <a:solidFill>
                  <a:srgbClr val="000000"/>
                </a:solidFill>
                <a:latin typeface="Times New Roman" panose="02020603050405020304" pitchFamily="18" charset="0"/>
              </a:rPr>
              <a:t>2</a:t>
            </a:r>
            <a:r>
              <a:rPr lang="zh-CN" altLang="en-US" sz="2800" b="1" dirty="0">
                <a:solidFill>
                  <a:srgbClr val="000000"/>
                </a:solidFill>
                <a:latin typeface="Times New Roman" panose="02020603050405020304" pitchFamily="18" charset="0"/>
              </a:rPr>
              <a:t>为实数集合。</a:t>
            </a:r>
            <a:endParaRPr lang="zh-CN" altLang="en-US" sz="2800" b="1" dirty="0">
              <a:solidFill>
                <a:srgbClr val="000000"/>
              </a:solidFill>
              <a:latin typeface="Times New Roman" panose="02020603050405020304" pitchFamily="18" charset="0"/>
            </a:endParaRPr>
          </a:p>
          <a:p>
            <a:pPr marL="0" lvl="0" indent="0" eaLnBrk="1" hangingPunct="1">
              <a:lnSpc>
                <a:spcPct val="115000"/>
              </a:lnSpc>
              <a:buClrTx/>
              <a:buSzTx/>
              <a:buFontTx/>
              <a:buNone/>
            </a:pPr>
            <a:endParaRPr lang="en-US" altLang="zh-CN" sz="2800" b="1" dirty="0">
              <a:solidFill>
                <a:srgbClr val="000000"/>
              </a:solidFill>
              <a:latin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灯片编号占位符 4"/>
          <p:cNvSpPr txBox="1">
            <a:spLocks noGrp="1"/>
          </p:cNvSpPr>
          <p:nvPr/>
        </p:nvSpPr>
        <p:spPr>
          <a:xfrm>
            <a:off x="6553200" y="6248400"/>
            <a:ext cx="21336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8435" name="Text Box 3"/>
          <p:cNvSpPr txBox="1"/>
          <p:nvPr/>
        </p:nvSpPr>
        <p:spPr>
          <a:xfrm>
            <a:off x="179388" y="692150"/>
            <a:ext cx="8785225" cy="34639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just" eaLnBrk="1" hangingPunct="1">
              <a:lnSpc>
                <a:spcPct val="115000"/>
              </a:lnSpc>
              <a:buClrTx/>
              <a:buSzTx/>
              <a:buFontTx/>
              <a:buNone/>
            </a:pPr>
            <a:r>
              <a:rPr lang="zh-CN" altLang="en-US" sz="2800" b="1" dirty="0">
                <a:solidFill>
                  <a:srgbClr val="FF3300"/>
                </a:solidFill>
                <a:latin typeface="Times New Roman" panose="02020603050405020304" pitchFamily="18" charset="0"/>
              </a:rPr>
              <a:t>解</a:t>
            </a:r>
            <a:r>
              <a:rPr lang="en-US" altLang="zh-CN" sz="2800" b="1" dirty="0">
                <a:solidFill>
                  <a:srgbClr val="FF3300"/>
                </a:solidFill>
                <a:latin typeface="Times New Roman" panose="02020603050405020304" pitchFamily="18" charset="0"/>
              </a:rPr>
              <a:t>:</a:t>
            </a:r>
            <a:r>
              <a:rPr lang="en-US" altLang="zh-CN" sz="2800" b="1" dirty="0">
                <a:solidFill>
                  <a:srgbClr val="000000"/>
                </a:solidFill>
                <a:latin typeface="Times New Roman" panose="02020603050405020304" pitchFamily="18" charset="0"/>
              </a:rPr>
              <a:t>  (a)</a:t>
            </a:r>
            <a:r>
              <a:rPr lang="zh-CN" altLang="en-US" sz="2800" b="1" dirty="0">
                <a:solidFill>
                  <a:srgbClr val="000000"/>
                </a:solidFill>
                <a:latin typeface="Times New Roman" panose="02020603050405020304" pitchFamily="18" charset="0"/>
              </a:rPr>
              <a:t>令</a:t>
            </a:r>
            <a:r>
              <a:rPr lang="en-US" altLang="zh-CN" sz="2800" b="1" dirty="0">
                <a:solidFill>
                  <a:srgbClr val="000000"/>
                </a:solidFill>
                <a:latin typeface="Times New Roman" panose="02020603050405020304" pitchFamily="18" charset="0"/>
              </a:rPr>
              <a:t>F(x)</a:t>
            </a:r>
            <a:r>
              <a:rPr lang="zh-CN" altLang="en-US" sz="2800" b="1" dirty="0">
                <a:solidFill>
                  <a:srgbClr val="000000"/>
                </a:solidFill>
                <a:latin typeface="Times New Roman" panose="02020603050405020304" pitchFamily="18" charset="0"/>
              </a:rPr>
              <a:t>：</a:t>
            </a:r>
            <a:r>
              <a:rPr lang="en-US" altLang="zh-CN" sz="2800" b="1" dirty="0">
                <a:solidFill>
                  <a:srgbClr val="000000"/>
                </a:solidFill>
                <a:latin typeface="Times New Roman" panose="02020603050405020304" pitchFamily="18" charset="0"/>
              </a:rPr>
              <a:t>x</a:t>
            </a:r>
            <a:r>
              <a:rPr lang="en-US" altLang="zh-CN" sz="2800" b="1" baseline="30000" dirty="0">
                <a:solidFill>
                  <a:srgbClr val="000000"/>
                </a:solidFill>
                <a:latin typeface="Times New Roman" panose="02020603050405020304" pitchFamily="18" charset="0"/>
              </a:rPr>
              <a:t>2</a:t>
            </a:r>
            <a:r>
              <a:rPr lang="en-US" altLang="zh-CN" sz="2800" b="1" dirty="0">
                <a:solidFill>
                  <a:srgbClr val="000000"/>
                </a:solidFill>
                <a:latin typeface="Times New Roman" panose="02020603050405020304" pitchFamily="18" charset="0"/>
              </a:rPr>
              <a:t>-5x+6</a:t>
            </a:r>
            <a:r>
              <a:rPr lang="en-US" altLang="zh-CN" sz="2800" b="1" baseline="30000" dirty="0">
                <a:solidFill>
                  <a:srgbClr val="000000"/>
                </a:solidFill>
                <a:latin typeface="Times New Roman" panose="02020603050405020304" pitchFamily="18" charset="0"/>
              </a:rPr>
              <a:t> </a:t>
            </a:r>
            <a:r>
              <a:rPr lang="en-US" altLang="zh-CN" sz="2800" b="1" dirty="0">
                <a:solidFill>
                  <a:srgbClr val="000000"/>
                </a:solidFill>
                <a:latin typeface="Times New Roman" panose="02020603050405020304" pitchFamily="18" charset="0"/>
              </a:rPr>
              <a:t>=(x-2)(x-3)</a:t>
            </a:r>
            <a:r>
              <a:rPr lang="zh-CN" altLang="en-US" sz="2800" b="1" dirty="0">
                <a:solidFill>
                  <a:srgbClr val="000000"/>
                </a:solidFill>
                <a:latin typeface="Times New Roman" panose="02020603050405020304" pitchFamily="18" charset="0"/>
              </a:rPr>
              <a:t>；</a:t>
            </a:r>
            <a:endParaRPr lang="zh-CN" altLang="en-US" sz="2800" b="1" dirty="0">
              <a:solidFill>
                <a:srgbClr val="000000"/>
              </a:solidFill>
              <a:latin typeface="Times New Roman" panose="02020603050405020304" pitchFamily="18" charset="0"/>
            </a:endParaRPr>
          </a:p>
          <a:p>
            <a:pPr marL="0" lvl="0" indent="0" algn="just" eaLnBrk="1" hangingPunct="1">
              <a:lnSpc>
                <a:spcPct val="115000"/>
              </a:lnSpc>
              <a:buClrTx/>
              <a:buSzTx/>
              <a:buFontTx/>
              <a:buNone/>
            </a:pPr>
            <a:r>
              <a:rPr lang="zh-CN" altLang="en-US" sz="2800" b="1" dirty="0">
                <a:solidFill>
                  <a:srgbClr val="000000"/>
                </a:solidFill>
                <a:latin typeface="Times New Roman" panose="02020603050405020304" pitchFamily="18" charset="0"/>
              </a:rPr>
              <a:t>                </a:t>
            </a:r>
            <a:r>
              <a:rPr lang="en-US" altLang="zh-CN" sz="2800" b="1" dirty="0">
                <a:solidFill>
                  <a:srgbClr val="000000"/>
                </a:solidFill>
                <a:latin typeface="Times New Roman" panose="02020603050405020304" pitchFamily="18" charset="0"/>
              </a:rPr>
              <a:t>G(x)</a:t>
            </a:r>
            <a:r>
              <a:rPr lang="zh-CN" altLang="en-US" sz="2800" b="1" dirty="0">
                <a:solidFill>
                  <a:srgbClr val="000000"/>
                </a:solidFill>
                <a:latin typeface="Times New Roman" panose="02020603050405020304" pitchFamily="18" charset="0"/>
              </a:rPr>
              <a:t>：</a:t>
            </a:r>
            <a:r>
              <a:rPr lang="en-US" altLang="zh-CN" sz="2800" b="1" dirty="0">
                <a:solidFill>
                  <a:srgbClr val="000000"/>
                </a:solidFill>
                <a:latin typeface="Times New Roman" panose="02020603050405020304" pitchFamily="18" charset="0"/>
              </a:rPr>
              <a:t>x+1=0</a:t>
            </a:r>
            <a:r>
              <a:rPr lang="zh-CN" altLang="en-US" sz="2800" b="1" dirty="0">
                <a:solidFill>
                  <a:srgbClr val="000000"/>
                </a:solidFill>
                <a:latin typeface="Times New Roman" panose="02020603050405020304" pitchFamily="18" charset="0"/>
              </a:rPr>
              <a:t>。</a:t>
            </a:r>
            <a:endParaRPr lang="zh-CN" altLang="en-US" sz="2800" b="1" dirty="0">
              <a:solidFill>
                <a:srgbClr val="000000"/>
              </a:solidFill>
              <a:latin typeface="Times New Roman" panose="02020603050405020304" pitchFamily="18" charset="0"/>
            </a:endParaRPr>
          </a:p>
          <a:p>
            <a:pPr marL="0" lvl="0" indent="0" algn="just" eaLnBrk="1" hangingPunct="1">
              <a:lnSpc>
                <a:spcPct val="115000"/>
              </a:lnSpc>
              <a:buClrTx/>
              <a:buSzTx/>
              <a:buFontTx/>
              <a:buNone/>
            </a:pPr>
            <a:r>
              <a:rPr lang="zh-CN" altLang="en-US" sz="2800" b="1" dirty="0">
                <a:solidFill>
                  <a:srgbClr val="000000"/>
                </a:solidFill>
                <a:latin typeface="Times New Roman" panose="02020603050405020304" pitchFamily="18" charset="0"/>
              </a:rPr>
              <a:t>           </a:t>
            </a:r>
            <a:r>
              <a:rPr lang="en-US" altLang="zh-CN" sz="2800" b="1" dirty="0">
                <a:solidFill>
                  <a:srgbClr val="000000"/>
                </a:solidFill>
                <a:latin typeface="Times New Roman" panose="02020603050405020304" pitchFamily="18" charset="0"/>
              </a:rPr>
              <a:t>(1)</a:t>
            </a:r>
            <a:r>
              <a:rPr lang="zh-CN" altLang="en-US" sz="2800" b="1" dirty="0">
                <a:solidFill>
                  <a:srgbClr val="000000"/>
                </a:solidFill>
                <a:latin typeface="Times New Roman" panose="02020603050405020304" pitchFamily="18" charset="0"/>
              </a:rPr>
              <a:t>可符号化为：</a:t>
            </a:r>
            <a:r>
              <a:rPr lang="zh-CN" altLang="en-US" sz="2800" b="1" dirty="0">
                <a:solidFill>
                  <a:srgbClr val="000000"/>
                </a:solidFill>
                <a:latin typeface="Times New Roman" panose="02020603050405020304" pitchFamily="18" charset="0"/>
                <a:sym typeface="Symbol" panose="05050102010706020507" pitchFamily="18" charset="2"/>
              </a:rPr>
              <a:t></a:t>
            </a:r>
            <a:r>
              <a:rPr lang="en-US" altLang="zh-CN" sz="2800" b="1" dirty="0">
                <a:solidFill>
                  <a:srgbClr val="000000"/>
                </a:solidFill>
                <a:latin typeface="Times New Roman" panose="02020603050405020304" pitchFamily="18" charset="0"/>
              </a:rPr>
              <a:t>x F(x)</a:t>
            </a:r>
            <a:endParaRPr lang="en-US" altLang="zh-CN" sz="2800" b="1" dirty="0">
              <a:solidFill>
                <a:srgbClr val="000000"/>
              </a:solidFill>
              <a:latin typeface="Times New Roman" panose="02020603050405020304" pitchFamily="18" charset="0"/>
            </a:endParaRPr>
          </a:p>
          <a:p>
            <a:pPr marL="0" lvl="0" indent="0" algn="just" eaLnBrk="1" hangingPunct="1">
              <a:lnSpc>
                <a:spcPct val="115000"/>
              </a:lnSpc>
              <a:buClrTx/>
              <a:buSzTx/>
              <a:buFontTx/>
              <a:buNone/>
            </a:pPr>
            <a:r>
              <a:rPr lang="en-US" altLang="zh-CN" sz="2800" b="1" dirty="0">
                <a:solidFill>
                  <a:srgbClr val="000000"/>
                </a:solidFill>
                <a:latin typeface="Times New Roman" panose="02020603050405020304" pitchFamily="18" charset="0"/>
              </a:rPr>
              <a:t>           (2)</a:t>
            </a:r>
            <a:r>
              <a:rPr lang="zh-CN" altLang="en-US" sz="2800" b="1" dirty="0">
                <a:solidFill>
                  <a:srgbClr val="000000"/>
                </a:solidFill>
                <a:latin typeface="Times New Roman" panose="02020603050405020304" pitchFamily="18" charset="0"/>
              </a:rPr>
              <a:t>可符号化为：</a:t>
            </a:r>
            <a:r>
              <a:rPr lang="zh-CN" altLang="en-US" sz="2800" b="1" dirty="0">
                <a:solidFill>
                  <a:srgbClr val="000000"/>
                </a:solidFill>
                <a:latin typeface="Times New Roman" panose="02020603050405020304" pitchFamily="18" charset="0"/>
                <a:sym typeface="Symbol" panose="05050102010706020507" pitchFamily="18" charset="2"/>
              </a:rPr>
              <a:t></a:t>
            </a:r>
            <a:r>
              <a:rPr lang="en-US" altLang="zh-CN" sz="2800" b="1" dirty="0">
                <a:solidFill>
                  <a:srgbClr val="000000"/>
                </a:solidFill>
                <a:latin typeface="Times New Roman" panose="02020603050405020304" pitchFamily="18" charset="0"/>
              </a:rPr>
              <a:t>x G(x)</a:t>
            </a:r>
            <a:endParaRPr lang="en-US" altLang="zh-CN" sz="2800" b="1" dirty="0">
              <a:solidFill>
                <a:srgbClr val="000000"/>
              </a:solidFill>
              <a:latin typeface="Times New Roman" panose="02020603050405020304" pitchFamily="18" charset="0"/>
            </a:endParaRPr>
          </a:p>
          <a:p>
            <a:pPr marL="0" lvl="0" indent="0" algn="just" eaLnBrk="1" hangingPunct="1">
              <a:lnSpc>
                <a:spcPct val="115000"/>
              </a:lnSpc>
              <a:buClrTx/>
              <a:buSzTx/>
              <a:buFontTx/>
              <a:buNone/>
            </a:pPr>
            <a:r>
              <a:rPr lang="en-US" altLang="zh-CN" sz="2800" b="1" dirty="0">
                <a:solidFill>
                  <a:srgbClr val="000000"/>
                </a:solidFill>
                <a:latin typeface="宋体" panose="02010600030101010101" pitchFamily="2" charset="-122"/>
              </a:rPr>
              <a:t>    </a:t>
            </a:r>
            <a:r>
              <a:rPr lang="zh-CN" altLang="en-US" sz="2800" b="1" dirty="0">
                <a:solidFill>
                  <a:srgbClr val="000000"/>
                </a:solidFill>
                <a:latin typeface="宋体" panose="02010600030101010101" pitchFamily="2" charset="-122"/>
              </a:rPr>
              <a:t>在个体域</a:t>
            </a:r>
            <a:r>
              <a:rPr lang="en-US" altLang="zh-CN" sz="2800" b="1" dirty="0">
                <a:solidFill>
                  <a:srgbClr val="000000"/>
                </a:solidFill>
                <a:latin typeface="宋体" panose="02010600030101010101" pitchFamily="2" charset="-122"/>
              </a:rPr>
              <a:t>D</a:t>
            </a:r>
            <a:r>
              <a:rPr lang="en-US" altLang="zh-CN" sz="2800" b="1" baseline="-30000" dirty="0">
                <a:solidFill>
                  <a:srgbClr val="000000"/>
                </a:solidFill>
                <a:latin typeface="宋体" panose="02010600030101010101" pitchFamily="2" charset="-122"/>
              </a:rPr>
              <a:t>1</a:t>
            </a:r>
            <a:r>
              <a:rPr lang="zh-CN" altLang="en-US" sz="2800" b="1" dirty="0">
                <a:solidFill>
                  <a:srgbClr val="000000"/>
                </a:solidFill>
                <a:latin typeface="宋体" panose="02010600030101010101" pitchFamily="2" charset="-122"/>
              </a:rPr>
              <a:t>中命题</a:t>
            </a:r>
            <a:r>
              <a:rPr lang="en-US" altLang="zh-CN" sz="2800" b="1" dirty="0">
                <a:solidFill>
                  <a:srgbClr val="000000"/>
                </a:solidFill>
                <a:latin typeface="宋体" panose="02010600030101010101" pitchFamily="2" charset="-122"/>
              </a:rPr>
              <a:t>(1)</a:t>
            </a:r>
            <a:r>
              <a:rPr lang="zh-CN" altLang="en-US" sz="2800" b="1" dirty="0">
                <a:solidFill>
                  <a:srgbClr val="000000"/>
                </a:solidFill>
                <a:latin typeface="宋体" panose="02010600030101010101" pitchFamily="2" charset="-122"/>
              </a:rPr>
              <a:t>为真命题，命题</a:t>
            </a:r>
            <a:r>
              <a:rPr lang="en-US" altLang="zh-CN" sz="2800" b="1" dirty="0">
                <a:solidFill>
                  <a:srgbClr val="000000"/>
                </a:solidFill>
                <a:latin typeface="宋体" panose="02010600030101010101" pitchFamily="2" charset="-122"/>
              </a:rPr>
              <a:t>(2)</a:t>
            </a:r>
            <a:r>
              <a:rPr lang="zh-CN" altLang="en-US" sz="2800" b="1" dirty="0">
                <a:solidFill>
                  <a:srgbClr val="000000"/>
                </a:solidFill>
                <a:latin typeface="宋体" panose="02010600030101010101" pitchFamily="2" charset="-122"/>
              </a:rPr>
              <a:t>为假命</a:t>
            </a:r>
            <a:endParaRPr lang="zh-CN" altLang="en-US" sz="2800" b="1" dirty="0">
              <a:solidFill>
                <a:srgbClr val="000000"/>
              </a:solidFill>
              <a:latin typeface="宋体" panose="02010600030101010101" pitchFamily="2" charset="-122"/>
            </a:endParaRPr>
          </a:p>
          <a:p>
            <a:pPr marL="0" lvl="0" indent="0" algn="just" eaLnBrk="1" hangingPunct="1">
              <a:lnSpc>
                <a:spcPct val="115000"/>
              </a:lnSpc>
              <a:buClrTx/>
              <a:buSzTx/>
              <a:buFontTx/>
              <a:buNone/>
            </a:pPr>
            <a:r>
              <a:rPr lang="zh-CN" altLang="en-US" sz="2800" b="1" dirty="0">
                <a:solidFill>
                  <a:srgbClr val="000000"/>
                </a:solidFill>
                <a:latin typeface="宋体" panose="02010600030101010101" pitchFamily="2" charset="-122"/>
              </a:rPr>
              <a:t>    题。</a:t>
            </a:r>
            <a:endParaRPr lang="zh-CN" altLang="en-US" sz="2800" b="1" dirty="0">
              <a:solidFill>
                <a:srgbClr val="000000"/>
              </a:solidFill>
              <a:latin typeface="宋体" panose="02010600030101010101" pitchFamily="2" charset="-122"/>
            </a:endParaRPr>
          </a:p>
        </p:txBody>
      </p:sp>
      <p:sp>
        <p:nvSpPr>
          <p:cNvPr id="18436" name="Text Box 6"/>
          <p:cNvSpPr txBox="1"/>
          <p:nvPr/>
        </p:nvSpPr>
        <p:spPr>
          <a:xfrm>
            <a:off x="395288" y="4292600"/>
            <a:ext cx="8137525" cy="18002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2800" b="1" dirty="0">
                <a:solidFill>
                  <a:srgbClr val="000000"/>
                </a:solidFill>
                <a:latin typeface="Times New Roman" panose="02020603050405020304" pitchFamily="18" charset="0"/>
              </a:rPr>
              <a:t>    (b)</a:t>
            </a:r>
            <a:r>
              <a:rPr lang="zh-CN" altLang="en-US" sz="2800" b="1" dirty="0">
                <a:solidFill>
                  <a:srgbClr val="000000"/>
                </a:solidFill>
                <a:latin typeface="Times New Roman" panose="02020603050405020304" pitchFamily="18" charset="0"/>
              </a:rPr>
              <a:t>在个体域</a:t>
            </a:r>
            <a:r>
              <a:rPr lang="en-US" altLang="zh-CN" sz="2800" b="1" dirty="0">
                <a:solidFill>
                  <a:srgbClr val="000000"/>
                </a:solidFill>
                <a:latin typeface="Times New Roman" panose="02020603050405020304" pitchFamily="18" charset="0"/>
              </a:rPr>
              <a:t>D2</a:t>
            </a:r>
            <a:r>
              <a:rPr lang="zh-CN" altLang="en-US" sz="2800" b="1" dirty="0">
                <a:solidFill>
                  <a:srgbClr val="000000"/>
                </a:solidFill>
                <a:latin typeface="Times New Roman" panose="02020603050405020304" pitchFamily="18" charset="0"/>
              </a:rPr>
              <a:t>中</a:t>
            </a:r>
            <a:r>
              <a:rPr lang="en-US" altLang="zh-CN" sz="2800" b="1" dirty="0">
                <a:solidFill>
                  <a:srgbClr val="000000"/>
                </a:solidFill>
                <a:latin typeface="Times New Roman" panose="02020603050405020304" pitchFamily="18" charset="0"/>
              </a:rPr>
              <a:t>(1)</a:t>
            </a:r>
            <a:r>
              <a:rPr lang="zh-CN" altLang="en-US" sz="2800" b="1" dirty="0">
                <a:solidFill>
                  <a:srgbClr val="000000"/>
                </a:solidFill>
                <a:latin typeface="Times New Roman" panose="02020603050405020304" pitchFamily="18" charset="0"/>
              </a:rPr>
              <a:t>、</a:t>
            </a:r>
            <a:r>
              <a:rPr lang="en-US" altLang="zh-CN" sz="2800" b="1" dirty="0">
                <a:solidFill>
                  <a:srgbClr val="000000"/>
                </a:solidFill>
                <a:latin typeface="Times New Roman" panose="02020603050405020304" pitchFamily="18" charset="0"/>
              </a:rPr>
              <a:t>(2)</a:t>
            </a:r>
            <a:r>
              <a:rPr lang="zh-CN" altLang="en-US" sz="2800" b="1" dirty="0">
                <a:solidFill>
                  <a:srgbClr val="000000"/>
                </a:solidFill>
                <a:latin typeface="Times New Roman" panose="02020603050405020304" pitchFamily="18" charset="0"/>
              </a:rPr>
              <a:t>符号化分别为</a:t>
            </a:r>
            <a:endParaRPr lang="zh-CN" altLang="en-US" sz="2800" b="1" dirty="0">
              <a:solidFill>
                <a:srgbClr val="000000"/>
              </a:solidFill>
              <a:latin typeface="Times New Roman" panose="02020603050405020304" pitchFamily="18" charset="0"/>
            </a:endParaRPr>
          </a:p>
          <a:p>
            <a:pPr marL="0" lvl="0" indent="0" eaLnBrk="1" hangingPunct="1">
              <a:spcBef>
                <a:spcPct val="0"/>
              </a:spcBef>
              <a:buClrTx/>
              <a:buSzTx/>
              <a:buFontTx/>
              <a:buNone/>
            </a:pPr>
            <a:r>
              <a:rPr lang="zh-CN" altLang="en-US" sz="2800" b="1" dirty="0">
                <a:solidFill>
                  <a:srgbClr val="000000"/>
                </a:solidFill>
                <a:latin typeface="Times New Roman" panose="02020603050405020304" pitchFamily="18" charset="0"/>
              </a:rPr>
              <a:t>             </a:t>
            </a:r>
            <a:r>
              <a:rPr lang="en-US" altLang="zh-CN" sz="2800" b="1" dirty="0">
                <a:solidFill>
                  <a:srgbClr val="000000"/>
                </a:solidFill>
                <a:latin typeface="Times New Roman" panose="02020603050405020304" pitchFamily="18" charset="0"/>
              </a:rPr>
              <a:t>(1)        </a:t>
            </a:r>
            <a:r>
              <a:rPr lang="en-US" altLang="zh-CN" sz="2800" b="1" dirty="0">
                <a:solidFill>
                  <a:srgbClr val="000000"/>
                </a:solidFill>
                <a:latin typeface="Times New Roman" panose="02020603050405020304" pitchFamily="18" charset="0"/>
                <a:sym typeface="Symbol" panose="05050102010706020507" pitchFamily="18" charset="2"/>
              </a:rPr>
              <a:t></a:t>
            </a:r>
            <a:r>
              <a:rPr lang="en-US" altLang="zh-CN" sz="2800" b="1" dirty="0">
                <a:solidFill>
                  <a:srgbClr val="000000"/>
                </a:solidFill>
                <a:latin typeface="Times New Roman" panose="02020603050405020304" pitchFamily="18" charset="0"/>
              </a:rPr>
              <a:t>x F(x)</a:t>
            </a:r>
            <a:endParaRPr lang="en-US" altLang="zh-CN" sz="2800" b="1" dirty="0">
              <a:solidFill>
                <a:srgbClr val="000000"/>
              </a:solidFill>
              <a:latin typeface="Times New Roman" panose="02020603050405020304" pitchFamily="18" charset="0"/>
            </a:endParaRPr>
          </a:p>
          <a:p>
            <a:pPr marL="0" lvl="0" indent="0" eaLnBrk="1" hangingPunct="1">
              <a:spcBef>
                <a:spcPct val="0"/>
              </a:spcBef>
              <a:buClrTx/>
              <a:buSzTx/>
              <a:buFontTx/>
              <a:buNone/>
            </a:pPr>
            <a:r>
              <a:rPr lang="en-US" altLang="zh-CN" sz="2800" b="1" dirty="0">
                <a:solidFill>
                  <a:srgbClr val="000000"/>
                </a:solidFill>
                <a:latin typeface="Times New Roman" panose="02020603050405020304" pitchFamily="18" charset="0"/>
              </a:rPr>
              <a:t>             (2)        </a:t>
            </a:r>
            <a:r>
              <a:rPr lang="en-US" altLang="zh-CN" sz="2800" b="1" dirty="0">
                <a:solidFill>
                  <a:srgbClr val="000000"/>
                </a:solidFill>
                <a:latin typeface="Times New Roman" panose="02020603050405020304" pitchFamily="18" charset="0"/>
                <a:sym typeface="Symbol" panose="05050102010706020507" pitchFamily="18" charset="2"/>
              </a:rPr>
              <a:t></a:t>
            </a:r>
            <a:r>
              <a:rPr lang="en-US" altLang="zh-CN" sz="2800" b="1" dirty="0">
                <a:solidFill>
                  <a:srgbClr val="000000"/>
                </a:solidFill>
                <a:latin typeface="Times New Roman" panose="02020603050405020304" pitchFamily="18" charset="0"/>
              </a:rPr>
              <a:t>x G(x)</a:t>
            </a:r>
            <a:endParaRPr lang="en-US" altLang="zh-CN" sz="2800" b="1" dirty="0">
              <a:solidFill>
                <a:srgbClr val="000000"/>
              </a:solidFill>
              <a:latin typeface="Times New Roman" panose="02020603050405020304" pitchFamily="18" charset="0"/>
            </a:endParaRPr>
          </a:p>
          <a:p>
            <a:pPr marL="0" lvl="0" indent="0" eaLnBrk="1" hangingPunct="1">
              <a:spcBef>
                <a:spcPct val="0"/>
              </a:spcBef>
              <a:buClrTx/>
              <a:buSzTx/>
              <a:buFontTx/>
              <a:buNone/>
            </a:pPr>
            <a:r>
              <a:rPr lang="en-US" altLang="zh-CN" sz="2800" b="1" dirty="0">
                <a:solidFill>
                  <a:srgbClr val="000000"/>
                </a:solidFill>
                <a:latin typeface="Times New Roman" panose="02020603050405020304" pitchFamily="18" charset="0"/>
              </a:rPr>
              <a:t>        </a:t>
            </a:r>
            <a:r>
              <a:rPr lang="zh-CN" altLang="en-US" sz="2800" b="1" dirty="0">
                <a:solidFill>
                  <a:srgbClr val="000000"/>
                </a:solidFill>
                <a:latin typeface="Times New Roman" panose="02020603050405020304" pitchFamily="18" charset="0"/>
              </a:rPr>
              <a:t>在个体域</a:t>
            </a:r>
            <a:r>
              <a:rPr lang="en-US" altLang="zh-CN" sz="2800" b="1" dirty="0">
                <a:solidFill>
                  <a:srgbClr val="000000"/>
                </a:solidFill>
                <a:latin typeface="Times New Roman" panose="02020603050405020304" pitchFamily="18" charset="0"/>
              </a:rPr>
              <a:t>D2</a:t>
            </a:r>
            <a:r>
              <a:rPr lang="zh-CN" altLang="en-US" sz="2800" b="1" dirty="0">
                <a:solidFill>
                  <a:srgbClr val="000000"/>
                </a:solidFill>
                <a:latin typeface="Times New Roman" panose="02020603050405020304" pitchFamily="18" charset="0"/>
              </a:rPr>
              <a:t>中命题</a:t>
            </a:r>
            <a:r>
              <a:rPr lang="en-US" altLang="zh-CN" sz="2800" b="1" dirty="0">
                <a:solidFill>
                  <a:srgbClr val="000000"/>
                </a:solidFill>
                <a:latin typeface="Times New Roman" panose="02020603050405020304" pitchFamily="18" charset="0"/>
              </a:rPr>
              <a:t>(1)</a:t>
            </a:r>
            <a:r>
              <a:rPr lang="zh-CN" altLang="en-US" sz="2800" b="1" dirty="0">
                <a:solidFill>
                  <a:srgbClr val="000000"/>
                </a:solidFill>
                <a:latin typeface="Times New Roman" panose="02020603050405020304" pitchFamily="18" charset="0"/>
              </a:rPr>
              <a:t>、</a:t>
            </a:r>
            <a:r>
              <a:rPr lang="en-US" altLang="zh-CN" sz="2800" b="1" dirty="0">
                <a:solidFill>
                  <a:srgbClr val="000000"/>
                </a:solidFill>
                <a:latin typeface="Times New Roman" panose="02020603050405020304" pitchFamily="18" charset="0"/>
              </a:rPr>
              <a:t>(2)</a:t>
            </a:r>
            <a:r>
              <a:rPr lang="zh-CN" altLang="en-US" sz="2800" b="1" dirty="0">
                <a:solidFill>
                  <a:srgbClr val="000000"/>
                </a:solidFill>
                <a:latin typeface="Times New Roman" panose="02020603050405020304" pitchFamily="18" charset="0"/>
              </a:rPr>
              <a:t>都是真命题。</a:t>
            </a:r>
            <a:endParaRPr lang="zh-CN" altLang="en-US" sz="2800" b="1"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additive="base">
                                        <p:cTn id="7" dur="500" fill="hold"/>
                                        <p:tgtEl>
                                          <p:spTgt spid="18435"/>
                                        </p:tgtEl>
                                        <p:attrNameLst>
                                          <p:attrName>ppt_x</p:attrName>
                                        </p:attrNameLst>
                                      </p:cBhvr>
                                      <p:tavLst>
                                        <p:tav tm="0">
                                          <p:val>
                                            <p:strVal val="0-#ppt_w/2"/>
                                          </p:val>
                                        </p:tav>
                                        <p:tav tm="100000">
                                          <p:val>
                                            <p:strVal val="#ppt_x"/>
                                          </p:val>
                                        </p:tav>
                                      </p:tavLst>
                                    </p:anim>
                                    <p:anim calcmode="lin" valueType="num">
                                      <p:cBhvr additive="base">
                                        <p:cTn id="8" dur="500" fill="hold"/>
                                        <p:tgtEl>
                                          <p:spTgt spid="1843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436"/>
                                        </p:tgtEl>
                                        <p:attrNameLst>
                                          <p:attrName>style.visibility</p:attrName>
                                        </p:attrNameLst>
                                      </p:cBhvr>
                                      <p:to>
                                        <p:strVal val="visible"/>
                                      </p:to>
                                    </p:set>
                                    <p:anim calcmode="lin" valueType="num">
                                      <p:cBhvr additive="base">
                                        <p:cTn id="13" dur="500" fill="hold"/>
                                        <p:tgtEl>
                                          <p:spTgt spid="18436"/>
                                        </p:tgtEl>
                                        <p:attrNameLst>
                                          <p:attrName>ppt_x</p:attrName>
                                        </p:attrNameLst>
                                      </p:cBhvr>
                                      <p:tavLst>
                                        <p:tav tm="0">
                                          <p:val>
                                            <p:strVal val="#ppt_x"/>
                                          </p:val>
                                        </p:tav>
                                        <p:tav tm="100000">
                                          <p:val>
                                            <p:strVal val="#ppt_x"/>
                                          </p:val>
                                        </p:tav>
                                      </p:tavLst>
                                    </p:anim>
                                    <p:anim calcmode="lin" valueType="num">
                                      <p:cBhvr additive="base">
                                        <p:cTn id="14" dur="500" fill="hold"/>
                                        <p:tgtEl>
                                          <p:spTgt spid="184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p:bldP spid="1843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灯片编号占位符 4"/>
          <p:cNvSpPr txBox="1">
            <a:spLocks noGrp="1"/>
          </p:cNvSpPr>
          <p:nvPr/>
        </p:nvSpPr>
        <p:spPr>
          <a:xfrm>
            <a:off x="6553200" y="6248400"/>
            <a:ext cx="21336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28675" name="Rectangle 3"/>
          <p:cNvSpPr>
            <a:spLocks noGrp="1"/>
          </p:cNvSpPr>
          <p:nvPr>
            <p:ph type="body" idx="4294967295"/>
          </p:nvPr>
        </p:nvSpPr>
        <p:spPr>
          <a:xfrm>
            <a:off x="179388" y="620713"/>
            <a:ext cx="8137525" cy="3168650"/>
          </a:xfrm>
          <a:ln/>
        </p:spPr>
        <p:txBody>
          <a:bodyPr vert="horz" wrap="square" lIns="91440" tIns="45720" rIns="91440" bIns="45720" anchor="t" anchorCtr="0"/>
          <a:p>
            <a:pPr algn="just" eaLnBrk="1" hangingPunct="1">
              <a:buClrTx/>
              <a:buNone/>
            </a:pPr>
            <a:r>
              <a:rPr lang="zh-CN" altLang="en-US" b="1" dirty="0">
                <a:solidFill>
                  <a:srgbClr val="FF3300"/>
                </a:solidFill>
                <a:latin typeface="Times New Roman" panose="02020603050405020304" pitchFamily="18" charset="0"/>
              </a:rPr>
              <a:t>例</a:t>
            </a:r>
            <a:r>
              <a:rPr lang="en-US" altLang="zh-CN" b="1" dirty="0">
                <a:solidFill>
                  <a:srgbClr val="FF3300"/>
                </a:solidFill>
                <a:latin typeface="Times New Roman" panose="02020603050405020304" pitchFamily="18" charset="0"/>
              </a:rPr>
              <a:t>5:</a:t>
            </a:r>
            <a:r>
              <a:rPr lang="en-US" altLang="zh-CN" b="1" dirty="0">
                <a:solidFill>
                  <a:srgbClr val="000000"/>
                </a:solidFill>
                <a:latin typeface="Times New Roman" panose="02020603050405020304" pitchFamily="18" charset="0"/>
              </a:rPr>
              <a:t>  </a:t>
            </a:r>
            <a:r>
              <a:rPr lang="zh-CN" altLang="en-US" b="1" dirty="0">
                <a:solidFill>
                  <a:srgbClr val="000000"/>
                </a:solidFill>
                <a:latin typeface="Times New Roman" panose="02020603050405020304" pitchFamily="18" charset="0"/>
              </a:rPr>
              <a:t>将下列命题符号化，并指出真值情况。</a:t>
            </a:r>
            <a:endParaRPr lang="zh-CN" altLang="en-US" b="1" dirty="0">
              <a:solidFill>
                <a:srgbClr val="000000"/>
              </a:solidFill>
              <a:latin typeface="Times New Roman" panose="02020603050405020304" pitchFamily="18" charset="0"/>
            </a:endParaRPr>
          </a:p>
          <a:p>
            <a:pPr algn="just" eaLnBrk="1" hangingPunct="1">
              <a:buClrTx/>
              <a:buNone/>
            </a:pPr>
            <a:r>
              <a:rPr lang="zh-CN" altLang="en-US" b="1" dirty="0">
                <a:solidFill>
                  <a:srgbClr val="000000"/>
                </a:solidFill>
                <a:latin typeface="Times New Roman" panose="02020603050405020304" pitchFamily="18" charset="0"/>
              </a:rPr>
              <a:t>         </a:t>
            </a:r>
            <a:r>
              <a:rPr lang="en-US" altLang="zh-CN" b="1" dirty="0">
                <a:solidFill>
                  <a:srgbClr val="000000"/>
                </a:solidFill>
                <a:latin typeface="Times New Roman" panose="02020603050405020304" pitchFamily="18" charset="0"/>
              </a:rPr>
              <a:t>(1)</a:t>
            </a:r>
            <a:r>
              <a:rPr lang="zh-CN" altLang="en-US" b="1" dirty="0">
                <a:solidFill>
                  <a:srgbClr val="000000"/>
                </a:solidFill>
                <a:latin typeface="Times New Roman" panose="02020603050405020304" pitchFamily="18" charset="0"/>
              </a:rPr>
              <a:t>没有人登上过月球。</a:t>
            </a:r>
            <a:endParaRPr lang="zh-CN" altLang="en-US" b="1" dirty="0">
              <a:solidFill>
                <a:srgbClr val="000000"/>
              </a:solidFill>
              <a:latin typeface="Times New Roman" panose="02020603050405020304" pitchFamily="18" charset="0"/>
            </a:endParaRPr>
          </a:p>
          <a:p>
            <a:pPr algn="just" eaLnBrk="1" hangingPunct="1">
              <a:buClrTx/>
              <a:buNone/>
            </a:pPr>
            <a:r>
              <a:rPr lang="zh-CN" altLang="en-US" b="1" dirty="0">
                <a:solidFill>
                  <a:srgbClr val="000000"/>
                </a:solidFill>
                <a:latin typeface="Times New Roman" panose="02020603050405020304" pitchFamily="18" charset="0"/>
              </a:rPr>
              <a:t>         </a:t>
            </a:r>
            <a:r>
              <a:rPr lang="en-US" altLang="zh-CN" b="1" dirty="0">
                <a:solidFill>
                  <a:srgbClr val="000000"/>
                </a:solidFill>
                <a:latin typeface="Times New Roman" panose="02020603050405020304" pitchFamily="18" charset="0"/>
              </a:rPr>
              <a:t>(2)</a:t>
            </a:r>
            <a:r>
              <a:rPr lang="zh-CN" altLang="en-US" b="1" dirty="0">
                <a:solidFill>
                  <a:srgbClr val="000000"/>
                </a:solidFill>
                <a:latin typeface="Times New Roman" panose="02020603050405020304" pitchFamily="18" charset="0"/>
              </a:rPr>
              <a:t>所有人的头发未必都是黑色的。</a:t>
            </a:r>
            <a:endParaRPr lang="zh-CN" altLang="en-US" b="1" dirty="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灯片编号占位符 4"/>
          <p:cNvSpPr txBox="1">
            <a:spLocks noGrp="1"/>
          </p:cNvSpPr>
          <p:nvPr/>
        </p:nvSpPr>
        <p:spPr>
          <a:xfrm>
            <a:off x="6553200" y="6248400"/>
            <a:ext cx="21336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21507" name="Text Box 3"/>
          <p:cNvSpPr txBox="1"/>
          <p:nvPr/>
        </p:nvSpPr>
        <p:spPr>
          <a:xfrm>
            <a:off x="179388" y="549275"/>
            <a:ext cx="8964612" cy="10398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just" eaLnBrk="1" hangingPunct="1">
              <a:buClrTx/>
              <a:buSzTx/>
              <a:buFontTx/>
              <a:buNone/>
            </a:pPr>
            <a:r>
              <a:rPr lang="zh-CN" altLang="en-US" sz="2800" b="1" dirty="0">
                <a:solidFill>
                  <a:srgbClr val="FF3300"/>
                </a:solidFill>
                <a:latin typeface="Times New Roman" panose="02020603050405020304" pitchFamily="18" charset="0"/>
              </a:rPr>
              <a:t>解</a:t>
            </a:r>
            <a:r>
              <a:rPr lang="en-US" altLang="zh-CN" sz="2800" b="1" dirty="0">
                <a:solidFill>
                  <a:srgbClr val="FF3300"/>
                </a:solidFill>
                <a:latin typeface="Times New Roman" panose="02020603050405020304" pitchFamily="18" charset="0"/>
              </a:rPr>
              <a:t>:</a:t>
            </a:r>
            <a:r>
              <a:rPr lang="en-US" altLang="zh-CN" sz="2800" b="1" dirty="0">
                <a:solidFill>
                  <a:srgbClr val="000000"/>
                </a:solidFill>
                <a:latin typeface="Times New Roman" panose="02020603050405020304" pitchFamily="18" charset="0"/>
              </a:rPr>
              <a:t>  </a:t>
            </a:r>
            <a:r>
              <a:rPr lang="zh-CN" altLang="en-US" sz="2800" b="1" dirty="0">
                <a:solidFill>
                  <a:srgbClr val="000000"/>
                </a:solidFill>
                <a:latin typeface="Times New Roman" panose="02020603050405020304" pitchFamily="18" charset="0"/>
              </a:rPr>
              <a:t>个体域为全总个体域，令</a:t>
            </a:r>
            <a:r>
              <a:rPr lang="en-US" altLang="zh-CN" sz="2800" b="1" dirty="0">
                <a:solidFill>
                  <a:srgbClr val="000000"/>
                </a:solidFill>
                <a:latin typeface="Times New Roman" panose="02020603050405020304" pitchFamily="18" charset="0"/>
              </a:rPr>
              <a:t>M(x)</a:t>
            </a:r>
            <a:r>
              <a:rPr lang="zh-CN" altLang="en-US" sz="2800" b="1" dirty="0">
                <a:solidFill>
                  <a:srgbClr val="000000"/>
                </a:solidFill>
                <a:latin typeface="Times New Roman" panose="02020603050405020304" pitchFamily="18" charset="0"/>
              </a:rPr>
              <a:t>：</a:t>
            </a:r>
            <a:r>
              <a:rPr lang="en-US" altLang="zh-CN" sz="2800" b="1" dirty="0">
                <a:solidFill>
                  <a:srgbClr val="000000"/>
                </a:solidFill>
                <a:latin typeface="Times New Roman" panose="02020603050405020304" pitchFamily="18" charset="0"/>
              </a:rPr>
              <a:t>x</a:t>
            </a:r>
            <a:r>
              <a:rPr lang="zh-CN" altLang="en-US" sz="2800" b="1" dirty="0">
                <a:solidFill>
                  <a:srgbClr val="000000"/>
                </a:solidFill>
                <a:latin typeface="Times New Roman" panose="02020603050405020304" pitchFamily="18" charset="0"/>
              </a:rPr>
              <a:t>是人。</a:t>
            </a:r>
            <a:endParaRPr lang="zh-CN" altLang="en-US" sz="2800" b="1" dirty="0">
              <a:solidFill>
                <a:srgbClr val="000000"/>
              </a:solidFill>
              <a:latin typeface="Times New Roman" panose="02020603050405020304" pitchFamily="18" charset="0"/>
            </a:endParaRPr>
          </a:p>
          <a:p>
            <a:pPr marL="0" lvl="0" indent="0" algn="just" eaLnBrk="1" hangingPunct="1">
              <a:buClrTx/>
              <a:buSzTx/>
              <a:buFontTx/>
              <a:buNone/>
            </a:pPr>
            <a:r>
              <a:rPr lang="zh-CN" altLang="en-US" sz="2800" b="1" dirty="0">
                <a:solidFill>
                  <a:srgbClr val="000000"/>
                </a:solidFill>
                <a:latin typeface="Times New Roman" panose="02020603050405020304" pitchFamily="18" charset="0"/>
              </a:rPr>
              <a:t>       </a:t>
            </a:r>
            <a:r>
              <a:rPr lang="en-US" altLang="zh-CN" sz="2800" b="1" dirty="0">
                <a:solidFill>
                  <a:srgbClr val="000000"/>
                </a:solidFill>
                <a:latin typeface="Times New Roman" panose="02020603050405020304" pitchFamily="18" charset="0"/>
              </a:rPr>
              <a:t>(1)</a:t>
            </a:r>
            <a:r>
              <a:rPr lang="zh-CN" altLang="en-US" sz="2800" b="1" dirty="0">
                <a:solidFill>
                  <a:srgbClr val="000000"/>
                </a:solidFill>
                <a:latin typeface="Times New Roman" panose="02020603050405020304" pitchFamily="18" charset="0"/>
              </a:rPr>
              <a:t>令</a:t>
            </a:r>
            <a:r>
              <a:rPr lang="en-US" altLang="zh-CN" sz="2800" b="1" dirty="0">
                <a:solidFill>
                  <a:srgbClr val="000000"/>
                </a:solidFill>
                <a:latin typeface="Times New Roman" panose="02020603050405020304" pitchFamily="18" charset="0"/>
              </a:rPr>
              <a:t>F(x)</a:t>
            </a:r>
            <a:r>
              <a:rPr lang="zh-CN" altLang="en-US" sz="2800" b="1" dirty="0">
                <a:solidFill>
                  <a:srgbClr val="000000"/>
                </a:solidFill>
                <a:latin typeface="Times New Roman" panose="02020603050405020304" pitchFamily="18" charset="0"/>
              </a:rPr>
              <a:t>：</a:t>
            </a:r>
            <a:r>
              <a:rPr lang="en-US" altLang="zh-CN" sz="2800" b="1" dirty="0">
                <a:solidFill>
                  <a:srgbClr val="000000"/>
                </a:solidFill>
                <a:latin typeface="Times New Roman" panose="02020603050405020304" pitchFamily="18" charset="0"/>
              </a:rPr>
              <a:t>x</a:t>
            </a:r>
            <a:r>
              <a:rPr lang="zh-CN" altLang="en-US" sz="2800" b="1" dirty="0">
                <a:solidFill>
                  <a:srgbClr val="000000"/>
                </a:solidFill>
                <a:latin typeface="Times New Roman" panose="02020603050405020304" pitchFamily="18" charset="0"/>
              </a:rPr>
              <a:t>登上过月球。</a:t>
            </a:r>
            <a:endParaRPr lang="zh-CN" altLang="en-US" sz="2800" b="1" dirty="0">
              <a:solidFill>
                <a:srgbClr val="000000"/>
              </a:solidFill>
              <a:latin typeface="Times New Roman" panose="02020603050405020304" pitchFamily="18" charset="0"/>
            </a:endParaRPr>
          </a:p>
        </p:txBody>
      </p:sp>
      <p:sp>
        <p:nvSpPr>
          <p:cNvPr id="2" name="矩形 1"/>
          <p:cNvSpPr/>
          <p:nvPr/>
        </p:nvSpPr>
        <p:spPr>
          <a:xfrm>
            <a:off x="1258888" y="1700213"/>
            <a:ext cx="7273925" cy="18161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just" eaLnBrk="1" hangingPunct="1">
              <a:spcBef>
                <a:spcPct val="0"/>
              </a:spcBef>
              <a:buClrTx/>
              <a:buSzTx/>
              <a:buFontTx/>
              <a:buNone/>
            </a:pPr>
            <a:r>
              <a:rPr lang="zh-CN" altLang="en-US" sz="2800" b="1" dirty="0">
                <a:solidFill>
                  <a:srgbClr val="000000"/>
                </a:solidFill>
                <a:latin typeface="Times New Roman" panose="02020603050405020304" pitchFamily="18" charset="0"/>
              </a:rPr>
              <a:t>命题</a:t>
            </a:r>
            <a:r>
              <a:rPr lang="en-US" altLang="zh-CN" sz="2800" b="1" dirty="0">
                <a:solidFill>
                  <a:srgbClr val="000000"/>
                </a:solidFill>
                <a:latin typeface="Times New Roman" panose="02020603050405020304" pitchFamily="18" charset="0"/>
              </a:rPr>
              <a:t>(1)</a:t>
            </a:r>
            <a:r>
              <a:rPr lang="zh-CN" altLang="en-US" sz="2800" b="1" dirty="0">
                <a:solidFill>
                  <a:srgbClr val="000000"/>
                </a:solidFill>
                <a:latin typeface="Times New Roman" panose="02020603050405020304" pitchFamily="18" charset="0"/>
              </a:rPr>
              <a:t>符号化为：</a:t>
            </a:r>
            <a:endParaRPr lang="zh-CN" altLang="en-US" sz="2800" b="1" dirty="0">
              <a:solidFill>
                <a:srgbClr val="000000"/>
              </a:solidFill>
              <a:latin typeface="Times New Roman" panose="02020603050405020304" pitchFamily="18" charset="0"/>
            </a:endParaRPr>
          </a:p>
          <a:p>
            <a:pPr marL="0" lvl="0" indent="0" algn="ctr" eaLnBrk="1" hangingPunct="1">
              <a:spcBef>
                <a:spcPct val="0"/>
              </a:spcBef>
              <a:buClrTx/>
              <a:buSzTx/>
              <a:buFontTx/>
              <a:buNone/>
            </a:pPr>
            <a:r>
              <a:rPr lang="zh-CN" altLang="en-US" sz="2800" b="1" dirty="0">
                <a:solidFill>
                  <a:srgbClr val="000000"/>
                </a:solidFill>
                <a:latin typeface="Times New Roman" panose="02020603050405020304" pitchFamily="18" charset="0"/>
                <a:sym typeface="Symbol" panose="05050102010706020507" pitchFamily="18" charset="2"/>
              </a:rPr>
              <a:t></a:t>
            </a:r>
            <a:r>
              <a:rPr lang="en-US" altLang="zh-CN" sz="2800" b="1" dirty="0">
                <a:solidFill>
                  <a:srgbClr val="000000"/>
                </a:solidFill>
                <a:latin typeface="Times New Roman" panose="02020603050405020304" pitchFamily="18" charset="0"/>
              </a:rPr>
              <a:t>x(M(x)∧F(x))</a:t>
            </a:r>
            <a:endParaRPr lang="en-US" altLang="zh-CN" sz="2800" b="1" dirty="0">
              <a:solidFill>
                <a:srgbClr val="000000"/>
              </a:solidFill>
              <a:latin typeface="Times New Roman" panose="02020603050405020304" pitchFamily="18" charset="0"/>
            </a:endParaRPr>
          </a:p>
          <a:p>
            <a:pPr marL="0" lvl="0" indent="0" algn="just" eaLnBrk="1" hangingPunct="1">
              <a:spcBef>
                <a:spcPct val="0"/>
              </a:spcBef>
              <a:buClrTx/>
              <a:buSzTx/>
              <a:buFontTx/>
              <a:buNone/>
            </a:pPr>
            <a:r>
              <a:rPr lang="en-US" altLang="zh-CN" sz="2800" b="1" dirty="0">
                <a:solidFill>
                  <a:srgbClr val="000000"/>
                </a:solidFill>
                <a:latin typeface="Times New Roman" panose="02020603050405020304" pitchFamily="18" charset="0"/>
              </a:rPr>
              <a:t> </a:t>
            </a:r>
            <a:r>
              <a:rPr lang="zh-CN" altLang="en-US" sz="2800" b="1" dirty="0">
                <a:solidFill>
                  <a:srgbClr val="000000"/>
                </a:solidFill>
                <a:latin typeface="Times New Roman" panose="02020603050405020304" pitchFamily="18" charset="0"/>
              </a:rPr>
              <a:t>设</a:t>
            </a:r>
            <a:r>
              <a:rPr lang="en-US" altLang="zh-CN" sz="2800" b="1" dirty="0">
                <a:solidFill>
                  <a:srgbClr val="000000"/>
                </a:solidFill>
                <a:latin typeface="Times New Roman" panose="02020603050405020304" pitchFamily="18" charset="0"/>
              </a:rPr>
              <a:t>a</a:t>
            </a:r>
            <a:r>
              <a:rPr lang="zh-CN" altLang="en-US" sz="2800" b="1" dirty="0">
                <a:solidFill>
                  <a:srgbClr val="000000"/>
                </a:solidFill>
                <a:latin typeface="Times New Roman" panose="02020603050405020304" pitchFamily="18" charset="0"/>
              </a:rPr>
              <a:t>是</a:t>
            </a:r>
            <a:r>
              <a:rPr lang="en-US" altLang="zh-CN" sz="2800" b="1" dirty="0">
                <a:solidFill>
                  <a:srgbClr val="000000"/>
                </a:solidFill>
                <a:latin typeface="Times New Roman" panose="02020603050405020304" pitchFamily="18" charset="0"/>
              </a:rPr>
              <a:t>1969</a:t>
            </a:r>
            <a:r>
              <a:rPr lang="zh-CN" altLang="en-US" sz="2800" b="1" dirty="0">
                <a:solidFill>
                  <a:srgbClr val="000000"/>
                </a:solidFill>
                <a:latin typeface="Times New Roman" panose="02020603050405020304" pitchFamily="18" charset="0"/>
              </a:rPr>
              <a:t>年登上月球完成阿波罗计划的一名</a:t>
            </a:r>
            <a:endParaRPr lang="en-US" altLang="zh-CN" sz="2800" b="1" dirty="0">
              <a:solidFill>
                <a:srgbClr val="000000"/>
              </a:solidFill>
              <a:latin typeface="Times New Roman" panose="02020603050405020304" pitchFamily="18" charset="0"/>
            </a:endParaRPr>
          </a:p>
          <a:p>
            <a:pPr marL="0" lvl="0" indent="0" algn="just" eaLnBrk="1" hangingPunct="1">
              <a:spcBef>
                <a:spcPct val="0"/>
              </a:spcBef>
              <a:buClrTx/>
              <a:buSzTx/>
              <a:buFontTx/>
              <a:buNone/>
            </a:pPr>
            <a:r>
              <a:rPr lang="zh-CN" altLang="en-US" sz="2800" b="1" dirty="0">
                <a:solidFill>
                  <a:srgbClr val="000000"/>
                </a:solidFill>
                <a:latin typeface="Times New Roman" panose="02020603050405020304" pitchFamily="18" charset="0"/>
              </a:rPr>
              <a:t> 美国人，则</a:t>
            </a:r>
            <a:r>
              <a:rPr lang="en-US" altLang="zh-CN" sz="2800" b="1" dirty="0">
                <a:solidFill>
                  <a:srgbClr val="000000"/>
                </a:solidFill>
                <a:latin typeface="Times New Roman" panose="02020603050405020304" pitchFamily="18" charset="0"/>
              </a:rPr>
              <a:t>M(a)∧F(a)</a:t>
            </a:r>
            <a:r>
              <a:rPr lang="zh-CN" altLang="en-US" sz="2800" b="1" dirty="0">
                <a:solidFill>
                  <a:srgbClr val="000000"/>
                </a:solidFill>
                <a:latin typeface="Times New Roman" panose="02020603050405020304" pitchFamily="18" charset="0"/>
              </a:rPr>
              <a:t>为真，故命题</a:t>
            </a:r>
            <a:r>
              <a:rPr lang="en-US" altLang="zh-CN" sz="2800" b="1" dirty="0">
                <a:solidFill>
                  <a:srgbClr val="000000"/>
                </a:solidFill>
                <a:latin typeface="Times New Roman" panose="02020603050405020304" pitchFamily="18" charset="0"/>
              </a:rPr>
              <a:t>(1)</a:t>
            </a:r>
            <a:r>
              <a:rPr lang="zh-CN" altLang="en-US" sz="2800" b="1" dirty="0">
                <a:solidFill>
                  <a:srgbClr val="000000"/>
                </a:solidFill>
                <a:latin typeface="Times New Roman" panose="02020603050405020304" pitchFamily="18" charset="0"/>
              </a:rPr>
              <a:t>为假。</a:t>
            </a:r>
            <a:endParaRPr lang="zh-CN" altLang="en-US" sz="2800" b="1"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7"/>
                                        </p:tgtEl>
                                        <p:attrNameLst>
                                          <p:attrName>style.visibility</p:attrName>
                                        </p:attrNameLst>
                                      </p:cBhvr>
                                      <p:to>
                                        <p:strVal val="visible"/>
                                      </p:to>
                                    </p:set>
                                    <p:anim calcmode="lin" valueType="num">
                                      <p:cBhvr additive="base">
                                        <p:cTn id="7" dur="500" fill="hold"/>
                                        <p:tgtEl>
                                          <p:spTgt spid="21507"/>
                                        </p:tgtEl>
                                        <p:attrNameLst>
                                          <p:attrName>ppt_x</p:attrName>
                                        </p:attrNameLst>
                                      </p:cBhvr>
                                      <p:tavLst>
                                        <p:tav tm="0">
                                          <p:val>
                                            <p:strVal val="0-#ppt_w/2"/>
                                          </p:val>
                                        </p:tav>
                                        <p:tav tm="100000">
                                          <p:val>
                                            <p:strVal val="#ppt_x"/>
                                          </p:val>
                                        </p:tav>
                                      </p:tavLst>
                                    </p:anim>
                                    <p:anim calcmode="lin" valueType="num">
                                      <p:cBhvr additive="base">
                                        <p:cTn id="8" dur="500" fill="hold"/>
                                        <p:tgtEl>
                                          <p:spTgt spid="2150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4"/>
          <p:cNvSpPr txBox="1">
            <a:spLocks noGrp="1"/>
          </p:cNvSpPr>
          <p:nvPr/>
        </p:nvSpPr>
        <p:spPr>
          <a:xfrm>
            <a:off x="6553200" y="6248400"/>
            <a:ext cx="21336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21507" name="Text Box 3"/>
          <p:cNvSpPr txBox="1"/>
          <p:nvPr/>
        </p:nvSpPr>
        <p:spPr>
          <a:xfrm>
            <a:off x="179388" y="549275"/>
            <a:ext cx="8964612" cy="10398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just" eaLnBrk="1" hangingPunct="1">
              <a:buClrTx/>
              <a:buSzTx/>
              <a:buFontTx/>
              <a:buNone/>
            </a:pPr>
            <a:r>
              <a:rPr lang="zh-CN" altLang="en-US" sz="2800" b="1" dirty="0">
                <a:solidFill>
                  <a:srgbClr val="FF3300"/>
                </a:solidFill>
                <a:latin typeface="Times New Roman" panose="02020603050405020304" pitchFamily="18" charset="0"/>
              </a:rPr>
              <a:t>解</a:t>
            </a:r>
            <a:r>
              <a:rPr lang="en-US" altLang="zh-CN" sz="2800" b="1" dirty="0">
                <a:solidFill>
                  <a:srgbClr val="FF3300"/>
                </a:solidFill>
                <a:latin typeface="Times New Roman" panose="02020603050405020304" pitchFamily="18" charset="0"/>
              </a:rPr>
              <a:t>:</a:t>
            </a:r>
            <a:r>
              <a:rPr lang="en-US" altLang="zh-CN" sz="2800" b="1" dirty="0">
                <a:solidFill>
                  <a:srgbClr val="000000"/>
                </a:solidFill>
                <a:latin typeface="Times New Roman" panose="02020603050405020304" pitchFamily="18" charset="0"/>
              </a:rPr>
              <a:t>  </a:t>
            </a:r>
            <a:r>
              <a:rPr lang="zh-CN" altLang="en-US" sz="2800" b="1" dirty="0">
                <a:solidFill>
                  <a:srgbClr val="000000"/>
                </a:solidFill>
                <a:latin typeface="Times New Roman" panose="02020603050405020304" pitchFamily="18" charset="0"/>
              </a:rPr>
              <a:t>个体域为全总个体域，令</a:t>
            </a:r>
            <a:r>
              <a:rPr lang="en-US" altLang="zh-CN" sz="2800" b="1" dirty="0">
                <a:solidFill>
                  <a:srgbClr val="000000"/>
                </a:solidFill>
                <a:latin typeface="Times New Roman" panose="02020603050405020304" pitchFamily="18" charset="0"/>
              </a:rPr>
              <a:t>M(x)</a:t>
            </a:r>
            <a:r>
              <a:rPr lang="zh-CN" altLang="en-US" sz="2800" b="1" dirty="0">
                <a:solidFill>
                  <a:srgbClr val="000000"/>
                </a:solidFill>
                <a:latin typeface="Times New Roman" panose="02020603050405020304" pitchFamily="18" charset="0"/>
              </a:rPr>
              <a:t>：</a:t>
            </a:r>
            <a:r>
              <a:rPr lang="en-US" altLang="zh-CN" sz="2800" b="1" dirty="0">
                <a:solidFill>
                  <a:srgbClr val="000000"/>
                </a:solidFill>
                <a:latin typeface="Times New Roman" panose="02020603050405020304" pitchFamily="18" charset="0"/>
              </a:rPr>
              <a:t>x</a:t>
            </a:r>
            <a:r>
              <a:rPr lang="zh-CN" altLang="en-US" sz="2800" b="1" dirty="0">
                <a:solidFill>
                  <a:srgbClr val="000000"/>
                </a:solidFill>
                <a:latin typeface="Times New Roman" panose="02020603050405020304" pitchFamily="18" charset="0"/>
              </a:rPr>
              <a:t>是人。</a:t>
            </a:r>
            <a:endParaRPr lang="zh-CN" altLang="en-US" sz="2800" b="1" dirty="0">
              <a:solidFill>
                <a:srgbClr val="000000"/>
              </a:solidFill>
              <a:latin typeface="Times New Roman" panose="02020603050405020304" pitchFamily="18" charset="0"/>
            </a:endParaRPr>
          </a:p>
          <a:p>
            <a:pPr marL="0" lvl="0" indent="0" algn="just" eaLnBrk="1" hangingPunct="1">
              <a:buClrTx/>
              <a:buSzTx/>
              <a:buFontTx/>
              <a:buNone/>
            </a:pPr>
            <a:r>
              <a:rPr lang="zh-CN" altLang="en-US" sz="2800" b="1" dirty="0">
                <a:solidFill>
                  <a:srgbClr val="000000"/>
                </a:solidFill>
                <a:latin typeface="Times New Roman" panose="02020603050405020304" pitchFamily="18" charset="0"/>
              </a:rPr>
              <a:t>      </a:t>
            </a:r>
            <a:r>
              <a:rPr lang="en-US" altLang="zh-CN" sz="2800" b="1" dirty="0">
                <a:solidFill>
                  <a:srgbClr val="000000"/>
                </a:solidFill>
                <a:latin typeface="Times New Roman" panose="02020603050405020304" pitchFamily="18" charset="0"/>
              </a:rPr>
              <a:t>(2)</a:t>
            </a:r>
            <a:r>
              <a:rPr lang="zh-CN" altLang="en-US" sz="2800" b="1" dirty="0">
                <a:solidFill>
                  <a:srgbClr val="000000"/>
                </a:solidFill>
                <a:latin typeface="Times New Roman" panose="02020603050405020304" pitchFamily="18" charset="0"/>
              </a:rPr>
              <a:t>令</a:t>
            </a:r>
            <a:r>
              <a:rPr lang="en-US" altLang="zh-CN" sz="2800" b="1" dirty="0">
                <a:solidFill>
                  <a:srgbClr val="000000"/>
                </a:solidFill>
                <a:latin typeface="Times New Roman" panose="02020603050405020304" pitchFamily="18" charset="0"/>
              </a:rPr>
              <a:t>H(x)</a:t>
            </a:r>
            <a:r>
              <a:rPr lang="zh-CN" altLang="en-US" sz="2800" b="1" dirty="0">
                <a:solidFill>
                  <a:srgbClr val="000000"/>
                </a:solidFill>
                <a:latin typeface="Times New Roman" panose="02020603050405020304" pitchFamily="18" charset="0"/>
              </a:rPr>
              <a:t>：</a:t>
            </a:r>
            <a:r>
              <a:rPr lang="en-US" altLang="zh-CN" sz="2800" b="1" dirty="0">
                <a:solidFill>
                  <a:srgbClr val="000000"/>
                </a:solidFill>
                <a:latin typeface="Times New Roman" panose="02020603050405020304" pitchFamily="18" charset="0"/>
              </a:rPr>
              <a:t>x</a:t>
            </a:r>
            <a:r>
              <a:rPr lang="zh-CN" altLang="en-US" sz="2800" b="1" dirty="0">
                <a:solidFill>
                  <a:srgbClr val="000000"/>
                </a:solidFill>
                <a:latin typeface="Times New Roman" panose="02020603050405020304" pitchFamily="18" charset="0"/>
              </a:rPr>
              <a:t>的头发是黑色的。</a:t>
            </a:r>
            <a:endParaRPr lang="zh-CN" altLang="en-US" sz="2800" b="1" dirty="0">
              <a:solidFill>
                <a:srgbClr val="000000"/>
              </a:solidFill>
              <a:latin typeface="宋体" panose="02010600030101010101" pitchFamily="2" charset="-122"/>
            </a:endParaRPr>
          </a:p>
        </p:txBody>
      </p:sp>
      <p:sp>
        <p:nvSpPr>
          <p:cNvPr id="2" name="矩形 1"/>
          <p:cNvSpPr/>
          <p:nvPr/>
        </p:nvSpPr>
        <p:spPr>
          <a:xfrm>
            <a:off x="1187450" y="1773238"/>
            <a:ext cx="7499350" cy="22463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just" eaLnBrk="1" hangingPunct="1">
              <a:spcBef>
                <a:spcPct val="0"/>
              </a:spcBef>
              <a:buClrTx/>
              <a:buSzTx/>
              <a:buFontTx/>
              <a:buNone/>
            </a:pPr>
            <a:r>
              <a:rPr lang="zh-CN" altLang="en-US" sz="2800" b="1" dirty="0">
                <a:solidFill>
                  <a:srgbClr val="000000"/>
                </a:solidFill>
                <a:latin typeface="Times New Roman" panose="02020603050405020304" pitchFamily="18" charset="0"/>
              </a:rPr>
              <a:t>命题</a:t>
            </a:r>
            <a:r>
              <a:rPr lang="en-US" altLang="zh-CN" sz="2800" b="1" dirty="0">
                <a:solidFill>
                  <a:srgbClr val="000000"/>
                </a:solidFill>
                <a:latin typeface="Times New Roman" panose="02020603050405020304" pitchFamily="18" charset="0"/>
              </a:rPr>
              <a:t>(2)</a:t>
            </a:r>
            <a:r>
              <a:rPr lang="zh-CN" altLang="en-US" sz="2800" b="1" dirty="0">
                <a:solidFill>
                  <a:srgbClr val="000000"/>
                </a:solidFill>
                <a:latin typeface="Times New Roman" panose="02020603050405020304" pitchFamily="18" charset="0"/>
              </a:rPr>
              <a:t>可符号化为：</a:t>
            </a:r>
            <a:endParaRPr lang="zh-CN" altLang="en-US" sz="2800" b="1" dirty="0">
              <a:solidFill>
                <a:srgbClr val="000000"/>
              </a:solidFill>
              <a:latin typeface="Times New Roman" panose="02020603050405020304" pitchFamily="18" charset="0"/>
            </a:endParaRPr>
          </a:p>
          <a:p>
            <a:pPr marL="0" lvl="0" indent="0" algn="just" eaLnBrk="1" hangingPunct="1">
              <a:spcBef>
                <a:spcPct val="0"/>
              </a:spcBef>
              <a:buClrTx/>
              <a:buSzTx/>
              <a:buFontTx/>
              <a:buNone/>
            </a:pPr>
            <a:r>
              <a:rPr lang="zh-CN" altLang="en-US" sz="2800" b="1" dirty="0">
                <a:solidFill>
                  <a:srgbClr val="000000"/>
                </a:solidFill>
                <a:latin typeface="Times New Roman" panose="02020603050405020304" pitchFamily="18" charset="0"/>
              </a:rPr>
              <a:t>            </a:t>
            </a:r>
            <a:r>
              <a:rPr lang="zh-CN" altLang="en-US" sz="2800" b="1" dirty="0">
                <a:solidFill>
                  <a:srgbClr val="000000"/>
                </a:solidFill>
                <a:latin typeface="Times New Roman" panose="02020603050405020304" pitchFamily="18" charset="0"/>
                <a:sym typeface="Symbol" panose="05050102010706020507" pitchFamily="18" charset="2"/>
              </a:rPr>
              <a:t></a:t>
            </a:r>
            <a:r>
              <a:rPr lang="en-US" altLang="zh-CN" sz="2800" b="1" dirty="0">
                <a:solidFill>
                  <a:srgbClr val="000000"/>
                </a:solidFill>
                <a:latin typeface="Times New Roman" panose="02020603050405020304" pitchFamily="18" charset="0"/>
              </a:rPr>
              <a:t>x(M(x)</a:t>
            </a:r>
            <a:r>
              <a:rPr lang="en-US" altLang="zh-CN" sz="2800" b="1" dirty="0">
                <a:solidFill>
                  <a:srgbClr val="000000"/>
                </a:solidFill>
                <a:latin typeface="Times New Roman" panose="02020603050405020304" pitchFamily="18" charset="0"/>
                <a:sym typeface="Symbol" panose="05050102010706020507" pitchFamily="18" charset="2"/>
              </a:rPr>
              <a:t></a:t>
            </a:r>
            <a:r>
              <a:rPr lang="en-US" altLang="zh-CN" sz="2800" b="1" dirty="0">
                <a:solidFill>
                  <a:srgbClr val="000000"/>
                </a:solidFill>
                <a:latin typeface="Times New Roman" panose="02020603050405020304" pitchFamily="18" charset="0"/>
              </a:rPr>
              <a:t>H(x))</a:t>
            </a:r>
            <a:endParaRPr lang="en-US" altLang="zh-CN" sz="2800" b="1" dirty="0">
              <a:solidFill>
                <a:srgbClr val="000000"/>
              </a:solidFill>
              <a:latin typeface="Times New Roman" panose="02020603050405020304" pitchFamily="18" charset="0"/>
            </a:endParaRPr>
          </a:p>
          <a:p>
            <a:pPr marL="0" lvl="0" indent="0" algn="just" eaLnBrk="1" hangingPunct="1">
              <a:spcBef>
                <a:spcPct val="0"/>
              </a:spcBef>
              <a:buClrTx/>
              <a:buSzTx/>
              <a:buFontTx/>
              <a:buNone/>
            </a:pPr>
            <a:endParaRPr lang="en-US" altLang="zh-CN" sz="2800" b="1" dirty="0">
              <a:solidFill>
                <a:srgbClr val="000000"/>
              </a:solidFill>
              <a:latin typeface="Times New Roman" panose="02020603050405020304" pitchFamily="18" charset="0"/>
            </a:endParaRPr>
          </a:p>
          <a:p>
            <a:pPr marL="0" lvl="0" indent="0" algn="just" eaLnBrk="1" hangingPunct="1">
              <a:spcBef>
                <a:spcPct val="0"/>
              </a:spcBef>
              <a:buClrTx/>
              <a:buSzTx/>
              <a:buFontTx/>
              <a:buNone/>
            </a:pPr>
            <a:r>
              <a:rPr lang="zh-CN" altLang="en-US" sz="2800" b="1" dirty="0">
                <a:solidFill>
                  <a:srgbClr val="000000"/>
                </a:solidFill>
                <a:latin typeface="宋体" panose="02010600030101010101" pitchFamily="2" charset="-122"/>
              </a:rPr>
              <a:t>有的人头发是褐色的，所以</a:t>
            </a:r>
            <a:r>
              <a:rPr lang="zh-CN" altLang="en-US" sz="2800" b="1" dirty="0">
                <a:solidFill>
                  <a:srgbClr val="000000"/>
                </a:solidFill>
                <a:latin typeface="Times New Roman" panose="02020603050405020304" pitchFamily="18" charset="0"/>
                <a:sym typeface="Symbol" panose="05050102010706020507" pitchFamily="18" charset="2"/>
              </a:rPr>
              <a:t></a:t>
            </a:r>
            <a:r>
              <a:rPr lang="en-US" altLang="zh-CN" sz="2800" b="1" dirty="0">
                <a:solidFill>
                  <a:srgbClr val="000000"/>
                </a:solidFill>
                <a:latin typeface="Times New Roman" panose="02020603050405020304" pitchFamily="18" charset="0"/>
              </a:rPr>
              <a:t>x</a:t>
            </a:r>
            <a:r>
              <a:rPr lang="en-US" altLang="zh-CN" sz="2800" b="1" dirty="0">
                <a:solidFill>
                  <a:srgbClr val="000000"/>
                </a:solidFill>
                <a:latin typeface="宋体" panose="02010600030101010101" pitchFamily="2" charset="-122"/>
              </a:rPr>
              <a:t>(</a:t>
            </a:r>
            <a:r>
              <a:rPr lang="en-US" altLang="zh-CN" sz="2800" b="1" dirty="0">
                <a:solidFill>
                  <a:srgbClr val="000000"/>
                </a:solidFill>
                <a:latin typeface="Times New Roman" panose="02020603050405020304" pitchFamily="18" charset="0"/>
              </a:rPr>
              <a:t>M</a:t>
            </a:r>
            <a:r>
              <a:rPr lang="en-US" altLang="zh-CN" sz="2800" b="1" dirty="0">
                <a:solidFill>
                  <a:srgbClr val="000000"/>
                </a:solidFill>
                <a:latin typeface="宋体" panose="02010600030101010101" pitchFamily="2" charset="-122"/>
              </a:rPr>
              <a:t>(</a:t>
            </a:r>
            <a:r>
              <a:rPr lang="en-US" altLang="zh-CN" sz="2800" b="1" dirty="0">
                <a:solidFill>
                  <a:srgbClr val="000000"/>
                </a:solidFill>
                <a:latin typeface="Times New Roman" panose="02020603050405020304" pitchFamily="18" charset="0"/>
              </a:rPr>
              <a:t>x</a:t>
            </a:r>
            <a:r>
              <a:rPr lang="en-US" altLang="zh-CN" sz="2800" b="1" dirty="0">
                <a:solidFill>
                  <a:srgbClr val="000000"/>
                </a:solidFill>
                <a:latin typeface="宋体" panose="02010600030101010101" pitchFamily="2" charset="-122"/>
              </a:rPr>
              <a:t>)</a:t>
            </a:r>
            <a:r>
              <a:rPr lang="en-US" altLang="zh-CN" sz="2800" b="1" dirty="0">
                <a:solidFill>
                  <a:srgbClr val="000000"/>
                </a:solidFill>
                <a:latin typeface="Times New Roman" panose="02020603050405020304" pitchFamily="18" charset="0"/>
                <a:sym typeface="Symbol" panose="05050102010706020507" pitchFamily="18" charset="2"/>
              </a:rPr>
              <a:t></a:t>
            </a:r>
            <a:r>
              <a:rPr lang="en-US" altLang="zh-CN" sz="2800" b="1" dirty="0">
                <a:solidFill>
                  <a:srgbClr val="000000"/>
                </a:solidFill>
                <a:latin typeface="Times New Roman" panose="02020603050405020304" pitchFamily="18" charset="0"/>
              </a:rPr>
              <a:t>H</a:t>
            </a:r>
            <a:r>
              <a:rPr lang="en-US" altLang="zh-CN" sz="2800" b="1" dirty="0">
                <a:solidFill>
                  <a:srgbClr val="000000"/>
                </a:solidFill>
                <a:latin typeface="宋体" panose="02010600030101010101" pitchFamily="2" charset="-122"/>
              </a:rPr>
              <a:t>(</a:t>
            </a:r>
            <a:r>
              <a:rPr lang="en-US" altLang="zh-CN" sz="2800" b="1" dirty="0">
                <a:solidFill>
                  <a:srgbClr val="000000"/>
                </a:solidFill>
                <a:latin typeface="Times New Roman" panose="02020603050405020304" pitchFamily="18" charset="0"/>
              </a:rPr>
              <a:t>x</a:t>
            </a:r>
            <a:r>
              <a:rPr lang="en-US" altLang="zh-CN" sz="2800" b="1" dirty="0">
                <a:solidFill>
                  <a:srgbClr val="000000"/>
                </a:solidFill>
                <a:latin typeface="宋体" panose="02010600030101010101" pitchFamily="2" charset="-122"/>
              </a:rPr>
              <a:t>))</a:t>
            </a:r>
            <a:endParaRPr lang="en-US" altLang="zh-CN" sz="2800" b="1" dirty="0">
              <a:solidFill>
                <a:srgbClr val="000000"/>
              </a:solidFill>
              <a:latin typeface="宋体" panose="02010600030101010101" pitchFamily="2" charset="-122"/>
            </a:endParaRPr>
          </a:p>
          <a:p>
            <a:pPr marL="0" lvl="0" indent="0" algn="just" eaLnBrk="1" hangingPunct="1">
              <a:spcBef>
                <a:spcPct val="0"/>
              </a:spcBef>
              <a:buClrTx/>
              <a:buSzTx/>
              <a:buFontTx/>
              <a:buNone/>
            </a:pPr>
            <a:r>
              <a:rPr lang="zh-CN" altLang="en-US" sz="2800" b="1" dirty="0">
                <a:solidFill>
                  <a:srgbClr val="000000"/>
                </a:solidFill>
                <a:latin typeface="宋体" panose="02010600030101010101" pitchFamily="2" charset="-122"/>
              </a:rPr>
              <a:t>为假，故命题</a:t>
            </a:r>
            <a:r>
              <a:rPr lang="en-US" altLang="zh-CN" sz="2800" b="1" dirty="0">
                <a:solidFill>
                  <a:srgbClr val="000000"/>
                </a:solidFill>
                <a:latin typeface="宋体" panose="02010600030101010101" pitchFamily="2" charset="-122"/>
              </a:rPr>
              <a:t>(</a:t>
            </a:r>
            <a:r>
              <a:rPr lang="en-US" altLang="zh-CN" sz="2800" b="1" dirty="0">
                <a:solidFill>
                  <a:srgbClr val="000000"/>
                </a:solidFill>
                <a:latin typeface="Times New Roman" panose="02020603050405020304" pitchFamily="18" charset="0"/>
              </a:rPr>
              <a:t>2</a:t>
            </a:r>
            <a:r>
              <a:rPr lang="en-US" altLang="zh-CN" sz="2800" b="1" dirty="0">
                <a:solidFill>
                  <a:srgbClr val="000000"/>
                </a:solidFill>
                <a:latin typeface="宋体" panose="02010600030101010101" pitchFamily="2" charset="-122"/>
              </a:rPr>
              <a:t>)</a:t>
            </a:r>
            <a:r>
              <a:rPr lang="zh-CN" altLang="en-US" sz="2800" b="1" dirty="0">
                <a:solidFill>
                  <a:srgbClr val="000000"/>
                </a:solidFill>
                <a:latin typeface="宋体" panose="02010600030101010101" pitchFamily="2" charset="-122"/>
              </a:rPr>
              <a:t>为真。</a:t>
            </a:r>
            <a:endParaRPr lang="zh-CN" altLang="en-US" sz="2800" b="1" dirty="0">
              <a:solidFill>
                <a:srgbClr val="000000"/>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7"/>
                                        </p:tgtEl>
                                        <p:attrNameLst>
                                          <p:attrName>style.visibility</p:attrName>
                                        </p:attrNameLst>
                                      </p:cBhvr>
                                      <p:to>
                                        <p:strVal val="visible"/>
                                      </p:to>
                                    </p:set>
                                    <p:anim calcmode="lin" valueType="num">
                                      <p:cBhvr additive="base">
                                        <p:cTn id="7" dur="500" fill="hold"/>
                                        <p:tgtEl>
                                          <p:spTgt spid="21507"/>
                                        </p:tgtEl>
                                        <p:attrNameLst>
                                          <p:attrName>ppt_x</p:attrName>
                                        </p:attrNameLst>
                                      </p:cBhvr>
                                      <p:tavLst>
                                        <p:tav tm="0">
                                          <p:val>
                                            <p:strVal val="0-#ppt_w/2"/>
                                          </p:val>
                                        </p:tav>
                                        <p:tav tm="100000">
                                          <p:val>
                                            <p:strVal val="#ppt_x"/>
                                          </p:val>
                                        </p:tav>
                                      </p:tavLst>
                                    </p:anim>
                                    <p:anim calcmode="lin" valueType="num">
                                      <p:cBhvr additive="base">
                                        <p:cTn id="8" dur="500" fill="hold"/>
                                        <p:tgtEl>
                                          <p:spTgt spid="2150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灯片编号占位符 4"/>
          <p:cNvSpPr txBox="1">
            <a:spLocks noGrp="1"/>
          </p:cNvSpPr>
          <p:nvPr/>
        </p:nvSpPr>
        <p:spPr>
          <a:xfrm>
            <a:off x="6553200" y="6248400"/>
            <a:ext cx="21336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31747" name="Rectangle 3"/>
          <p:cNvSpPr>
            <a:spLocks noGrp="1"/>
          </p:cNvSpPr>
          <p:nvPr>
            <p:ph type="body" idx="4294967295"/>
          </p:nvPr>
        </p:nvSpPr>
        <p:spPr>
          <a:xfrm>
            <a:off x="179388" y="765175"/>
            <a:ext cx="8229600" cy="4886325"/>
          </a:xfrm>
          <a:ln/>
        </p:spPr>
        <p:txBody>
          <a:bodyPr vert="horz" wrap="square" lIns="91440" tIns="45720" rIns="91440" bIns="45720" anchor="t" anchorCtr="0"/>
          <a:p>
            <a:pPr algn="just" eaLnBrk="1" hangingPunct="1">
              <a:lnSpc>
                <a:spcPct val="90000"/>
              </a:lnSpc>
              <a:spcBef>
                <a:spcPct val="50000"/>
              </a:spcBef>
              <a:buClrTx/>
              <a:buNone/>
            </a:pPr>
            <a:r>
              <a:rPr lang="zh-CN" altLang="en-US" sz="2800" b="1" dirty="0">
                <a:solidFill>
                  <a:srgbClr val="FF3300"/>
                </a:solidFill>
                <a:latin typeface="宋体" panose="02010600030101010101" pitchFamily="2" charset="-122"/>
              </a:rPr>
              <a:t>练习</a:t>
            </a:r>
            <a:r>
              <a:rPr lang="en-US" altLang="zh-CN" sz="2800" b="1" dirty="0">
                <a:solidFill>
                  <a:srgbClr val="FF3300"/>
                </a:solidFill>
                <a:latin typeface="宋体" panose="02010600030101010101" pitchFamily="2" charset="-122"/>
              </a:rPr>
              <a:t>:</a:t>
            </a:r>
            <a:r>
              <a:rPr lang="en-US" altLang="zh-CN" sz="2800" b="1" dirty="0">
                <a:solidFill>
                  <a:srgbClr val="000000"/>
                </a:solidFill>
                <a:latin typeface="宋体" panose="02010600030101010101" pitchFamily="2" charset="-122"/>
              </a:rPr>
              <a:t> </a:t>
            </a:r>
            <a:r>
              <a:rPr lang="zh-CN" altLang="en-US" sz="2800" b="1" dirty="0">
                <a:solidFill>
                  <a:srgbClr val="000000"/>
                </a:solidFill>
                <a:latin typeface="宋体" panose="02010600030101010101" pitchFamily="2" charset="-122"/>
              </a:rPr>
              <a:t>在一阶逻辑中将下列命题符号化。</a:t>
            </a:r>
            <a:endParaRPr lang="zh-CN" altLang="en-US" sz="2800" b="1" dirty="0">
              <a:solidFill>
                <a:srgbClr val="000000"/>
              </a:solidFill>
              <a:latin typeface="宋体" panose="02010600030101010101" pitchFamily="2" charset="-122"/>
            </a:endParaRPr>
          </a:p>
          <a:p>
            <a:pPr algn="just" eaLnBrk="1" hangingPunct="1">
              <a:lnSpc>
                <a:spcPct val="90000"/>
              </a:lnSpc>
              <a:spcBef>
                <a:spcPct val="50000"/>
              </a:spcBef>
              <a:buClrTx/>
              <a:buNone/>
            </a:pPr>
            <a:r>
              <a:rPr lang="zh-CN" altLang="en-US" sz="2800" b="1" dirty="0">
                <a:solidFill>
                  <a:srgbClr val="000000"/>
                </a:solidFill>
                <a:latin typeface="宋体" panose="02010600030101010101" pitchFamily="2" charset="-122"/>
              </a:rPr>
              <a:t>      计算机系的学生都要学离散数学。</a:t>
            </a:r>
            <a:endParaRPr lang="zh-CN" altLang="en-US" sz="2800" b="1" dirty="0">
              <a:solidFill>
                <a:srgbClr val="000000"/>
              </a:solidFill>
              <a:latin typeface="宋体" panose="02010600030101010101" pitchFamily="2" charset="-122"/>
            </a:endParaRPr>
          </a:p>
          <a:p>
            <a:pPr algn="just" eaLnBrk="1" hangingPunct="1">
              <a:lnSpc>
                <a:spcPct val="90000"/>
              </a:lnSpc>
              <a:spcBef>
                <a:spcPct val="50000"/>
              </a:spcBef>
              <a:buClrTx/>
              <a:buNone/>
            </a:pPr>
            <a:endParaRPr lang="en-US" altLang="zh-CN" sz="2800" b="1" dirty="0">
              <a:solidFill>
                <a:srgbClr val="000000"/>
              </a:solidFill>
              <a:latin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灯片编号占位符 4"/>
          <p:cNvSpPr txBox="1">
            <a:spLocks noGrp="1"/>
          </p:cNvSpPr>
          <p:nvPr/>
        </p:nvSpPr>
        <p:spPr>
          <a:xfrm>
            <a:off x="6553200" y="6248400"/>
            <a:ext cx="21336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5123" name="Rectangle 2"/>
          <p:cNvSpPr>
            <a:spLocks noGrp="1"/>
          </p:cNvSpPr>
          <p:nvPr>
            <p:ph type="title" idx="4294967295"/>
          </p:nvPr>
        </p:nvSpPr>
        <p:spPr>
          <a:ln/>
        </p:spPr>
        <p:txBody>
          <a:bodyPr vert="horz" wrap="square" lIns="91440" tIns="45720" rIns="91440" bIns="45720" anchor="ctr" anchorCtr="0"/>
          <a:p>
            <a:pPr eaLnBrk="1" hangingPunct="1"/>
            <a:r>
              <a:rPr lang="zh-CN" altLang="en-US" b="1" dirty="0">
                <a:latin typeface="Times New Roman" panose="02020603050405020304" pitchFamily="18" charset="0"/>
              </a:rPr>
              <a:t>第</a:t>
            </a:r>
            <a:r>
              <a:rPr lang="en-US" altLang="zh-CN" b="1" dirty="0">
                <a:latin typeface="Times New Roman" panose="02020603050405020304" pitchFamily="18" charset="0"/>
              </a:rPr>
              <a:t>2</a:t>
            </a:r>
            <a:r>
              <a:rPr lang="zh-CN" altLang="en-US" b="1" dirty="0">
                <a:latin typeface="Times New Roman" panose="02020603050405020304" pitchFamily="18" charset="0"/>
              </a:rPr>
              <a:t>章  一阶逻辑</a:t>
            </a:r>
            <a:endParaRPr lang="zh-CN" altLang="en-US" b="1" dirty="0">
              <a:latin typeface="Times New Roman" panose="02020603050405020304" pitchFamily="18" charset="0"/>
            </a:endParaRPr>
          </a:p>
        </p:txBody>
      </p:sp>
      <p:sp>
        <p:nvSpPr>
          <p:cNvPr id="5124" name="Rectangle 3"/>
          <p:cNvSpPr>
            <a:spLocks noGrp="1"/>
          </p:cNvSpPr>
          <p:nvPr>
            <p:ph type="body" idx="4294967295"/>
          </p:nvPr>
        </p:nvSpPr>
        <p:spPr>
          <a:xfrm>
            <a:off x="250825" y="1773238"/>
            <a:ext cx="8353425" cy="4752975"/>
          </a:xfrm>
          <a:ln/>
        </p:spPr>
        <p:txBody>
          <a:bodyPr vert="horz" wrap="square" lIns="91440" tIns="45720" rIns="91440" bIns="45720" anchor="t" anchorCtr="0"/>
          <a:p>
            <a:pPr algn="ctr" eaLnBrk="1" hangingPunct="1">
              <a:buNone/>
            </a:pPr>
            <a:r>
              <a:rPr lang="zh-CN" altLang="zh-CN" b="1" dirty="0">
                <a:latin typeface="宋体" panose="02010600030101010101" pitchFamily="2" charset="-122"/>
              </a:rPr>
              <a:t>本章学习目标</a:t>
            </a:r>
            <a:endParaRPr lang="zh-CN" altLang="zh-CN" b="1" dirty="0">
              <a:ea typeface="黑体" panose="02010609060101010101" pitchFamily="49" charset="-122"/>
            </a:endParaRPr>
          </a:p>
          <a:p>
            <a:pPr eaLnBrk="1" hangingPunct="1">
              <a:buNone/>
            </a:pPr>
            <a:r>
              <a:rPr lang="zh-CN" altLang="zh-CN" b="1" dirty="0">
                <a:latin typeface="宋体" panose="02010600030101010101" pitchFamily="2" charset="-122"/>
              </a:rPr>
              <a:t>    命题逻辑中原子命题是最小的单位，不能够再进行分解，不能考虑命题之间的内在联系和数量关系，这给推理带来了很大局限性，本章引入一阶逻辑。学习关于一阶逻辑的相关概念和定理，解决实际问题。</a:t>
            </a:r>
            <a:endParaRPr lang="zh-CN" altLang="zh-CN" b="1" dirty="0">
              <a:latin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灯片编号占位符 4"/>
          <p:cNvSpPr txBox="1">
            <a:spLocks noGrp="1"/>
          </p:cNvSpPr>
          <p:nvPr/>
        </p:nvSpPr>
        <p:spPr>
          <a:xfrm>
            <a:off x="6553200" y="6248400"/>
            <a:ext cx="21336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24579" name="Rectangle 2"/>
          <p:cNvSpPr>
            <a:spLocks noGrp="1"/>
          </p:cNvSpPr>
          <p:nvPr>
            <p:ph type="body" idx="4294967295"/>
          </p:nvPr>
        </p:nvSpPr>
        <p:spPr>
          <a:xfrm>
            <a:off x="179388" y="765175"/>
            <a:ext cx="8229600" cy="4886325"/>
          </a:xfrm>
          <a:ln/>
        </p:spPr>
        <p:txBody>
          <a:bodyPr vert="horz" wrap="square" lIns="91440" tIns="45720" rIns="91440" bIns="45720" anchor="t" anchorCtr="0"/>
          <a:p>
            <a:pPr algn="just" eaLnBrk="1" hangingPunct="1">
              <a:lnSpc>
                <a:spcPct val="90000"/>
              </a:lnSpc>
              <a:spcBef>
                <a:spcPct val="50000"/>
              </a:spcBef>
              <a:buClrTx/>
              <a:buNone/>
            </a:pPr>
            <a:r>
              <a:rPr lang="zh-CN" altLang="en-US" sz="2800" b="1" dirty="0">
                <a:solidFill>
                  <a:srgbClr val="FF3300"/>
                </a:solidFill>
                <a:latin typeface="宋体" panose="02010600030101010101" pitchFamily="2" charset="-122"/>
              </a:rPr>
              <a:t>解</a:t>
            </a:r>
            <a:r>
              <a:rPr lang="en-US" altLang="zh-CN" sz="2800" b="1" dirty="0">
                <a:solidFill>
                  <a:srgbClr val="FF3300"/>
                </a:solidFill>
                <a:latin typeface="宋体" panose="02010600030101010101" pitchFamily="2" charset="-122"/>
              </a:rPr>
              <a:t>:</a:t>
            </a:r>
            <a:r>
              <a:rPr lang="en-US" altLang="zh-CN" sz="2800" b="1" dirty="0">
                <a:solidFill>
                  <a:srgbClr val="000000"/>
                </a:solidFill>
                <a:latin typeface="宋体" panose="02010600030101010101" pitchFamily="2" charset="-122"/>
              </a:rPr>
              <a:t>  </a:t>
            </a:r>
            <a:r>
              <a:rPr lang="zh-CN" altLang="en-US" sz="2800" b="1" dirty="0">
                <a:solidFill>
                  <a:srgbClr val="000000"/>
                </a:solidFill>
                <a:latin typeface="宋体" panose="02010600030101010101" pitchFamily="2" charset="-122"/>
              </a:rPr>
              <a:t>取个体域为全总个体域。</a:t>
            </a:r>
            <a:endParaRPr lang="zh-CN" altLang="en-US" sz="2800" b="1" dirty="0">
              <a:solidFill>
                <a:srgbClr val="000000"/>
              </a:solidFill>
              <a:latin typeface="宋体" panose="02010600030101010101" pitchFamily="2" charset="-122"/>
            </a:endParaRPr>
          </a:p>
          <a:p>
            <a:pPr algn="just" eaLnBrk="1" hangingPunct="1">
              <a:lnSpc>
                <a:spcPct val="90000"/>
              </a:lnSpc>
              <a:spcBef>
                <a:spcPct val="50000"/>
              </a:spcBef>
              <a:buClrTx/>
              <a:buNone/>
            </a:pPr>
            <a:r>
              <a:rPr lang="zh-CN" altLang="en-US" sz="2800" b="1" dirty="0">
                <a:solidFill>
                  <a:srgbClr val="000000"/>
                </a:solidFill>
                <a:latin typeface="宋体" panose="02010600030101010101" pitchFamily="2" charset="-122"/>
              </a:rPr>
              <a:t>     令</a:t>
            </a:r>
            <a:r>
              <a:rPr lang="en-US" altLang="zh-CN" sz="2800" b="1" dirty="0">
                <a:solidFill>
                  <a:srgbClr val="000000"/>
                </a:solidFill>
                <a:latin typeface="宋体" panose="02010600030101010101" pitchFamily="2" charset="-122"/>
              </a:rPr>
              <a:t>C(x)</a:t>
            </a:r>
            <a:r>
              <a:rPr lang="zh-CN" altLang="en-US" sz="2800" b="1" dirty="0">
                <a:solidFill>
                  <a:srgbClr val="000000"/>
                </a:solidFill>
                <a:latin typeface="宋体" panose="02010600030101010101" pitchFamily="2" charset="-122"/>
              </a:rPr>
              <a:t>：</a:t>
            </a:r>
            <a:r>
              <a:rPr lang="en-US" altLang="zh-CN" sz="2800" b="1" dirty="0">
                <a:solidFill>
                  <a:srgbClr val="000000"/>
                </a:solidFill>
                <a:latin typeface="宋体" panose="02010600030101010101" pitchFamily="2" charset="-122"/>
              </a:rPr>
              <a:t>x</a:t>
            </a:r>
            <a:r>
              <a:rPr lang="zh-CN" altLang="en-US" sz="2800" b="1" dirty="0">
                <a:solidFill>
                  <a:srgbClr val="000000"/>
                </a:solidFill>
                <a:latin typeface="宋体" panose="02010600030101010101" pitchFamily="2" charset="-122"/>
              </a:rPr>
              <a:t>是计算机系的学生</a:t>
            </a:r>
            <a:r>
              <a:rPr lang="en-US" altLang="zh-CN" sz="2800" b="1" dirty="0">
                <a:solidFill>
                  <a:srgbClr val="000000"/>
                </a:solidFill>
                <a:latin typeface="宋体" panose="02010600030101010101" pitchFamily="2" charset="-122"/>
              </a:rPr>
              <a:t>;</a:t>
            </a:r>
            <a:endParaRPr lang="en-US" altLang="zh-CN" sz="2800" b="1" dirty="0">
              <a:solidFill>
                <a:srgbClr val="000000"/>
              </a:solidFill>
              <a:latin typeface="宋体" panose="02010600030101010101" pitchFamily="2" charset="-122"/>
            </a:endParaRPr>
          </a:p>
          <a:p>
            <a:pPr algn="just" eaLnBrk="1" hangingPunct="1">
              <a:lnSpc>
                <a:spcPct val="90000"/>
              </a:lnSpc>
              <a:spcBef>
                <a:spcPct val="50000"/>
              </a:spcBef>
              <a:buClrTx/>
              <a:buNone/>
            </a:pPr>
            <a:r>
              <a:rPr lang="en-US" altLang="zh-CN" sz="2800" b="1" dirty="0">
                <a:solidFill>
                  <a:srgbClr val="000000"/>
                </a:solidFill>
                <a:latin typeface="宋体" panose="02010600030101010101" pitchFamily="2" charset="-122"/>
              </a:rPr>
              <a:t>     G(x)</a:t>
            </a:r>
            <a:r>
              <a:rPr lang="zh-CN" altLang="en-US" sz="2800" b="1" dirty="0">
                <a:solidFill>
                  <a:srgbClr val="000000"/>
                </a:solidFill>
                <a:latin typeface="宋体" panose="02010600030101010101" pitchFamily="2" charset="-122"/>
              </a:rPr>
              <a:t>：</a:t>
            </a:r>
            <a:r>
              <a:rPr lang="en-US" altLang="zh-CN" sz="2800" b="1" dirty="0">
                <a:solidFill>
                  <a:srgbClr val="000000"/>
                </a:solidFill>
                <a:latin typeface="宋体" panose="02010600030101010101" pitchFamily="2" charset="-122"/>
              </a:rPr>
              <a:t>x</a:t>
            </a:r>
            <a:r>
              <a:rPr lang="zh-CN" altLang="en-US" sz="2800" b="1" dirty="0">
                <a:solidFill>
                  <a:srgbClr val="000000"/>
                </a:solidFill>
                <a:latin typeface="宋体" panose="02010600030101010101" pitchFamily="2" charset="-122"/>
              </a:rPr>
              <a:t>要学离散数学</a:t>
            </a:r>
            <a:r>
              <a:rPr lang="en-US" altLang="zh-CN" sz="2800" b="1" dirty="0">
                <a:solidFill>
                  <a:srgbClr val="000000"/>
                </a:solidFill>
                <a:latin typeface="宋体" panose="02010600030101010101" pitchFamily="2" charset="-122"/>
              </a:rPr>
              <a:t>;</a:t>
            </a:r>
            <a:endParaRPr lang="en-US" altLang="zh-CN" sz="2800" b="1" dirty="0">
              <a:solidFill>
                <a:srgbClr val="000000"/>
              </a:solidFill>
              <a:latin typeface="宋体" panose="02010600030101010101" pitchFamily="2" charset="-122"/>
            </a:endParaRPr>
          </a:p>
          <a:p>
            <a:pPr algn="just" eaLnBrk="1" hangingPunct="1">
              <a:lnSpc>
                <a:spcPct val="90000"/>
              </a:lnSpc>
              <a:spcBef>
                <a:spcPct val="50000"/>
              </a:spcBef>
              <a:buClrTx/>
              <a:buNone/>
            </a:pPr>
            <a:r>
              <a:rPr lang="en-US" altLang="zh-CN" sz="2800" b="1" dirty="0">
                <a:solidFill>
                  <a:srgbClr val="000000"/>
                </a:solidFill>
                <a:latin typeface="宋体" panose="02010600030101010101" pitchFamily="2" charset="-122"/>
              </a:rPr>
              <a:t>     </a:t>
            </a:r>
            <a:r>
              <a:rPr lang="zh-CN" altLang="en-US" sz="2800" b="1" dirty="0">
                <a:solidFill>
                  <a:srgbClr val="000000"/>
                </a:solidFill>
                <a:latin typeface="宋体" panose="02010600030101010101" pitchFamily="2" charset="-122"/>
              </a:rPr>
              <a:t>则命题</a:t>
            </a:r>
            <a:r>
              <a:rPr lang="en-US" altLang="zh-CN" sz="2800" b="1" dirty="0">
                <a:solidFill>
                  <a:srgbClr val="000000"/>
                </a:solidFill>
                <a:latin typeface="宋体" panose="02010600030101010101" pitchFamily="2" charset="-122"/>
              </a:rPr>
              <a:t>(2)</a:t>
            </a:r>
            <a:r>
              <a:rPr lang="zh-CN" altLang="en-US" sz="2800" b="1" dirty="0">
                <a:solidFill>
                  <a:srgbClr val="000000"/>
                </a:solidFill>
                <a:latin typeface="宋体" panose="02010600030101010101" pitchFamily="2" charset="-122"/>
              </a:rPr>
              <a:t>可符号化为：</a:t>
            </a:r>
            <a:endParaRPr lang="zh-CN" altLang="en-US" sz="2800" b="1" dirty="0">
              <a:solidFill>
                <a:srgbClr val="000000"/>
              </a:solidFill>
              <a:latin typeface="宋体" panose="02010600030101010101" pitchFamily="2" charset="-122"/>
            </a:endParaRPr>
          </a:p>
          <a:p>
            <a:pPr algn="ctr" eaLnBrk="1" hangingPunct="1">
              <a:lnSpc>
                <a:spcPct val="90000"/>
              </a:lnSpc>
              <a:spcBef>
                <a:spcPct val="50000"/>
              </a:spcBef>
              <a:buClrTx/>
              <a:buNone/>
            </a:pPr>
            <a:r>
              <a:rPr lang="zh-CN" altLang="en-US" sz="2800" b="1" dirty="0">
                <a:solidFill>
                  <a:srgbClr val="000000"/>
                </a:solidFill>
                <a:latin typeface="宋体" panose="02010600030101010101" pitchFamily="2" charset="-122"/>
                <a:sym typeface="Symbol" panose="05050102010706020507" pitchFamily="18" charset="2"/>
              </a:rPr>
              <a:t></a:t>
            </a:r>
            <a:r>
              <a:rPr lang="en-US" altLang="zh-CN" sz="2800" b="1" dirty="0">
                <a:solidFill>
                  <a:srgbClr val="000000"/>
                </a:solidFill>
                <a:latin typeface="宋体" panose="02010600030101010101" pitchFamily="2" charset="-122"/>
              </a:rPr>
              <a:t>x(C(x)→ G(x))</a:t>
            </a:r>
            <a:endParaRPr lang="en-US" altLang="zh-CN" sz="28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79">
                                            <p:txEl>
                                              <p:charRg st="0" end="16"/>
                                            </p:txEl>
                                          </p:spTgt>
                                        </p:tgtEl>
                                        <p:attrNameLst>
                                          <p:attrName>style.visibility</p:attrName>
                                        </p:attrNameLst>
                                      </p:cBhvr>
                                      <p:to>
                                        <p:strVal val="visible"/>
                                      </p:to>
                                    </p:set>
                                    <p:animEffect transition="in" filter="blinds(horizontal)">
                                      <p:cBhvr>
                                        <p:cTn id="7" dur="500"/>
                                        <p:tgtEl>
                                          <p:spTgt spid="24579">
                                            <p:txEl>
                                              <p:charRg st="0" end="1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4579">
                                            <p:txEl>
                                              <p:charRg st="16" end="38"/>
                                            </p:txEl>
                                          </p:spTgt>
                                        </p:tgtEl>
                                        <p:attrNameLst>
                                          <p:attrName>style.visibility</p:attrName>
                                        </p:attrNameLst>
                                      </p:cBhvr>
                                      <p:to>
                                        <p:strVal val="visible"/>
                                      </p:to>
                                    </p:set>
                                    <p:animEffect transition="in" filter="blinds(horizontal)">
                                      <p:cBhvr>
                                        <p:cTn id="10" dur="500"/>
                                        <p:tgtEl>
                                          <p:spTgt spid="24579">
                                            <p:txEl>
                                              <p:charRg st="16" end="38"/>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4579">
                                            <p:txEl>
                                              <p:charRg st="38" end="57"/>
                                            </p:txEl>
                                          </p:spTgt>
                                        </p:tgtEl>
                                        <p:attrNameLst>
                                          <p:attrName>style.visibility</p:attrName>
                                        </p:attrNameLst>
                                      </p:cBhvr>
                                      <p:to>
                                        <p:strVal val="visible"/>
                                      </p:to>
                                    </p:set>
                                    <p:animEffect transition="in" filter="blinds(horizontal)">
                                      <p:cBhvr>
                                        <p:cTn id="13" dur="500"/>
                                        <p:tgtEl>
                                          <p:spTgt spid="24579">
                                            <p:txEl>
                                              <p:charRg st="38" end="5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4579">
                                            <p:txEl>
                                              <p:charRg st="57" end="75"/>
                                            </p:txEl>
                                          </p:spTgt>
                                        </p:tgtEl>
                                        <p:attrNameLst>
                                          <p:attrName>style.visibility</p:attrName>
                                        </p:attrNameLst>
                                      </p:cBhvr>
                                      <p:to>
                                        <p:strVal val="visible"/>
                                      </p:to>
                                    </p:set>
                                    <p:animEffect transition="in" filter="blinds(horizontal)">
                                      <p:cBhvr>
                                        <p:cTn id="18" dur="500"/>
                                        <p:tgtEl>
                                          <p:spTgt spid="24579">
                                            <p:txEl>
                                              <p:charRg st="57" end="7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4579">
                                            <p:txEl>
                                              <p:charRg st="75" end="90"/>
                                            </p:txEl>
                                          </p:spTgt>
                                        </p:tgtEl>
                                        <p:attrNameLst>
                                          <p:attrName>style.visibility</p:attrName>
                                        </p:attrNameLst>
                                      </p:cBhvr>
                                      <p:to>
                                        <p:strVal val="visible"/>
                                      </p:to>
                                    </p:set>
                                    <p:animEffect transition="in" filter="blinds(horizontal)">
                                      <p:cBhvr>
                                        <p:cTn id="21" dur="500"/>
                                        <p:tgtEl>
                                          <p:spTgt spid="24579">
                                            <p:txEl>
                                              <p:charRg st="75" end="9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灯片编号占位符 4"/>
          <p:cNvSpPr txBox="1">
            <a:spLocks noGrp="1"/>
          </p:cNvSpPr>
          <p:nvPr/>
        </p:nvSpPr>
        <p:spPr>
          <a:xfrm>
            <a:off x="6553200" y="6248400"/>
            <a:ext cx="21336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33795" name="Rectangle 3"/>
          <p:cNvSpPr>
            <a:spLocks noGrp="1"/>
          </p:cNvSpPr>
          <p:nvPr>
            <p:ph type="body" idx="4294967295"/>
          </p:nvPr>
        </p:nvSpPr>
        <p:spPr>
          <a:xfrm>
            <a:off x="468313" y="765175"/>
            <a:ext cx="8207375" cy="5327650"/>
          </a:xfrm>
          <a:ln/>
        </p:spPr>
        <p:txBody>
          <a:bodyPr vert="horz" wrap="square" lIns="91440" tIns="45720" rIns="91440" bIns="45720" anchor="t" anchorCtr="0"/>
          <a:p>
            <a:pPr algn="just" eaLnBrk="1" hangingPunct="1">
              <a:spcBef>
                <a:spcPct val="50000"/>
              </a:spcBef>
              <a:buClrTx/>
              <a:buNone/>
            </a:pPr>
            <a:r>
              <a:rPr lang="zh-CN" altLang="en-US" b="1" dirty="0">
                <a:solidFill>
                  <a:srgbClr val="FF3300"/>
                </a:solidFill>
                <a:latin typeface="宋体" panose="02010600030101010101" pitchFamily="2" charset="-122"/>
              </a:rPr>
              <a:t>练习</a:t>
            </a:r>
            <a:r>
              <a:rPr lang="en-US" altLang="zh-CN" b="1" dirty="0">
                <a:solidFill>
                  <a:srgbClr val="FF3300"/>
                </a:solidFill>
                <a:latin typeface="宋体" panose="02010600030101010101" pitchFamily="2" charset="-122"/>
              </a:rPr>
              <a:t>:</a:t>
            </a:r>
            <a:r>
              <a:rPr lang="en-US" altLang="zh-CN" b="1" dirty="0">
                <a:solidFill>
                  <a:srgbClr val="000000"/>
                </a:solidFill>
                <a:latin typeface="宋体" panose="02010600030101010101" pitchFamily="2" charset="-122"/>
              </a:rPr>
              <a:t> </a:t>
            </a:r>
            <a:r>
              <a:rPr lang="zh-CN" altLang="en-US" b="1" dirty="0">
                <a:solidFill>
                  <a:srgbClr val="000000"/>
                </a:solidFill>
                <a:latin typeface="宋体" panose="02010600030101010101" pitchFamily="2" charset="-122"/>
              </a:rPr>
              <a:t>将下列命题符号化。</a:t>
            </a:r>
            <a:endParaRPr lang="zh-CN" altLang="en-US" b="1" dirty="0">
              <a:solidFill>
                <a:srgbClr val="000000"/>
              </a:solidFill>
              <a:latin typeface="宋体" panose="02010600030101010101" pitchFamily="2" charset="-122"/>
            </a:endParaRPr>
          </a:p>
          <a:p>
            <a:pPr algn="just" eaLnBrk="1" hangingPunct="1">
              <a:spcBef>
                <a:spcPct val="50000"/>
              </a:spcBef>
              <a:buClrTx/>
              <a:buNone/>
            </a:pPr>
            <a:r>
              <a:rPr lang="en-US" altLang="zh-CN" b="1" dirty="0">
                <a:solidFill>
                  <a:srgbClr val="000000"/>
                </a:solidFill>
                <a:latin typeface="宋体" panose="02010600030101010101" pitchFamily="2" charset="-122"/>
              </a:rPr>
              <a:t>(1)</a:t>
            </a:r>
            <a:r>
              <a:rPr lang="zh-CN" altLang="en-US" b="1" dirty="0">
                <a:solidFill>
                  <a:srgbClr val="000000"/>
                </a:solidFill>
                <a:latin typeface="宋体" panose="02010600030101010101" pitchFamily="2" charset="-122"/>
              </a:rPr>
              <a:t>尽管有人聪明，但并非所有人都聪明。</a:t>
            </a:r>
            <a:endParaRPr lang="zh-CN" altLang="en-US" b="1" dirty="0">
              <a:solidFill>
                <a:srgbClr val="000000"/>
              </a:solidFill>
              <a:latin typeface="宋体" panose="02010600030101010101" pitchFamily="2" charset="-122"/>
            </a:endParaRPr>
          </a:p>
          <a:p>
            <a:pPr algn="just" eaLnBrk="1" hangingPunct="1">
              <a:spcBef>
                <a:spcPct val="50000"/>
              </a:spcBef>
              <a:buClrTx/>
              <a:buNone/>
            </a:pPr>
            <a:r>
              <a:rPr lang="en-US" altLang="zh-CN" b="1" dirty="0">
                <a:solidFill>
                  <a:srgbClr val="000000"/>
                </a:solidFill>
                <a:latin typeface="宋体" panose="02010600030101010101" pitchFamily="2" charset="-122"/>
              </a:rPr>
              <a:t>(2)</a:t>
            </a:r>
            <a:r>
              <a:rPr lang="zh-CN" altLang="en-US" b="1" dirty="0">
                <a:solidFill>
                  <a:srgbClr val="000000"/>
                </a:solidFill>
                <a:latin typeface="宋体" panose="02010600030101010101" pitchFamily="2" charset="-122"/>
              </a:rPr>
              <a:t>这只大红书柜摆满了那些古书。</a:t>
            </a:r>
            <a:endParaRPr lang="zh-CN" altLang="en-US" b="1" dirty="0">
              <a:solidFill>
                <a:srgbClr val="000000"/>
              </a:solidFill>
              <a:latin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灯片编号占位符 4"/>
          <p:cNvSpPr txBox="1">
            <a:spLocks noGrp="1"/>
          </p:cNvSpPr>
          <p:nvPr/>
        </p:nvSpPr>
        <p:spPr>
          <a:xfrm>
            <a:off x="6553200" y="6248400"/>
            <a:ext cx="21336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26627" name="Rectangle 2"/>
          <p:cNvSpPr>
            <a:spLocks noGrp="1"/>
          </p:cNvSpPr>
          <p:nvPr>
            <p:ph type="body" idx="4294967295"/>
          </p:nvPr>
        </p:nvSpPr>
        <p:spPr>
          <a:xfrm>
            <a:off x="468313" y="765175"/>
            <a:ext cx="8207375" cy="5327650"/>
          </a:xfrm>
          <a:ln/>
        </p:spPr>
        <p:txBody>
          <a:bodyPr vert="horz" wrap="square" lIns="91440" tIns="45720" rIns="91440" bIns="45720" anchor="t" anchorCtr="0"/>
          <a:p>
            <a:pPr algn="just" eaLnBrk="1" hangingPunct="1">
              <a:spcBef>
                <a:spcPct val="50000"/>
              </a:spcBef>
              <a:buClrTx/>
              <a:buNone/>
            </a:pPr>
            <a:r>
              <a:rPr lang="zh-CN" altLang="en-US" sz="2800" b="1" dirty="0">
                <a:solidFill>
                  <a:srgbClr val="FF3300"/>
                </a:solidFill>
                <a:latin typeface="宋体" panose="02010600030101010101" pitchFamily="2" charset="-122"/>
              </a:rPr>
              <a:t>解</a:t>
            </a:r>
            <a:r>
              <a:rPr lang="en-US" altLang="zh-CN" sz="2800" b="1" dirty="0">
                <a:solidFill>
                  <a:srgbClr val="FF3300"/>
                </a:solidFill>
                <a:latin typeface="宋体" panose="02010600030101010101" pitchFamily="2" charset="-122"/>
              </a:rPr>
              <a:t>:</a:t>
            </a:r>
            <a:r>
              <a:rPr lang="en-US" altLang="zh-CN" sz="2800" b="1" dirty="0">
                <a:solidFill>
                  <a:srgbClr val="000000"/>
                </a:solidFill>
                <a:latin typeface="宋体" panose="02010600030101010101" pitchFamily="2" charset="-122"/>
              </a:rPr>
              <a:t>  </a:t>
            </a:r>
            <a:endParaRPr lang="en-US" altLang="zh-CN" sz="2800" b="1" dirty="0">
              <a:solidFill>
                <a:srgbClr val="000000"/>
              </a:solidFill>
              <a:latin typeface="宋体" panose="02010600030101010101" pitchFamily="2" charset="-122"/>
            </a:endParaRPr>
          </a:p>
          <a:p>
            <a:pPr algn="just" eaLnBrk="1" hangingPunct="1">
              <a:spcBef>
                <a:spcPct val="50000"/>
              </a:spcBef>
              <a:buClrTx/>
              <a:buNone/>
            </a:pPr>
            <a:r>
              <a:rPr lang="en-US" altLang="zh-CN" sz="2800" b="1" dirty="0">
                <a:solidFill>
                  <a:srgbClr val="000000"/>
                </a:solidFill>
                <a:latin typeface="宋体" panose="02010600030101010101" pitchFamily="2" charset="-122"/>
              </a:rPr>
              <a:t>(1)</a:t>
            </a:r>
            <a:r>
              <a:rPr lang="zh-CN" altLang="en-US" sz="2800" b="1" dirty="0">
                <a:solidFill>
                  <a:srgbClr val="000000"/>
                </a:solidFill>
                <a:latin typeface="宋体" panose="02010600030101010101" pitchFamily="2" charset="-122"/>
              </a:rPr>
              <a:t>令</a:t>
            </a:r>
            <a:r>
              <a:rPr lang="en-US" altLang="zh-CN" sz="2800" b="1" dirty="0">
                <a:solidFill>
                  <a:srgbClr val="000000"/>
                </a:solidFill>
                <a:latin typeface="宋体" panose="02010600030101010101" pitchFamily="2" charset="-122"/>
              </a:rPr>
              <a:t>C(x)</a:t>
            </a:r>
            <a:r>
              <a:rPr lang="zh-CN" altLang="en-US" sz="2800" b="1" dirty="0">
                <a:solidFill>
                  <a:srgbClr val="000000"/>
                </a:solidFill>
                <a:latin typeface="宋体" panose="02010600030101010101" pitchFamily="2" charset="-122"/>
              </a:rPr>
              <a:t>：</a:t>
            </a:r>
            <a:r>
              <a:rPr lang="en-US" altLang="zh-CN" sz="2800" b="1" dirty="0">
                <a:solidFill>
                  <a:srgbClr val="000000"/>
                </a:solidFill>
                <a:latin typeface="宋体" panose="02010600030101010101" pitchFamily="2" charset="-122"/>
              </a:rPr>
              <a:t>x</a:t>
            </a:r>
            <a:r>
              <a:rPr lang="zh-CN" altLang="en-US" sz="2800" b="1" dirty="0">
                <a:solidFill>
                  <a:srgbClr val="000000"/>
                </a:solidFill>
                <a:latin typeface="宋体" panose="02010600030101010101" pitchFamily="2" charset="-122"/>
              </a:rPr>
              <a:t>聪明；</a:t>
            </a:r>
            <a:r>
              <a:rPr lang="en-US" altLang="zh-CN" sz="2800" b="1" dirty="0">
                <a:solidFill>
                  <a:srgbClr val="000000"/>
                </a:solidFill>
                <a:latin typeface="宋体" panose="02010600030101010101" pitchFamily="2" charset="-122"/>
              </a:rPr>
              <a:t>M(x)</a:t>
            </a:r>
            <a:r>
              <a:rPr lang="zh-CN" altLang="en-US" sz="2800" b="1" dirty="0">
                <a:solidFill>
                  <a:srgbClr val="000000"/>
                </a:solidFill>
                <a:latin typeface="宋体" panose="02010600030101010101" pitchFamily="2" charset="-122"/>
              </a:rPr>
              <a:t>：</a:t>
            </a:r>
            <a:r>
              <a:rPr lang="en-US" altLang="zh-CN" sz="2800" b="1" dirty="0">
                <a:solidFill>
                  <a:srgbClr val="000000"/>
                </a:solidFill>
                <a:latin typeface="宋体" panose="02010600030101010101" pitchFamily="2" charset="-122"/>
              </a:rPr>
              <a:t>x</a:t>
            </a:r>
            <a:r>
              <a:rPr lang="zh-CN" altLang="en-US" sz="2800" b="1" dirty="0">
                <a:solidFill>
                  <a:srgbClr val="000000"/>
                </a:solidFill>
                <a:latin typeface="宋体" panose="02010600030101010101" pitchFamily="2" charset="-122"/>
              </a:rPr>
              <a:t>是人。则命题</a:t>
            </a:r>
            <a:r>
              <a:rPr lang="en-US" altLang="zh-CN" sz="2800" b="1" dirty="0">
                <a:solidFill>
                  <a:srgbClr val="000000"/>
                </a:solidFill>
                <a:latin typeface="宋体" panose="02010600030101010101" pitchFamily="2" charset="-122"/>
              </a:rPr>
              <a:t>(1)</a:t>
            </a:r>
            <a:r>
              <a:rPr lang="zh-CN" altLang="en-US" sz="2800" b="1" dirty="0">
                <a:solidFill>
                  <a:srgbClr val="000000"/>
                </a:solidFill>
                <a:latin typeface="宋体" panose="02010600030101010101" pitchFamily="2" charset="-122"/>
              </a:rPr>
              <a:t>可符号化为</a:t>
            </a:r>
            <a:endParaRPr lang="zh-CN" altLang="en-US" sz="2800" b="1" dirty="0">
              <a:solidFill>
                <a:srgbClr val="000000"/>
              </a:solidFill>
              <a:latin typeface="宋体" panose="02010600030101010101" pitchFamily="2" charset="-122"/>
            </a:endParaRPr>
          </a:p>
          <a:p>
            <a:pPr algn="ctr" eaLnBrk="1" hangingPunct="1">
              <a:spcBef>
                <a:spcPct val="50000"/>
              </a:spcBef>
              <a:buClrTx/>
              <a:buNone/>
            </a:pPr>
            <a:r>
              <a:rPr lang="zh-CN" altLang="en-US" sz="2800" b="1" dirty="0">
                <a:solidFill>
                  <a:srgbClr val="000000"/>
                </a:solidFill>
                <a:latin typeface="宋体" panose="02010600030101010101" pitchFamily="2" charset="-122"/>
                <a:sym typeface="Symbol" panose="05050102010706020507" pitchFamily="18" charset="2"/>
              </a:rPr>
              <a:t></a:t>
            </a:r>
            <a:r>
              <a:rPr lang="en-US" altLang="zh-CN" sz="2800" b="1" dirty="0">
                <a:solidFill>
                  <a:srgbClr val="000000"/>
                </a:solidFill>
                <a:latin typeface="宋体" panose="02010600030101010101" pitchFamily="2" charset="-122"/>
              </a:rPr>
              <a:t>x(M(x)∧C(x))∧﹁</a:t>
            </a:r>
            <a:r>
              <a:rPr lang="en-US" altLang="zh-CN" sz="2800" b="1" dirty="0">
                <a:solidFill>
                  <a:srgbClr val="000000"/>
                </a:solidFill>
                <a:latin typeface="宋体" panose="02010600030101010101" pitchFamily="2" charset="-122"/>
                <a:sym typeface="Symbol" panose="05050102010706020507" pitchFamily="18" charset="2"/>
              </a:rPr>
              <a:t></a:t>
            </a:r>
            <a:r>
              <a:rPr lang="en-US" altLang="zh-CN" sz="2800" b="1" dirty="0">
                <a:solidFill>
                  <a:srgbClr val="000000"/>
                </a:solidFill>
                <a:latin typeface="宋体" panose="02010600030101010101" pitchFamily="2" charset="-122"/>
              </a:rPr>
              <a:t>x(M(x)→C(x))</a:t>
            </a:r>
            <a:endParaRPr lang="en-US" altLang="zh-CN" sz="2800" b="1" dirty="0">
              <a:solidFill>
                <a:srgbClr val="000000"/>
              </a:solidFill>
              <a:latin typeface="宋体" panose="02010600030101010101" pitchFamily="2" charset="-122"/>
            </a:endParaRPr>
          </a:p>
          <a:p>
            <a:pPr algn="just" eaLnBrk="1" hangingPunct="1">
              <a:spcBef>
                <a:spcPct val="50000"/>
              </a:spcBef>
              <a:buClrTx/>
              <a:buNone/>
            </a:pPr>
            <a:r>
              <a:rPr lang="en-US" altLang="zh-CN" sz="2800" b="1" dirty="0">
                <a:solidFill>
                  <a:srgbClr val="000000"/>
                </a:solidFill>
                <a:latin typeface="宋体" panose="02010600030101010101" pitchFamily="2" charset="-122"/>
              </a:rPr>
              <a:t>(2)</a:t>
            </a:r>
            <a:r>
              <a:rPr lang="zh-CN" altLang="en-US" sz="2800" b="1" dirty="0">
                <a:solidFill>
                  <a:srgbClr val="000000"/>
                </a:solidFill>
                <a:latin typeface="宋体" panose="02010600030101010101" pitchFamily="2" charset="-122"/>
              </a:rPr>
              <a:t>令</a:t>
            </a:r>
            <a:r>
              <a:rPr lang="en-US" altLang="zh-CN" sz="2800" b="1" dirty="0">
                <a:solidFill>
                  <a:srgbClr val="000000"/>
                </a:solidFill>
                <a:latin typeface="宋体" panose="02010600030101010101" pitchFamily="2" charset="-122"/>
              </a:rPr>
              <a:t>F(x</a:t>
            </a:r>
            <a:r>
              <a:rPr lang="zh-CN" altLang="en-US" sz="2800" b="1" dirty="0">
                <a:solidFill>
                  <a:srgbClr val="000000"/>
                </a:solidFill>
                <a:latin typeface="宋体" panose="02010600030101010101" pitchFamily="2" charset="-122"/>
              </a:rPr>
              <a:t>，</a:t>
            </a:r>
            <a:r>
              <a:rPr lang="en-US" altLang="zh-CN" sz="2800" b="1" dirty="0">
                <a:solidFill>
                  <a:srgbClr val="000000"/>
                </a:solidFill>
                <a:latin typeface="宋体" panose="02010600030101010101" pitchFamily="2" charset="-122"/>
              </a:rPr>
              <a:t>y)</a:t>
            </a:r>
            <a:r>
              <a:rPr lang="zh-CN" altLang="en-US" sz="2800" b="1" dirty="0">
                <a:solidFill>
                  <a:srgbClr val="000000"/>
                </a:solidFill>
                <a:latin typeface="宋体" panose="02010600030101010101" pitchFamily="2" charset="-122"/>
              </a:rPr>
              <a:t>：</a:t>
            </a:r>
            <a:r>
              <a:rPr lang="en-US" altLang="zh-CN" sz="2800" b="1" dirty="0">
                <a:solidFill>
                  <a:srgbClr val="000000"/>
                </a:solidFill>
                <a:latin typeface="宋体" panose="02010600030101010101" pitchFamily="2" charset="-122"/>
              </a:rPr>
              <a:t>x</a:t>
            </a:r>
            <a:r>
              <a:rPr lang="zh-CN" altLang="en-US" sz="2800" b="1" dirty="0">
                <a:solidFill>
                  <a:srgbClr val="000000"/>
                </a:solidFill>
                <a:latin typeface="宋体" panose="02010600030101010101" pitchFamily="2" charset="-122"/>
              </a:rPr>
              <a:t>摆满了</a:t>
            </a:r>
            <a:r>
              <a:rPr lang="en-US" altLang="zh-CN" sz="2800" b="1" dirty="0">
                <a:solidFill>
                  <a:srgbClr val="000000"/>
                </a:solidFill>
                <a:latin typeface="宋体" panose="02010600030101010101" pitchFamily="2" charset="-122"/>
              </a:rPr>
              <a:t>y</a:t>
            </a:r>
            <a:r>
              <a:rPr lang="zh-CN" altLang="en-US" sz="2800" b="1" dirty="0">
                <a:solidFill>
                  <a:srgbClr val="000000"/>
                </a:solidFill>
                <a:latin typeface="宋体" panose="02010600030101010101" pitchFamily="2" charset="-122"/>
              </a:rPr>
              <a:t>；</a:t>
            </a:r>
            <a:r>
              <a:rPr lang="en-US" altLang="zh-CN" sz="2800" b="1" dirty="0">
                <a:solidFill>
                  <a:srgbClr val="000000"/>
                </a:solidFill>
                <a:latin typeface="宋体" panose="02010600030101010101" pitchFamily="2" charset="-122"/>
              </a:rPr>
              <a:t>R(x)</a:t>
            </a:r>
            <a:r>
              <a:rPr lang="zh-CN" altLang="en-US" sz="2800" b="1" dirty="0">
                <a:solidFill>
                  <a:srgbClr val="000000"/>
                </a:solidFill>
                <a:latin typeface="宋体" panose="02010600030101010101" pitchFamily="2" charset="-122"/>
              </a:rPr>
              <a:t>：</a:t>
            </a:r>
            <a:r>
              <a:rPr lang="en-US" altLang="zh-CN" sz="2800" b="1" dirty="0">
                <a:solidFill>
                  <a:srgbClr val="000000"/>
                </a:solidFill>
                <a:latin typeface="宋体" panose="02010600030101010101" pitchFamily="2" charset="-122"/>
              </a:rPr>
              <a:t>x</a:t>
            </a:r>
            <a:r>
              <a:rPr lang="zh-CN" altLang="en-US" sz="2800" b="1" dirty="0">
                <a:solidFill>
                  <a:srgbClr val="000000"/>
                </a:solidFill>
                <a:latin typeface="宋体" panose="02010600030101010101" pitchFamily="2" charset="-122"/>
              </a:rPr>
              <a:t>是大红书柜；</a:t>
            </a:r>
            <a:endParaRPr lang="zh-CN" altLang="en-US" sz="2800" b="1" dirty="0">
              <a:solidFill>
                <a:srgbClr val="000000"/>
              </a:solidFill>
              <a:latin typeface="宋体" panose="02010600030101010101" pitchFamily="2" charset="-122"/>
            </a:endParaRPr>
          </a:p>
          <a:p>
            <a:pPr algn="just" eaLnBrk="1" hangingPunct="1">
              <a:spcBef>
                <a:spcPct val="50000"/>
              </a:spcBef>
              <a:buClrTx/>
              <a:buNone/>
            </a:pPr>
            <a:r>
              <a:rPr lang="zh-CN" altLang="en-US" sz="2800" b="1" dirty="0">
                <a:solidFill>
                  <a:srgbClr val="000000"/>
                </a:solidFill>
                <a:latin typeface="宋体" panose="02010600030101010101" pitchFamily="2" charset="-122"/>
              </a:rPr>
              <a:t>   </a:t>
            </a:r>
            <a:r>
              <a:rPr lang="en-US" altLang="zh-CN" sz="2800" b="1" dirty="0">
                <a:solidFill>
                  <a:srgbClr val="000000"/>
                </a:solidFill>
                <a:latin typeface="宋体" panose="02010600030101010101" pitchFamily="2" charset="-122"/>
              </a:rPr>
              <a:t>Q(x):x</a:t>
            </a:r>
            <a:r>
              <a:rPr lang="zh-CN" altLang="en-US" sz="2800" b="1" dirty="0">
                <a:solidFill>
                  <a:srgbClr val="000000"/>
                </a:solidFill>
                <a:latin typeface="宋体" panose="02010600030101010101" pitchFamily="2" charset="-122"/>
              </a:rPr>
              <a:t>是古书；</a:t>
            </a:r>
            <a:r>
              <a:rPr lang="en-US" altLang="zh-CN" sz="2800" b="1" dirty="0">
                <a:solidFill>
                  <a:srgbClr val="000000"/>
                </a:solidFill>
                <a:latin typeface="宋体" panose="02010600030101010101" pitchFamily="2" charset="-122"/>
              </a:rPr>
              <a:t>a</a:t>
            </a:r>
            <a:r>
              <a:rPr lang="zh-CN" altLang="en-US" sz="2800" b="1" dirty="0">
                <a:solidFill>
                  <a:srgbClr val="000000"/>
                </a:solidFill>
                <a:latin typeface="宋体" panose="02010600030101010101" pitchFamily="2" charset="-122"/>
              </a:rPr>
              <a:t>：这只；</a:t>
            </a:r>
            <a:r>
              <a:rPr lang="en-US" altLang="zh-CN" sz="2800" b="1" dirty="0">
                <a:solidFill>
                  <a:srgbClr val="000000"/>
                </a:solidFill>
                <a:latin typeface="宋体" panose="02010600030101010101" pitchFamily="2" charset="-122"/>
              </a:rPr>
              <a:t>b</a:t>
            </a:r>
            <a:r>
              <a:rPr lang="zh-CN" altLang="en-US" sz="2800" b="1" dirty="0">
                <a:solidFill>
                  <a:srgbClr val="000000"/>
                </a:solidFill>
                <a:latin typeface="宋体" panose="02010600030101010101" pitchFamily="2" charset="-122"/>
              </a:rPr>
              <a:t>：那些。</a:t>
            </a:r>
            <a:endParaRPr lang="zh-CN" altLang="en-US" sz="2800" b="1" dirty="0">
              <a:solidFill>
                <a:srgbClr val="000000"/>
              </a:solidFill>
              <a:latin typeface="宋体" panose="02010600030101010101" pitchFamily="2" charset="-122"/>
            </a:endParaRPr>
          </a:p>
          <a:p>
            <a:pPr algn="just" eaLnBrk="1" hangingPunct="1">
              <a:spcBef>
                <a:spcPct val="50000"/>
              </a:spcBef>
              <a:buClrTx/>
              <a:buNone/>
            </a:pPr>
            <a:r>
              <a:rPr lang="zh-CN" altLang="en-US" sz="2800" b="1" dirty="0">
                <a:solidFill>
                  <a:srgbClr val="000000"/>
                </a:solidFill>
                <a:latin typeface="宋体" panose="02010600030101010101" pitchFamily="2" charset="-122"/>
              </a:rPr>
              <a:t>   则命题</a:t>
            </a:r>
            <a:r>
              <a:rPr lang="en-US" altLang="zh-CN" sz="2800" b="1" dirty="0">
                <a:solidFill>
                  <a:srgbClr val="000000"/>
                </a:solidFill>
                <a:latin typeface="宋体" panose="02010600030101010101" pitchFamily="2" charset="-122"/>
              </a:rPr>
              <a:t>(2)</a:t>
            </a:r>
            <a:r>
              <a:rPr lang="zh-CN" altLang="en-US" sz="2800" b="1" dirty="0">
                <a:solidFill>
                  <a:srgbClr val="000000"/>
                </a:solidFill>
                <a:latin typeface="宋体" panose="02010600030101010101" pitchFamily="2" charset="-122"/>
              </a:rPr>
              <a:t>可符号化为</a:t>
            </a:r>
            <a:endParaRPr lang="zh-CN" altLang="en-US" sz="2800" b="1" dirty="0">
              <a:solidFill>
                <a:srgbClr val="000000"/>
              </a:solidFill>
              <a:latin typeface="宋体" panose="02010600030101010101" pitchFamily="2" charset="-122"/>
            </a:endParaRPr>
          </a:p>
          <a:p>
            <a:pPr algn="just" eaLnBrk="1" hangingPunct="1">
              <a:spcBef>
                <a:spcPct val="50000"/>
              </a:spcBef>
              <a:buClrTx/>
              <a:buNone/>
            </a:pPr>
            <a:r>
              <a:rPr lang="zh-CN" altLang="en-US" sz="2800" b="1" dirty="0">
                <a:solidFill>
                  <a:srgbClr val="000000"/>
                </a:solidFill>
                <a:latin typeface="宋体" panose="02010600030101010101" pitchFamily="2" charset="-122"/>
              </a:rPr>
              <a:t>              </a:t>
            </a:r>
            <a:r>
              <a:rPr lang="en-US" altLang="zh-CN" sz="2800" b="1" dirty="0">
                <a:solidFill>
                  <a:srgbClr val="000000"/>
                </a:solidFill>
                <a:latin typeface="宋体" panose="02010600030101010101" pitchFamily="2" charset="-122"/>
              </a:rPr>
              <a:t>R(a)∧Q(b)∧F(a</a:t>
            </a:r>
            <a:r>
              <a:rPr lang="zh-CN" altLang="en-US" sz="2800" b="1" dirty="0">
                <a:solidFill>
                  <a:srgbClr val="000000"/>
                </a:solidFill>
                <a:latin typeface="宋体" panose="02010600030101010101" pitchFamily="2" charset="-122"/>
              </a:rPr>
              <a:t>，</a:t>
            </a:r>
            <a:r>
              <a:rPr lang="en-US" altLang="zh-CN" sz="2800" b="1" dirty="0">
                <a:solidFill>
                  <a:srgbClr val="000000"/>
                </a:solidFill>
                <a:latin typeface="宋体" panose="02010600030101010101" pitchFamily="2" charset="-122"/>
              </a:rPr>
              <a:t>b) </a:t>
            </a:r>
            <a:endParaRPr lang="en-US" altLang="zh-CN" b="1" dirty="0">
              <a:solidFill>
                <a:srgbClr val="000000"/>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627">
                                            <p:txEl>
                                              <p:charRg st="0" end="5"/>
                                            </p:txEl>
                                          </p:spTgt>
                                        </p:tgtEl>
                                        <p:attrNameLst>
                                          <p:attrName>style.visibility</p:attrName>
                                        </p:attrNameLst>
                                      </p:cBhvr>
                                      <p:to>
                                        <p:strVal val="visible"/>
                                      </p:to>
                                    </p:set>
                                    <p:animEffect transition="in" filter="blinds(horizontal)">
                                      <p:cBhvr>
                                        <p:cTn id="7" dur="500"/>
                                        <p:tgtEl>
                                          <p:spTgt spid="26627">
                                            <p:txEl>
                                              <p:charRg st="0"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6627">
                                            <p:txEl>
                                              <p:charRg st="5" end="39"/>
                                            </p:txEl>
                                          </p:spTgt>
                                        </p:tgtEl>
                                        <p:attrNameLst>
                                          <p:attrName>style.visibility</p:attrName>
                                        </p:attrNameLst>
                                      </p:cBhvr>
                                      <p:to>
                                        <p:strVal val="visible"/>
                                      </p:to>
                                    </p:set>
                                    <p:animEffect transition="in" filter="blinds(horizontal)">
                                      <p:cBhvr>
                                        <p:cTn id="10" dur="500"/>
                                        <p:tgtEl>
                                          <p:spTgt spid="26627">
                                            <p:txEl>
                                              <p:charRg st="5" end="39"/>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6627">
                                            <p:txEl>
                                              <p:charRg st="39" end="68"/>
                                            </p:txEl>
                                          </p:spTgt>
                                        </p:tgtEl>
                                        <p:attrNameLst>
                                          <p:attrName>style.visibility</p:attrName>
                                        </p:attrNameLst>
                                      </p:cBhvr>
                                      <p:to>
                                        <p:strVal val="visible"/>
                                      </p:to>
                                    </p:set>
                                    <p:animEffect transition="in" filter="blinds(horizontal)">
                                      <p:cBhvr>
                                        <p:cTn id="15" dur="500"/>
                                        <p:tgtEl>
                                          <p:spTgt spid="26627">
                                            <p:txEl>
                                              <p:charRg st="39" end="68"/>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6627">
                                            <p:txEl>
                                              <p:charRg st="68" end="98"/>
                                            </p:txEl>
                                          </p:spTgt>
                                        </p:tgtEl>
                                        <p:attrNameLst>
                                          <p:attrName>style.visibility</p:attrName>
                                        </p:attrNameLst>
                                      </p:cBhvr>
                                      <p:to>
                                        <p:strVal val="visible"/>
                                      </p:to>
                                    </p:set>
                                    <p:animEffect transition="in" filter="blinds(horizontal)">
                                      <p:cBhvr>
                                        <p:cTn id="20" dur="500"/>
                                        <p:tgtEl>
                                          <p:spTgt spid="26627">
                                            <p:txEl>
                                              <p:charRg st="68" end="9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6627">
                                            <p:txEl>
                                              <p:charRg st="98" end="122"/>
                                            </p:txEl>
                                          </p:spTgt>
                                        </p:tgtEl>
                                        <p:attrNameLst>
                                          <p:attrName>style.visibility</p:attrName>
                                        </p:attrNameLst>
                                      </p:cBhvr>
                                      <p:to>
                                        <p:strVal val="visible"/>
                                      </p:to>
                                    </p:set>
                                    <p:animEffect transition="in" filter="blinds(horizontal)">
                                      <p:cBhvr>
                                        <p:cTn id="25" dur="500"/>
                                        <p:tgtEl>
                                          <p:spTgt spid="26627">
                                            <p:txEl>
                                              <p:charRg st="98" end="12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6627">
                                            <p:txEl>
                                              <p:charRg st="122" end="137"/>
                                            </p:txEl>
                                          </p:spTgt>
                                        </p:tgtEl>
                                        <p:attrNameLst>
                                          <p:attrName>style.visibility</p:attrName>
                                        </p:attrNameLst>
                                      </p:cBhvr>
                                      <p:to>
                                        <p:strVal val="visible"/>
                                      </p:to>
                                    </p:set>
                                    <p:animEffect transition="in" filter="blinds(horizontal)">
                                      <p:cBhvr>
                                        <p:cTn id="30" dur="500"/>
                                        <p:tgtEl>
                                          <p:spTgt spid="26627">
                                            <p:txEl>
                                              <p:charRg st="122" end="13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26627">
                                            <p:txEl>
                                              <p:charRg st="137" end="169"/>
                                            </p:txEl>
                                          </p:spTgt>
                                        </p:tgtEl>
                                        <p:attrNameLst>
                                          <p:attrName>style.visibility</p:attrName>
                                        </p:attrNameLst>
                                      </p:cBhvr>
                                      <p:to>
                                        <p:strVal val="visible"/>
                                      </p:to>
                                    </p:set>
                                    <p:animEffect transition="in" filter="blinds(horizontal)">
                                      <p:cBhvr>
                                        <p:cTn id="33" dur="500"/>
                                        <p:tgtEl>
                                          <p:spTgt spid="26627">
                                            <p:txEl>
                                              <p:charRg st="137" end="16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灯片编号占位符 4"/>
          <p:cNvSpPr txBox="1">
            <a:spLocks noGrp="1"/>
          </p:cNvSpPr>
          <p:nvPr/>
        </p:nvSpPr>
        <p:spPr>
          <a:xfrm>
            <a:off x="6553200" y="6248400"/>
            <a:ext cx="21336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35843" name="Rectangle 3"/>
          <p:cNvSpPr>
            <a:spLocks noGrp="1"/>
          </p:cNvSpPr>
          <p:nvPr>
            <p:ph type="body" idx="4294967295"/>
          </p:nvPr>
        </p:nvSpPr>
        <p:spPr>
          <a:xfrm>
            <a:off x="395288" y="692150"/>
            <a:ext cx="7842250" cy="3384550"/>
          </a:xfrm>
          <a:ln/>
        </p:spPr>
        <p:txBody>
          <a:bodyPr vert="horz" wrap="square" lIns="91440" tIns="45720" rIns="91440" bIns="45720" anchor="t" anchorCtr="0"/>
          <a:p>
            <a:pPr algn="just" eaLnBrk="1" hangingPunct="1">
              <a:buClrTx/>
              <a:buNone/>
            </a:pPr>
            <a:r>
              <a:rPr lang="zh-CN" altLang="en-US" b="1" dirty="0">
                <a:solidFill>
                  <a:srgbClr val="FF3300"/>
                </a:solidFill>
                <a:latin typeface="宋体" panose="02010600030101010101" pitchFamily="2" charset="-122"/>
              </a:rPr>
              <a:t>练习</a:t>
            </a:r>
            <a:r>
              <a:rPr lang="en-US" altLang="zh-CN" b="1" dirty="0">
                <a:solidFill>
                  <a:srgbClr val="FF3300"/>
                </a:solidFill>
                <a:latin typeface="宋体" panose="02010600030101010101" pitchFamily="2" charset="-122"/>
              </a:rPr>
              <a:t>:</a:t>
            </a:r>
            <a:r>
              <a:rPr lang="zh-CN" altLang="en-US" b="1" dirty="0">
                <a:solidFill>
                  <a:srgbClr val="000000"/>
                </a:solidFill>
                <a:latin typeface="宋体" panose="02010600030101010101" pitchFamily="2" charset="-122"/>
              </a:rPr>
              <a:t>将下列命题符号化。</a:t>
            </a:r>
            <a:endParaRPr lang="zh-CN" altLang="en-US" b="1" dirty="0">
              <a:solidFill>
                <a:srgbClr val="000000"/>
              </a:solidFill>
              <a:latin typeface="宋体" panose="02010600030101010101" pitchFamily="2" charset="-122"/>
            </a:endParaRPr>
          </a:p>
          <a:p>
            <a:pPr algn="just" eaLnBrk="1" hangingPunct="1">
              <a:buClrTx/>
              <a:buNone/>
            </a:pPr>
            <a:r>
              <a:rPr lang="en-US" altLang="zh-CN" b="1" dirty="0">
                <a:solidFill>
                  <a:srgbClr val="000000"/>
                </a:solidFill>
                <a:latin typeface="宋体" panose="02010600030101010101" pitchFamily="2" charset="-122"/>
              </a:rPr>
              <a:t>(1)</a:t>
            </a:r>
            <a:r>
              <a:rPr lang="zh-CN" altLang="en-US" b="1" dirty="0">
                <a:solidFill>
                  <a:srgbClr val="000000"/>
                </a:solidFill>
                <a:latin typeface="宋体" panose="02010600030101010101" pitchFamily="2" charset="-122"/>
              </a:rPr>
              <a:t>猫比老鼠跑得快。</a:t>
            </a:r>
            <a:endParaRPr lang="zh-CN" altLang="en-US" b="1" dirty="0">
              <a:solidFill>
                <a:srgbClr val="000000"/>
              </a:solidFill>
              <a:latin typeface="宋体" panose="02010600030101010101" pitchFamily="2" charset="-122"/>
            </a:endParaRPr>
          </a:p>
          <a:p>
            <a:pPr algn="just" eaLnBrk="1" hangingPunct="1">
              <a:buClrTx/>
              <a:buNone/>
            </a:pPr>
            <a:r>
              <a:rPr lang="en-US" altLang="zh-CN" b="1" dirty="0">
                <a:solidFill>
                  <a:srgbClr val="000000"/>
                </a:solidFill>
                <a:latin typeface="宋体" panose="02010600030101010101" pitchFamily="2" charset="-122"/>
              </a:rPr>
              <a:t>(2)</a:t>
            </a:r>
            <a:r>
              <a:rPr lang="zh-CN" altLang="en-US" b="1" dirty="0">
                <a:solidFill>
                  <a:srgbClr val="000000"/>
                </a:solidFill>
                <a:latin typeface="宋体" panose="02010600030101010101" pitchFamily="2" charset="-122"/>
              </a:rPr>
              <a:t>有的猫比所有老鼠跑得快。</a:t>
            </a:r>
            <a:endParaRPr lang="zh-CN" altLang="en-US" b="1" dirty="0">
              <a:solidFill>
                <a:srgbClr val="000000"/>
              </a:solidFill>
              <a:latin typeface="宋体" panose="02010600030101010101" pitchFamily="2" charset="-122"/>
            </a:endParaRPr>
          </a:p>
          <a:p>
            <a:pPr algn="just" eaLnBrk="1" hangingPunct="1">
              <a:buClrTx/>
              <a:buNone/>
            </a:pPr>
            <a:r>
              <a:rPr lang="en-US" altLang="zh-CN" b="1" dirty="0">
                <a:solidFill>
                  <a:srgbClr val="000000"/>
                </a:solidFill>
                <a:latin typeface="宋体" panose="02010600030101010101" pitchFamily="2" charset="-122"/>
              </a:rPr>
              <a:t>(3)</a:t>
            </a:r>
            <a:r>
              <a:rPr lang="zh-CN" altLang="en-US" b="1" dirty="0">
                <a:solidFill>
                  <a:srgbClr val="000000"/>
                </a:solidFill>
                <a:latin typeface="宋体" panose="02010600030101010101" pitchFamily="2" charset="-122"/>
              </a:rPr>
              <a:t>并不是所有的猫比老鼠跑得快。</a:t>
            </a:r>
            <a:endParaRPr lang="zh-CN" altLang="en-US" b="1" dirty="0">
              <a:solidFill>
                <a:srgbClr val="000000"/>
              </a:solidFill>
              <a:latin typeface="宋体" panose="02010600030101010101" pitchFamily="2" charset="-122"/>
            </a:endParaRPr>
          </a:p>
          <a:p>
            <a:pPr algn="just" eaLnBrk="1" hangingPunct="1">
              <a:buClrTx/>
              <a:buNone/>
            </a:pPr>
            <a:r>
              <a:rPr lang="en-US" altLang="zh-CN" b="1" dirty="0">
                <a:solidFill>
                  <a:srgbClr val="000000"/>
                </a:solidFill>
                <a:latin typeface="宋体" panose="02010600030101010101" pitchFamily="2" charset="-122"/>
              </a:rPr>
              <a:t>(4)</a:t>
            </a:r>
            <a:r>
              <a:rPr lang="zh-CN" altLang="en-US" b="1" dirty="0">
                <a:solidFill>
                  <a:srgbClr val="000000"/>
                </a:solidFill>
                <a:latin typeface="宋体" panose="02010600030101010101" pitchFamily="2" charset="-122"/>
              </a:rPr>
              <a:t>不存在跑得同样快的两只猫。</a:t>
            </a:r>
            <a:endParaRPr lang="zh-CN" altLang="en-US" b="1" dirty="0">
              <a:solidFill>
                <a:srgbClr val="0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灯片编号占位符 4"/>
          <p:cNvSpPr txBox="1">
            <a:spLocks noGrp="1"/>
          </p:cNvSpPr>
          <p:nvPr/>
        </p:nvSpPr>
        <p:spPr>
          <a:xfrm>
            <a:off x="6553200" y="6248400"/>
            <a:ext cx="21336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28675" name="Text Box 3"/>
          <p:cNvSpPr txBox="1"/>
          <p:nvPr/>
        </p:nvSpPr>
        <p:spPr>
          <a:xfrm>
            <a:off x="468313" y="765175"/>
            <a:ext cx="8424862" cy="46593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just" eaLnBrk="1" hangingPunct="1">
              <a:buClrTx/>
              <a:buSzTx/>
              <a:buFontTx/>
              <a:buNone/>
            </a:pPr>
            <a:r>
              <a:rPr lang="zh-CN" altLang="en-US" sz="2800" b="1" dirty="0">
                <a:solidFill>
                  <a:srgbClr val="FF3300"/>
                </a:solidFill>
                <a:latin typeface="宋体" panose="02010600030101010101" pitchFamily="2" charset="-122"/>
              </a:rPr>
              <a:t>解</a:t>
            </a:r>
            <a:r>
              <a:rPr lang="en-US" altLang="zh-CN" sz="2800" b="1" dirty="0">
                <a:solidFill>
                  <a:srgbClr val="FF3300"/>
                </a:solidFill>
                <a:latin typeface="宋体" panose="02010600030101010101" pitchFamily="2" charset="-122"/>
              </a:rPr>
              <a:t>:</a:t>
            </a:r>
            <a:r>
              <a:rPr lang="en-US" altLang="zh-CN" sz="2800" b="1" dirty="0">
                <a:solidFill>
                  <a:srgbClr val="000000"/>
                </a:solidFill>
                <a:latin typeface="宋体" panose="02010600030101010101" pitchFamily="2" charset="-122"/>
              </a:rPr>
              <a:t> </a:t>
            </a:r>
            <a:r>
              <a:rPr lang="zh-CN" altLang="en-US" sz="2800" b="1" dirty="0">
                <a:solidFill>
                  <a:srgbClr val="000000"/>
                </a:solidFill>
                <a:latin typeface="宋体" panose="02010600030101010101" pitchFamily="2" charset="-122"/>
              </a:rPr>
              <a:t>个体域为全总个体域。</a:t>
            </a:r>
            <a:endParaRPr lang="zh-CN" altLang="en-US" sz="2800" b="1" dirty="0">
              <a:solidFill>
                <a:srgbClr val="000000"/>
              </a:solidFill>
              <a:latin typeface="宋体" panose="02010600030101010101" pitchFamily="2" charset="-122"/>
            </a:endParaRPr>
          </a:p>
          <a:p>
            <a:pPr marL="0" lvl="0" indent="0" algn="just" eaLnBrk="1" hangingPunct="1">
              <a:buClrTx/>
              <a:buSzTx/>
              <a:buFontTx/>
              <a:buNone/>
            </a:pPr>
            <a:r>
              <a:rPr lang="zh-CN" altLang="en-US" sz="2800" b="1" dirty="0">
                <a:solidFill>
                  <a:srgbClr val="000000"/>
                </a:solidFill>
                <a:latin typeface="宋体" panose="02010600030101010101" pitchFamily="2" charset="-122"/>
              </a:rPr>
              <a:t>    令</a:t>
            </a:r>
            <a:r>
              <a:rPr lang="en-US" altLang="zh-CN" sz="2800" b="1" dirty="0">
                <a:solidFill>
                  <a:srgbClr val="000000"/>
                </a:solidFill>
                <a:latin typeface="宋体" panose="02010600030101010101" pitchFamily="2" charset="-122"/>
              </a:rPr>
              <a:t>C(x)</a:t>
            </a:r>
            <a:r>
              <a:rPr lang="zh-CN" altLang="en-US" sz="2800" b="1" dirty="0">
                <a:solidFill>
                  <a:srgbClr val="000000"/>
                </a:solidFill>
                <a:latin typeface="宋体" panose="02010600030101010101" pitchFamily="2" charset="-122"/>
              </a:rPr>
              <a:t>：</a:t>
            </a:r>
            <a:r>
              <a:rPr lang="en-US" altLang="zh-CN" sz="2800" b="1" dirty="0">
                <a:solidFill>
                  <a:srgbClr val="000000"/>
                </a:solidFill>
                <a:latin typeface="宋体" panose="02010600030101010101" pitchFamily="2" charset="-122"/>
              </a:rPr>
              <a:t>x</a:t>
            </a:r>
            <a:r>
              <a:rPr lang="zh-CN" altLang="en-US" sz="2800" b="1" dirty="0">
                <a:solidFill>
                  <a:srgbClr val="000000"/>
                </a:solidFill>
                <a:latin typeface="宋体" panose="02010600030101010101" pitchFamily="2" charset="-122"/>
              </a:rPr>
              <a:t>是猫；</a:t>
            </a:r>
            <a:r>
              <a:rPr lang="en-US" altLang="zh-CN" sz="2800" b="1" dirty="0">
                <a:solidFill>
                  <a:srgbClr val="000000"/>
                </a:solidFill>
                <a:latin typeface="宋体" panose="02010600030101010101" pitchFamily="2" charset="-122"/>
              </a:rPr>
              <a:t>M(y)</a:t>
            </a:r>
            <a:r>
              <a:rPr lang="zh-CN" altLang="en-US" sz="2800" b="1" dirty="0">
                <a:solidFill>
                  <a:srgbClr val="000000"/>
                </a:solidFill>
                <a:latin typeface="宋体" panose="02010600030101010101" pitchFamily="2" charset="-122"/>
              </a:rPr>
              <a:t>：</a:t>
            </a:r>
            <a:r>
              <a:rPr lang="en-US" altLang="zh-CN" sz="2800" b="1" dirty="0">
                <a:solidFill>
                  <a:srgbClr val="000000"/>
                </a:solidFill>
                <a:latin typeface="宋体" panose="02010600030101010101" pitchFamily="2" charset="-122"/>
              </a:rPr>
              <a:t>y</a:t>
            </a:r>
            <a:r>
              <a:rPr lang="zh-CN" altLang="en-US" sz="2800" b="1" dirty="0">
                <a:solidFill>
                  <a:srgbClr val="000000"/>
                </a:solidFill>
                <a:latin typeface="宋体" panose="02010600030101010101" pitchFamily="2" charset="-122"/>
              </a:rPr>
              <a:t>是老鼠；</a:t>
            </a:r>
            <a:endParaRPr lang="zh-CN" altLang="en-US" sz="2800" b="1" dirty="0">
              <a:solidFill>
                <a:srgbClr val="000000"/>
              </a:solidFill>
              <a:latin typeface="宋体" panose="02010600030101010101" pitchFamily="2" charset="-122"/>
            </a:endParaRPr>
          </a:p>
          <a:p>
            <a:pPr marL="0" lvl="0" indent="0" algn="just" eaLnBrk="1" hangingPunct="1">
              <a:buClrTx/>
              <a:buSzTx/>
              <a:buFontTx/>
              <a:buNone/>
            </a:pPr>
            <a:r>
              <a:rPr lang="zh-CN" altLang="en-US" sz="2800" b="1" dirty="0">
                <a:solidFill>
                  <a:srgbClr val="000000"/>
                </a:solidFill>
                <a:latin typeface="宋体" panose="02010600030101010101" pitchFamily="2" charset="-122"/>
              </a:rPr>
              <a:t>    </a:t>
            </a:r>
            <a:r>
              <a:rPr lang="en-US" altLang="zh-CN" sz="2800" b="1" dirty="0">
                <a:solidFill>
                  <a:srgbClr val="000000"/>
                </a:solidFill>
                <a:latin typeface="宋体" panose="02010600030101010101" pitchFamily="2" charset="-122"/>
              </a:rPr>
              <a:t>Q(x</a:t>
            </a:r>
            <a:r>
              <a:rPr lang="zh-CN" altLang="en-US" sz="2800" b="1" dirty="0">
                <a:solidFill>
                  <a:srgbClr val="000000"/>
                </a:solidFill>
                <a:latin typeface="宋体" panose="02010600030101010101" pitchFamily="2" charset="-122"/>
              </a:rPr>
              <a:t>，</a:t>
            </a:r>
            <a:r>
              <a:rPr lang="en-US" altLang="zh-CN" sz="2800" b="1" dirty="0">
                <a:solidFill>
                  <a:srgbClr val="000000"/>
                </a:solidFill>
                <a:latin typeface="宋体" panose="02010600030101010101" pitchFamily="2" charset="-122"/>
              </a:rPr>
              <a:t>y)</a:t>
            </a:r>
            <a:r>
              <a:rPr lang="zh-CN" altLang="en-US" sz="2800" b="1" dirty="0">
                <a:solidFill>
                  <a:srgbClr val="000000"/>
                </a:solidFill>
                <a:latin typeface="宋体" panose="02010600030101010101" pitchFamily="2" charset="-122"/>
              </a:rPr>
              <a:t>：</a:t>
            </a:r>
            <a:r>
              <a:rPr lang="en-US" altLang="zh-CN" sz="2800" b="1" dirty="0">
                <a:solidFill>
                  <a:srgbClr val="000000"/>
                </a:solidFill>
                <a:latin typeface="宋体" panose="02010600030101010101" pitchFamily="2" charset="-122"/>
              </a:rPr>
              <a:t>x</a:t>
            </a:r>
            <a:r>
              <a:rPr lang="zh-CN" altLang="en-US" sz="2800" b="1" dirty="0">
                <a:solidFill>
                  <a:srgbClr val="000000"/>
                </a:solidFill>
                <a:latin typeface="宋体" panose="02010600030101010101" pitchFamily="2" charset="-122"/>
              </a:rPr>
              <a:t>比</a:t>
            </a:r>
            <a:r>
              <a:rPr lang="en-US" altLang="zh-CN" sz="2800" b="1" dirty="0">
                <a:solidFill>
                  <a:srgbClr val="000000"/>
                </a:solidFill>
                <a:latin typeface="宋体" panose="02010600030101010101" pitchFamily="2" charset="-122"/>
              </a:rPr>
              <a:t>y</a:t>
            </a:r>
            <a:r>
              <a:rPr lang="zh-CN" altLang="en-US" sz="2800" b="1" dirty="0">
                <a:solidFill>
                  <a:srgbClr val="000000"/>
                </a:solidFill>
                <a:latin typeface="宋体" panose="02010600030101010101" pitchFamily="2" charset="-122"/>
              </a:rPr>
              <a:t>跑得快；</a:t>
            </a:r>
            <a:endParaRPr lang="zh-CN" altLang="en-US" sz="2800" b="1" dirty="0">
              <a:solidFill>
                <a:srgbClr val="000000"/>
              </a:solidFill>
              <a:latin typeface="宋体" panose="02010600030101010101" pitchFamily="2" charset="-122"/>
            </a:endParaRPr>
          </a:p>
          <a:p>
            <a:pPr marL="0" lvl="0" indent="0" algn="just" eaLnBrk="1" hangingPunct="1">
              <a:buClrTx/>
              <a:buSzTx/>
              <a:buFontTx/>
              <a:buNone/>
            </a:pPr>
            <a:r>
              <a:rPr lang="zh-CN" altLang="en-US" sz="2800" b="1" dirty="0">
                <a:solidFill>
                  <a:srgbClr val="000000"/>
                </a:solidFill>
                <a:latin typeface="宋体" panose="02010600030101010101" pitchFamily="2" charset="-122"/>
              </a:rPr>
              <a:t>    </a:t>
            </a:r>
            <a:r>
              <a:rPr lang="en-US" altLang="zh-CN" sz="2800" b="1" dirty="0">
                <a:solidFill>
                  <a:srgbClr val="000000"/>
                </a:solidFill>
                <a:latin typeface="宋体" panose="02010600030101010101" pitchFamily="2" charset="-122"/>
              </a:rPr>
              <a:t>L(x</a:t>
            </a:r>
            <a:r>
              <a:rPr lang="zh-CN" altLang="en-US" sz="2800" b="1" dirty="0">
                <a:solidFill>
                  <a:srgbClr val="000000"/>
                </a:solidFill>
                <a:latin typeface="宋体" panose="02010600030101010101" pitchFamily="2" charset="-122"/>
              </a:rPr>
              <a:t>，</a:t>
            </a:r>
            <a:r>
              <a:rPr lang="en-US" altLang="zh-CN" sz="2800" b="1" dirty="0">
                <a:solidFill>
                  <a:srgbClr val="000000"/>
                </a:solidFill>
                <a:latin typeface="宋体" panose="02010600030101010101" pitchFamily="2" charset="-122"/>
              </a:rPr>
              <a:t>y)</a:t>
            </a:r>
            <a:r>
              <a:rPr lang="zh-CN" altLang="en-US" sz="2800" b="1" dirty="0">
                <a:solidFill>
                  <a:srgbClr val="000000"/>
                </a:solidFill>
                <a:latin typeface="宋体" panose="02010600030101010101" pitchFamily="2" charset="-122"/>
              </a:rPr>
              <a:t>：</a:t>
            </a:r>
            <a:r>
              <a:rPr lang="en-US" altLang="zh-CN" sz="2800" b="1" dirty="0">
                <a:solidFill>
                  <a:srgbClr val="000000"/>
                </a:solidFill>
                <a:latin typeface="宋体" panose="02010600030101010101" pitchFamily="2" charset="-122"/>
              </a:rPr>
              <a:t>x</a:t>
            </a:r>
            <a:r>
              <a:rPr lang="zh-CN" altLang="en-US" sz="2800" b="1" dirty="0">
                <a:solidFill>
                  <a:srgbClr val="000000"/>
                </a:solidFill>
                <a:latin typeface="宋体" panose="02010600030101010101" pitchFamily="2" charset="-122"/>
              </a:rPr>
              <a:t>和</a:t>
            </a:r>
            <a:r>
              <a:rPr lang="en-US" altLang="zh-CN" sz="2800" b="1" dirty="0">
                <a:solidFill>
                  <a:srgbClr val="000000"/>
                </a:solidFill>
                <a:latin typeface="宋体" panose="02010600030101010101" pitchFamily="2" charset="-122"/>
              </a:rPr>
              <a:t>y</a:t>
            </a:r>
            <a:r>
              <a:rPr lang="zh-CN" altLang="en-US" sz="2800" b="1" dirty="0">
                <a:solidFill>
                  <a:srgbClr val="000000"/>
                </a:solidFill>
                <a:latin typeface="宋体" panose="02010600030101010101" pitchFamily="2" charset="-122"/>
              </a:rPr>
              <a:t>跑得同样快。</a:t>
            </a:r>
            <a:endParaRPr lang="zh-CN" altLang="en-US" sz="2800" b="1" dirty="0">
              <a:solidFill>
                <a:srgbClr val="000000"/>
              </a:solidFill>
              <a:latin typeface="宋体" panose="02010600030101010101" pitchFamily="2" charset="-122"/>
            </a:endParaRPr>
          </a:p>
          <a:p>
            <a:pPr marL="0" lvl="0" indent="0" algn="just" eaLnBrk="1" hangingPunct="1">
              <a:buClrTx/>
              <a:buSzTx/>
              <a:buFontTx/>
              <a:buNone/>
            </a:pPr>
            <a:r>
              <a:rPr lang="zh-CN" altLang="en-US" sz="2800" b="1" dirty="0">
                <a:solidFill>
                  <a:srgbClr val="000000"/>
                </a:solidFill>
                <a:latin typeface="宋体" panose="02010600030101010101" pitchFamily="2" charset="-122"/>
              </a:rPr>
              <a:t>    这</a:t>
            </a:r>
            <a:r>
              <a:rPr lang="en-US" altLang="zh-CN" sz="2800" b="1" dirty="0">
                <a:solidFill>
                  <a:srgbClr val="000000"/>
                </a:solidFill>
                <a:latin typeface="宋体" panose="02010600030101010101" pitchFamily="2" charset="-122"/>
              </a:rPr>
              <a:t>4</a:t>
            </a:r>
            <a:r>
              <a:rPr lang="zh-CN" altLang="en-US" sz="2800" b="1" dirty="0">
                <a:solidFill>
                  <a:srgbClr val="000000"/>
                </a:solidFill>
                <a:latin typeface="宋体" panose="02010600030101010101" pitchFamily="2" charset="-122"/>
              </a:rPr>
              <a:t>个命题分别符号化为：</a:t>
            </a:r>
            <a:endParaRPr lang="zh-CN" altLang="en-US" sz="2800" b="1" dirty="0">
              <a:solidFill>
                <a:srgbClr val="000000"/>
              </a:solidFill>
              <a:latin typeface="宋体" panose="02010600030101010101" pitchFamily="2" charset="-122"/>
            </a:endParaRPr>
          </a:p>
          <a:p>
            <a:pPr marL="0" lvl="0" indent="0" algn="just" eaLnBrk="1" hangingPunct="1">
              <a:buClrTx/>
              <a:buSzTx/>
              <a:buNone/>
            </a:pPr>
            <a:r>
              <a:rPr lang="zh-CN" altLang="en-US" sz="2800" b="1" dirty="0">
                <a:solidFill>
                  <a:srgbClr val="000000"/>
                </a:solidFill>
                <a:latin typeface="宋体" panose="02010600030101010101" pitchFamily="2" charset="-122"/>
              </a:rPr>
              <a:t>    </a:t>
            </a:r>
            <a:r>
              <a:rPr lang="en-US" altLang="zh-CN" sz="2800" b="1" dirty="0">
                <a:solidFill>
                  <a:srgbClr val="000000"/>
                </a:solidFill>
                <a:latin typeface="宋体" panose="02010600030101010101" pitchFamily="2" charset="-122"/>
              </a:rPr>
              <a:t>(1)</a:t>
            </a:r>
            <a:r>
              <a:rPr lang="zh-CN" altLang="en-US" sz="2800" b="1" dirty="0">
                <a:solidFill>
                  <a:srgbClr val="000000"/>
                </a:solidFill>
                <a:latin typeface="宋体" panose="02010600030101010101" pitchFamily="2" charset="-122"/>
              </a:rPr>
              <a:t>猫比老鼠跑得快。</a:t>
            </a:r>
            <a:endParaRPr lang="zh-CN" altLang="en-US" sz="2800" b="1" dirty="0">
              <a:solidFill>
                <a:srgbClr val="000000"/>
              </a:solidFill>
              <a:latin typeface="宋体" panose="02010600030101010101" pitchFamily="2" charset="-122"/>
            </a:endParaRPr>
          </a:p>
          <a:p>
            <a:pPr marL="0" lvl="0" indent="0" algn="just" eaLnBrk="1" hangingPunct="1">
              <a:buClrTx/>
              <a:buSzTx/>
              <a:buFontTx/>
              <a:buNone/>
            </a:pPr>
            <a:r>
              <a:rPr lang="en-US" altLang="zh-CN" sz="2800" b="1" dirty="0">
                <a:solidFill>
                  <a:srgbClr val="000000"/>
                </a:solidFill>
                <a:latin typeface="宋体" panose="02010600030101010101" pitchFamily="2" charset="-122"/>
              </a:rPr>
              <a:t>       </a:t>
            </a:r>
            <a:r>
              <a:rPr lang="en-US" altLang="zh-CN" sz="2800" b="1" dirty="0">
                <a:solidFill>
                  <a:srgbClr val="000000"/>
                </a:solidFill>
                <a:latin typeface="宋体" panose="02010600030101010101" pitchFamily="2" charset="-122"/>
                <a:sym typeface="Symbol" panose="05050102010706020507" pitchFamily="18" charset="2"/>
              </a:rPr>
              <a:t></a:t>
            </a:r>
            <a:r>
              <a:rPr lang="en-US" altLang="zh-CN" sz="2800" b="1" dirty="0">
                <a:solidFill>
                  <a:srgbClr val="000000"/>
                </a:solidFill>
                <a:latin typeface="宋体" panose="02010600030101010101" pitchFamily="2" charset="-122"/>
              </a:rPr>
              <a:t>x</a:t>
            </a:r>
            <a:r>
              <a:rPr lang="en-US" altLang="zh-CN" sz="2800" b="1" dirty="0">
                <a:solidFill>
                  <a:srgbClr val="000000"/>
                </a:solidFill>
                <a:latin typeface="宋体" panose="02010600030101010101" pitchFamily="2" charset="-122"/>
                <a:sym typeface="Symbol" panose="05050102010706020507" pitchFamily="18" charset="2"/>
              </a:rPr>
              <a:t></a:t>
            </a:r>
            <a:r>
              <a:rPr lang="en-US" altLang="zh-CN" sz="2800" b="1" dirty="0">
                <a:solidFill>
                  <a:srgbClr val="000000"/>
                </a:solidFill>
                <a:latin typeface="宋体" panose="02010600030101010101" pitchFamily="2" charset="-122"/>
              </a:rPr>
              <a:t>y(C(x)∧M(y)</a:t>
            </a:r>
            <a:r>
              <a:rPr lang="en-US" altLang="zh-CN" sz="2800" b="1" dirty="0">
                <a:solidFill>
                  <a:srgbClr val="000000"/>
                </a:solidFill>
                <a:latin typeface="宋体" panose="02010600030101010101" pitchFamily="2" charset="-122"/>
                <a:sym typeface="Symbol" panose="05050102010706020507" pitchFamily="18" charset="2"/>
              </a:rPr>
              <a:t></a:t>
            </a:r>
            <a:r>
              <a:rPr lang="en-US" altLang="zh-CN" sz="2800" b="1" dirty="0">
                <a:solidFill>
                  <a:srgbClr val="000000"/>
                </a:solidFill>
                <a:latin typeface="宋体" panose="02010600030101010101" pitchFamily="2" charset="-122"/>
              </a:rPr>
              <a:t>Q(x</a:t>
            </a:r>
            <a:r>
              <a:rPr lang="zh-CN" altLang="en-US" sz="2800" b="1" dirty="0">
                <a:solidFill>
                  <a:srgbClr val="000000"/>
                </a:solidFill>
                <a:latin typeface="宋体" panose="02010600030101010101" pitchFamily="2" charset="-122"/>
              </a:rPr>
              <a:t>，</a:t>
            </a:r>
            <a:r>
              <a:rPr lang="en-US" altLang="zh-CN" sz="2800" b="1" dirty="0">
                <a:solidFill>
                  <a:srgbClr val="000000"/>
                </a:solidFill>
                <a:latin typeface="宋体" panose="02010600030101010101" pitchFamily="2" charset="-122"/>
              </a:rPr>
              <a:t>y))</a:t>
            </a:r>
            <a:r>
              <a:rPr lang="zh-CN" altLang="en-US" sz="2800" b="1" dirty="0">
                <a:solidFill>
                  <a:srgbClr val="000000"/>
                </a:solidFill>
                <a:latin typeface="宋体" panose="02010600030101010101" pitchFamily="2" charset="-122"/>
              </a:rPr>
              <a:t>；</a:t>
            </a:r>
            <a:endParaRPr lang="zh-CN" altLang="en-US" sz="2800" b="1" dirty="0">
              <a:solidFill>
                <a:srgbClr val="000000"/>
              </a:solidFill>
              <a:latin typeface="宋体" panose="02010600030101010101" pitchFamily="2" charset="-122"/>
            </a:endParaRPr>
          </a:p>
          <a:p>
            <a:pPr marL="0" lvl="0" indent="0" algn="just" eaLnBrk="1" hangingPunct="1">
              <a:buClrTx/>
              <a:buSzTx/>
              <a:buNone/>
            </a:pPr>
            <a:r>
              <a:rPr lang="zh-CN" altLang="en-US" sz="2800" b="1" dirty="0">
                <a:solidFill>
                  <a:srgbClr val="000000"/>
                </a:solidFill>
                <a:latin typeface="宋体" panose="02010600030101010101" pitchFamily="2" charset="-122"/>
              </a:rPr>
              <a:t>    </a:t>
            </a:r>
            <a:r>
              <a:rPr lang="en-US" altLang="zh-CN" sz="2800" b="1" dirty="0">
                <a:solidFill>
                  <a:srgbClr val="000000"/>
                </a:solidFill>
                <a:latin typeface="宋体" panose="02010600030101010101" pitchFamily="2" charset="-122"/>
              </a:rPr>
              <a:t>(2)</a:t>
            </a:r>
            <a:r>
              <a:rPr lang="zh-CN" altLang="en-US" sz="2800" b="1" dirty="0">
                <a:solidFill>
                  <a:srgbClr val="000000"/>
                </a:solidFill>
                <a:latin typeface="宋体" panose="02010600030101010101" pitchFamily="2" charset="-122"/>
              </a:rPr>
              <a:t>有的猫比所有老鼠跑得快。</a:t>
            </a:r>
            <a:endParaRPr lang="zh-CN" altLang="en-US" sz="2800" b="1" dirty="0">
              <a:solidFill>
                <a:srgbClr val="000000"/>
              </a:solidFill>
              <a:latin typeface="宋体" panose="02010600030101010101" pitchFamily="2" charset="-122"/>
            </a:endParaRPr>
          </a:p>
          <a:p>
            <a:pPr marL="0" lvl="0" indent="0" algn="just" eaLnBrk="1" hangingPunct="1">
              <a:buClrTx/>
              <a:buSzTx/>
              <a:buFontTx/>
              <a:buNone/>
            </a:pPr>
            <a:r>
              <a:rPr lang="en-US" altLang="zh-CN" sz="2800" b="1" dirty="0">
                <a:solidFill>
                  <a:srgbClr val="000000"/>
                </a:solidFill>
                <a:latin typeface="宋体" panose="02010600030101010101" pitchFamily="2" charset="-122"/>
                <a:sym typeface="Symbol" panose="05050102010706020507" pitchFamily="18" charset="2"/>
              </a:rPr>
              <a:t>       </a:t>
            </a:r>
            <a:r>
              <a:rPr lang="en-US" altLang="zh-CN" sz="2800" b="1" dirty="0">
                <a:solidFill>
                  <a:srgbClr val="000000"/>
                </a:solidFill>
                <a:latin typeface="宋体" panose="02010600030101010101" pitchFamily="2" charset="-122"/>
              </a:rPr>
              <a:t>x(C(x)∧</a:t>
            </a:r>
            <a:r>
              <a:rPr lang="en-US" altLang="zh-CN" sz="2800" b="1" dirty="0">
                <a:solidFill>
                  <a:srgbClr val="000000"/>
                </a:solidFill>
                <a:latin typeface="宋体" panose="02010600030101010101" pitchFamily="2" charset="-122"/>
                <a:sym typeface="Symbol" panose="05050102010706020507" pitchFamily="18" charset="2"/>
              </a:rPr>
              <a:t></a:t>
            </a:r>
            <a:r>
              <a:rPr lang="en-US" altLang="zh-CN" sz="2800" b="1" dirty="0">
                <a:solidFill>
                  <a:srgbClr val="000000"/>
                </a:solidFill>
                <a:latin typeface="宋体" panose="02010600030101010101" pitchFamily="2" charset="-122"/>
              </a:rPr>
              <a:t>y(M(y)</a:t>
            </a:r>
            <a:r>
              <a:rPr lang="en-US" altLang="zh-CN" sz="2800" b="1" dirty="0">
                <a:solidFill>
                  <a:srgbClr val="000000"/>
                </a:solidFill>
                <a:latin typeface="宋体" panose="02010600030101010101" pitchFamily="2" charset="-122"/>
                <a:sym typeface="Symbol" panose="05050102010706020507" pitchFamily="18" charset="2"/>
              </a:rPr>
              <a:t></a:t>
            </a:r>
            <a:r>
              <a:rPr lang="en-US" altLang="zh-CN" sz="2800" b="1" dirty="0">
                <a:solidFill>
                  <a:srgbClr val="000000"/>
                </a:solidFill>
                <a:latin typeface="宋体" panose="02010600030101010101" pitchFamily="2" charset="-122"/>
              </a:rPr>
              <a:t>Q(x</a:t>
            </a:r>
            <a:r>
              <a:rPr lang="zh-CN" altLang="en-US" sz="2800" b="1" dirty="0">
                <a:solidFill>
                  <a:srgbClr val="000000"/>
                </a:solidFill>
                <a:latin typeface="宋体" panose="02010600030101010101" pitchFamily="2" charset="-122"/>
              </a:rPr>
              <a:t>，</a:t>
            </a:r>
            <a:r>
              <a:rPr lang="en-US" altLang="zh-CN" sz="2800" b="1" dirty="0">
                <a:solidFill>
                  <a:srgbClr val="000000"/>
                </a:solidFill>
                <a:latin typeface="宋体" panose="02010600030101010101" pitchFamily="2" charset="-122"/>
              </a:rPr>
              <a:t>y)))</a:t>
            </a:r>
            <a:r>
              <a:rPr lang="zh-CN" altLang="en-US" sz="2800" b="1" dirty="0">
                <a:solidFill>
                  <a:srgbClr val="000000"/>
                </a:solidFill>
                <a:latin typeface="宋体" panose="02010600030101010101" pitchFamily="2" charset="-122"/>
              </a:rPr>
              <a:t>；</a:t>
            </a:r>
            <a:endParaRPr lang="zh-CN" altLang="en-US" sz="2800" b="1" dirty="0">
              <a:solidFill>
                <a:srgbClr val="000000"/>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675">
                                            <p:txEl>
                                              <p:charRg st="0" end="14"/>
                                            </p:txEl>
                                          </p:spTgt>
                                        </p:tgtEl>
                                        <p:attrNameLst>
                                          <p:attrName>style.visibility</p:attrName>
                                        </p:attrNameLst>
                                      </p:cBhvr>
                                      <p:to>
                                        <p:strVal val="visible"/>
                                      </p:to>
                                    </p:set>
                                    <p:animEffect transition="in" filter="dissolve">
                                      <p:cBhvr>
                                        <p:cTn id="7" dur="500"/>
                                        <p:tgtEl>
                                          <p:spTgt spid="28675">
                                            <p:txEl>
                                              <p:charRg st="0"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675">
                                            <p:txEl>
                                              <p:charRg st="14" end="39"/>
                                            </p:txEl>
                                          </p:spTgt>
                                        </p:tgtEl>
                                        <p:attrNameLst>
                                          <p:attrName>style.visibility</p:attrName>
                                        </p:attrNameLst>
                                      </p:cBhvr>
                                      <p:to>
                                        <p:strVal val="visible"/>
                                      </p:to>
                                    </p:set>
                                    <p:animEffect transition="in" filter="dissolve">
                                      <p:cBhvr>
                                        <p:cTn id="12" dur="500"/>
                                        <p:tgtEl>
                                          <p:spTgt spid="28675">
                                            <p:txEl>
                                              <p:charRg st="14" end="3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675">
                                            <p:txEl>
                                              <p:charRg st="39" end="58"/>
                                            </p:txEl>
                                          </p:spTgt>
                                        </p:tgtEl>
                                        <p:attrNameLst>
                                          <p:attrName>style.visibility</p:attrName>
                                        </p:attrNameLst>
                                      </p:cBhvr>
                                      <p:to>
                                        <p:strVal val="visible"/>
                                      </p:to>
                                    </p:set>
                                    <p:animEffect transition="in" filter="dissolve">
                                      <p:cBhvr>
                                        <p:cTn id="17" dur="500"/>
                                        <p:tgtEl>
                                          <p:spTgt spid="28675">
                                            <p:txEl>
                                              <p:charRg st="39" end="5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8675">
                                            <p:txEl>
                                              <p:charRg st="58" end="79"/>
                                            </p:txEl>
                                          </p:spTgt>
                                        </p:tgtEl>
                                        <p:attrNameLst>
                                          <p:attrName>style.visibility</p:attrName>
                                        </p:attrNameLst>
                                      </p:cBhvr>
                                      <p:to>
                                        <p:strVal val="visible"/>
                                      </p:to>
                                    </p:set>
                                    <p:animEffect transition="in" filter="dissolve">
                                      <p:cBhvr>
                                        <p:cTn id="22" dur="500"/>
                                        <p:tgtEl>
                                          <p:spTgt spid="28675">
                                            <p:txEl>
                                              <p:charRg st="58" end="7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8675">
                                            <p:txEl>
                                              <p:charRg st="79" end="96"/>
                                            </p:txEl>
                                          </p:spTgt>
                                        </p:tgtEl>
                                        <p:attrNameLst>
                                          <p:attrName>style.visibility</p:attrName>
                                        </p:attrNameLst>
                                      </p:cBhvr>
                                      <p:to>
                                        <p:strVal val="visible"/>
                                      </p:to>
                                    </p:set>
                                    <p:animEffect transition="in" filter="dissolve">
                                      <p:cBhvr>
                                        <p:cTn id="27" dur="500"/>
                                        <p:tgtEl>
                                          <p:spTgt spid="28675">
                                            <p:txEl>
                                              <p:charRg st="79" end="9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8675">
                                            <p:txEl>
                                              <p:charRg st="96" end="112"/>
                                            </p:txEl>
                                          </p:spTgt>
                                        </p:tgtEl>
                                        <p:attrNameLst>
                                          <p:attrName>style.visibility</p:attrName>
                                        </p:attrNameLst>
                                      </p:cBhvr>
                                      <p:to>
                                        <p:strVal val="visible"/>
                                      </p:to>
                                    </p:set>
                                    <p:animEffect transition="in" filter="dissolve">
                                      <p:cBhvr>
                                        <p:cTn id="32" dur="500"/>
                                        <p:tgtEl>
                                          <p:spTgt spid="28675">
                                            <p:txEl>
                                              <p:charRg st="96" end="11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8675">
                                            <p:txEl>
                                              <p:charRg st="112" end="143"/>
                                            </p:txEl>
                                          </p:spTgt>
                                        </p:tgtEl>
                                        <p:attrNameLst>
                                          <p:attrName>style.visibility</p:attrName>
                                        </p:attrNameLst>
                                      </p:cBhvr>
                                      <p:to>
                                        <p:strVal val="visible"/>
                                      </p:to>
                                    </p:set>
                                    <p:animEffect transition="in" filter="dissolve">
                                      <p:cBhvr>
                                        <p:cTn id="37" dur="500"/>
                                        <p:tgtEl>
                                          <p:spTgt spid="28675">
                                            <p:txEl>
                                              <p:charRg st="112" end="14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8675">
                                            <p:txEl>
                                              <p:charRg st="143" end="163"/>
                                            </p:txEl>
                                          </p:spTgt>
                                        </p:tgtEl>
                                        <p:attrNameLst>
                                          <p:attrName>style.visibility</p:attrName>
                                        </p:attrNameLst>
                                      </p:cBhvr>
                                      <p:to>
                                        <p:strVal val="visible"/>
                                      </p:to>
                                    </p:set>
                                    <p:animEffect transition="in" filter="dissolve">
                                      <p:cBhvr>
                                        <p:cTn id="42" dur="500"/>
                                        <p:tgtEl>
                                          <p:spTgt spid="28675">
                                            <p:txEl>
                                              <p:charRg st="143" end="16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8675">
                                            <p:txEl>
                                              <p:charRg st="163" end="196"/>
                                            </p:txEl>
                                          </p:spTgt>
                                        </p:tgtEl>
                                        <p:attrNameLst>
                                          <p:attrName>style.visibility</p:attrName>
                                        </p:attrNameLst>
                                      </p:cBhvr>
                                      <p:to>
                                        <p:strVal val="visible"/>
                                      </p:to>
                                    </p:set>
                                    <p:animEffect transition="in" filter="dissolve">
                                      <p:cBhvr>
                                        <p:cTn id="47" dur="500"/>
                                        <p:tgtEl>
                                          <p:spTgt spid="28675">
                                            <p:txEl>
                                              <p:charRg st="163" end="19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灯片编号占位符 4"/>
          <p:cNvSpPr txBox="1">
            <a:spLocks noGrp="1"/>
          </p:cNvSpPr>
          <p:nvPr/>
        </p:nvSpPr>
        <p:spPr>
          <a:xfrm>
            <a:off x="6553200" y="6248400"/>
            <a:ext cx="21336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28675" name="Text Box 3"/>
          <p:cNvSpPr txBox="1"/>
          <p:nvPr/>
        </p:nvSpPr>
        <p:spPr>
          <a:xfrm>
            <a:off x="468313" y="765175"/>
            <a:ext cx="8424862" cy="46593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just" eaLnBrk="1" hangingPunct="1">
              <a:buClrTx/>
              <a:buSzTx/>
              <a:buFontTx/>
              <a:buNone/>
            </a:pPr>
            <a:r>
              <a:rPr lang="zh-CN" altLang="en-US" sz="2800" b="1" dirty="0">
                <a:solidFill>
                  <a:srgbClr val="FF3300"/>
                </a:solidFill>
                <a:latin typeface="宋体" panose="02010600030101010101" pitchFamily="2" charset="-122"/>
              </a:rPr>
              <a:t>解</a:t>
            </a:r>
            <a:r>
              <a:rPr lang="en-US" altLang="zh-CN" sz="2800" b="1" dirty="0">
                <a:solidFill>
                  <a:srgbClr val="FF3300"/>
                </a:solidFill>
                <a:latin typeface="宋体" panose="02010600030101010101" pitchFamily="2" charset="-122"/>
              </a:rPr>
              <a:t>:</a:t>
            </a:r>
            <a:r>
              <a:rPr lang="en-US" altLang="zh-CN" sz="2800" b="1" dirty="0">
                <a:solidFill>
                  <a:srgbClr val="000000"/>
                </a:solidFill>
                <a:latin typeface="宋体" panose="02010600030101010101" pitchFamily="2" charset="-122"/>
              </a:rPr>
              <a:t> </a:t>
            </a:r>
            <a:r>
              <a:rPr lang="zh-CN" altLang="en-US" sz="2800" b="1" dirty="0">
                <a:solidFill>
                  <a:srgbClr val="000000"/>
                </a:solidFill>
                <a:latin typeface="宋体" panose="02010600030101010101" pitchFamily="2" charset="-122"/>
              </a:rPr>
              <a:t>个体域为全总个体域。</a:t>
            </a:r>
            <a:endParaRPr lang="zh-CN" altLang="en-US" sz="2800" b="1" dirty="0">
              <a:solidFill>
                <a:srgbClr val="000000"/>
              </a:solidFill>
              <a:latin typeface="宋体" panose="02010600030101010101" pitchFamily="2" charset="-122"/>
            </a:endParaRPr>
          </a:p>
          <a:p>
            <a:pPr marL="0" lvl="0" indent="0" algn="just" eaLnBrk="1" hangingPunct="1">
              <a:buClrTx/>
              <a:buSzTx/>
              <a:buFontTx/>
              <a:buNone/>
            </a:pPr>
            <a:r>
              <a:rPr lang="zh-CN" altLang="en-US" sz="2800" b="1" dirty="0">
                <a:solidFill>
                  <a:srgbClr val="000000"/>
                </a:solidFill>
                <a:latin typeface="宋体" panose="02010600030101010101" pitchFamily="2" charset="-122"/>
              </a:rPr>
              <a:t>    令</a:t>
            </a:r>
            <a:r>
              <a:rPr lang="en-US" altLang="zh-CN" sz="2800" b="1" dirty="0">
                <a:solidFill>
                  <a:srgbClr val="000000"/>
                </a:solidFill>
                <a:latin typeface="宋体" panose="02010600030101010101" pitchFamily="2" charset="-122"/>
              </a:rPr>
              <a:t>C(x)</a:t>
            </a:r>
            <a:r>
              <a:rPr lang="zh-CN" altLang="en-US" sz="2800" b="1" dirty="0">
                <a:solidFill>
                  <a:srgbClr val="000000"/>
                </a:solidFill>
                <a:latin typeface="宋体" panose="02010600030101010101" pitchFamily="2" charset="-122"/>
              </a:rPr>
              <a:t>：</a:t>
            </a:r>
            <a:r>
              <a:rPr lang="en-US" altLang="zh-CN" sz="2800" b="1" dirty="0">
                <a:solidFill>
                  <a:srgbClr val="000000"/>
                </a:solidFill>
                <a:latin typeface="宋体" panose="02010600030101010101" pitchFamily="2" charset="-122"/>
              </a:rPr>
              <a:t>x</a:t>
            </a:r>
            <a:r>
              <a:rPr lang="zh-CN" altLang="en-US" sz="2800" b="1" dirty="0">
                <a:solidFill>
                  <a:srgbClr val="000000"/>
                </a:solidFill>
                <a:latin typeface="宋体" panose="02010600030101010101" pitchFamily="2" charset="-122"/>
              </a:rPr>
              <a:t>是猫；</a:t>
            </a:r>
            <a:r>
              <a:rPr lang="en-US" altLang="zh-CN" sz="2800" b="1" dirty="0">
                <a:solidFill>
                  <a:srgbClr val="000000"/>
                </a:solidFill>
                <a:latin typeface="宋体" panose="02010600030101010101" pitchFamily="2" charset="-122"/>
              </a:rPr>
              <a:t>M(y)</a:t>
            </a:r>
            <a:r>
              <a:rPr lang="zh-CN" altLang="en-US" sz="2800" b="1" dirty="0">
                <a:solidFill>
                  <a:srgbClr val="000000"/>
                </a:solidFill>
                <a:latin typeface="宋体" panose="02010600030101010101" pitchFamily="2" charset="-122"/>
              </a:rPr>
              <a:t>：</a:t>
            </a:r>
            <a:r>
              <a:rPr lang="en-US" altLang="zh-CN" sz="2800" b="1" dirty="0">
                <a:solidFill>
                  <a:srgbClr val="000000"/>
                </a:solidFill>
                <a:latin typeface="宋体" panose="02010600030101010101" pitchFamily="2" charset="-122"/>
              </a:rPr>
              <a:t>y</a:t>
            </a:r>
            <a:r>
              <a:rPr lang="zh-CN" altLang="en-US" sz="2800" b="1" dirty="0">
                <a:solidFill>
                  <a:srgbClr val="000000"/>
                </a:solidFill>
                <a:latin typeface="宋体" panose="02010600030101010101" pitchFamily="2" charset="-122"/>
              </a:rPr>
              <a:t>是老鼠；</a:t>
            </a:r>
            <a:endParaRPr lang="zh-CN" altLang="en-US" sz="2800" b="1" dirty="0">
              <a:solidFill>
                <a:srgbClr val="000000"/>
              </a:solidFill>
              <a:latin typeface="宋体" panose="02010600030101010101" pitchFamily="2" charset="-122"/>
            </a:endParaRPr>
          </a:p>
          <a:p>
            <a:pPr marL="0" lvl="0" indent="0" algn="just" eaLnBrk="1" hangingPunct="1">
              <a:buClrTx/>
              <a:buSzTx/>
              <a:buFontTx/>
              <a:buNone/>
            </a:pPr>
            <a:r>
              <a:rPr lang="zh-CN" altLang="en-US" sz="2800" b="1" dirty="0">
                <a:solidFill>
                  <a:srgbClr val="000000"/>
                </a:solidFill>
                <a:latin typeface="宋体" panose="02010600030101010101" pitchFamily="2" charset="-122"/>
              </a:rPr>
              <a:t>    </a:t>
            </a:r>
            <a:r>
              <a:rPr lang="en-US" altLang="zh-CN" sz="2800" b="1" dirty="0">
                <a:solidFill>
                  <a:srgbClr val="000000"/>
                </a:solidFill>
                <a:latin typeface="宋体" panose="02010600030101010101" pitchFamily="2" charset="-122"/>
              </a:rPr>
              <a:t>Q(x</a:t>
            </a:r>
            <a:r>
              <a:rPr lang="zh-CN" altLang="en-US" sz="2800" b="1" dirty="0">
                <a:solidFill>
                  <a:srgbClr val="000000"/>
                </a:solidFill>
                <a:latin typeface="宋体" panose="02010600030101010101" pitchFamily="2" charset="-122"/>
              </a:rPr>
              <a:t>，</a:t>
            </a:r>
            <a:r>
              <a:rPr lang="en-US" altLang="zh-CN" sz="2800" b="1" dirty="0">
                <a:solidFill>
                  <a:srgbClr val="000000"/>
                </a:solidFill>
                <a:latin typeface="宋体" panose="02010600030101010101" pitchFamily="2" charset="-122"/>
              </a:rPr>
              <a:t>y)</a:t>
            </a:r>
            <a:r>
              <a:rPr lang="zh-CN" altLang="en-US" sz="2800" b="1" dirty="0">
                <a:solidFill>
                  <a:srgbClr val="000000"/>
                </a:solidFill>
                <a:latin typeface="宋体" panose="02010600030101010101" pitchFamily="2" charset="-122"/>
              </a:rPr>
              <a:t>：</a:t>
            </a:r>
            <a:r>
              <a:rPr lang="en-US" altLang="zh-CN" sz="2800" b="1" dirty="0">
                <a:solidFill>
                  <a:srgbClr val="000000"/>
                </a:solidFill>
                <a:latin typeface="宋体" panose="02010600030101010101" pitchFamily="2" charset="-122"/>
              </a:rPr>
              <a:t>x</a:t>
            </a:r>
            <a:r>
              <a:rPr lang="zh-CN" altLang="en-US" sz="2800" b="1" dirty="0">
                <a:solidFill>
                  <a:srgbClr val="000000"/>
                </a:solidFill>
                <a:latin typeface="宋体" panose="02010600030101010101" pitchFamily="2" charset="-122"/>
              </a:rPr>
              <a:t>比</a:t>
            </a:r>
            <a:r>
              <a:rPr lang="en-US" altLang="zh-CN" sz="2800" b="1" dirty="0">
                <a:solidFill>
                  <a:srgbClr val="000000"/>
                </a:solidFill>
                <a:latin typeface="宋体" panose="02010600030101010101" pitchFamily="2" charset="-122"/>
              </a:rPr>
              <a:t>y</a:t>
            </a:r>
            <a:r>
              <a:rPr lang="zh-CN" altLang="en-US" sz="2800" b="1" dirty="0">
                <a:solidFill>
                  <a:srgbClr val="000000"/>
                </a:solidFill>
                <a:latin typeface="宋体" panose="02010600030101010101" pitchFamily="2" charset="-122"/>
              </a:rPr>
              <a:t>跑得快；</a:t>
            </a:r>
            <a:endParaRPr lang="zh-CN" altLang="en-US" sz="2800" b="1" dirty="0">
              <a:solidFill>
                <a:srgbClr val="000000"/>
              </a:solidFill>
              <a:latin typeface="宋体" panose="02010600030101010101" pitchFamily="2" charset="-122"/>
            </a:endParaRPr>
          </a:p>
          <a:p>
            <a:pPr marL="0" lvl="0" indent="0" algn="just" eaLnBrk="1" hangingPunct="1">
              <a:buClrTx/>
              <a:buSzTx/>
              <a:buFontTx/>
              <a:buNone/>
            </a:pPr>
            <a:r>
              <a:rPr lang="zh-CN" altLang="en-US" sz="2800" b="1" dirty="0">
                <a:solidFill>
                  <a:srgbClr val="000000"/>
                </a:solidFill>
                <a:latin typeface="宋体" panose="02010600030101010101" pitchFamily="2" charset="-122"/>
              </a:rPr>
              <a:t>    </a:t>
            </a:r>
            <a:r>
              <a:rPr lang="en-US" altLang="zh-CN" sz="2800" b="1" dirty="0">
                <a:solidFill>
                  <a:srgbClr val="000000"/>
                </a:solidFill>
                <a:latin typeface="宋体" panose="02010600030101010101" pitchFamily="2" charset="-122"/>
              </a:rPr>
              <a:t>L(x</a:t>
            </a:r>
            <a:r>
              <a:rPr lang="zh-CN" altLang="en-US" sz="2800" b="1" dirty="0">
                <a:solidFill>
                  <a:srgbClr val="000000"/>
                </a:solidFill>
                <a:latin typeface="宋体" panose="02010600030101010101" pitchFamily="2" charset="-122"/>
              </a:rPr>
              <a:t>，</a:t>
            </a:r>
            <a:r>
              <a:rPr lang="en-US" altLang="zh-CN" sz="2800" b="1" dirty="0">
                <a:solidFill>
                  <a:srgbClr val="000000"/>
                </a:solidFill>
                <a:latin typeface="宋体" panose="02010600030101010101" pitchFamily="2" charset="-122"/>
              </a:rPr>
              <a:t>y)</a:t>
            </a:r>
            <a:r>
              <a:rPr lang="zh-CN" altLang="en-US" sz="2800" b="1" dirty="0">
                <a:solidFill>
                  <a:srgbClr val="000000"/>
                </a:solidFill>
                <a:latin typeface="宋体" panose="02010600030101010101" pitchFamily="2" charset="-122"/>
              </a:rPr>
              <a:t>：</a:t>
            </a:r>
            <a:r>
              <a:rPr lang="en-US" altLang="zh-CN" sz="2800" b="1" dirty="0">
                <a:solidFill>
                  <a:srgbClr val="000000"/>
                </a:solidFill>
                <a:latin typeface="宋体" panose="02010600030101010101" pitchFamily="2" charset="-122"/>
              </a:rPr>
              <a:t>x</a:t>
            </a:r>
            <a:r>
              <a:rPr lang="zh-CN" altLang="en-US" sz="2800" b="1" dirty="0">
                <a:solidFill>
                  <a:srgbClr val="000000"/>
                </a:solidFill>
                <a:latin typeface="宋体" panose="02010600030101010101" pitchFamily="2" charset="-122"/>
              </a:rPr>
              <a:t>和</a:t>
            </a:r>
            <a:r>
              <a:rPr lang="en-US" altLang="zh-CN" sz="2800" b="1" dirty="0">
                <a:solidFill>
                  <a:srgbClr val="000000"/>
                </a:solidFill>
                <a:latin typeface="宋体" panose="02010600030101010101" pitchFamily="2" charset="-122"/>
              </a:rPr>
              <a:t>y</a:t>
            </a:r>
            <a:r>
              <a:rPr lang="zh-CN" altLang="en-US" sz="2800" b="1" dirty="0">
                <a:solidFill>
                  <a:srgbClr val="000000"/>
                </a:solidFill>
                <a:latin typeface="宋体" panose="02010600030101010101" pitchFamily="2" charset="-122"/>
              </a:rPr>
              <a:t>跑得同样快。</a:t>
            </a:r>
            <a:endParaRPr lang="zh-CN" altLang="en-US" sz="2800" b="1" dirty="0">
              <a:solidFill>
                <a:srgbClr val="000000"/>
              </a:solidFill>
              <a:latin typeface="宋体" panose="02010600030101010101" pitchFamily="2" charset="-122"/>
            </a:endParaRPr>
          </a:p>
          <a:p>
            <a:pPr marL="0" lvl="0" indent="0" algn="just" eaLnBrk="1" hangingPunct="1">
              <a:buClrTx/>
              <a:buSzTx/>
              <a:buFontTx/>
              <a:buNone/>
            </a:pPr>
            <a:r>
              <a:rPr lang="zh-CN" altLang="en-US" sz="2800" b="1" dirty="0">
                <a:solidFill>
                  <a:srgbClr val="000000"/>
                </a:solidFill>
                <a:latin typeface="宋体" panose="02010600030101010101" pitchFamily="2" charset="-122"/>
              </a:rPr>
              <a:t>    这</a:t>
            </a:r>
            <a:r>
              <a:rPr lang="en-US" altLang="zh-CN" sz="2800" b="1" dirty="0">
                <a:solidFill>
                  <a:srgbClr val="000000"/>
                </a:solidFill>
                <a:latin typeface="宋体" panose="02010600030101010101" pitchFamily="2" charset="-122"/>
              </a:rPr>
              <a:t>4</a:t>
            </a:r>
            <a:r>
              <a:rPr lang="zh-CN" altLang="en-US" sz="2800" b="1" dirty="0">
                <a:solidFill>
                  <a:srgbClr val="000000"/>
                </a:solidFill>
                <a:latin typeface="宋体" panose="02010600030101010101" pitchFamily="2" charset="-122"/>
              </a:rPr>
              <a:t>个命题分别符号化为：</a:t>
            </a:r>
            <a:endParaRPr lang="zh-CN" altLang="en-US" sz="2800" b="1" dirty="0">
              <a:solidFill>
                <a:srgbClr val="000000"/>
              </a:solidFill>
              <a:latin typeface="宋体" panose="02010600030101010101" pitchFamily="2" charset="-122"/>
            </a:endParaRPr>
          </a:p>
          <a:p>
            <a:pPr marL="0" lvl="0" indent="0" algn="just" eaLnBrk="1" hangingPunct="1">
              <a:buClrTx/>
              <a:buNone/>
            </a:pPr>
            <a:r>
              <a:rPr lang="zh-CN" altLang="en-US" sz="2800" b="1" dirty="0">
                <a:solidFill>
                  <a:srgbClr val="000000"/>
                </a:solidFill>
                <a:latin typeface="宋体" panose="02010600030101010101" pitchFamily="2" charset="-122"/>
              </a:rPr>
              <a:t>    </a:t>
            </a:r>
            <a:r>
              <a:rPr lang="en-US" altLang="zh-CN" sz="2800" b="1" dirty="0">
                <a:solidFill>
                  <a:srgbClr val="000000"/>
                </a:solidFill>
                <a:latin typeface="宋体" panose="02010600030101010101" pitchFamily="2" charset="-122"/>
              </a:rPr>
              <a:t>(3)</a:t>
            </a:r>
            <a:r>
              <a:rPr lang="zh-CN" altLang="en-US" sz="2800" b="1" dirty="0">
                <a:solidFill>
                  <a:srgbClr val="000000"/>
                </a:solidFill>
                <a:latin typeface="宋体" panose="02010600030101010101" pitchFamily="2" charset="-122"/>
              </a:rPr>
              <a:t>并不是所有的猫比老鼠跑得快。</a:t>
            </a:r>
            <a:endParaRPr lang="zh-CN" altLang="en-US" sz="2800" b="1" dirty="0">
              <a:solidFill>
                <a:srgbClr val="000000"/>
              </a:solidFill>
              <a:latin typeface="宋体" panose="02010600030101010101" pitchFamily="2" charset="-122"/>
            </a:endParaRPr>
          </a:p>
          <a:p>
            <a:pPr marL="0" lvl="0" indent="0" algn="just" eaLnBrk="1" hangingPunct="1">
              <a:buClrTx/>
              <a:buSzTx/>
              <a:buFontTx/>
              <a:buNone/>
            </a:pPr>
            <a:r>
              <a:rPr lang="en-US" altLang="zh-CN" sz="2800" b="1" dirty="0">
                <a:solidFill>
                  <a:srgbClr val="000000"/>
                </a:solidFill>
                <a:latin typeface="宋体" panose="02010600030101010101" pitchFamily="2" charset="-122"/>
                <a:sym typeface="Symbol" panose="05050102010706020507" pitchFamily="18" charset="2"/>
              </a:rPr>
              <a:t>       </a:t>
            </a:r>
            <a:r>
              <a:rPr lang="en-US" altLang="zh-CN" sz="2800" b="1" dirty="0">
                <a:solidFill>
                  <a:srgbClr val="000000"/>
                </a:solidFill>
                <a:latin typeface="宋体" panose="02010600030101010101" pitchFamily="2" charset="-122"/>
              </a:rPr>
              <a:t>x </a:t>
            </a:r>
            <a:r>
              <a:rPr lang="en-US" altLang="zh-CN" sz="2800" b="1" dirty="0">
                <a:solidFill>
                  <a:srgbClr val="000000"/>
                </a:solidFill>
                <a:latin typeface="宋体" panose="02010600030101010101" pitchFamily="2" charset="-122"/>
                <a:sym typeface="Symbol" panose="05050102010706020507" pitchFamily="18" charset="2"/>
              </a:rPr>
              <a:t></a:t>
            </a:r>
            <a:r>
              <a:rPr lang="en-US" altLang="zh-CN" sz="2800" b="1" dirty="0">
                <a:solidFill>
                  <a:srgbClr val="000000"/>
                </a:solidFill>
                <a:latin typeface="宋体" panose="02010600030101010101" pitchFamily="2" charset="-122"/>
              </a:rPr>
              <a:t>y(C(x)∧M(y)</a:t>
            </a:r>
            <a:r>
              <a:rPr lang="en-US" altLang="zh-CN" sz="2800" b="1" dirty="0">
                <a:solidFill>
                  <a:srgbClr val="000000"/>
                </a:solidFill>
                <a:latin typeface="宋体" panose="02010600030101010101" pitchFamily="2" charset="-122"/>
                <a:sym typeface="Symbol" panose="05050102010706020507" pitchFamily="18" charset="2"/>
              </a:rPr>
              <a:t></a:t>
            </a:r>
            <a:r>
              <a:rPr lang="en-US" altLang="zh-CN" sz="2800" b="1" dirty="0">
                <a:solidFill>
                  <a:srgbClr val="000000"/>
                </a:solidFill>
                <a:latin typeface="宋体" panose="02010600030101010101" pitchFamily="2" charset="-122"/>
              </a:rPr>
              <a:t>Q(x</a:t>
            </a:r>
            <a:r>
              <a:rPr lang="zh-CN" altLang="en-US" sz="2800" b="1" dirty="0">
                <a:solidFill>
                  <a:srgbClr val="000000"/>
                </a:solidFill>
                <a:latin typeface="宋体" panose="02010600030101010101" pitchFamily="2" charset="-122"/>
              </a:rPr>
              <a:t>，</a:t>
            </a:r>
            <a:r>
              <a:rPr lang="en-US" altLang="zh-CN" sz="2800" b="1" dirty="0">
                <a:solidFill>
                  <a:srgbClr val="000000"/>
                </a:solidFill>
                <a:latin typeface="宋体" panose="02010600030101010101" pitchFamily="2" charset="-122"/>
              </a:rPr>
              <a:t>y))</a:t>
            </a:r>
            <a:r>
              <a:rPr lang="zh-CN" altLang="en-US" sz="2800" b="1" dirty="0">
                <a:solidFill>
                  <a:srgbClr val="000000"/>
                </a:solidFill>
                <a:latin typeface="宋体" panose="02010600030101010101" pitchFamily="2" charset="-122"/>
              </a:rPr>
              <a:t>；</a:t>
            </a:r>
            <a:endParaRPr lang="zh-CN" altLang="en-US" sz="2800" b="1" dirty="0">
              <a:solidFill>
                <a:srgbClr val="000000"/>
              </a:solidFill>
              <a:latin typeface="宋体" panose="02010600030101010101" pitchFamily="2" charset="-122"/>
            </a:endParaRPr>
          </a:p>
          <a:p>
            <a:pPr marL="0" lvl="0" indent="0" algn="just" eaLnBrk="1" hangingPunct="1">
              <a:buClrTx/>
              <a:buSzTx/>
              <a:buNone/>
            </a:pPr>
            <a:r>
              <a:rPr lang="zh-CN" altLang="en-US" sz="2800" b="1" dirty="0">
                <a:solidFill>
                  <a:srgbClr val="000000"/>
                </a:solidFill>
                <a:latin typeface="宋体" panose="02010600030101010101" pitchFamily="2" charset="-122"/>
              </a:rPr>
              <a:t>    </a:t>
            </a:r>
            <a:r>
              <a:rPr lang="en-US" altLang="zh-CN" sz="2800" b="1" dirty="0">
                <a:solidFill>
                  <a:srgbClr val="000000"/>
                </a:solidFill>
                <a:latin typeface="宋体" panose="02010600030101010101" pitchFamily="2" charset="-122"/>
              </a:rPr>
              <a:t>(4)</a:t>
            </a:r>
            <a:r>
              <a:rPr lang="zh-CN" altLang="en-US" sz="2800" b="1" dirty="0">
                <a:solidFill>
                  <a:srgbClr val="000000"/>
                </a:solidFill>
                <a:latin typeface="宋体" panose="02010600030101010101" pitchFamily="2" charset="-122"/>
              </a:rPr>
              <a:t>不存在跑得同样快的两只猫。</a:t>
            </a:r>
            <a:endParaRPr lang="zh-CN" altLang="en-US" sz="2800" b="1" dirty="0">
              <a:solidFill>
                <a:srgbClr val="000000"/>
              </a:solidFill>
            </a:endParaRPr>
          </a:p>
          <a:p>
            <a:pPr marL="0" lvl="0" indent="0" algn="just" eaLnBrk="1" hangingPunct="1">
              <a:buClrTx/>
              <a:buSzTx/>
              <a:buFontTx/>
              <a:buNone/>
            </a:pPr>
            <a:r>
              <a:rPr lang="en-US" altLang="zh-CN" sz="2800" b="1" dirty="0">
                <a:solidFill>
                  <a:srgbClr val="000000"/>
                </a:solidFill>
                <a:latin typeface="宋体" panose="02010600030101010101" pitchFamily="2" charset="-122"/>
                <a:sym typeface="Symbol" panose="05050102010706020507" pitchFamily="18" charset="2"/>
              </a:rPr>
              <a:t>       </a:t>
            </a:r>
            <a:r>
              <a:rPr lang="en-US" altLang="zh-CN" sz="2800" b="1" dirty="0">
                <a:solidFill>
                  <a:srgbClr val="000000"/>
                </a:solidFill>
                <a:latin typeface="宋体" panose="02010600030101010101" pitchFamily="2" charset="-122"/>
              </a:rPr>
              <a:t>x</a:t>
            </a:r>
            <a:r>
              <a:rPr lang="en-US" altLang="zh-CN" sz="2800" b="1" dirty="0">
                <a:solidFill>
                  <a:srgbClr val="000000"/>
                </a:solidFill>
                <a:latin typeface="宋体" panose="02010600030101010101" pitchFamily="2" charset="-122"/>
                <a:sym typeface="Symbol" panose="05050102010706020507" pitchFamily="18" charset="2"/>
              </a:rPr>
              <a:t></a:t>
            </a:r>
            <a:r>
              <a:rPr lang="en-US" altLang="zh-CN" sz="2800" b="1" dirty="0">
                <a:solidFill>
                  <a:srgbClr val="000000"/>
                </a:solidFill>
                <a:latin typeface="宋体" panose="02010600030101010101" pitchFamily="2" charset="-122"/>
              </a:rPr>
              <a:t> y(C(x)∧C(y)∧L(x</a:t>
            </a:r>
            <a:r>
              <a:rPr lang="zh-CN" altLang="en-US" sz="2800" b="1" dirty="0">
                <a:solidFill>
                  <a:srgbClr val="000000"/>
                </a:solidFill>
                <a:latin typeface="宋体" panose="02010600030101010101" pitchFamily="2" charset="-122"/>
              </a:rPr>
              <a:t>，</a:t>
            </a:r>
            <a:r>
              <a:rPr lang="en-US" altLang="zh-CN" sz="2800" b="1" dirty="0">
                <a:solidFill>
                  <a:srgbClr val="000000"/>
                </a:solidFill>
                <a:latin typeface="宋体" panose="02010600030101010101" pitchFamily="2" charset="-122"/>
              </a:rPr>
              <a:t>y)))</a:t>
            </a:r>
            <a:r>
              <a:rPr lang="zh-CN" altLang="en-US" sz="2800" b="1" dirty="0">
                <a:solidFill>
                  <a:srgbClr val="000000"/>
                </a:solidFill>
                <a:latin typeface="宋体" panose="02010600030101010101" pitchFamily="2" charset="-122"/>
              </a:rPr>
              <a:t>。</a:t>
            </a:r>
            <a:endParaRPr lang="zh-CN" altLang="en-US" sz="2800" b="1"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675">
                                            <p:txEl>
                                              <p:charRg st="0" end="14"/>
                                            </p:txEl>
                                          </p:spTgt>
                                        </p:tgtEl>
                                        <p:attrNameLst>
                                          <p:attrName>style.visibility</p:attrName>
                                        </p:attrNameLst>
                                      </p:cBhvr>
                                      <p:to>
                                        <p:strVal val="visible"/>
                                      </p:to>
                                    </p:set>
                                    <p:animEffect transition="in" filter="dissolve">
                                      <p:cBhvr>
                                        <p:cTn id="7" dur="500"/>
                                        <p:tgtEl>
                                          <p:spTgt spid="28675">
                                            <p:txEl>
                                              <p:charRg st="0"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675">
                                            <p:txEl>
                                              <p:charRg st="14" end="39"/>
                                            </p:txEl>
                                          </p:spTgt>
                                        </p:tgtEl>
                                        <p:attrNameLst>
                                          <p:attrName>style.visibility</p:attrName>
                                        </p:attrNameLst>
                                      </p:cBhvr>
                                      <p:to>
                                        <p:strVal val="visible"/>
                                      </p:to>
                                    </p:set>
                                    <p:animEffect transition="in" filter="dissolve">
                                      <p:cBhvr>
                                        <p:cTn id="12" dur="500"/>
                                        <p:tgtEl>
                                          <p:spTgt spid="28675">
                                            <p:txEl>
                                              <p:charRg st="14" end="3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675">
                                            <p:txEl>
                                              <p:charRg st="39" end="58"/>
                                            </p:txEl>
                                          </p:spTgt>
                                        </p:tgtEl>
                                        <p:attrNameLst>
                                          <p:attrName>style.visibility</p:attrName>
                                        </p:attrNameLst>
                                      </p:cBhvr>
                                      <p:to>
                                        <p:strVal val="visible"/>
                                      </p:to>
                                    </p:set>
                                    <p:animEffect transition="in" filter="dissolve">
                                      <p:cBhvr>
                                        <p:cTn id="17" dur="500"/>
                                        <p:tgtEl>
                                          <p:spTgt spid="28675">
                                            <p:txEl>
                                              <p:charRg st="39" end="5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8675">
                                            <p:txEl>
                                              <p:charRg st="58" end="79"/>
                                            </p:txEl>
                                          </p:spTgt>
                                        </p:tgtEl>
                                        <p:attrNameLst>
                                          <p:attrName>style.visibility</p:attrName>
                                        </p:attrNameLst>
                                      </p:cBhvr>
                                      <p:to>
                                        <p:strVal val="visible"/>
                                      </p:to>
                                    </p:set>
                                    <p:animEffect transition="in" filter="dissolve">
                                      <p:cBhvr>
                                        <p:cTn id="22" dur="500"/>
                                        <p:tgtEl>
                                          <p:spTgt spid="28675">
                                            <p:txEl>
                                              <p:charRg st="58" end="7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8675">
                                            <p:txEl>
                                              <p:charRg st="79" end="96"/>
                                            </p:txEl>
                                          </p:spTgt>
                                        </p:tgtEl>
                                        <p:attrNameLst>
                                          <p:attrName>style.visibility</p:attrName>
                                        </p:attrNameLst>
                                      </p:cBhvr>
                                      <p:to>
                                        <p:strVal val="visible"/>
                                      </p:to>
                                    </p:set>
                                    <p:animEffect transition="in" filter="dissolve">
                                      <p:cBhvr>
                                        <p:cTn id="27" dur="500"/>
                                        <p:tgtEl>
                                          <p:spTgt spid="28675">
                                            <p:txEl>
                                              <p:charRg st="79" end="9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8675">
                                            <p:txEl>
                                              <p:charRg st="96" end="118"/>
                                            </p:txEl>
                                          </p:spTgt>
                                        </p:tgtEl>
                                        <p:attrNameLst>
                                          <p:attrName>style.visibility</p:attrName>
                                        </p:attrNameLst>
                                      </p:cBhvr>
                                      <p:to>
                                        <p:strVal val="visible"/>
                                      </p:to>
                                    </p:set>
                                    <p:animEffect transition="in" filter="dissolve">
                                      <p:cBhvr>
                                        <p:cTn id="32" dur="500"/>
                                        <p:tgtEl>
                                          <p:spTgt spid="28675">
                                            <p:txEl>
                                              <p:charRg st="96" end="11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8675">
                                            <p:txEl>
                                              <p:charRg st="118" end="151"/>
                                            </p:txEl>
                                          </p:spTgt>
                                        </p:tgtEl>
                                        <p:attrNameLst>
                                          <p:attrName>style.visibility</p:attrName>
                                        </p:attrNameLst>
                                      </p:cBhvr>
                                      <p:to>
                                        <p:strVal val="visible"/>
                                      </p:to>
                                    </p:set>
                                    <p:animEffect transition="in" filter="dissolve">
                                      <p:cBhvr>
                                        <p:cTn id="37" dur="500"/>
                                        <p:tgtEl>
                                          <p:spTgt spid="28675">
                                            <p:txEl>
                                              <p:charRg st="118" end="15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8675">
                                            <p:txEl>
                                              <p:charRg st="151" end="172"/>
                                            </p:txEl>
                                          </p:spTgt>
                                        </p:tgtEl>
                                        <p:attrNameLst>
                                          <p:attrName>style.visibility</p:attrName>
                                        </p:attrNameLst>
                                      </p:cBhvr>
                                      <p:to>
                                        <p:strVal val="visible"/>
                                      </p:to>
                                    </p:set>
                                    <p:animEffect transition="in" filter="dissolve">
                                      <p:cBhvr>
                                        <p:cTn id="42" dur="500"/>
                                        <p:tgtEl>
                                          <p:spTgt spid="28675">
                                            <p:txEl>
                                              <p:charRg st="151" end="17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8675">
                                            <p:txEl>
                                              <p:charRg st="172" end="206"/>
                                            </p:txEl>
                                          </p:spTgt>
                                        </p:tgtEl>
                                        <p:attrNameLst>
                                          <p:attrName>style.visibility</p:attrName>
                                        </p:attrNameLst>
                                      </p:cBhvr>
                                      <p:to>
                                        <p:strVal val="visible"/>
                                      </p:to>
                                    </p:set>
                                    <p:animEffect transition="in" filter="dissolve">
                                      <p:cBhvr>
                                        <p:cTn id="47" dur="500"/>
                                        <p:tgtEl>
                                          <p:spTgt spid="28675">
                                            <p:txEl>
                                              <p:charRg st="172" end="20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灯片编号占位符 4"/>
          <p:cNvSpPr txBox="1">
            <a:spLocks noGrp="1"/>
          </p:cNvSpPr>
          <p:nvPr/>
        </p:nvSpPr>
        <p:spPr>
          <a:xfrm>
            <a:off x="6553200" y="6248400"/>
            <a:ext cx="21336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38915" name="Rectangle 2"/>
          <p:cNvSpPr>
            <a:spLocks noGrp="1"/>
          </p:cNvSpPr>
          <p:nvPr>
            <p:ph type="title" idx="4294967295"/>
          </p:nvPr>
        </p:nvSpPr>
        <p:spPr>
          <a:xfrm>
            <a:off x="457200" y="457200"/>
            <a:ext cx="8229600" cy="989013"/>
          </a:xfrm>
          <a:ln/>
        </p:spPr>
        <p:txBody>
          <a:bodyPr vert="horz" wrap="square" lIns="91440" tIns="45720" rIns="91440" bIns="45720" anchor="ctr" anchorCtr="0"/>
          <a:p>
            <a:pPr eaLnBrk="1" hangingPunct="1"/>
            <a:r>
              <a:rPr lang="zh-CN" altLang="en-US" b="1" dirty="0">
                <a:latin typeface="宋体" panose="02010600030101010101" pitchFamily="2" charset="-122"/>
              </a:rPr>
              <a:t>一阶逻辑中命题符号化</a:t>
            </a:r>
            <a:r>
              <a:rPr lang="en-US" altLang="zh-CN" b="1" dirty="0">
                <a:latin typeface="宋体" panose="02010600030101010101" pitchFamily="2" charset="-122"/>
              </a:rPr>
              <a:t>(</a:t>
            </a:r>
            <a:r>
              <a:rPr lang="zh-CN" altLang="en-US" b="1" dirty="0">
                <a:latin typeface="宋体" panose="02010600030101010101" pitchFamily="2" charset="-122"/>
              </a:rPr>
              <a:t>续</a:t>
            </a:r>
            <a:r>
              <a:rPr lang="en-US" altLang="zh-CN" b="1" dirty="0">
                <a:latin typeface="宋体" panose="02010600030101010101" pitchFamily="2" charset="-122"/>
              </a:rPr>
              <a:t>)</a:t>
            </a:r>
            <a:endParaRPr lang="en-US" altLang="zh-CN" b="1" dirty="0">
              <a:latin typeface="宋体" panose="02010600030101010101" pitchFamily="2" charset="-122"/>
            </a:endParaRPr>
          </a:p>
        </p:txBody>
      </p:sp>
      <p:sp>
        <p:nvSpPr>
          <p:cNvPr id="38916" name="Rectangle 3"/>
          <p:cNvSpPr>
            <a:spLocks noGrp="1"/>
          </p:cNvSpPr>
          <p:nvPr>
            <p:ph type="body" idx="4294967295"/>
          </p:nvPr>
        </p:nvSpPr>
        <p:spPr>
          <a:xfrm>
            <a:off x="611188" y="1557338"/>
            <a:ext cx="7921625" cy="5084762"/>
          </a:xfrm>
          <a:ln/>
        </p:spPr>
        <p:txBody>
          <a:bodyPr vert="horz" wrap="square" lIns="91440" tIns="45720" rIns="91440" bIns="45720" anchor="t" anchorCtr="0"/>
          <a:p>
            <a:pPr algn="just" eaLnBrk="1" hangingPunct="1">
              <a:lnSpc>
                <a:spcPct val="90000"/>
              </a:lnSpc>
              <a:buNone/>
            </a:pPr>
            <a:r>
              <a:rPr lang="zh-CN" altLang="en-US" sz="2800" b="1" dirty="0">
                <a:latin typeface="宋体" panose="02010600030101010101" pitchFamily="2" charset="-122"/>
              </a:rPr>
              <a:t>几点注意：</a:t>
            </a:r>
            <a:endParaRPr lang="zh-CN" altLang="en-US" sz="2800" b="1" dirty="0">
              <a:latin typeface="宋体" panose="02010600030101010101" pitchFamily="2" charset="-122"/>
            </a:endParaRPr>
          </a:p>
          <a:p>
            <a:pPr algn="just" eaLnBrk="1" hangingPunct="1">
              <a:lnSpc>
                <a:spcPct val="90000"/>
              </a:lnSpc>
              <a:buNone/>
            </a:pPr>
            <a:r>
              <a:rPr lang="zh-CN" altLang="en-US" sz="2800" b="1" dirty="0">
                <a:latin typeface="宋体" panose="02010600030101010101" pitchFamily="2" charset="-122"/>
              </a:rPr>
              <a:t>  </a:t>
            </a:r>
            <a:r>
              <a:rPr lang="en-US" altLang="zh-CN" sz="2800" b="1" dirty="0">
                <a:latin typeface="宋体" panose="02010600030101010101" pitchFamily="2" charset="-122"/>
              </a:rPr>
              <a:t>1</a:t>
            </a:r>
            <a:r>
              <a:rPr lang="zh-CN" altLang="en-US" sz="2800" b="1" dirty="0">
                <a:latin typeface="宋体" panose="02010600030101010101" pitchFamily="2" charset="-122"/>
              </a:rPr>
              <a:t>元谓词与多元谓词的区分</a:t>
            </a:r>
            <a:endParaRPr lang="zh-CN" altLang="en-US" sz="2800" b="1" dirty="0">
              <a:latin typeface="宋体" panose="02010600030101010101" pitchFamily="2" charset="-122"/>
            </a:endParaRPr>
          </a:p>
          <a:p>
            <a:pPr algn="just" eaLnBrk="1" hangingPunct="1">
              <a:lnSpc>
                <a:spcPct val="90000"/>
              </a:lnSpc>
              <a:buNone/>
            </a:pPr>
            <a:r>
              <a:rPr lang="zh-CN" altLang="en-US" sz="2800" b="1" dirty="0">
                <a:latin typeface="宋体" panose="02010600030101010101" pitchFamily="2" charset="-122"/>
              </a:rPr>
              <a:t>  无特别要求，用全总个体域</a:t>
            </a:r>
            <a:endParaRPr lang="zh-CN" altLang="en-US" sz="2800" b="1" dirty="0">
              <a:latin typeface="宋体" panose="02010600030101010101" pitchFamily="2" charset="-122"/>
            </a:endParaRPr>
          </a:p>
          <a:p>
            <a:pPr algn="just" eaLnBrk="1" hangingPunct="1">
              <a:lnSpc>
                <a:spcPct val="90000"/>
              </a:lnSpc>
              <a:buNone/>
            </a:pPr>
            <a:r>
              <a:rPr lang="zh-CN" altLang="en-US" sz="2800" b="1" dirty="0">
                <a:latin typeface="宋体" panose="02010600030101010101" pitchFamily="2" charset="-122"/>
              </a:rPr>
              <a:t>  量词顺序一般不要随便颠倒</a:t>
            </a:r>
            <a:endParaRPr lang="zh-CN" altLang="en-US" sz="2800" b="1" dirty="0">
              <a:latin typeface="宋体" panose="02010600030101010101" pitchFamily="2" charset="-122"/>
            </a:endParaRPr>
          </a:p>
          <a:p>
            <a:pPr algn="just" eaLnBrk="1" hangingPunct="1">
              <a:lnSpc>
                <a:spcPct val="90000"/>
              </a:lnSpc>
              <a:buNone/>
            </a:pPr>
            <a:r>
              <a:rPr lang="zh-CN" altLang="en-US" sz="2800" b="1" dirty="0">
                <a:latin typeface="宋体" panose="02010600030101010101" pitchFamily="2" charset="-122"/>
              </a:rPr>
              <a:t>  否定式的使用</a:t>
            </a:r>
            <a:endParaRPr lang="zh-CN" altLang="en-US" sz="2800" b="1" dirty="0">
              <a:latin typeface="宋体" panose="02010600030101010101" pitchFamily="2" charset="-122"/>
            </a:endParaRPr>
          </a:p>
          <a:p>
            <a:pPr algn="just" eaLnBrk="1" hangingPunct="1">
              <a:lnSpc>
                <a:spcPct val="90000"/>
              </a:lnSpc>
              <a:buNone/>
            </a:pPr>
            <a:r>
              <a:rPr lang="zh-CN" altLang="en-US" sz="2800" b="1" dirty="0">
                <a:latin typeface="宋体" panose="02010600030101010101" pitchFamily="2" charset="-122"/>
              </a:rPr>
              <a:t>思考： </a:t>
            </a:r>
            <a:endParaRPr lang="zh-CN" altLang="en-US" sz="2800" b="1" dirty="0">
              <a:latin typeface="宋体" panose="02010600030101010101" pitchFamily="2" charset="-122"/>
            </a:endParaRPr>
          </a:p>
          <a:p>
            <a:pPr algn="just" eaLnBrk="1" hangingPunct="1">
              <a:lnSpc>
                <a:spcPct val="90000"/>
              </a:lnSpc>
              <a:buNone/>
            </a:pPr>
            <a:r>
              <a:rPr lang="zh-CN" altLang="en-US" sz="2800" b="1" dirty="0">
                <a:latin typeface="宋体" panose="02010600030101010101" pitchFamily="2" charset="-122"/>
              </a:rPr>
              <a:t>  ① 没有不呼吸的人</a:t>
            </a:r>
            <a:endParaRPr lang="zh-CN" altLang="en-US" sz="2800" b="1" dirty="0">
              <a:latin typeface="宋体" panose="02010600030101010101" pitchFamily="2" charset="-122"/>
            </a:endParaRPr>
          </a:p>
          <a:p>
            <a:pPr algn="just" eaLnBrk="1" hangingPunct="1">
              <a:lnSpc>
                <a:spcPct val="90000"/>
              </a:lnSpc>
              <a:buNone/>
            </a:pPr>
            <a:r>
              <a:rPr lang="zh-CN" altLang="en-US" sz="2800" b="1" dirty="0">
                <a:latin typeface="宋体" panose="02010600030101010101" pitchFamily="2" charset="-122"/>
              </a:rPr>
              <a:t>  ② 不是所有的人都喜欢吃糖</a:t>
            </a:r>
            <a:endParaRPr lang="zh-CN" altLang="en-US" sz="2800" b="1" dirty="0">
              <a:latin typeface="宋体" panose="02010600030101010101" pitchFamily="2" charset="-122"/>
            </a:endParaRPr>
          </a:p>
          <a:p>
            <a:pPr algn="just" eaLnBrk="1" hangingPunct="1">
              <a:lnSpc>
                <a:spcPct val="90000"/>
              </a:lnSpc>
              <a:buNone/>
            </a:pPr>
            <a:r>
              <a:rPr lang="zh-CN" altLang="en-US" sz="2800" b="1" dirty="0">
                <a:latin typeface="宋体" panose="02010600030101010101" pitchFamily="2" charset="-122"/>
              </a:rPr>
              <a:t>  ③ 不是所有的火车都比所有的汽车快</a:t>
            </a:r>
            <a:endParaRPr lang="zh-CN" altLang="en-US" sz="2800" b="1" dirty="0">
              <a:latin typeface="宋体" panose="02010600030101010101" pitchFamily="2" charset="-122"/>
            </a:endParaRPr>
          </a:p>
          <a:p>
            <a:pPr eaLnBrk="1" hangingPunct="1">
              <a:lnSpc>
                <a:spcPct val="90000"/>
              </a:lnSpc>
              <a:buNone/>
            </a:pPr>
            <a:r>
              <a:rPr lang="zh-CN" altLang="en-US" sz="2800" b="1" dirty="0">
                <a:latin typeface="宋体" panose="02010600030101010101" pitchFamily="2" charset="-122"/>
              </a:rPr>
              <a:t>以上命题应如何符号化？ </a:t>
            </a:r>
            <a:endParaRPr lang="zh-CN" altLang="en-US" sz="2800" b="1" dirty="0">
              <a:latin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灯片编号占位符 5"/>
          <p:cNvSpPr txBox="1">
            <a:spLocks noGrp="1"/>
          </p:cNvSpPr>
          <p:nvPr>
            <p:ph type="sldNum" sz="quarter" idx="11"/>
          </p:nvPr>
        </p:nvSpPr>
        <p:spPr>
          <a:xfrm>
            <a:off x="6426200" y="6010275"/>
            <a:ext cx="2133600" cy="476250"/>
          </a:xfrm>
          <a:ln/>
        </p:spPr>
        <p:txBody>
          <a:bodyPr anchor="b" anchorCtr="0"/>
          <a:p>
            <a:pPr marL="0" indent="0" eaLnBrk="1" hangingPunct="1">
              <a:spcBef>
                <a:spcPct val="0"/>
              </a:spcBef>
              <a:buClrTx/>
              <a:buSzTx/>
              <a:buFontTx/>
              <a:buNone/>
            </a:pPr>
            <a:fld id="{9A0DB2DC-4C9A-4742-B13C-FB6460FD3503}" type="slidenum">
              <a:rPr lang="en-US" altLang="zh-CN" sz="1400" dirty="0"/>
            </a:fld>
            <a:endParaRPr lang="en-US" altLang="zh-CN" sz="1400" dirty="0"/>
          </a:p>
        </p:txBody>
      </p:sp>
      <p:sp>
        <p:nvSpPr>
          <p:cNvPr id="149506" name="Rectangle 2"/>
          <p:cNvSpPr>
            <a:spLocks noGrp="1" noChangeArrowheads="1"/>
          </p:cNvSpPr>
          <p:nvPr>
            <p:ph type="title"/>
          </p:nvPr>
        </p:nvSpPr>
        <p:spPr>
          <a:xfrm>
            <a:off x="250825" y="230188"/>
            <a:ext cx="7561263" cy="82550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50021"/>
                </a:solidFill>
                <a:effectLst>
                  <a:outerShdw blurRad="38100" dist="38100" dir="2700000" algn="tl">
                    <a:srgbClr val="C0C0C0"/>
                  </a:outerShdw>
                </a:effectLst>
                <a:uLnTx/>
                <a:uFillTx/>
                <a:latin typeface="宋体" panose="02010600030101010101" pitchFamily="2" charset="-122"/>
                <a:ea typeface="+mj-ea"/>
                <a:cs typeface="+mj-cs"/>
              </a:rPr>
              <a:t>一阶逻辑中命题符号化</a:t>
            </a:r>
            <a:r>
              <a:rPr kumimoji="0" lang="en-US" altLang="zh-CN" sz="4400" b="1" i="0" u="none" strike="noStrike" kern="0" cap="none" spc="0" normalizeH="0" baseline="0" noProof="0" dirty="0">
                <a:ln>
                  <a:noFill/>
                </a:ln>
                <a:solidFill>
                  <a:srgbClr val="A50021"/>
                </a:solidFill>
                <a:effectLst>
                  <a:outerShdw blurRad="38100" dist="38100" dir="2700000" algn="tl">
                    <a:srgbClr val="C0C0C0"/>
                  </a:outerShdw>
                </a:effectLst>
                <a:uLnTx/>
                <a:uFillTx/>
                <a:latin typeface="宋体" panose="02010600030101010101" pitchFamily="2" charset="-122"/>
                <a:ea typeface="+mj-ea"/>
                <a:cs typeface="+mj-cs"/>
              </a:rPr>
              <a:t>(</a:t>
            </a:r>
            <a:r>
              <a:rPr kumimoji="0" lang="zh-CN" altLang="en-US" sz="4400" b="1" i="0" u="none" strike="noStrike" kern="0" cap="none" spc="0" normalizeH="0" baseline="0" noProof="0" dirty="0">
                <a:ln>
                  <a:noFill/>
                </a:ln>
                <a:solidFill>
                  <a:srgbClr val="A50021"/>
                </a:solidFill>
                <a:effectLst>
                  <a:outerShdw blurRad="38100" dist="38100" dir="2700000" algn="tl">
                    <a:srgbClr val="C0C0C0"/>
                  </a:outerShdw>
                </a:effectLst>
                <a:uLnTx/>
                <a:uFillTx/>
                <a:latin typeface="宋体" panose="02010600030101010101" pitchFamily="2" charset="-122"/>
                <a:ea typeface="+mj-ea"/>
                <a:cs typeface="+mj-cs"/>
              </a:rPr>
              <a:t>续</a:t>
            </a:r>
            <a:r>
              <a:rPr kumimoji="0" lang="en-US" altLang="zh-CN" sz="4400" b="1" i="0" u="none" strike="noStrike" kern="0" cap="none" spc="0" normalizeH="0" baseline="0" noProof="0" dirty="0">
                <a:ln>
                  <a:noFill/>
                </a:ln>
                <a:solidFill>
                  <a:srgbClr val="A50021"/>
                </a:solidFill>
                <a:effectLst>
                  <a:outerShdw blurRad="38100" dist="38100" dir="2700000" algn="tl">
                    <a:srgbClr val="C0C0C0"/>
                  </a:outerShdw>
                </a:effectLst>
                <a:uLnTx/>
                <a:uFillTx/>
                <a:latin typeface="宋体" panose="02010600030101010101" pitchFamily="2" charset="-122"/>
                <a:ea typeface="+mj-ea"/>
                <a:cs typeface="+mj-cs"/>
              </a:rPr>
              <a:t>)</a:t>
            </a:r>
            <a:endParaRPr kumimoji="0" lang="en-US" altLang="zh-CN" sz="4400" b="1" i="0" u="none" strike="noStrike" kern="0" cap="none" spc="0" normalizeH="0" baseline="0" noProof="0" dirty="0">
              <a:ln>
                <a:noFill/>
              </a:ln>
              <a:solidFill>
                <a:srgbClr val="A50021"/>
              </a:solidFill>
              <a:effectLst>
                <a:outerShdw blurRad="38100" dist="38100" dir="2700000" algn="tl">
                  <a:srgbClr val="C0C0C0"/>
                </a:outerShdw>
              </a:effectLst>
              <a:uLnTx/>
              <a:uFillTx/>
              <a:latin typeface="宋体" panose="02010600030101010101" pitchFamily="2" charset="-122"/>
              <a:ea typeface="+mj-ea"/>
              <a:cs typeface="+mj-cs"/>
            </a:endParaRPr>
          </a:p>
        </p:txBody>
      </p:sp>
      <p:sp>
        <p:nvSpPr>
          <p:cNvPr id="149507" name="Rectangle 3"/>
          <p:cNvSpPr>
            <a:spLocks noGrp="1"/>
          </p:cNvSpPr>
          <p:nvPr>
            <p:ph idx="1"/>
          </p:nvPr>
        </p:nvSpPr>
        <p:spPr>
          <a:xfrm>
            <a:off x="519113" y="3344863"/>
            <a:ext cx="7921625" cy="2809875"/>
          </a:xfrm>
          <a:ln/>
        </p:spPr>
        <p:txBody>
          <a:bodyPr vert="horz" wrap="square" lIns="91440" tIns="45720" rIns="91440" bIns="45720" anchor="t" anchorCtr="0"/>
          <a:p>
            <a:pPr algn="just" eaLnBrk="1" hangingPunct="1">
              <a:lnSpc>
                <a:spcPct val="90000"/>
              </a:lnSpc>
              <a:buFontTx/>
              <a:buNone/>
            </a:pPr>
            <a:r>
              <a:rPr lang="zh-CN" altLang="en-US" b="1" dirty="0">
                <a:latin typeface="宋体" panose="02010600030101010101" pitchFamily="2" charset="-122"/>
              </a:rPr>
              <a:t>  </a:t>
            </a:r>
            <a:endParaRPr lang="en-US" altLang="zh-CN" b="1" dirty="0">
              <a:latin typeface="宋体" panose="02010600030101010101" pitchFamily="2" charset="-122"/>
            </a:endParaRPr>
          </a:p>
          <a:p>
            <a:pPr algn="just" eaLnBrk="1" hangingPunct="1">
              <a:lnSpc>
                <a:spcPct val="90000"/>
              </a:lnSpc>
              <a:buFontTx/>
              <a:buNone/>
            </a:pPr>
            <a:r>
              <a:rPr lang="zh-CN" altLang="en-US" b="1" dirty="0">
                <a:solidFill>
                  <a:schemeClr val="accent2"/>
                </a:solidFill>
                <a:latin typeface="宋体" panose="02010600030101010101" pitchFamily="2" charset="-122"/>
              </a:rPr>
              <a:t>例：对任意</a:t>
            </a:r>
            <a:r>
              <a:rPr lang="en-US" altLang="zh-CN" b="1" i="1" dirty="0">
                <a:solidFill>
                  <a:schemeClr val="accent2"/>
                </a:solidFill>
                <a:latin typeface="Times New Roman" panose="02020603050405020304" pitchFamily="18" charset="0"/>
              </a:rPr>
              <a:t>x</a:t>
            </a:r>
            <a:r>
              <a:rPr lang="zh-CN" altLang="en-US" b="1" dirty="0">
                <a:solidFill>
                  <a:schemeClr val="accent2"/>
                </a:solidFill>
                <a:latin typeface="宋体" panose="02010600030101010101" pitchFamily="2" charset="-122"/>
              </a:rPr>
              <a:t>，存在着</a:t>
            </a:r>
            <a:r>
              <a:rPr lang="en-US" altLang="zh-CN" b="1" i="1" dirty="0">
                <a:solidFill>
                  <a:schemeClr val="accent2"/>
                </a:solidFill>
                <a:latin typeface="Times New Roman" panose="02020603050405020304" pitchFamily="18" charset="0"/>
              </a:rPr>
              <a:t>y</a:t>
            </a:r>
            <a:r>
              <a:rPr lang="zh-CN" altLang="en-US" b="1" dirty="0">
                <a:solidFill>
                  <a:schemeClr val="accent2"/>
                </a:solidFill>
                <a:latin typeface="宋体" panose="02010600030101010101" pitchFamily="2" charset="-122"/>
              </a:rPr>
              <a:t>，使得</a:t>
            </a:r>
            <a:r>
              <a:rPr lang="en-US" altLang="zh-CN" b="1" i="1" dirty="0">
                <a:solidFill>
                  <a:schemeClr val="accent2"/>
                </a:solidFill>
                <a:latin typeface="Times New Roman" panose="02020603050405020304" pitchFamily="18" charset="0"/>
              </a:rPr>
              <a:t>x</a:t>
            </a:r>
            <a:r>
              <a:rPr lang="en-US" altLang="zh-CN" b="1" dirty="0">
                <a:solidFill>
                  <a:schemeClr val="accent2"/>
                </a:solidFill>
                <a:latin typeface="Times New Roman" panose="02020603050405020304" pitchFamily="18" charset="0"/>
              </a:rPr>
              <a:t>+</a:t>
            </a:r>
            <a:r>
              <a:rPr lang="en-US" altLang="zh-CN" b="1" i="1" dirty="0">
                <a:solidFill>
                  <a:schemeClr val="accent2"/>
                </a:solidFill>
                <a:latin typeface="Times New Roman" panose="02020603050405020304" pitchFamily="18" charset="0"/>
              </a:rPr>
              <a:t>y</a:t>
            </a:r>
            <a:r>
              <a:rPr lang="en-US" altLang="zh-CN" b="1" dirty="0">
                <a:solidFill>
                  <a:schemeClr val="accent2"/>
                </a:solidFill>
                <a:latin typeface="Times New Roman" panose="02020603050405020304" pitchFamily="18" charset="0"/>
              </a:rPr>
              <a:t>=5.</a:t>
            </a:r>
            <a:r>
              <a:rPr lang="en-US" altLang="zh-CN" b="1" dirty="0">
                <a:solidFill>
                  <a:schemeClr val="accent2"/>
                </a:solidFill>
                <a:latin typeface="宋体" panose="02010600030101010101" pitchFamily="2" charset="-122"/>
              </a:rPr>
              <a:t> </a:t>
            </a:r>
            <a:r>
              <a:rPr lang="zh-CN" altLang="en-US" b="1" dirty="0">
                <a:solidFill>
                  <a:schemeClr val="accent2"/>
                </a:solidFill>
                <a:latin typeface="宋体" panose="02010600030101010101" pitchFamily="2" charset="-122"/>
              </a:rPr>
              <a:t>个体</a:t>
            </a:r>
            <a:endParaRPr lang="en-US" altLang="zh-CN" b="1" dirty="0">
              <a:solidFill>
                <a:schemeClr val="accent2"/>
              </a:solidFill>
              <a:latin typeface="宋体" panose="02010600030101010101" pitchFamily="2" charset="-122"/>
            </a:endParaRPr>
          </a:p>
          <a:p>
            <a:pPr algn="just" eaLnBrk="1" hangingPunct="1">
              <a:lnSpc>
                <a:spcPct val="90000"/>
              </a:lnSpc>
              <a:buFontTx/>
              <a:buNone/>
            </a:pPr>
            <a:r>
              <a:rPr lang="zh-CN" altLang="en-US" b="1" dirty="0">
                <a:solidFill>
                  <a:schemeClr val="accent2"/>
                </a:solidFill>
                <a:latin typeface="宋体" panose="02010600030101010101" pitchFamily="2" charset="-122"/>
              </a:rPr>
              <a:t>域为实数集</a:t>
            </a:r>
            <a:r>
              <a:rPr lang="en-US" altLang="zh-CN" b="1" dirty="0">
                <a:solidFill>
                  <a:schemeClr val="accent2"/>
                </a:solidFill>
                <a:latin typeface="宋体" panose="02010600030101010101" pitchFamily="2" charset="-122"/>
              </a:rPr>
              <a:t>.</a:t>
            </a:r>
            <a:r>
              <a:rPr lang="zh-CN" altLang="en-US" b="1" dirty="0">
                <a:solidFill>
                  <a:schemeClr val="accent2"/>
                </a:solidFill>
                <a:latin typeface="宋体" panose="02010600030101010101" pitchFamily="2" charset="-122"/>
              </a:rPr>
              <a:t>符号化为：</a:t>
            </a:r>
            <a:endParaRPr lang="zh-CN" altLang="en-US" b="1" dirty="0">
              <a:solidFill>
                <a:schemeClr val="accent2"/>
              </a:solidFill>
              <a:latin typeface="宋体" panose="02010600030101010101" pitchFamily="2" charset="-122"/>
            </a:endParaRPr>
          </a:p>
          <a:p>
            <a:pPr algn="just" eaLnBrk="1" hangingPunct="1">
              <a:lnSpc>
                <a:spcPct val="90000"/>
              </a:lnSpc>
              <a:buFontTx/>
              <a:buNone/>
            </a:pPr>
            <a:r>
              <a:rPr lang="zh-CN" altLang="en-US" b="1" dirty="0">
                <a:solidFill>
                  <a:schemeClr val="accent2"/>
                </a:solidFill>
                <a:latin typeface="宋体" panose="02010600030101010101" pitchFamily="2" charset="-122"/>
              </a:rPr>
              <a:t>   </a:t>
            </a:r>
            <a:r>
              <a:rPr lang="zh-CN" altLang="en-US" b="1" dirty="0">
                <a:solidFill>
                  <a:schemeClr val="accent2"/>
                </a:solidFill>
                <a:latin typeface="Times New Roman" panose="02020603050405020304" pitchFamily="18" charset="0"/>
                <a:sym typeface="Symbol" panose="05050102010706020507" pitchFamily="18" charset="2"/>
              </a:rPr>
              <a:t></a:t>
            </a:r>
            <a:r>
              <a:rPr lang="en-US" altLang="zh-CN" b="1" i="1" dirty="0">
                <a:solidFill>
                  <a:schemeClr val="accent2"/>
                </a:solidFill>
                <a:latin typeface="Times New Roman" panose="02020603050405020304" pitchFamily="18" charset="0"/>
              </a:rPr>
              <a:t>x </a:t>
            </a:r>
            <a:r>
              <a:rPr lang="en-US" altLang="zh-CN" b="1" dirty="0">
                <a:solidFill>
                  <a:schemeClr val="accent2"/>
                </a:solidFill>
                <a:latin typeface="Times New Roman" panose="02020603050405020304" pitchFamily="18" charset="0"/>
                <a:sym typeface="Symbol" panose="05050102010706020507" pitchFamily="18" charset="2"/>
              </a:rPr>
              <a:t></a:t>
            </a:r>
            <a:r>
              <a:rPr lang="en-US" altLang="zh-CN" b="1" i="1" dirty="0">
                <a:solidFill>
                  <a:schemeClr val="accent2"/>
                </a:solidFill>
                <a:latin typeface="Times New Roman" panose="02020603050405020304" pitchFamily="18" charset="0"/>
              </a:rPr>
              <a:t>y H</a:t>
            </a:r>
            <a:r>
              <a:rPr lang="en-US" altLang="zh-CN" b="1" dirty="0">
                <a:solidFill>
                  <a:schemeClr val="accent2"/>
                </a:solidFill>
                <a:latin typeface="Times New Roman" panose="02020603050405020304" pitchFamily="18" charset="0"/>
              </a:rPr>
              <a:t>(</a:t>
            </a:r>
            <a:r>
              <a:rPr lang="en-US" altLang="zh-CN" b="1" i="1" dirty="0">
                <a:solidFill>
                  <a:schemeClr val="accent2"/>
                </a:solidFill>
                <a:latin typeface="Times New Roman" panose="02020603050405020304" pitchFamily="18" charset="0"/>
              </a:rPr>
              <a:t>x,y</a:t>
            </a:r>
            <a:r>
              <a:rPr lang="en-US" altLang="zh-CN" b="1" dirty="0">
                <a:solidFill>
                  <a:schemeClr val="accent2"/>
                </a:solidFill>
                <a:latin typeface="Times New Roman" panose="02020603050405020304" pitchFamily="18" charset="0"/>
              </a:rPr>
              <a:t>), </a:t>
            </a:r>
            <a:r>
              <a:rPr lang="zh-CN" altLang="en-US" b="1" dirty="0">
                <a:solidFill>
                  <a:schemeClr val="accent2"/>
                </a:solidFill>
                <a:latin typeface="Times New Roman" panose="02020603050405020304" pitchFamily="18" charset="0"/>
              </a:rPr>
              <a:t>其中</a:t>
            </a:r>
            <a:r>
              <a:rPr lang="en-US" altLang="zh-CN" b="1" i="1" dirty="0">
                <a:solidFill>
                  <a:schemeClr val="accent2"/>
                </a:solidFill>
                <a:latin typeface="Times New Roman" panose="02020603050405020304" pitchFamily="18" charset="0"/>
              </a:rPr>
              <a:t>H</a:t>
            </a:r>
            <a:r>
              <a:rPr lang="en-US" altLang="zh-CN" b="1" dirty="0">
                <a:solidFill>
                  <a:schemeClr val="accent2"/>
                </a:solidFill>
                <a:latin typeface="Times New Roman" panose="02020603050405020304" pitchFamily="18" charset="0"/>
              </a:rPr>
              <a:t>(</a:t>
            </a:r>
            <a:r>
              <a:rPr lang="en-US" altLang="zh-CN" b="1" i="1" dirty="0">
                <a:solidFill>
                  <a:schemeClr val="accent2"/>
                </a:solidFill>
                <a:latin typeface="Times New Roman" panose="02020603050405020304" pitchFamily="18" charset="0"/>
              </a:rPr>
              <a:t>x,y</a:t>
            </a:r>
            <a:r>
              <a:rPr lang="en-US" altLang="zh-CN" b="1" dirty="0">
                <a:solidFill>
                  <a:schemeClr val="accent2"/>
                </a:solidFill>
                <a:latin typeface="Times New Roman" panose="02020603050405020304" pitchFamily="18" charset="0"/>
              </a:rPr>
              <a:t>):  </a:t>
            </a:r>
            <a:r>
              <a:rPr lang="en-US" altLang="zh-CN" b="1" i="1" dirty="0">
                <a:solidFill>
                  <a:schemeClr val="accent2"/>
                </a:solidFill>
                <a:latin typeface="Times New Roman" panose="02020603050405020304" pitchFamily="18" charset="0"/>
              </a:rPr>
              <a:t>x</a:t>
            </a:r>
            <a:r>
              <a:rPr lang="en-US" altLang="zh-CN" b="1" dirty="0">
                <a:solidFill>
                  <a:schemeClr val="accent2"/>
                </a:solidFill>
                <a:latin typeface="Times New Roman" panose="02020603050405020304" pitchFamily="18" charset="0"/>
              </a:rPr>
              <a:t>+</a:t>
            </a:r>
            <a:r>
              <a:rPr lang="en-US" altLang="zh-CN" b="1" i="1" dirty="0">
                <a:solidFill>
                  <a:schemeClr val="accent2"/>
                </a:solidFill>
                <a:latin typeface="Times New Roman" panose="02020603050405020304" pitchFamily="18" charset="0"/>
              </a:rPr>
              <a:t>y</a:t>
            </a:r>
            <a:r>
              <a:rPr lang="en-US" altLang="zh-CN" b="1" dirty="0">
                <a:solidFill>
                  <a:schemeClr val="accent2"/>
                </a:solidFill>
                <a:latin typeface="Times New Roman" panose="02020603050405020304" pitchFamily="18" charset="0"/>
              </a:rPr>
              <a:t>=5</a:t>
            </a:r>
            <a:endParaRPr lang="en-US" altLang="zh-CN" b="1" dirty="0">
              <a:solidFill>
                <a:schemeClr val="accent2"/>
              </a:solidFill>
              <a:latin typeface="Times New Roman" panose="02020603050405020304" pitchFamily="18" charset="0"/>
            </a:endParaRPr>
          </a:p>
          <a:p>
            <a:pPr algn="just" eaLnBrk="1" hangingPunct="1">
              <a:lnSpc>
                <a:spcPct val="90000"/>
              </a:lnSpc>
              <a:buFontTx/>
              <a:buNone/>
            </a:pPr>
            <a:r>
              <a:rPr lang="zh-CN" altLang="en-US" b="1" dirty="0">
                <a:solidFill>
                  <a:schemeClr val="accent2"/>
                </a:solidFill>
                <a:latin typeface="Times New Roman" panose="02020603050405020304" pitchFamily="18" charset="0"/>
              </a:rPr>
              <a:t>考虑  </a:t>
            </a:r>
            <a:r>
              <a:rPr lang="zh-CN" altLang="en-US" b="1" dirty="0">
                <a:solidFill>
                  <a:srgbClr val="FF0000"/>
                </a:solidFill>
                <a:latin typeface="Times New Roman" panose="02020603050405020304" pitchFamily="18" charset="0"/>
                <a:sym typeface="Symbol" panose="05050102010706020507" pitchFamily="18" charset="2"/>
              </a:rPr>
              <a:t></a:t>
            </a:r>
            <a:r>
              <a:rPr lang="en-US" altLang="zh-CN" b="1" i="1" dirty="0">
                <a:solidFill>
                  <a:srgbClr val="FF0000"/>
                </a:solidFill>
                <a:latin typeface="Times New Roman" panose="02020603050405020304" pitchFamily="18" charset="0"/>
              </a:rPr>
              <a:t>y </a:t>
            </a:r>
            <a:r>
              <a:rPr lang="en-US" altLang="zh-CN" b="1" dirty="0">
                <a:solidFill>
                  <a:srgbClr val="FF0000"/>
                </a:solidFill>
                <a:latin typeface="Times New Roman" panose="02020603050405020304" pitchFamily="18" charset="0"/>
                <a:sym typeface="Symbol" panose="05050102010706020507" pitchFamily="18" charset="2"/>
              </a:rPr>
              <a:t></a:t>
            </a:r>
            <a:r>
              <a:rPr lang="en-US" altLang="zh-CN" b="1" i="1" dirty="0">
                <a:solidFill>
                  <a:srgbClr val="FF0000"/>
                </a:solidFill>
                <a:latin typeface="Times New Roman" panose="02020603050405020304" pitchFamily="18" charset="0"/>
              </a:rPr>
              <a:t>x H(x,y</a:t>
            </a:r>
            <a:r>
              <a:rPr lang="en-US" altLang="zh-CN" b="1" dirty="0">
                <a:solidFill>
                  <a:srgbClr val="FF0000"/>
                </a:solidFill>
                <a:latin typeface="Times New Roman" panose="02020603050405020304" pitchFamily="18" charset="0"/>
              </a:rPr>
              <a:t>)</a:t>
            </a:r>
            <a:endParaRPr lang="en-US" altLang="zh-CN" b="1" dirty="0">
              <a:solidFill>
                <a:srgbClr val="FF0000"/>
              </a:solidFill>
              <a:latin typeface="宋体" panose="02010600030101010101" pitchFamily="2" charset="-122"/>
            </a:endParaRPr>
          </a:p>
        </p:txBody>
      </p:sp>
      <p:sp>
        <p:nvSpPr>
          <p:cNvPr id="33797" name="Line 4"/>
          <p:cNvSpPr/>
          <p:nvPr/>
        </p:nvSpPr>
        <p:spPr>
          <a:xfrm>
            <a:off x="4445000" y="5602288"/>
            <a:ext cx="358775" cy="288925"/>
          </a:xfrm>
          <a:prstGeom prst="line">
            <a:avLst/>
          </a:prstGeom>
          <a:ln w="28575" cap="flat" cmpd="sng">
            <a:solidFill>
              <a:srgbClr val="FF0000"/>
            </a:solidFill>
            <a:prstDash val="solid"/>
            <a:headEnd type="none" w="med" len="med"/>
            <a:tailEnd type="none" w="med" len="med"/>
          </a:ln>
        </p:spPr>
      </p:sp>
      <p:sp>
        <p:nvSpPr>
          <p:cNvPr id="33798" name="Line 5"/>
          <p:cNvSpPr/>
          <p:nvPr/>
        </p:nvSpPr>
        <p:spPr>
          <a:xfrm flipH="1">
            <a:off x="4479925" y="5622925"/>
            <a:ext cx="287338" cy="288925"/>
          </a:xfrm>
          <a:prstGeom prst="line">
            <a:avLst/>
          </a:prstGeom>
          <a:ln w="28575" cap="flat" cmpd="sng">
            <a:solidFill>
              <a:srgbClr val="FF0000"/>
            </a:solidFill>
            <a:prstDash val="solid"/>
            <a:headEnd type="none" w="med" len="med"/>
            <a:tailEnd type="none" w="med" len="med"/>
          </a:ln>
        </p:spPr>
      </p:sp>
      <p:sp>
        <p:nvSpPr>
          <p:cNvPr id="7" name="Rectangle 3"/>
          <p:cNvSpPr txBox="1">
            <a:spLocks noChangeArrowheads="1"/>
          </p:cNvSpPr>
          <p:nvPr/>
        </p:nvSpPr>
        <p:spPr bwMode="auto">
          <a:xfrm>
            <a:off x="484188" y="1368425"/>
            <a:ext cx="7921625"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just" defTabSz="914400" rtl="0" eaLnBrk="1" fontAlgn="base" latinLnBrk="0" hangingPunct="1">
              <a:lnSpc>
                <a:spcPct val="90000"/>
              </a:lnSpc>
              <a:spcBef>
                <a:spcPct val="20000"/>
              </a:spcBef>
              <a:spcAft>
                <a:spcPct val="0"/>
              </a:spcAft>
              <a:buClrTx/>
              <a:buSzTx/>
              <a:buFontTx/>
              <a:buNone/>
              <a:defRPr/>
            </a:pPr>
            <a:r>
              <a:rPr kumimoji="0" lang="zh-CN" altLang="en-US" sz="3200" b="1" i="0" u="none" strike="noStrike" kern="0" cap="none" spc="0" normalizeH="0" baseline="0" noProof="0" dirty="0">
                <a:ln>
                  <a:noFill/>
                </a:ln>
                <a:solidFill>
                  <a:srgbClr val="000082"/>
                </a:solidFill>
                <a:effectLst>
                  <a:outerShdw blurRad="38100" dist="38100" dir="2700000" algn="tl">
                    <a:srgbClr val="C0C0C0"/>
                  </a:outerShdw>
                </a:effectLst>
                <a:uLnTx/>
                <a:uFillTx/>
                <a:latin typeface="宋体" panose="02010600030101010101" pitchFamily="2" charset="-122"/>
                <a:ea typeface="+mn-ea"/>
                <a:cs typeface="+mn-cs"/>
              </a:rPr>
              <a:t>几点注意：</a:t>
            </a:r>
            <a:endParaRPr kumimoji="0" lang="zh-CN" altLang="en-US" sz="3200" b="1" i="0" u="none" strike="noStrike" kern="0" cap="none" spc="0" normalizeH="0" baseline="0" noProof="0" dirty="0">
              <a:ln>
                <a:noFill/>
              </a:ln>
              <a:solidFill>
                <a:srgbClr val="000082"/>
              </a:solidFill>
              <a:effectLst>
                <a:outerShdw blurRad="38100" dist="38100" dir="2700000" algn="tl">
                  <a:srgbClr val="C0C0C0"/>
                </a:outerShdw>
              </a:effectLst>
              <a:uLnTx/>
              <a:uFillTx/>
              <a:latin typeface="宋体" panose="02010600030101010101" pitchFamily="2" charset="-122"/>
              <a:ea typeface="+mn-ea"/>
              <a:cs typeface="+mn-cs"/>
            </a:endParaRPr>
          </a:p>
          <a:p>
            <a:pPr marL="342900" marR="0" lvl="0" indent="-342900" algn="just" defTabSz="914400" rtl="0" eaLnBrk="1" fontAlgn="base" latinLnBrk="0" hangingPunct="1">
              <a:lnSpc>
                <a:spcPct val="90000"/>
              </a:lnSpc>
              <a:spcBef>
                <a:spcPct val="20000"/>
              </a:spcBef>
              <a:spcAft>
                <a:spcPct val="0"/>
              </a:spcAft>
              <a:buClr>
                <a:schemeClr val="accent2"/>
              </a:buClr>
              <a:buSzPct val="75000"/>
              <a:buFont typeface="Wingdings" panose="05000000000000000000" pitchFamily="2" charset="2"/>
              <a:buChar char="u"/>
              <a:defRPr/>
            </a:pPr>
            <a:r>
              <a:rPr kumimoji="0" lang="zh-CN" altLang="en-US" sz="3200" b="1" i="0" u="none" strike="noStrike" kern="0" cap="none" spc="0" normalizeH="0" baseline="0" noProof="0" dirty="0">
                <a:ln>
                  <a:noFill/>
                </a:ln>
                <a:solidFill>
                  <a:srgbClr val="3366CC"/>
                </a:solidFill>
                <a:effectLst>
                  <a:outerShdw blurRad="38100" dist="38100" dir="2700000" algn="tl">
                    <a:srgbClr val="000000">
                      <a:alpha val="43137"/>
                    </a:srgbClr>
                  </a:outerShdw>
                </a:effectLst>
                <a:uLnTx/>
                <a:uFillTx/>
                <a:latin typeface="宋体" panose="02010600030101010101" pitchFamily="2" charset="-122"/>
                <a:ea typeface="+mn-ea"/>
                <a:cs typeface="+mn-cs"/>
              </a:rPr>
              <a:t>一元</a:t>
            </a:r>
            <a:r>
              <a:rPr kumimoji="0" lang="zh-CN" altLang="en-US" sz="32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谓词与</a:t>
            </a:r>
            <a:r>
              <a:rPr kumimoji="0" lang="zh-CN" altLang="en-US" sz="3200" b="1" i="0" u="none" strike="noStrike" kern="0" cap="none" spc="0" normalizeH="0" baseline="0" noProof="0" dirty="0">
                <a:ln>
                  <a:noFill/>
                </a:ln>
                <a:solidFill>
                  <a:srgbClr val="3366CC"/>
                </a:solidFill>
                <a:effectLst>
                  <a:outerShdw blurRad="38100" dist="38100" dir="2700000" algn="tl">
                    <a:srgbClr val="000000">
                      <a:alpha val="43137"/>
                    </a:srgbClr>
                  </a:outerShdw>
                </a:effectLst>
                <a:uLnTx/>
                <a:uFillTx/>
                <a:latin typeface="宋体" panose="02010600030101010101" pitchFamily="2" charset="-122"/>
                <a:ea typeface="+mn-ea"/>
                <a:cs typeface="+mn-cs"/>
              </a:rPr>
              <a:t>多元</a:t>
            </a:r>
            <a:r>
              <a:rPr kumimoji="0" lang="zh-CN" altLang="en-US" sz="32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谓词的区分</a:t>
            </a:r>
            <a:endParaRPr kumimoji="0" lang="en-US" altLang="zh-CN" sz="3200" b="1" i="0" u="none" strike="noStrike" kern="0" cap="none" spc="0" normalizeH="0" baseline="0" noProof="0" dirty="0">
              <a:ln>
                <a:noFill/>
              </a:ln>
              <a:solidFill>
                <a:schemeClr val="tx1"/>
              </a:solidFill>
              <a:effectLst/>
              <a:uLnTx/>
              <a:uFillTx/>
              <a:latin typeface="宋体" panose="02010600030101010101" pitchFamily="2" charset="-122"/>
              <a:ea typeface="+mn-ea"/>
              <a:cs typeface="+mn-cs"/>
            </a:endParaRPr>
          </a:p>
          <a:p>
            <a:pPr marL="342900" marR="0" lvl="0" indent="-342900" algn="just" defTabSz="914400" rtl="0" eaLnBrk="1" fontAlgn="base" latinLnBrk="0" hangingPunct="1">
              <a:lnSpc>
                <a:spcPct val="90000"/>
              </a:lnSpc>
              <a:spcBef>
                <a:spcPct val="20000"/>
              </a:spcBef>
              <a:spcAft>
                <a:spcPct val="0"/>
              </a:spcAft>
              <a:buClr>
                <a:schemeClr val="accent2"/>
              </a:buClr>
              <a:buSzPct val="75000"/>
              <a:buFont typeface="Wingdings" panose="05000000000000000000" pitchFamily="2" charset="2"/>
              <a:buChar char="u"/>
              <a:defRPr/>
            </a:pPr>
            <a:r>
              <a:rPr kumimoji="0" lang="zh-CN" altLang="en-US" sz="32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无特别要求，用</a:t>
            </a:r>
            <a:r>
              <a:rPr kumimoji="0" lang="zh-CN" altLang="en-US" sz="3200" b="1" i="0" u="none" strike="noStrike" kern="0" cap="none" spc="0" normalizeH="0" baseline="0" noProof="0" dirty="0">
                <a:ln>
                  <a:noFill/>
                </a:ln>
                <a:solidFill>
                  <a:srgbClr val="3366CC"/>
                </a:solidFill>
                <a:effectLst>
                  <a:outerShdw blurRad="38100" dist="38100" dir="2700000" algn="tl">
                    <a:srgbClr val="000000">
                      <a:alpha val="43137"/>
                    </a:srgbClr>
                  </a:outerShdw>
                </a:effectLst>
                <a:uLnTx/>
                <a:uFillTx/>
                <a:latin typeface="宋体" panose="02010600030101010101" pitchFamily="2" charset="-122"/>
                <a:ea typeface="+mn-ea"/>
                <a:cs typeface="+mn-cs"/>
              </a:rPr>
              <a:t>全总个体域</a:t>
            </a:r>
            <a:endParaRPr kumimoji="0" lang="en-US" altLang="zh-CN" sz="3200" b="1" i="0" u="none" strike="noStrike" kern="0" cap="none" spc="0" normalizeH="0" baseline="0" noProof="0" dirty="0">
              <a:ln>
                <a:noFill/>
              </a:ln>
              <a:solidFill>
                <a:srgbClr val="3366CC"/>
              </a:solidFill>
              <a:effectLst>
                <a:outerShdw blurRad="38100" dist="38100" dir="2700000" algn="tl">
                  <a:srgbClr val="000000">
                    <a:alpha val="43137"/>
                  </a:srgbClr>
                </a:outerShdw>
              </a:effectLst>
              <a:uLnTx/>
              <a:uFillTx/>
              <a:latin typeface="宋体" panose="02010600030101010101" pitchFamily="2" charset="-122"/>
              <a:ea typeface="+mn-ea"/>
              <a:cs typeface="+mn-cs"/>
            </a:endParaRPr>
          </a:p>
          <a:p>
            <a:pPr marL="342900" marR="0" lvl="0" indent="-342900" algn="just" defTabSz="914400" rtl="0" eaLnBrk="1" fontAlgn="base" latinLnBrk="0" hangingPunct="1">
              <a:lnSpc>
                <a:spcPct val="90000"/>
              </a:lnSpc>
              <a:spcBef>
                <a:spcPct val="20000"/>
              </a:spcBef>
              <a:spcAft>
                <a:spcPct val="0"/>
              </a:spcAft>
              <a:buClr>
                <a:schemeClr val="accent2"/>
              </a:buClr>
              <a:buSzPct val="75000"/>
              <a:buFont typeface="Wingdings" panose="05000000000000000000" pitchFamily="2" charset="2"/>
              <a:buChar char="u"/>
              <a:defRPr/>
            </a:pPr>
            <a:r>
              <a:rPr kumimoji="0" lang="zh-CN" altLang="en-US" sz="32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量词顺序一般</a:t>
            </a:r>
            <a:r>
              <a:rPr kumimoji="0" lang="zh-CN" altLang="en-US" sz="3200" b="1" i="0" u="none" strike="noStrike" kern="0" cap="none" spc="0" normalizeH="0" baseline="0" noProof="0" dirty="0">
                <a:ln>
                  <a:noFill/>
                </a:ln>
                <a:solidFill>
                  <a:srgbClr val="3366CC"/>
                </a:solidFill>
                <a:effectLst>
                  <a:outerShdw blurRad="38100" dist="38100" dir="2700000" algn="tl">
                    <a:srgbClr val="000000">
                      <a:alpha val="43137"/>
                    </a:srgbClr>
                  </a:outerShdw>
                </a:effectLst>
                <a:uLnTx/>
                <a:uFillTx/>
                <a:latin typeface="宋体" panose="02010600030101010101" pitchFamily="2" charset="-122"/>
                <a:ea typeface="+mn-ea"/>
                <a:cs typeface="+mn-cs"/>
              </a:rPr>
              <a:t>不要随便颠倒</a:t>
            </a:r>
            <a:endParaRPr kumimoji="0" lang="zh-CN" altLang="en-US" sz="3200" b="1" i="0" u="none" strike="noStrike" kern="0" cap="none" spc="0" normalizeH="0" baseline="0" noProof="0" dirty="0">
              <a:ln>
                <a:noFill/>
              </a:ln>
              <a:solidFill>
                <a:srgbClr val="3366CC"/>
              </a:solidFill>
              <a:effectLst>
                <a:outerShdw blurRad="38100" dist="38100" dir="2700000" algn="tl">
                  <a:srgbClr val="000000">
                    <a:alpha val="43137"/>
                  </a:srgbClr>
                </a:outerShdw>
              </a:effectLst>
              <a:uLnTx/>
              <a:uFillTx/>
              <a:latin typeface="宋体" panose="02010600030101010101" pitchFamily="2" charset="-122"/>
              <a:ea typeface="+mn-ea"/>
              <a:cs typeface="+mn-cs"/>
            </a:endParaRPr>
          </a:p>
          <a:p>
            <a:pPr marL="342900" marR="0" lvl="0" indent="-342900" algn="just" defTabSz="914400" rtl="0" eaLnBrk="1" fontAlgn="base" latinLnBrk="0" hangingPunct="1">
              <a:lnSpc>
                <a:spcPct val="90000"/>
              </a:lnSpc>
              <a:spcBef>
                <a:spcPct val="20000"/>
              </a:spcBef>
              <a:spcAft>
                <a:spcPct val="0"/>
              </a:spcAft>
              <a:buClrTx/>
              <a:buSzTx/>
              <a:buFontTx/>
              <a:buNone/>
              <a:defRPr/>
            </a:pPr>
            <a:endParaRPr kumimoji="0" lang="en-US" altLang="zh-CN" sz="3200" b="1" i="0" u="none" strike="noStrike" kern="0" cap="none" spc="0" normalizeH="0" baseline="0" noProof="0" dirty="0">
              <a:ln>
                <a:noFill/>
              </a:ln>
              <a:solidFill>
                <a:srgbClr val="3366CC"/>
              </a:solidFill>
              <a:effectLst/>
              <a:uLnTx/>
              <a:uFillTx/>
              <a:latin typeface="宋体" panose="02010600030101010101" pitchFamily="2" charset="-122"/>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9507">
                                            <p:txEl>
                                              <p:charRg st="3" end="2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9507">
                                            <p:txEl>
                                              <p:charRg st="27" end="3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9507">
                                            <p:txEl>
                                              <p:charRg st="39" end="7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9507">
                                            <p:txEl>
                                              <p:charRg st="73" end="9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79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7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灯片编号占位符 5"/>
          <p:cNvSpPr txBox="1">
            <a:spLocks noGrp="1"/>
          </p:cNvSpPr>
          <p:nvPr>
            <p:ph type="sldNum" sz="quarter" idx="11"/>
          </p:nvPr>
        </p:nvSpPr>
        <p:spPr>
          <a:xfrm>
            <a:off x="457200" y="6245225"/>
            <a:ext cx="2133600" cy="476250"/>
          </a:xfrm>
          <a:ln/>
        </p:spPr>
        <p:txBody>
          <a:bodyPr anchor="b" anchorCtr="0"/>
          <a:p>
            <a:pPr marL="0" indent="0" eaLnBrk="1" hangingPunct="1">
              <a:spcBef>
                <a:spcPct val="0"/>
              </a:spcBef>
              <a:buClrTx/>
              <a:buSzTx/>
              <a:buFontTx/>
              <a:buNone/>
            </a:pPr>
            <a:fld id="{9A0DB2DC-4C9A-4742-B13C-FB6460FD3503}" type="slidenum">
              <a:rPr lang="en-US" altLang="zh-CN" sz="1400" dirty="0"/>
            </a:fld>
            <a:endParaRPr lang="en-US" altLang="zh-CN" sz="1400" dirty="0"/>
          </a:p>
        </p:txBody>
      </p:sp>
      <p:sp>
        <p:nvSpPr>
          <p:cNvPr id="202754" name="Rectangle 2"/>
          <p:cNvSpPr>
            <a:spLocks noGrp="1" noChangeArrowheads="1"/>
          </p:cNvSpPr>
          <p:nvPr>
            <p:ph type="title"/>
          </p:nvPr>
        </p:nvSpPr>
        <p:spPr>
          <a:xfrm>
            <a:off x="298450" y="76200"/>
            <a:ext cx="7561263" cy="114300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50021"/>
                </a:solidFill>
                <a:effectLst>
                  <a:outerShdw blurRad="38100" dist="38100" dir="2700000" algn="tl">
                    <a:srgbClr val="C0C0C0"/>
                  </a:outerShdw>
                </a:effectLst>
                <a:uLnTx/>
                <a:uFillTx/>
                <a:latin typeface="宋体" panose="02010600030101010101" pitchFamily="2" charset="-122"/>
                <a:ea typeface="+mj-ea"/>
                <a:cs typeface="+mj-cs"/>
              </a:rPr>
              <a:t>一阶逻辑中命题符号化</a:t>
            </a:r>
            <a:r>
              <a:rPr kumimoji="0" lang="en-US" altLang="zh-CN" sz="4400" b="1" i="0" u="none" strike="noStrike" kern="0" cap="none" spc="0" normalizeH="0" baseline="0" noProof="0" dirty="0">
                <a:ln>
                  <a:noFill/>
                </a:ln>
                <a:solidFill>
                  <a:srgbClr val="A50021"/>
                </a:solidFill>
                <a:effectLst>
                  <a:outerShdw blurRad="38100" dist="38100" dir="2700000" algn="tl">
                    <a:srgbClr val="C0C0C0"/>
                  </a:outerShdw>
                </a:effectLst>
                <a:uLnTx/>
                <a:uFillTx/>
                <a:latin typeface="宋体" panose="02010600030101010101" pitchFamily="2" charset="-122"/>
                <a:ea typeface="+mj-ea"/>
                <a:cs typeface="+mj-cs"/>
              </a:rPr>
              <a:t>(</a:t>
            </a:r>
            <a:r>
              <a:rPr kumimoji="0" lang="zh-CN" altLang="en-US" sz="4400" b="1" i="0" u="none" strike="noStrike" kern="0" cap="none" spc="0" normalizeH="0" baseline="0" noProof="0" dirty="0">
                <a:ln>
                  <a:noFill/>
                </a:ln>
                <a:solidFill>
                  <a:srgbClr val="A50021"/>
                </a:solidFill>
                <a:effectLst>
                  <a:outerShdw blurRad="38100" dist="38100" dir="2700000" algn="tl">
                    <a:srgbClr val="C0C0C0"/>
                  </a:outerShdw>
                </a:effectLst>
                <a:uLnTx/>
                <a:uFillTx/>
                <a:latin typeface="宋体" panose="02010600030101010101" pitchFamily="2" charset="-122"/>
                <a:ea typeface="+mj-ea"/>
                <a:cs typeface="+mj-cs"/>
              </a:rPr>
              <a:t>续</a:t>
            </a:r>
            <a:r>
              <a:rPr kumimoji="0" lang="en-US" altLang="zh-CN" sz="4400" b="1" i="0" u="none" strike="noStrike" kern="0" cap="none" spc="0" normalizeH="0" baseline="0" noProof="0" dirty="0">
                <a:ln>
                  <a:noFill/>
                </a:ln>
                <a:solidFill>
                  <a:srgbClr val="A50021"/>
                </a:solidFill>
                <a:effectLst>
                  <a:outerShdw blurRad="38100" dist="38100" dir="2700000" algn="tl">
                    <a:srgbClr val="C0C0C0"/>
                  </a:outerShdw>
                </a:effectLst>
                <a:uLnTx/>
                <a:uFillTx/>
                <a:latin typeface="宋体" panose="02010600030101010101" pitchFamily="2" charset="-122"/>
                <a:ea typeface="+mj-ea"/>
                <a:cs typeface="+mj-cs"/>
              </a:rPr>
              <a:t>)</a:t>
            </a:r>
            <a:endParaRPr kumimoji="0" lang="en-US" altLang="zh-CN" sz="4400" b="1" i="0" u="none" strike="noStrike" kern="0" cap="none" spc="0" normalizeH="0" baseline="0" noProof="0" dirty="0">
              <a:ln>
                <a:noFill/>
              </a:ln>
              <a:solidFill>
                <a:srgbClr val="A50021"/>
              </a:solidFill>
              <a:effectLst>
                <a:outerShdw blurRad="38100" dist="38100" dir="2700000" algn="tl">
                  <a:srgbClr val="C0C0C0"/>
                </a:outerShdw>
              </a:effectLst>
              <a:uLnTx/>
              <a:uFillTx/>
              <a:latin typeface="宋体" panose="02010600030101010101" pitchFamily="2" charset="-122"/>
              <a:ea typeface="+mj-ea"/>
              <a:cs typeface="+mj-cs"/>
            </a:endParaRPr>
          </a:p>
        </p:txBody>
      </p:sp>
      <p:sp>
        <p:nvSpPr>
          <p:cNvPr id="25604" name="Rectangle 3"/>
          <p:cNvSpPr>
            <a:spLocks noGrp="1" noChangeArrowheads="1"/>
          </p:cNvSpPr>
          <p:nvPr>
            <p:ph idx="1"/>
          </p:nvPr>
        </p:nvSpPr>
        <p:spPr>
          <a:xfrm>
            <a:off x="323850" y="1339850"/>
            <a:ext cx="8362950" cy="180022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Char char="u"/>
              <a:defRPr/>
            </a:pPr>
            <a:r>
              <a:rPr kumimoji="0" lang="zh-CN" altLang="en-US" sz="32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否定式的使用</a:t>
            </a:r>
            <a:endParaRPr kumimoji="0" lang="zh-CN" altLang="en-US" sz="3200" b="1" i="0" u="none" strike="noStrike" kern="0" cap="none" spc="0" normalizeH="0" baseline="0" noProof="0" dirty="0">
              <a:ln>
                <a:noFill/>
              </a:ln>
              <a:solidFill>
                <a:schemeClr val="tx1"/>
              </a:solidFill>
              <a:effectLst/>
              <a:uLnTx/>
              <a:uFillTx/>
              <a:latin typeface="宋体" panose="02010600030101010101" pitchFamily="2" charset="-122"/>
              <a:ea typeface="+mn-ea"/>
              <a:cs typeface="+mn-cs"/>
            </a:endParaRPr>
          </a:p>
          <a:p>
            <a:pPr marL="265430" marR="0" lvl="0" indent="-265430" algn="l" defTabSz="914400" rtl="0" eaLnBrk="1" fontAlgn="base" latinLnBrk="0" hangingPunct="1">
              <a:lnSpc>
                <a:spcPct val="100000"/>
              </a:lnSpc>
              <a:spcBef>
                <a:spcPct val="20000"/>
              </a:spcBef>
              <a:spcAft>
                <a:spcPct val="0"/>
              </a:spcAft>
              <a:buClr>
                <a:srgbClr val="CC3300"/>
              </a:buClr>
              <a:buSzPct val="75000"/>
              <a:buFont typeface="Wingdings" panose="05000000000000000000" pitchFamily="2" charset="2"/>
              <a:buNone/>
              <a:defRPr/>
            </a:pPr>
            <a:r>
              <a:rPr kumimoji="0" lang="zh-CN" altLang="en-US" sz="32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  </a:t>
            </a:r>
            <a:r>
              <a:rPr kumimoji="0" lang="zh-CN" altLang="en-US" sz="2800" b="1" i="0" u="none" strike="noStrike" kern="0" cap="none" spc="0" normalizeH="0" baseline="0" noProof="0" dirty="0">
                <a:ln>
                  <a:noFill/>
                </a:ln>
                <a:solidFill>
                  <a:srgbClr val="3366CC"/>
                </a:solidFill>
                <a:effectLst/>
                <a:uLnTx/>
                <a:uFillTx/>
                <a:latin typeface="宋体" panose="02010600030101010101" pitchFamily="2" charset="-122"/>
                <a:ea typeface="+mn-ea"/>
                <a:cs typeface="+mn-cs"/>
              </a:rPr>
              <a:t>例：没有不吃饭的人：</a:t>
            </a:r>
            <a:r>
              <a:rPr kumimoji="0" lang="en-US" altLang="zh-CN" sz="2800" b="1" i="1"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M</a:t>
            </a:r>
            <a:r>
              <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t>
            </a:r>
            <a:r>
              <a:rPr kumimoji="0" lang="en-US" altLang="zh-CN" sz="2800" b="1" i="1"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x</a:t>
            </a:r>
            <a:r>
              <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t>
            </a:r>
            <a:r>
              <a:rPr kumimoji="0" lang="zh-CN" altLang="en-US"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t>
            </a:r>
            <a:r>
              <a:rPr kumimoji="0" lang="en-US" altLang="zh-CN" sz="2800" b="1" i="1"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x</a:t>
            </a:r>
            <a:r>
              <a:rPr kumimoji="0" lang="zh-CN" altLang="en-US"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是人， </a:t>
            </a:r>
            <a:r>
              <a:rPr kumimoji="0" lang="en-US" altLang="zh-CN" sz="2800" b="1" i="1"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F</a:t>
            </a:r>
            <a:r>
              <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t>
            </a:r>
            <a:r>
              <a:rPr kumimoji="0" lang="en-US" altLang="zh-CN" sz="2800" b="1" i="1"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x</a:t>
            </a:r>
            <a:r>
              <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t>
            </a:r>
            <a:r>
              <a:rPr kumimoji="0" lang="zh-CN" altLang="en-US"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t>
            </a:r>
            <a:r>
              <a:rPr kumimoji="0" lang="en-US" altLang="zh-CN" sz="2800" b="1" i="1"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x</a:t>
            </a:r>
            <a:r>
              <a:rPr kumimoji="0" lang="zh-CN" altLang="en-US"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吃</a:t>
            </a:r>
            <a:endPar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endParaRPr>
          </a:p>
          <a:p>
            <a:pPr marL="265430" marR="0" lvl="0" indent="-265430" algn="l" defTabSz="914400" rtl="0" eaLnBrk="1" fontAlgn="base" latinLnBrk="0" hangingPunct="1">
              <a:lnSpc>
                <a:spcPct val="100000"/>
              </a:lnSpc>
              <a:spcBef>
                <a:spcPct val="20000"/>
              </a:spcBef>
              <a:spcAft>
                <a:spcPct val="0"/>
              </a:spcAft>
              <a:buClr>
                <a:srgbClr val="CC3300"/>
              </a:buClr>
              <a:buSzPct val="75000"/>
              <a:buFont typeface="Wingdings" panose="05000000000000000000" pitchFamily="2" charset="2"/>
              <a:buNone/>
              <a:defRPr/>
            </a:pPr>
            <a:r>
              <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     </a:t>
            </a:r>
            <a:r>
              <a:rPr kumimoji="0" lang="zh-CN" altLang="en-US"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饭，</a:t>
            </a:r>
            <a:r>
              <a:rPr kumimoji="0" lang="zh-CN" altLang="en-US"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sym typeface="Symbol" panose="05050102010706020507" pitchFamily="18" charset="2"/>
              </a:rPr>
              <a:t> </a:t>
            </a:r>
            <a:r>
              <a:rPr kumimoji="0" lang="en-US" altLang="zh-CN" sz="2800" b="1" i="1" u="none" strike="noStrike" kern="0" cap="none" spc="0" normalizeH="0" baseline="0" noProof="0" dirty="0">
                <a:ln>
                  <a:noFill/>
                </a:ln>
                <a:solidFill>
                  <a:srgbClr val="3366CC"/>
                </a:solidFill>
                <a:effectLst/>
                <a:uLnTx/>
                <a:uFillTx/>
                <a:latin typeface="Times New Roman" panose="02020603050405020304" pitchFamily="18" charset="0"/>
                <a:ea typeface="+mn-ea"/>
                <a:cs typeface="+mn-cs"/>
                <a:sym typeface="Symbol" panose="05050102010706020507" pitchFamily="18" charset="2"/>
              </a:rPr>
              <a:t>x</a:t>
            </a:r>
            <a:r>
              <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sym typeface="Symbol" panose="05050102010706020507" pitchFamily="18" charset="2"/>
              </a:rPr>
              <a:t>( </a:t>
            </a:r>
            <a:r>
              <a:rPr kumimoji="0" lang="en-US" altLang="zh-CN" sz="2800" b="1" i="1"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M</a:t>
            </a:r>
            <a:r>
              <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t>
            </a:r>
            <a:r>
              <a:rPr kumimoji="0" lang="en-US" altLang="zh-CN" sz="2800" b="1" i="1"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x</a:t>
            </a:r>
            <a:r>
              <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t>
            </a:r>
            <a:r>
              <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sym typeface="Symbol" panose="05050102010706020507" pitchFamily="18" charset="2"/>
              </a:rPr>
              <a:t>  </a:t>
            </a:r>
            <a:r>
              <a:rPr kumimoji="0" lang="en-US" altLang="zh-CN" sz="2800" b="1" i="1"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F</a:t>
            </a:r>
            <a:r>
              <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t>
            </a:r>
            <a:r>
              <a:rPr kumimoji="0" lang="en-US" altLang="zh-CN" sz="2800" b="1" i="1"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x</a:t>
            </a:r>
            <a:r>
              <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 </a:t>
            </a:r>
            <a:endPar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Char char="n"/>
              <a:defRPr/>
            </a:pPr>
            <a:endParaRPr kumimoji="0" lang="en-US" altLang="zh-CN" sz="32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endParaRPr>
          </a:p>
        </p:txBody>
      </p:sp>
      <p:sp>
        <p:nvSpPr>
          <p:cNvPr id="5" name="Rectangle 3"/>
          <p:cNvSpPr txBox="1">
            <a:spLocks noChangeArrowheads="1"/>
          </p:cNvSpPr>
          <p:nvPr/>
        </p:nvSpPr>
        <p:spPr bwMode="auto">
          <a:xfrm>
            <a:off x="395288" y="3379788"/>
            <a:ext cx="8362950"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chemeClr val="accent2"/>
              </a:buClr>
              <a:buSzPct val="75000"/>
              <a:buFont typeface="Wingdings" panose="05000000000000000000" pitchFamily="2" charset="2"/>
              <a:buChar char="u"/>
              <a:defRPr/>
            </a:pPr>
            <a:r>
              <a:rPr kumimoji="0" lang="zh-CN" altLang="en-US" sz="3200" b="1" i="0" u="none" strike="noStrike" kern="0" cap="none" spc="0" normalizeH="0" baseline="0" noProof="0" dirty="0">
                <a:ln>
                  <a:noFill/>
                </a:ln>
                <a:solidFill>
                  <a:schemeClr val="tx1"/>
                </a:solidFill>
                <a:effectLst/>
                <a:uLnTx/>
                <a:uFillTx/>
                <a:latin typeface="+mn-lt"/>
                <a:ea typeface="+mn-ea"/>
                <a:cs typeface="+mn-cs"/>
              </a:rPr>
              <a:t>当个体域为有限集</a:t>
            </a:r>
            <a:r>
              <a:rPr kumimoji="0" lang="en-US" altLang="zh-CN" sz="32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D</a:t>
            </a:r>
            <a:r>
              <a:rPr kumimoji="0" lang="zh-CN" altLang="en-US"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en-US" altLang="zh-CN" sz="32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a:t>
            </a:r>
            <a:r>
              <a:rPr kumimoji="0" lang="en-US" altLang="zh-CN" sz="3200" b="1" i="1" u="none" strike="noStrike" kern="0" cap="none" spc="0" normalizeH="0" baseline="-25000" noProof="0" dirty="0">
                <a:ln>
                  <a:noFill/>
                </a:ln>
                <a:solidFill>
                  <a:schemeClr val="tx1"/>
                </a:solidFill>
                <a:effectLst/>
                <a:uLnTx/>
                <a:uFillTx/>
                <a:latin typeface="Times New Roman" panose="02020603050405020304" pitchFamily="18" charset="0"/>
                <a:ea typeface="+mn-ea"/>
                <a:cs typeface="+mn-cs"/>
              </a:rPr>
              <a:t>1</a:t>
            </a:r>
            <a:r>
              <a:rPr kumimoji="0" lang="en-US" altLang="zh-CN" sz="32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 a</a:t>
            </a:r>
            <a:r>
              <a:rPr kumimoji="0" lang="en-US" altLang="zh-CN" sz="3200" b="1" i="1" u="none" strike="noStrike" kern="0" cap="none" spc="0" normalizeH="0" baseline="-25000" noProof="0" dirty="0">
                <a:ln>
                  <a:noFill/>
                </a:ln>
                <a:solidFill>
                  <a:schemeClr val="tx1"/>
                </a:solidFill>
                <a:effectLst/>
                <a:uLnTx/>
                <a:uFillTx/>
                <a:latin typeface="Times New Roman" panose="02020603050405020304" pitchFamily="18" charset="0"/>
                <a:ea typeface="+mn-ea"/>
                <a:cs typeface="+mn-cs"/>
              </a:rPr>
              <a:t>2</a:t>
            </a:r>
            <a:r>
              <a:rPr kumimoji="0" lang="en-US" altLang="zh-CN" sz="32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 …, a</a:t>
            </a:r>
            <a:r>
              <a:rPr kumimoji="0" lang="en-US" altLang="zh-CN" sz="3200" b="1" i="1" u="none" strike="noStrike" kern="0" cap="none" spc="0" normalizeH="0" baseline="-25000" noProof="0" dirty="0">
                <a:ln>
                  <a:noFill/>
                </a:ln>
                <a:solidFill>
                  <a:schemeClr val="tx1"/>
                </a:solidFill>
                <a:effectLst/>
                <a:uLnTx/>
                <a:uFillTx/>
                <a:latin typeface="Times New Roman" panose="02020603050405020304" pitchFamily="18" charset="0"/>
                <a:ea typeface="+mn-ea"/>
                <a:cs typeface="+mn-cs"/>
              </a:rPr>
              <a:t>n</a:t>
            </a:r>
            <a:r>
              <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zh-CN" altLang="en-US"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，对任意的</a:t>
            </a:r>
            <a:r>
              <a:rPr kumimoji="0" lang="en-US" altLang="zh-CN" sz="32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a:t>
            </a:r>
            <a:r>
              <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en-US" altLang="zh-CN" sz="32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x</a:t>
            </a:r>
            <a:r>
              <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zh-CN" altLang="en-US"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有：</a:t>
            </a:r>
            <a:endParaRPr kumimoji="0" lang="zh-CN" altLang="en-US"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endParaRPr>
          </a:p>
          <a:p>
            <a:pPr marL="265430" marR="0" lvl="0" indent="-265430" algn="l"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defRPr/>
            </a:pPr>
            <a:r>
              <a:rPr kumimoji="0" lang="zh-CN" altLang="en-US" sz="32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sym typeface="Symbol" panose="05050102010706020507" pitchFamily="18" charset="2"/>
              </a:rPr>
              <a:t>    </a:t>
            </a:r>
            <a:r>
              <a:rPr kumimoji="0" lang="zh-CN" altLang="en-US"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sym typeface="Symbol" panose="05050102010706020507" pitchFamily="18" charset="2"/>
              </a:rPr>
              <a:t></a:t>
            </a:r>
            <a:r>
              <a:rPr kumimoji="0" lang="en-US" altLang="zh-CN" sz="2800" b="1" i="1"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x A</a:t>
            </a:r>
            <a:r>
              <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t>
            </a:r>
            <a:r>
              <a:rPr kumimoji="0" lang="en-US" altLang="zh-CN" sz="2800" b="1" i="1"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x</a:t>
            </a:r>
            <a:r>
              <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t>
            </a:r>
            <a:r>
              <a:rPr kumimoji="0" lang="en-US" altLang="zh-CN" sz="2800" b="1" i="1"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 </a:t>
            </a:r>
            <a:r>
              <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sym typeface="Symbol" panose="05050102010706020507" pitchFamily="18" charset="2"/>
              </a:rPr>
              <a:t></a:t>
            </a:r>
            <a:r>
              <a:rPr kumimoji="0" lang="en-US" altLang="zh-CN" sz="2800" b="1" i="1" u="none" strike="noStrike" kern="0" cap="none" spc="0" normalizeH="0" baseline="0" noProof="0" dirty="0">
                <a:ln>
                  <a:noFill/>
                </a:ln>
                <a:solidFill>
                  <a:srgbClr val="3366CC"/>
                </a:solidFill>
                <a:effectLst/>
                <a:uLnTx/>
                <a:uFillTx/>
                <a:latin typeface="Times New Roman" panose="02020603050405020304" pitchFamily="18" charset="0"/>
                <a:ea typeface="+mn-ea"/>
                <a:cs typeface="+mn-cs"/>
                <a:sym typeface="Symbol" panose="05050102010706020507" pitchFamily="18" charset="2"/>
              </a:rPr>
              <a:t>A</a:t>
            </a:r>
            <a:r>
              <a:rPr kumimoji="0" lang="en-US" altLang="zh-CN" sz="2800" b="0"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sym typeface="Symbol" panose="05050102010706020507" pitchFamily="18" charset="2"/>
              </a:rPr>
              <a:t>(</a:t>
            </a:r>
            <a:r>
              <a:rPr kumimoji="0" lang="en-US" altLang="zh-CN" sz="2800" b="1" i="1"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a:t>
            </a:r>
            <a:r>
              <a:rPr kumimoji="0" lang="en-US" altLang="zh-CN" sz="2800" b="1" i="0" u="none" strike="noStrike" kern="0" cap="none" spc="0" normalizeH="0" baseline="-25000" noProof="0" dirty="0">
                <a:ln>
                  <a:noFill/>
                </a:ln>
                <a:solidFill>
                  <a:srgbClr val="3366CC"/>
                </a:solidFill>
                <a:effectLst/>
                <a:uLnTx/>
                <a:uFillTx/>
                <a:latin typeface="Times New Roman" panose="02020603050405020304" pitchFamily="18" charset="0"/>
                <a:ea typeface="+mn-ea"/>
                <a:cs typeface="+mn-cs"/>
              </a:rPr>
              <a:t>1</a:t>
            </a:r>
            <a:r>
              <a:rPr kumimoji="0" lang="en-US" altLang="zh-CN" sz="2800" b="0"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sym typeface="Symbol" panose="05050102010706020507" pitchFamily="18" charset="2"/>
              </a:rPr>
              <a:t>) </a:t>
            </a:r>
            <a:r>
              <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t>
            </a:r>
            <a:r>
              <a:rPr kumimoji="0" lang="en-US" altLang="zh-CN" sz="2800" b="1" i="1"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a:t>
            </a:r>
            <a:r>
              <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t>
            </a:r>
            <a:r>
              <a:rPr kumimoji="0" lang="en-US" altLang="zh-CN" sz="2800" b="1" i="1"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a:t>
            </a:r>
            <a:r>
              <a:rPr kumimoji="0" lang="en-US" altLang="zh-CN" sz="2800" b="1" i="1" u="none" strike="noStrike" kern="0" cap="none" spc="0" normalizeH="0" baseline="-25000" noProof="0" dirty="0">
                <a:ln>
                  <a:noFill/>
                </a:ln>
                <a:solidFill>
                  <a:srgbClr val="3366CC"/>
                </a:solidFill>
                <a:effectLst/>
                <a:uLnTx/>
                <a:uFillTx/>
                <a:latin typeface="Times New Roman" panose="02020603050405020304" pitchFamily="18" charset="0"/>
                <a:ea typeface="+mn-ea"/>
                <a:cs typeface="+mn-cs"/>
              </a:rPr>
              <a:t>2</a:t>
            </a:r>
            <a:r>
              <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 ∧… ∧</a:t>
            </a:r>
            <a:r>
              <a:rPr kumimoji="0" lang="en-US" altLang="zh-CN" sz="2800" b="1" i="1"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a:t>
            </a:r>
            <a:r>
              <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t>
            </a:r>
            <a:r>
              <a:rPr kumimoji="0" lang="en-US" altLang="zh-CN" sz="2800" b="1" i="1"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a:t>
            </a:r>
            <a:r>
              <a:rPr kumimoji="0" lang="en-US" altLang="zh-CN" sz="2800" b="1" i="1" u="none" strike="noStrike" kern="0" cap="none" spc="0" normalizeH="0" baseline="-25000" noProof="0" dirty="0">
                <a:ln>
                  <a:noFill/>
                </a:ln>
                <a:solidFill>
                  <a:srgbClr val="3366CC"/>
                </a:solidFill>
                <a:effectLst/>
                <a:uLnTx/>
                <a:uFillTx/>
                <a:latin typeface="Times New Roman" panose="02020603050405020304" pitchFamily="18" charset="0"/>
                <a:ea typeface="+mn-ea"/>
                <a:cs typeface="+mn-cs"/>
              </a:rPr>
              <a:t>n</a:t>
            </a:r>
            <a:r>
              <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t>
            </a:r>
            <a:endPar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endParaRPr>
          </a:p>
          <a:p>
            <a:pPr marL="265430" marR="0" lvl="0" indent="-265430" algn="l" defTabSz="914400" rtl="0" eaLnBrk="1" fontAlgn="base" latinLnBrk="0" hangingPunct="1">
              <a:lnSpc>
                <a:spcPct val="100000"/>
              </a:lnSpc>
              <a:spcBef>
                <a:spcPct val="20000"/>
              </a:spcBef>
              <a:spcAft>
                <a:spcPct val="0"/>
              </a:spcAft>
              <a:buClr>
                <a:srgbClr val="CC3300"/>
              </a:buClr>
              <a:buSzTx/>
              <a:buFont typeface="Wingdings" panose="05000000000000000000" pitchFamily="2" charset="2"/>
              <a:buNone/>
              <a:defRPr/>
            </a:pPr>
            <a:r>
              <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sym typeface="Symbol" panose="05050102010706020507" pitchFamily="18" charset="2"/>
              </a:rPr>
              <a:t>     </a:t>
            </a:r>
            <a:r>
              <a:rPr kumimoji="0" lang="en-US" altLang="zh-CN" sz="2800" b="1" i="1"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x A</a:t>
            </a:r>
            <a:r>
              <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t>
            </a:r>
            <a:r>
              <a:rPr kumimoji="0" lang="en-US" altLang="zh-CN" sz="2800" b="1" i="1"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x</a:t>
            </a:r>
            <a:r>
              <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t>
            </a:r>
            <a:r>
              <a:rPr kumimoji="0" lang="en-US" altLang="zh-CN" sz="2800" b="1" i="1"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 </a:t>
            </a:r>
            <a:r>
              <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sym typeface="Symbol" panose="05050102010706020507" pitchFamily="18" charset="2"/>
              </a:rPr>
              <a:t></a:t>
            </a:r>
            <a:r>
              <a:rPr kumimoji="0" lang="en-US" altLang="zh-CN" sz="2800" b="1" i="1" u="none" strike="noStrike" kern="0" cap="none" spc="0" normalizeH="0" baseline="0" noProof="0" dirty="0">
                <a:ln>
                  <a:noFill/>
                </a:ln>
                <a:solidFill>
                  <a:srgbClr val="3366CC"/>
                </a:solidFill>
                <a:effectLst/>
                <a:uLnTx/>
                <a:uFillTx/>
                <a:latin typeface="Times New Roman" panose="02020603050405020304" pitchFamily="18" charset="0"/>
                <a:ea typeface="+mn-ea"/>
                <a:cs typeface="+mn-cs"/>
                <a:sym typeface="Symbol" panose="05050102010706020507" pitchFamily="18" charset="2"/>
              </a:rPr>
              <a:t>A</a:t>
            </a:r>
            <a:r>
              <a:rPr kumimoji="0" lang="en-US" altLang="zh-CN" sz="2800" b="0"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sym typeface="Symbol" panose="05050102010706020507" pitchFamily="18" charset="2"/>
              </a:rPr>
              <a:t>(</a:t>
            </a:r>
            <a:r>
              <a:rPr kumimoji="0" lang="en-US" altLang="zh-CN" sz="2800" b="1" i="1"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a:t>
            </a:r>
            <a:r>
              <a:rPr kumimoji="0" lang="en-US" altLang="zh-CN" sz="2800" b="1" i="0" u="none" strike="noStrike" kern="0" cap="none" spc="0" normalizeH="0" baseline="-25000" noProof="0" dirty="0">
                <a:ln>
                  <a:noFill/>
                </a:ln>
                <a:solidFill>
                  <a:srgbClr val="3366CC"/>
                </a:solidFill>
                <a:effectLst/>
                <a:uLnTx/>
                <a:uFillTx/>
                <a:latin typeface="Times New Roman" panose="02020603050405020304" pitchFamily="18" charset="0"/>
                <a:ea typeface="+mn-ea"/>
                <a:cs typeface="+mn-cs"/>
              </a:rPr>
              <a:t>1</a:t>
            </a:r>
            <a:r>
              <a:rPr kumimoji="0" lang="en-US" altLang="zh-CN" sz="2800" b="0"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sym typeface="Symbol" panose="05050102010706020507" pitchFamily="18" charset="2"/>
              </a:rPr>
              <a:t>)</a:t>
            </a:r>
            <a:r>
              <a:rPr kumimoji="0" lang="en-US" altLang="zh-CN" sz="2800" b="1" i="0" u="none" strike="noStrike" kern="0" cap="none" spc="0" normalizeH="0" baseline="0" noProof="0" dirty="0">
                <a:ln>
                  <a:noFill/>
                </a:ln>
                <a:solidFill>
                  <a:srgbClr val="3366CC"/>
                </a:solidFill>
                <a:effectLst/>
                <a:uLnTx/>
                <a:uFillTx/>
                <a:latin typeface="+mn-lt"/>
                <a:ea typeface="+mn-ea"/>
                <a:cs typeface="+mn-cs"/>
              </a:rPr>
              <a:t>∨</a:t>
            </a:r>
            <a:r>
              <a:rPr kumimoji="0" lang="en-US" altLang="zh-CN" sz="2800" b="1" i="1"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a:t>
            </a:r>
            <a:r>
              <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t>
            </a:r>
            <a:r>
              <a:rPr kumimoji="0" lang="en-US" altLang="zh-CN" sz="2800" b="1" i="1"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a:t>
            </a:r>
            <a:r>
              <a:rPr kumimoji="0" lang="en-US" altLang="zh-CN" sz="2800" b="1" i="1" u="none" strike="noStrike" kern="0" cap="none" spc="0" normalizeH="0" baseline="-25000" noProof="0" dirty="0">
                <a:ln>
                  <a:noFill/>
                </a:ln>
                <a:solidFill>
                  <a:srgbClr val="3366CC"/>
                </a:solidFill>
                <a:effectLst/>
                <a:uLnTx/>
                <a:uFillTx/>
                <a:latin typeface="Times New Roman" panose="02020603050405020304" pitchFamily="18" charset="0"/>
                <a:ea typeface="+mn-ea"/>
                <a:cs typeface="+mn-cs"/>
              </a:rPr>
              <a:t>2</a:t>
            </a:r>
            <a:r>
              <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 </a:t>
            </a:r>
            <a:r>
              <a:rPr kumimoji="0" lang="en-US" altLang="zh-CN" sz="2800" b="1" i="0" u="none" strike="noStrike" kern="0" cap="none" spc="0" normalizeH="0" baseline="0" noProof="0" dirty="0">
                <a:ln>
                  <a:noFill/>
                </a:ln>
                <a:solidFill>
                  <a:srgbClr val="3366CC"/>
                </a:solidFill>
                <a:effectLst/>
                <a:uLnTx/>
                <a:uFillTx/>
                <a:latin typeface="+mn-lt"/>
                <a:ea typeface="+mn-ea"/>
                <a:cs typeface="+mn-cs"/>
              </a:rPr>
              <a:t>∨</a:t>
            </a:r>
            <a:r>
              <a:rPr kumimoji="0" lang="en-US" altLang="zh-CN" sz="2800" b="0" i="0" u="none" strike="noStrike" kern="0" cap="none" spc="0" normalizeH="0" baseline="0" noProof="0" dirty="0">
                <a:ln>
                  <a:noFill/>
                </a:ln>
                <a:solidFill>
                  <a:srgbClr val="3366CC"/>
                </a:solidFill>
                <a:effectLst/>
                <a:uLnTx/>
                <a:uFillTx/>
                <a:latin typeface="+mn-lt"/>
                <a:ea typeface="+mn-ea"/>
                <a:cs typeface="+mn-cs"/>
              </a:rPr>
              <a:t> </a:t>
            </a:r>
            <a:r>
              <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 </a:t>
            </a:r>
            <a:r>
              <a:rPr kumimoji="0" lang="en-US" altLang="zh-CN" sz="2800" b="1" i="0" u="none" strike="noStrike" kern="0" cap="none" spc="0" normalizeH="0" baseline="0" noProof="0" dirty="0">
                <a:ln>
                  <a:noFill/>
                </a:ln>
                <a:solidFill>
                  <a:srgbClr val="3366CC"/>
                </a:solidFill>
                <a:effectLst/>
                <a:uLnTx/>
                <a:uFillTx/>
                <a:latin typeface="+mn-lt"/>
                <a:ea typeface="+mn-ea"/>
                <a:cs typeface="+mn-cs"/>
              </a:rPr>
              <a:t>∨</a:t>
            </a:r>
            <a:r>
              <a:rPr kumimoji="0" lang="en-US" altLang="zh-CN" sz="2800" b="1" i="1"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a:t>
            </a:r>
            <a:r>
              <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t>
            </a:r>
            <a:r>
              <a:rPr kumimoji="0" lang="en-US" altLang="zh-CN" sz="2800" b="1" i="1"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a:t>
            </a:r>
            <a:r>
              <a:rPr kumimoji="0" lang="en-US" altLang="zh-CN" sz="2800" b="1" i="1" u="none" strike="noStrike" kern="0" cap="none" spc="0" normalizeH="0" baseline="-25000" noProof="0" dirty="0">
                <a:ln>
                  <a:noFill/>
                </a:ln>
                <a:solidFill>
                  <a:srgbClr val="3366CC"/>
                </a:solidFill>
                <a:effectLst/>
                <a:uLnTx/>
                <a:uFillTx/>
                <a:latin typeface="Times New Roman" panose="02020603050405020304" pitchFamily="18" charset="0"/>
                <a:ea typeface="+mn-ea"/>
                <a:cs typeface="+mn-cs"/>
              </a:rPr>
              <a:t>n</a:t>
            </a:r>
            <a:r>
              <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t>
            </a:r>
            <a:endPar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charRg st="0" end="3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charRg st="38" end="7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charRg st="74" end="1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灯片编号占位符 3"/>
          <p:cNvSpPr txBox="1">
            <a:spLocks noGrp="1"/>
          </p:cNvSpPr>
          <p:nvPr>
            <p:ph type="sldNum" sz="quarter" idx="11"/>
          </p:nvPr>
        </p:nvSpPr>
        <p:spPr>
          <a:xfrm>
            <a:off x="457200" y="6245225"/>
            <a:ext cx="2133600" cy="476250"/>
          </a:xfrm>
          <a:ln/>
        </p:spPr>
        <p:txBody>
          <a:bodyPr anchor="b" anchorCtr="0"/>
          <a:p>
            <a:pPr marL="0" indent="0" eaLnBrk="1" hangingPunct="1">
              <a:spcBef>
                <a:spcPct val="0"/>
              </a:spcBef>
              <a:buClrTx/>
              <a:buSzTx/>
              <a:buFontTx/>
              <a:buNone/>
            </a:pPr>
            <a:fld id="{9A0DB2DC-4C9A-4742-B13C-FB6460FD3503}" type="slidenum">
              <a:rPr lang="en-US" altLang="zh-CN" sz="1400" dirty="0"/>
            </a:fld>
            <a:endParaRPr lang="en-US" altLang="zh-CN" sz="1400" dirty="0"/>
          </a:p>
        </p:txBody>
      </p:sp>
      <p:sp>
        <p:nvSpPr>
          <p:cNvPr id="41987" name="Rectangle 2"/>
          <p:cNvSpPr/>
          <p:nvPr/>
        </p:nvSpPr>
        <p:spPr>
          <a:xfrm>
            <a:off x="400050" y="233363"/>
            <a:ext cx="8153400" cy="1668462"/>
          </a:xfrm>
          <a:prstGeom prst="rect">
            <a:avLst/>
          </a:prstGeom>
          <a:solidFill>
            <a:srgbClr val="D9F1FF"/>
          </a:solid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lnSpc>
                <a:spcPct val="90000"/>
              </a:lnSpc>
              <a:spcBef>
                <a:spcPct val="25000"/>
              </a:spcBef>
              <a:buNone/>
            </a:pPr>
            <a:r>
              <a:rPr lang="zh-CN" altLang="en-US" b="1" dirty="0">
                <a:latin typeface="宋体" panose="02010600030101010101" pitchFamily="2" charset="-122"/>
              </a:rPr>
              <a:t>① 没有不呼吸的人</a:t>
            </a:r>
            <a:endParaRPr lang="zh-CN" altLang="en-US" b="1" dirty="0">
              <a:latin typeface="宋体" panose="02010600030101010101" pitchFamily="2" charset="-122"/>
            </a:endParaRPr>
          </a:p>
          <a:p>
            <a:pPr marL="0" lvl="0" indent="0" eaLnBrk="1" hangingPunct="1">
              <a:lnSpc>
                <a:spcPct val="90000"/>
              </a:lnSpc>
              <a:spcBef>
                <a:spcPct val="25000"/>
              </a:spcBef>
              <a:buNone/>
            </a:pPr>
            <a:r>
              <a:rPr lang="zh-CN" altLang="en-US" b="1" dirty="0">
                <a:latin typeface="宋体" panose="02010600030101010101" pitchFamily="2" charset="-122"/>
              </a:rPr>
              <a:t>② 不是所有的人都喜欢吃糖</a:t>
            </a:r>
            <a:endParaRPr lang="zh-CN" altLang="en-US" b="1" dirty="0">
              <a:latin typeface="宋体" panose="02010600030101010101" pitchFamily="2" charset="-122"/>
            </a:endParaRPr>
          </a:p>
          <a:p>
            <a:pPr marL="0" lvl="0" indent="0" eaLnBrk="1" hangingPunct="1">
              <a:lnSpc>
                <a:spcPct val="90000"/>
              </a:lnSpc>
              <a:spcBef>
                <a:spcPct val="25000"/>
              </a:spcBef>
              <a:buNone/>
            </a:pPr>
            <a:r>
              <a:rPr lang="zh-CN" altLang="en-US" b="1" dirty="0">
                <a:latin typeface="宋体" panose="02010600030101010101" pitchFamily="2" charset="-122"/>
              </a:rPr>
              <a:t>③ 不是所有的火车都比所有的汽车快 </a:t>
            </a:r>
            <a:endParaRPr lang="zh-CN" altLang="en-US" b="1" dirty="0">
              <a:latin typeface="Times New Roman" panose="02020603050405020304" pitchFamily="18" charset="0"/>
            </a:endParaRPr>
          </a:p>
        </p:txBody>
      </p:sp>
      <p:sp>
        <p:nvSpPr>
          <p:cNvPr id="178179" name="Text Box 3"/>
          <p:cNvSpPr txBox="1"/>
          <p:nvPr/>
        </p:nvSpPr>
        <p:spPr>
          <a:xfrm>
            <a:off x="404813" y="2441575"/>
            <a:ext cx="8166100" cy="1470025"/>
          </a:xfrm>
          <a:prstGeom prst="rect">
            <a:avLst/>
          </a:prstGeom>
          <a:solidFill>
            <a:srgbClr val="D9F1FF"/>
          </a:solid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342900" lvl="0" indent="-342900" algn="just" eaLnBrk="1" hangingPunct="1">
              <a:buNone/>
            </a:pPr>
            <a:r>
              <a:rPr lang="zh-CN" altLang="en-US" sz="2800" b="1" dirty="0">
                <a:latin typeface="Times New Roman" panose="02020603050405020304" pitchFamily="18" charset="0"/>
              </a:rPr>
              <a:t>解</a:t>
            </a:r>
            <a:r>
              <a:rPr lang="en-US" altLang="zh-CN" sz="2800" b="1" dirty="0">
                <a:latin typeface="Times New Roman" panose="02020603050405020304" pitchFamily="18" charset="0"/>
              </a:rPr>
              <a:t>: </a:t>
            </a:r>
            <a:r>
              <a:rPr lang="en-US" altLang="zh-CN" sz="2400" b="1" dirty="0">
                <a:latin typeface="Times New Roman" panose="02020603050405020304" pitchFamily="18" charset="0"/>
              </a:rPr>
              <a:t>①  </a:t>
            </a: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sym typeface="Symbol" panose="05050102010706020507" pitchFamily="18" charset="2"/>
              </a:rPr>
              <a:t>x</a:t>
            </a: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rPr>
              <a:t>F</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a:t>
            </a:r>
            <a:r>
              <a:rPr lang="en-US" altLang="zh-CN" sz="2400" b="1" dirty="0">
                <a:latin typeface="Times New Roman" panose="02020603050405020304" pitchFamily="18" charset="0"/>
                <a:sym typeface="Symbol" panose="05050102010706020507" pitchFamily="18" charset="2"/>
              </a:rPr>
              <a:t>  </a:t>
            </a:r>
            <a:r>
              <a:rPr lang="en-US" altLang="zh-CN" sz="2400" b="1" i="1" dirty="0">
                <a:latin typeface="Times New Roman" panose="02020603050405020304" pitchFamily="18" charset="0"/>
              </a:rPr>
              <a:t>G</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pPr marL="342900" lvl="0" indent="-342900" algn="just" eaLnBrk="1" hangingPunct="1">
              <a:buNone/>
            </a:pPr>
            <a:r>
              <a:rPr lang="en-US" altLang="zh-CN" sz="2800" b="1" dirty="0">
                <a:latin typeface="Times New Roman" panose="02020603050405020304" pitchFamily="18" charset="0"/>
              </a:rPr>
              <a:t>         </a:t>
            </a:r>
            <a:r>
              <a:rPr lang="zh-CN" altLang="en-US" sz="2400" b="1" dirty="0">
                <a:latin typeface="Times New Roman" panose="02020603050405020304" pitchFamily="18" charset="0"/>
              </a:rPr>
              <a:t>其中</a:t>
            </a:r>
            <a:r>
              <a:rPr lang="en-US" altLang="zh-CN" sz="2400" b="1" i="1" dirty="0">
                <a:latin typeface="Times New Roman" panose="02020603050405020304" pitchFamily="18" charset="0"/>
              </a:rPr>
              <a:t>F</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a:t>
            </a:r>
            <a:r>
              <a:rPr lang="en-US" altLang="zh-CN" sz="2400" b="1" i="1" dirty="0">
                <a:latin typeface="Times New Roman" panose="02020603050405020304" pitchFamily="18" charset="0"/>
              </a:rPr>
              <a:t>x</a:t>
            </a:r>
            <a:r>
              <a:rPr lang="zh-CN" altLang="en-US" sz="2400" b="1" dirty="0">
                <a:latin typeface="Times New Roman" panose="02020603050405020304" pitchFamily="18" charset="0"/>
              </a:rPr>
              <a:t>是人， </a:t>
            </a:r>
            <a:r>
              <a:rPr lang="en-US" altLang="zh-CN" sz="2400" b="1" i="1" dirty="0">
                <a:latin typeface="Times New Roman" panose="02020603050405020304" pitchFamily="18" charset="0"/>
              </a:rPr>
              <a:t>G</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a:t>
            </a:r>
            <a:r>
              <a:rPr lang="en-US" altLang="zh-CN" sz="2400" b="1" i="1" dirty="0">
                <a:latin typeface="Times New Roman" panose="02020603050405020304" pitchFamily="18" charset="0"/>
              </a:rPr>
              <a:t>x</a:t>
            </a:r>
            <a:r>
              <a:rPr lang="zh-CN" altLang="en-US" sz="2400" b="1" dirty="0">
                <a:latin typeface="Times New Roman" panose="02020603050405020304" pitchFamily="18" charset="0"/>
              </a:rPr>
              <a:t>呼吸       </a:t>
            </a:r>
            <a:endParaRPr lang="zh-CN" altLang="en-US" sz="2400" b="1" dirty="0">
              <a:latin typeface="Times New Roman" panose="02020603050405020304" pitchFamily="18" charset="0"/>
            </a:endParaRPr>
          </a:p>
          <a:p>
            <a:pPr marL="342900" lvl="0" indent="-342900" algn="just" eaLnBrk="1" hangingPunct="1">
              <a:buNone/>
            </a:pPr>
            <a:r>
              <a:rPr lang="zh-CN" altLang="en-US" sz="2400" b="1" dirty="0">
                <a:latin typeface="Times New Roman" panose="02020603050405020304" pitchFamily="18" charset="0"/>
              </a:rPr>
              <a:t>           或者：</a:t>
            </a:r>
            <a:r>
              <a:rPr lang="zh-CN" altLang="en-US"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sym typeface="Symbol" panose="05050102010706020507" pitchFamily="18" charset="2"/>
              </a:rPr>
              <a:t>x</a:t>
            </a: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rPr>
              <a:t>F</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a:t>
            </a:r>
            <a:r>
              <a:rPr lang="en-US" altLang="zh-CN" sz="2400" b="1" dirty="0">
                <a:latin typeface="Times New Roman" panose="02020603050405020304" pitchFamily="18" charset="0"/>
                <a:sym typeface="Symbol" panose="05050102010706020507" pitchFamily="18" charset="2"/>
              </a:rPr>
              <a:t>  </a:t>
            </a:r>
            <a:r>
              <a:rPr lang="en-US" altLang="zh-CN" sz="2400" b="1" i="1" dirty="0">
                <a:latin typeface="Times New Roman" panose="02020603050405020304" pitchFamily="18" charset="0"/>
              </a:rPr>
              <a:t>G</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p:txBody>
      </p:sp>
      <p:sp>
        <p:nvSpPr>
          <p:cNvPr id="178180" name="Text Box 4"/>
          <p:cNvSpPr txBox="1"/>
          <p:nvPr/>
        </p:nvSpPr>
        <p:spPr>
          <a:xfrm>
            <a:off x="425450" y="3844925"/>
            <a:ext cx="8137525" cy="1395413"/>
          </a:xfrm>
          <a:prstGeom prst="rect">
            <a:avLst/>
          </a:prstGeom>
          <a:solidFill>
            <a:srgbClr val="D9F1FF"/>
          </a:solid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342900" lvl="0" indent="-342900" algn="just" eaLnBrk="1" hangingPunct="1">
              <a:buNone/>
            </a:pPr>
            <a:r>
              <a:rPr lang="zh-CN" altLang="en-US" sz="2800" b="1" dirty="0">
                <a:latin typeface="Times New Roman" panose="02020603050405020304" pitchFamily="18" charset="0"/>
              </a:rPr>
              <a:t>解</a:t>
            </a:r>
            <a:r>
              <a:rPr lang="en-US" altLang="zh-CN" sz="2800" b="1" dirty="0">
                <a:latin typeface="Times New Roman" panose="02020603050405020304" pitchFamily="18" charset="0"/>
              </a:rPr>
              <a:t>:</a:t>
            </a:r>
            <a:r>
              <a:rPr lang="en-US" altLang="zh-CN" sz="2400" b="1" dirty="0">
                <a:latin typeface="Times New Roman" panose="02020603050405020304" pitchFamily="18" charset="0"/>
              </a:rPr>
              <a:t>② </a:t>
            </a:r>
            <a:r>
              <a:rPr lang="en-US" altLang="zh-CN" sz="2400" b="1" dirty="0">
                <a:latin typeface="Times New Roman" panose="02020603050405020304" pitchFamily="18" charset="0"/>
                <a:sym typeface="Symbol" panose="05050102010706020507" pitchFamily="18" charset="2"/>
              </a:rPr>
              <a:t>  </a:t>
            </a:r>
            <a:r>
              <a:rPr lang="en-US" altLang="zh-CN" sz="2400" b="1" i="1" dirty="0">
                <a:latin typeface="Times New Roman" panose="02020603050405020304" pitchFamily="18" charset="0"/>
                <a:sym typeface="Symbol" panose="05050102010706020507" pitchFamily="18" charset="2"/>
              </a:rPr>
              <a:t>x</a:t>
            </a: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rPr>
              <a:t>F</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a:t>
            </a:r>
            <a:r>
              <a:rPr lang="en-US" altLang="zh-CN" sz="2400" b="1" dirty="0">
                <a:latin typeface="Times New Roman" panose="02020603050405020304" pitchFamily="18" charset="0"/>
                <a:sym typeface="Symbol" panose="05050102010706020507" pitchFamily="18" charset="2"/>
              </a:rPr>
              <a:t>  </a:t>
            </a:r>
            <a:r>
              <a:rPr lang="en-US" altLang="zh-CN" sz="2400" b="1" i="1" dirty="0">
                <a:latin typeface="Times New Roman" panose="02020603050405020304" pitchFamily="18" charset="0"/>
              </a:rPr>
              <a:t>G</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342900" lvl="0" indent="-342900" algn="just" eaLnBrk="1" hangingPunct="1">
              <a:buNone/>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其中</a:t>
            </a:r>
            <a:r>
              <a:rPr lang="en-US" altLang="zh-CN" sz="2400" b="1" i="1" dirty="0">
                <a:latin typeface="Times New Roman" panose="02020603050405020304" pitchFamily="18" charset="0"/>
              </a:rPr>
              <a:t>F</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a:t>
            </a:r>
            <a:r>
              <a:rPr lang="en-US" altLang="zh-CN" sz="2400" b="1" i="1" dirty="0">
                <a:latin typeface="Times New Roman" panose="02020603050405020304" pitchFamily="18" charset="0"/>
              </a:rPr>
              <a:t>x</a:t>
            </a:r>
            <a:r>
              <a:rPr lang="zh-CN" altLang="en-US" sz="2400" b="1" dirty="0">
                <a:latin typeface="Times New Roman" panose="02020603050405020304" pitchFamily="18" charset="0"/>
              </a:rPr>
              <a:t>是人， </a:t>
            </a:r>
            <a:r>
              <a:rPr lang="en-US" altLang="zh-CN" sz="2400" b="1" i="1" dirty="0">
                <a:latin typeface="Times New Roman" panose="02020603050405020304" pitchFamily="18" charset="0"/>
              </a:rPr>
              <a:t>G</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a:t>
            </a:r>
            <a:r>
              <a:rPr lang="en-US" altLang="zh-CN" sz="2400" b="1" i="1" dirty="0">
                <a:latin typeface="Times New Roman" panose="02020603050405020304" pitchFamily="18" charset="0"/>
              </a:rPr>
              <a:t>x</a:t>
            </a:r>
            <a:r>
              <a:rPr lang="zh-CN" altLang="en-US" sz="2400" b="1" dirty="0">
                <a:latin typeface="Times New Roman" panose="02020603050405020304" pitchFamily="18" charset="0"/>
              </a:rPr>
              <a:t>喜欢吃糖</a:t>
            </a:r>
            <a:endParaRPr lang="zh-CN" altLang="en-US" sz="2400" b="1" dirty="0">
              <a:latin typeface="Times New Roman" panose="02020603050405020304" pitchFamily="18" charset="0"/>
            </a:endParaRPr>
          </a:p>
          <a:p>
            <a:pPr marL="342900" lvl="0" indent="-342900" algn="just" eaLnBrk="1" hangingPunct="1">
              <a:buNone/>
            </a:pPr>
            <a:r>
              <a:rPr lang="zh-CN" altLang="en-US" sz="2400" b="1" dirty="0">
                <a:latin typeface="Times New Roman" panose="02020603050405020304" pitchFamily="18" charset="0"/>
              </a:rPr>
              <a:t>          或者： </a:t>
            </a:r>
            <a:r>
              <a:rPr lang="zh-CN" altLang="en-US"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x</a:t>
            </a: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rPr>
              <a:t>F</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a:t>
            </a:r>
            <a:r>
              <a:rPr lang="en-US" altLang="zh-CN" sz="2400" b="1" dirty="0">
                <a:latin typeface="Times New Roman" panose="02020603050405020304" pitchFamily="18" charset="0"/>
                <a:sym typeface="Symbol" panose="05050102010706020507" pitchFamily="18" charset="2"/>
              </a:rPr>
              <a:t>  </a:t>
            </a:r>
            <a:r>
              <a:rPr lang="en-US" altLang="zh-CN" sz="2400" b="1" i="1" dirty="0">
                <a:latin typeface="Times New Roman" panose="02020603050405020304" pitchFamily="18" charset="0"/>
              </a:rPr>
              <a:t>G</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p:txBody>
      </p:sp>
      <p:sp>
        <p:nvSpPr>
          <p:cNvPr id="178181" name="Text Box 5"/>
          <p:cNvSpPr txBox="1"/>
          <p:nvPr/>
        </p:nvSpPr>
        <p:spPr>
          <a:xfrm>
            <a:off x="400050" y="5221288"/>
            <a:ext cx="8185150" cy="1395412"/>
          </a:xfrm>
          <a:prstGeom prst="rect">
            <a:avLst/>
          </a:prstGeom>
          <a:solidFill>
            <a:srgbClr val="D9F1FF"/>
          </a:solid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342900" lvl="0" indent="-342900" algn="just" eaLnBrk="1" hangingPunct="1">
              <a:buNone/>
            </a:pPr>
            <a:r>
              <a:rPr lang="zh-CN" altLang="en-US" sz="2800" b="1" dirty="0">
                <a:latin typeface="Times New Roman" panose="02020603050405020304" pitchFamily="18" charset="0"/>
              </a:rPr>
              <a:t>解</a:t>
            </a:r>
            <a:r>
              <a:rPr lang="en-US" altLang="zh-CN" sz="2800" b="1" dirty="0">
                <a:latin typeface="Times New Roman" panose="02020603050405020304" pitchFamily="18" charset="0"/>
              </a:rPr>
              <a:t>:</a:t>
            </a:r>
            <a:r>
              <a:rPr lang="en-US" altLang="zh-CN" sz="2400" b="1" dirty="0">
                <a:latin typeface="Times New Roman" panose="02020603050405020304" pitchFamily="18" charset="0"/>
              </a:rPr>
              <a:t>③</a:t>
            </a:r>
            <a:r>
              <a:rPr lang="en-US" altLang="zh-CN" sz="2400" b="1" dirty="0">
                <a:latin typeface="Times New Roman" panose="02020603050405020304" pitchFamily="18" charset="0"/>
                <a:sym typeface="Symbol" panose="05050102010706020507" pitchFamily="18" charset="2"/>
              </a:rPr>
              <a:t>  </a:t>
            </a:r>
            <a:r>
              <a:rPr lang="en-US" altLang="zh-CN" sz="2400" b="1" i="1" dirty="0">
                <a:latin typeface="Times New Roman" panose="02020603050405020304" pitchFamily="18" charset="0"/>
                <a:sym typeface="Symbol" panose="05050102010706020507" pitchFamily="18" charset="2"/>
              </a:rPr>
              <a:t>x</a:t>
            </a: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rPr>
              <a:t>F</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a:t>
            </a:r>
            <a:r>
              <a:rPr lang="en-US" altLang="zh-CN" sz="2400" b="1" dirty="0">
                <a:latin typeface="Times New Roman" panose="02020603050405020304" pitchFamily="18" charset="0"/>
                <a:sym typeface="Symbol" panose="05050102010706020507" pitchFamily="18" charset="2"/>
              </a:rPr>
              <a:t>   </a:t>
            </a:r>
            <a:r>
              <a:rPr lang="en-US" altLang="zh-CN" sz="2400" b="1" i="1" dirty="0">
                <a:latin typeface="Times New Roman" panose="02020603050405020304" pitchFamily="18" charset="0"/>
                <a:sym typeface="Symbol" panose="05050102010706020507" pitchFamily="18" charset="2"/>
              </a:rPr>
              <a:t>y</a:t>
            </a: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rPr>
              <a:t>G</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y</a:t>
            </a:r>
            <a:r>
              <a:rPr lang="en-US" altLang="zh-CN" sz="2400" b="1" dirty="0">
                <a:latin typeface="Times New Roman" panose="02020603050405020304" pitchFamily="18" charset="0"/>
              </a:rPr>
              <a:t>) </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H</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x,y</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pPr marL="342900" lvl="0" indent="-342900" algn="just" eaLnBrk="1" hangingPunct="1">
              <a:buNone/>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其中</a:t>
            </a:r>
            <a:r>
              <a:rPr lang="en-US" altLang="zh-CN" sz="2400" b="1" i="1" dirty="0">
                <a:latin typeface="Times New Roman" panose="02020603050405020304" pitchFamily="18" charset="0"/>
              </a:rPr>
              <a:t>F</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x</a:t>
            </a:r>
            <a:r>
              <a:rPr lang="zh-CN" altLang="en-US" sz="2400" b="1" dirty="0">
                <a:latin typeface="Times New Roman" panose="02020603050405020304" pitchFamily="18" charset="0"/>
              </a:rPr>
              <a:t>是火车</a:t>
            </a:r>
            <a:r>
              <a:rPr lang="en-US" altLang="zh-CN" sz="2400" b="1" i="1" dirty="0">
                <a:latin typeface="Times New Roman" panose="02020603050405020304" pitchFamily="18" charset="0"/>
              </a:rPr>
              <a:t>,  G</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y</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 y</a:t>
            </a:r>
            <a:r>
              <a:rPr lang="zh-CN" altLang="en-US" sz="2400" b="1" dirty="0">
                <a:latin typeface="Times New Roman" panose="02020603050405020304" pitchFamily="18" charset="0"/>
              </a:rPr>
              <a:t>是汽车</a:t>
            </a:r>
            <a:r>
              <a:rPr lang="en-US" altLang="zh-CN" sz="2400" b="1" i="1" dirty="0">
                <a:latin typeface="Times New Roman" panose="02020603050405020304" pitchFamily="18" charset="0"/>
              </a:rPr>
              <a:t>, H</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x,y</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x</a:t>
            </a:r>
            <a:r>
              <a:rPr lang="zh-CN" altLang="en-US" sz="2400" b="1" dirty="0">
                <a:latin typeface="Times New Roman" panose="02020603050405020304" pitchFamily="18" charset="0"/>
              </a:rPr>
              <a:t>比</a:t>
            </a:r>
            <a:r>
              <a:rPr lang="en-US" altLang="zh-CN" sz="2400" b="1" i="1" dirty="0">
                <a:latin typeface="Times New Roman" panose="02020603050405020304" pitchFamily="18" charset="0"/>
              </a:rPr>
              <a:t>y</a:t>
            </a:r>
            <a:r>
              <a:rPr lang="zh-CN" altLang="en-US" sz="2400" b="1" dirty="0">
                <a:latin typeface="Times New Roman" panose="02020603050405020304" pitchFamily="18" charset="0"/>
              </a:rPr>
              <a:t>快     </a:t>
            </a:r>
            <a:endParaRPr lang="zh-CN" altLang="en-US" sz="2400" b="1" dirty="0">
              <a:latin typeface="Times New Roman" panose="02020603050405020304" pitchFamily="18" charset="0"/>
            </a:endParaRPr>
          </a:p>
          <a:p>
            <a:pPr marL="342900" lvl="0" indent="-342900" algn="just" eaLnBrk="1" hangingPunct="1">
              <a:buNone/>
            </a:pPr>
            <a:r>
              <a:rPr lang="zh-CN" altLang="en-US" sz="2400" b="1" dirty="0">
                <a:latin typeface="Times New Roman" panose="02020603050405020304" pitchFamily="18" charset="0"/>
              </a:rPr>
              <a:t>         或者： </a:t>
            </a:r>
            <a:r>
              <a:rPr lang="zh-CN" altLang="en-US"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x</a:t>
            </a: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rPr>
              <a:t>F</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a:t>
            </a:r>
            <a:r>
              <a:rPr lang="en-US" altLang="zh-CN" sz="2400" b="1" dirty="0">
                <a:latin typeface="Times New Roman" panose="02020603050405020304" pitchFamily="18" charset="0"/>
                <a:sym typeface="Symbol" panose="05050102010706020507" pitchFamily="18" charset="2"/>
              </a:rPr>
              <a:t>  </a:t>
            </a:r>
            <a:r>
              <a:rPr lang="en-US" altLang="zh-CN" sz="2400" b="1" i="1" dirty="0">
                <a:latin typeface="Times New Roman" panose="02020603050405020304" pitchFamily="18" charset="0"/>
                <a:sym typeface="Symbol" panose="05050102010706020507" pitchFamily="18" charset="2"/>
              </a:rPr>
              <a:t>y</a:t>
            </a: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rPr>
              <a:t>G</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y</a:t>
            </a:r>
            <a:r>
              <a:rPr lang="en-US" altLang="zh-CN" sz="2400" b="1" dirty="0">
                <a:latin typeface="Times New Roman" panose="02020603050405020304" pitchFamily="18" charset="0"/>
              </a:rPr>
              <a:t>) </a:t>
            </a:r>
            <a:r>
              <a:rPr lang="en-US" altLang="zh-CN" sz="2400" b="1" dirty="0">
                <a:latin typeface="Times New Roman" panose="02020603050405020304" pitchFamily="18" charset="0"/>
                <a:sym typeface="Symbol" panose="05050102010706020507" pitchFamily="18" charset="2"/>
              </a:rPr>
              <a:t>  </a:t>
            </a:r>
            <a:r>
              <a:rPr lang="en-US" altLang="zh-CN" sz="2400" b="1" i="1" dirty="0">
                <a:latin typeface="Times New Roman" panose="02020603050405020304" pitchFamily="18" charset="0"/>
                <a:sym typeface="Symbol" panose="05050102010706020507" pitchFamily="18" charset="2"/>
              </a:rPr>
              <a:t>H</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x,y</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a:t>
            </a:r>
            <a:r>
              <a:rPr lang="en-US" altLang="zh-CN" sz="2400" b="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8179"/>
                                        </p:tgtEl>
                                        <p:attrNameLst>
                                          <p:attrName>style.visibility</p:attrName>
                                        </p:attrNameLst>
                                      </p:cBhvr>
                                      <p:to>
                                        <p:strVal val="visible"/>
                                      </p:to>
                                    </p:set>
                                    <p:anim calcmode="lin" valueType="num">
                                      <p:cBhvr additive="base">
                                        <p:cTn id="7" dur="500" fill="hold"/>
                                        <p:tgtEl>
                                          <p:spTgt spid="178179"/>
                                        </p:tgtEl>
                                        <p:attrNameLst>
                                          <p:attrName>ppt_x</p:attrName>
                                        </p:attrNameLst>
                                      </p:cBhvr>
                                      <p:tavLst>
                                        <p:tav tm="0">
                                          <p:val>
                                            <p:strVal val="1+#ppt_w/2"/>
                                          </p:val>
                                        </p:tav>
                                        <p:tav tm="100000">
                                          <p:val>
                                            <p:strVal val="#ppt_x"/>
                                          </p:val>
                                        </p:tav>
                                      </p:tavLst>
                                    </p:anim>
                                    <p:anim calcmode="lin" valueType="num">
                                      <p:cBhvr additive="base">
                                        <p:cTn id="8" dur="500" fill="hold"/>
                                        <p:tgtEl>
                                          <p:spTgt spid="17817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78180"/>
                                        </p:tgtEl>
                                        <p:attrNameLst>
                                          <p:attrName>style.visibility</p:attrName>
                                        </p:attrNameLst>
                                      </p:cBhvr>
                                      <p:to>
                                        <p:strVal val="visible"/>
                                      </p:to>
                                    </p:set>
                                    <p:anim calcmode="lin" valueType="num">
                                      <p:cBhvr additive="base">
                                        <p:cTn id="13" dur="500" fill="hold"/>
                                        <p:tgtEl>
                                          <p:spTgt spid="178180"/>
                                        </p:tgtEl>
                                        <p:attrNameLst>
                                          <p:attrName>ppt_x</p:attrName>
                                        </p:attrNameLst>
                                      </p:cBhvr>
                                      <p:tavLst>
                                        <p:tav tm="0">
                                          <p:val>
                                            <p:strVal val="1+#ppt_w/2"/>
                                          </p:val>
                                        </p:tav>
                                        <p:tav tm="100000">
                                          <p:val>
                                            <p:strVal val="#ppt_x"/>
                                          </p:val>
                                        </p:tav>
                                      </p:tavLst>
                                    </p:anim>
                                    <p:anim calcmode="lin" valueType="num">
                                      <p:cBhvr additive="base">
                                        <p:cTn id="14" dur="500" fill="hold"/>
                                        <p:tgtEl>
                                          <p:spTgt spid="17818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8181"/>
                                        </p:tgtEl>
                                        <p:attrNameLst>
                                          <p:attrName>style.visibility</p:attrName>
                                        </p:attrNameLst>
                                      </p:cBhvr>
                                      <p:to>
                                        <p:strVal val="visible"/>
                                      </p:to>
                                    </p:set>
                                    <p:anim calcmode="lin" valueType="num">
                                      <p:cBhvr additive="base">
                                        <p:cTn id="19" dur="500" fill="hold"/>
                                        <p:tgtEl>
                                          <p:spTgt spid="178181"/>
                                        </p:tgtEl>
                                        <p:attrNameLst>
                                          <p:attrName>ppt_x</p:attrName>
                                        </p:attrNameLst>
                                      </p:cBhvr>
                                      <p:tavLst>
                                        <p:tav tm="0">
                                          <p:val>
                                            <p:strVal val="#ppt_x"/>
                                          </p:val>
                                        </p:tav>
                                        <p:tav tm="100000">
                                          <p:val>
                                            <p:strVal val="#ppt_x"/>
                                          </p:val>
                                        </p:tav>
                                      </p:tavLst>
                                    </p:anim>
                                    <p:anim calcmode="lin" valueType="num">
                                      <p:cBhvr additive="base">
                                        <p:cTn id="20" dur="500" fill="hold"/>
                                        <p:tgtEl>
                                          <p:spTgt spid="1781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animBg="1"/>
      <p:bldP spid="178180" grpId="0" animBg="1"/>
      <p:bldP spid="17818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灯片编号占位符 4"/>
          <p:cNvSpPr txBox="1">
            <a:spLocks noGrp="1"/>
          </p:cNvSpPr>
          <p:nvPr/>
        </p:nvSpPr>
        <p:spPr>
          <a:xfrm>
            <a:off x="6553200" y="6248400"/>
            <a:ext cx="21336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6147" name="Rectangle 3"/>
          <p:cNvSpPr>
            <a:spLocks noGrp="1"/>
          </p:cNvSpPr>
          <p:nvPr>
            <p:ph type="body" idx="4294967295"/>
          </p:nvPr>
        </p:nvSpPr>
        <p:spPr>
          <a:xfrm>
            <a:off x="395288" y="1139825"/>
            <a:ext cx="8229600" cy="3657600"/>
          </a:xfrm>
          <a:ln/>
        </p:spPr>
        <p:txBody>
          <a:bodyPr vert="horz" wrap="square" lIns="91440" tIns="45720" rIns="91440" bIns="45720" anchor="t" anchorCtr="0"/>
          <a:p>
            <a:pPr algn="just" eaLnBrk="1" hangingPunct="1">
              <a:spcBef>
                <a:spcPct val="70000"/>
              </a:spcBef>
              <a:buSzPct val="150000"/>
              <a:buFont typeface="Wingdings" panose="05000000000000000000" pitchFamily="2" charset="2"/>
              <a:buChar char="§"/>
            </a:pPr>
            <a:r>
              <a:rPr lang="zh-CN" altLang="zh-CN" b="1" dirty="0">
                <a:latin typeface="宋体" panose="02010600030101010101" pitchFamily="2" charset="-122"/>
              </a:rPr>
              <a:t>一阶逻辑基本概念、命题符号化</a:t>
            </a:r>
            <a:endParaRPr lang="zh-CN" altLang="zh-CN" b="1" dirty="0">
              <a:latin typeface="宋体" panose="02010600030101010101" pitchFamily="2" charset="-122"/>
            </a:endParaRPr>
          </a:p>
          <a:p>
            <a:pPr algn="just" eaLnBrk="1" hangingPunct="1">
              <a:spcBef>
                <a:spcPct val="70000"/>
              </a:spcBef>
              <a:buSzPct val="150000"/>
              <a:buFont typeface="Wingdings" panose="05000000000000000000" pitchFamily="2" charset="2"/>
              <a:buChar char="§"/>
            </a:pPr>
            <a:r>
              <a:rPr lang="zh-CN" altLang="zh-CN" b="1" dirty="0">
                <a:latin typeface="宋体" panose="02010600030101010101" pitchFamily="2" charset="-122"/>
              </a:rPr>
              <a:t>一阶逻辑公式、解释及分类</a:t>
            </a:r>
            <a:endParaRPr lang="zh-CN" altLang="zh-CN" b="1" dirty="0">
              <a:latin typeface="宋体" panose="02010600030101010101" pitchFamily="2" charset="-122"/>
            </a:endParaRPr>
          </a:p>
          <a:p>
            <a:pPr algn="just" eaLnBrk="1" hangingPunct="1">
              <a:spcBef>
                <a:spcPct val="70000"/>
              </a:spcBef>
              <a:buSzPct val="150000"/>
              <a:buFont typeface="Wingdings" panose="05000000000000000000" pitchFamily="2" charset="2"/>
              <a:buChar char="§"/>
            </a:pPr>
            <a:r>
              <a:rPr lang="zh-CN" altLang="zh-CN" b="1" dirty="0">
                <a:latin typeface="宋体" panose="02010600030101010101" pitchFamily="2" charset="-122"/>
              </a:rPr>
              <a:t>一阶逻辑等值式、前束范式</a:t>
            </a:r>
            <a:endParaRPr lang="zh-CN" altLang="zh-CN" b="1" dirty="0">
              <a:latin typeface="宋体" panose="02010600030101010101" pitchFamily="2" charset="-122"/>
            </a:endParaRPr>
          </a:p>
          <a:p>
            <a:pPr eaLnBrk="1" hangingPunct="1">
              <a:spcBef>
                <a:spcPct val="70000"/>
              </a:spcBef>
              <a:buSzPct val="150000"/>
              <a:buFont typeface="Wingdings" panose="05000000000000000000" pitchFamily="2" charset="2"/>
              <a:buChar char="§"/>
            </a:pPr>
            <a:r>
              <a:rPr lang="zh-CN" altLang="zh-CN" b="1" dirty="0">
                <a:latin typeface="宋体" panose="02010600030101010101" pitchFamily="2" charset="-122"/>
              </a:rPr>
              <a:t>一阶逻辑推理理论（*） </a:t>
            </a:r>
            <a:endParaRPr lang="zh-CN" altLang="zh-CN" b="1" dirty="0">
              <a:latin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灯片编号占位符 3"/>
          <p:cNvSpPr txBox="1">
            <a:spLocks noGrp="1"/>
          </p:cNvSpPr>
          <p:nvPr>
            <p:ph type="sldNum" sz="quarter" idx="11"/>
          </p:nvPr>
        </p:nvSpPr>
        <p:spPr>
          <a:xfrm>
            <a:off x="457200" y="6245225"/>
            <a:ext cx="2133600" cy="476250"/>
          </a:xfrm>
          <a:ln/>
        </p:spPr>
        <p:txBody>
          <a:bodyPr anchor="b" anchorCtr="0"/>
          <a:p>
            <a:pPr marL="0" indent="0" eaLnBrk="1" hangingPunct="1">
              <a:spcBef>
                <a:spcPct val="0"/>
              </a:spcBef>
              <a:buClrTx/>
              <a:buSzTx/>
              <a:buFontTx/>
              <a:buNone/>
            </a:pPr>
            <a:fld id="{9A0DB2DC-4C9A-4742-B13C-FB6460FD3503}" type="slidenum">
              <a:rPr lang="en-US" altLang="zh-CN" sz="1400" dirty="0"/>
            </a:fld>
            <a:endParaRPr lang="en-US" altLang="zh-CN" sz="1400" dirty="0"/>
          </a:p>
        </p:txBody>
      </p:sp>
      <p:sp>
        <p:nvSpPr>
          <p:cNvPr id="179202" name="Rectangle 2"/>
          <p:cNvSpPr/>
          <p:nvPr/>
        </p:nvSpPr>
        <p:spPr>
          <a:xfrm>
            <a:off x="395288" y="350838"/>
            <a:ext cx="8382000" cy="5967412"/>
          </a:xfrm>
          <a:prstGeom prst="rect">
            <a:avLst/>
          </a:prstGeom>
          <a:solidFill>
            <a:srgbClr val="D9F1FF"/>
          </a:solid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lnSpc>
                <a:spcPct val="95000"/>
              </a:lnSpc>
              <a:spcBef>
                <a:spcPct val="25000"/>
              </a:spcBef>
              <a:buNone/>
            </a:pPr>
            <a:r>
              <a:rPr lang="zh-CN" altLang="en-US" sz="2800" b="1" dirty="0">
                <a:latin typeface="宋体" panose="02010600030101010101" pitchFamily="2" charset="-122"/>
              </a:rPr>
              <a:t>① 一切人都不一样高</a:t>
            </a:r>
            <a:endParaRPr lang="zh-CN" altLang="en-US" sz="2800" b="1" dirty="0">
              <a:latin typeface="宋体" panose="02010600030101010101" pitchFamily="2" charset="-122"/>
            </a:endParaRPr>
          </a:p>
          <a:p>
            <a:pPr marL="0" lvl="0" indent="0" eaLnBrk="1" hangingPunct="1">
              <a:lnSpc>
                <a:spcPct val="95000"/>
              </a:lnSpc>
              <a:spcBef>
                <a:spcPct val="25000"/>
              </a:spcBef>
              <a:buNone/>
            </a:pPr>
            <a:r>
              <a:rPr lang="zh-CN" altLang="en-US" sz="2800" b="1" dirty="0">
                <a:latin typeface="宋体" panose="02010600030101010101" pitchFamily="2" charset="-122"/>
              </a:rPr>
              <a:t>② 每个自然数都有后继数</a:t>
            </a:r>
            <a:endParaRPr lang="zh-CN" altLang="en-US" sz="2800" b="1" dirty="0">
              <a:latin typeface="宋体" panose="02010600030101010101" pitchFamily="2" charset="-122"/>
            </a:endParaRPr>
          </a:p>
          <a:p>
            <a:pPr marL="0" lvl="0" indent="0" eaLnBrk="1" hangingPunct="1">
              <a:lnSpc>
                <a:spcPct val="95000"/>
              </a:lnSpc>
              <a:spcBef>
                <a:spcPct val="25000"/>
              </a:spcBef>
              <a:buNone/>
            </a:pPr>
            <a:r>
              <a:rPr lang="zh-CN" altLang="en-US" sz="2800" b="1" dirty="0">
                <a:latin typeface="宋体" panose="02010600030101010101" pitchFamily="2" charset="-122"/>
              </a:rPr>
              <a:t>③ 有的自然数无先驱数</a:t>
            </a:r>
            <a:endParaRPr lang="zh-CN" altLang="en-US" sz="2800" b="1" dirty="0">
              <a:latin typeface="宋体" panose="02010600030101010101" pitchFamily="2" charset="-122"/>
            </a:endParaRPr>
          </a:p>
          <a:p>
            <a:pPr marL="0" lvl="0" indent="0" eaLnBrk="1" hangingPunct="1">
              <a:lnSpc>
                <a:spcPct val="95000"/>
              </a:lnSpc>
              <a:spcBef>
                <a:spcPct val="25000"/>
              </a:spcBef>
              <a:buNone/>
            </a:pPr>
            <a:r>
              <a:rPr lang="zh-CN" altLang="en-US" sz="2400" b="1" dirty="0">
                <a:latin typeface="宋体" panose="02010600030101010101" pitchFamily="2" charset="-122"/>
              </a:rPr>
              <a:t>解</a:t>
            </a:r>
            <a:r>
              <a:rPr lang="en-US" altLang="zh-CN" sz="2400" b="1" dirty="0">
                <a:latin typeface="宋体" panose="02010600030101010101" pitchFamily="2" charset="-122"/>
              </a:rPr>
              <a:t>:① </a:t>
            </a: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sym typeface="Symbol" panose="05050102010706020507" pitchFamily="18" charset="2"/>
              </a:rPr>
              <a:t>x </a:t>
            </a: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sym typeface="Symbol" panose="05050102010706020507" pitchFamily="18" charset="2"/>
              </a:rPr>
              <a:t>y</a:t>
            </a: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rPr>
              <a:t>F</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a:t>
            </a:r>
            <a:r>
              <a:rPr lang="en-US" altLang="zh-CN" sz="2400" b="1" dirty="0">
                <a:latin typeface="Times New Roman" panose="02020603050405020304" pitchFamily="18" charset="0"/>
                <a:sym typeface="Symbol" panose="05050102010706020507" pitchFamily="18" charset="2"/>
              </a:rPr>
              <a:t>  </a:t>
            </a:r>
            <a:r>
              <a:rPr lang="en-US" altLang="zh-CN" sz="2400" b="1" i="1" dirty="0">
                <a:latin typeface="Times New Roman" panose="02020603050405020304" pitchFamily="18" charset="0"/>
              </a:rPr>
              <a:t>F</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y</a:t>
            </a:r>
            <a:r>
              <a:rPr lang="en-US" altLang="zh-CN" sz="2400" b="1" dirty="0">
                <a:latin typeface="Times New Roman" panose="02020603050405020304" pitchFamily="18" charset="0"/>
              </a:rPr>
              <a:t>)</a:t>
            </a:r>
            <a:r>
              <a:rPr lang="en-US" altLang="zh-CN" sz="2400" b="1" dirty="0">
                <a:latin typeface="Times New Roman" panose="02020603050405020304" pitchFamily="18" charset="0"/>
                <a:sym typeface="Symbol" panose="05050102010706020507" pitchFamily="18" charset="2"/>
              </a:rPr>
              <a:t>  </a:t>
            </a:r>
            <a:r>
              <a:rPr lang="en-US" altLang="zh-CN" sz="2400" b="1" i="1" dirty="0">
                <a:latin typeface="Times New Roman" panose="02020603050405020304" pitchFamily="18" charset="0"/>
                <a:sym typeface="Symbol" panose="05050102010706020507" pitchFamily="18" charset="2"/>
              </a:rPr>
              <a:t>G</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x,y</a:t>
            </a:r>
            <a:r>
              <a:rPr lang="en-US" altLang="zh-CN" sz="2400" b="1" dirty="0">
                <a:latin typeface="Times New Roman" panose="02020603050405020304" pitchFamily="18" charset="0"/>
                <a:sym typeface="Symbol" panose="05050102010706020507" pitchFamily="18" charset="2"/>
              </a:rPr>
              <a:t>)   </a:t>
            </a:r>
            <a:r>
              <a:rPr lang="en-US" altLang="zh-CN" sz="2400" b="1" i="1" dirty="0">
                <a:latin typeface="Times New Roman" panose="02020603050405020304" pitchFamily="18" charset="0"/>
                <a:sym typeface="Symbol" panose="05050102010706020507" pitchFamily="18" charset="2"/>
              </a:rPr>
              <a:t>H</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x,y</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a:t>
            </a:r>
            <a:r>
              <a:rPr lang="en-US" altLang="zh-CN" sz="2400" b="1" dirty="0">
                <a:latin typeface="Times New Roman" panose="02020603050405020304" pitchFamily="18" charset="0"/>
                <a:sym typeface="Symbol" panose="05050102010706020507" pitchFamily="18" charset="2"/>
              </a:rPr>
              <a:t> </a:t>
            </a:r>
            <a:endParaRPr lang="en-US" altLang="zh-CN" sz="2400" b="1" dirty="0">
              <a:latin typeface="Times New Roman" panose="02020603050405020304" pitchFamily="18" charset="0"/>
            </a:endParaRPr>
          </a:p>
          <a:p>
            <a:pPr marL="0" lvl="0" indent="0" eaLnBrk="1" hangingPunct="1">
              <a:lnSpc>
                <a:spcPct val="95000"/>
              </a:lnSpc>
              <a:spcBef>
                <a:spcPct val="25000"/>
              </a:spcBef>
              <a:buNone/>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其中</a:t>
            </a:r>
            <a:r>
              <a:rPr lang="en-US" altLang="zh-CN" sz="2400" b="1" i="1" dirty="0">
                <a:latin typeface="Times New Roman" panose="02020603050405020304" pitchFamily="18" charset="0"/>
              </a:rPr>
              <a:t>F</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a:t>
            </a:r>
            <a:r>
              <a:rPr lang="en-US" altLang="zh-CN" sz="2400" b="1" i="1" dirty="0">
                <a:latin typeface="Times New Roman" panose="02020603050405020304" pitchFamily="18" charset="0"/>
              </a:rPr>
              <a:t>x</a:t>
            </a:r>
            <a:r>
              <a:rPr lang="zh-CN" altLang="en-US" sz="2400" b="1" dirty="0">
                <a:latin typeface="Times New Roman" panose="02020603050405020304" pitchFamily="18" charset="0"/>
              </a:rPr>
              <a:t>是人， </a:t>
            </a:r>
            <a:r>
              <a:rPr lang="en-US" altLang="zh-CN" sz="2400" b="1" i="1" dirty="0">
                <a:latin typeface="Times New Roman" panose="02020603050405020304" pitchFamily="18" charset="0"/>
                <a:sym typeface="Symbol" panose="05050102010706020507" pitchFamily="18" charset="2"/>
              </a:rPr>
              <a:t>G</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x,y</a:t>
            </a:r>
            <a:r>
              <a:rPr lang="en-US" altLang="zh-CN" sz="2400" b="1" dirty="0">
                <a:latin typeface="Times New Roman" panose="02020603050405020304" pitchFamily="18" charset="0"/>
                <a:sym typeface="Symbol" panose="05050102010706020507" pitchFamily="18" charset="2"/>
              </a:rPr>
              <a:t>) :  </a:t>
            </a:r>
            <a:r>
              <a:rPr lang="en-US" altLang="zh-CN" sz="2400" b="1" i="1" dirty="0">
                <a:latin typeface="Times New Roman" panose="02020603050405020304" pitchFamily="18" charset="0"/>
              </a:rPr>
              <a:t>x</a:t>
            </a:r>
            <a:r>
              <a:rPr lang="zh-CN" altLang="en-US" sz="2400" b="1" dirty="0">
                <a:latin typeface="Times New Roman" panose="02020603050405020304" pitchFamily="18" charset="0"/>
              </a:rPr>
              <a:t>和</a:t>
            </a:r>
            <a:r>
              <a:rPr lang="en-US" altLang="zh-CN" sz="2400" b="1" i="1" dirty="0">
                <a:latin typeface="Times New Roman" panose="02020603050405020304" pitchFamily="18" charset="0"/>
              </a:rPr>
              <a:t>y</a:t>
            </a:r>
            <a:r>
              <a:rPr lang="zh-CN" altLang="en-US" sz="2400" b="1" dirty="0">
                <a:latin typeface="Times New Roman" panose="02020603050405020304" pitchFamily="18" charset="0"/>
              </a:rPr>
              <a:t>不是同一个人， </a:t>
            </a:r>
            <a:endParaRPr lang="en-US" altLang="zh-CN" sz="2400" b="1" dirty="0">
              <a:latin typeface="Times New Roman" panose="02020603050405020304" pitchFamily="18" charset="0"/>
            </a:endParaRPr>
          </a:p>
          <a:p>
            <a:pPr marL="0" lvl="0" indent="0" eaLnBrk="1" hangingPunct="1">
              <a:lnSpc>
                <a:spcPct val="95000"/>
              </a:lnSpc>
              <a:spcBef>
                <a:spcPct val="25000"/>
              </a:spcBef>
              <a:buNone/>
            </a:pPr>
            <a:r>
              <a:rPr lang="en-US" altLang="zh-CN" sz="2400" b="1" i="1" dirty="0">
                <a:latin typeface="Times New Roman" panose="02020603050405020304" pitchFamily="18" charset="0"/>
                <a:sym typeface="Symbol" panose="05050102010706020507" pitchFamily="18" charset="2"/>
              </a:rPr>
              <a:t>             H</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x,y</a:t>
            </a:r>
            <a:r>
              <a:rPr lang="en-US" altLang="zh-CN" sz="2400" b="1" dirty="0">
                <a:latin typeface="Times New Roman" panose="02020603050405020304" pitchFamily="18" charset="0"/>
                <a:sym typeface="Symbol" panose="05050102010706020507" pitchFamily="18" charset="2"/>
              </a:rPr>
              <a:t>)</a:t>
            </a:r>
            <a:r>
              <a:rPr lang="zh-CN" altLang="en-US"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rPr>
              <a:t> x</a:t>
            </a:r>
            <a:r>
              <a:rPr lang="zh-CN" altLang="en-US" sz="2400" b="1" dirty="0">
                <a:latin typeface="Times New Roman" panose="02020603050405020304" pitchFamily="18" charset="0"/>
              </a:rPr>
              <a:t>和</a:t>
            </a:r>
            <a:r>
              <a:rPr lang="en-US" altLang="zh-CN" sz="2400" b="1" i="1" dirty="0">
                <a:latin typeface="Times New Roman" panose="02020603050405020304" pitchFamily="18" charset="0"/>
              </a:rPr>
              <a:t>y</a:t>
            </a:r>
            <a:r>
              <a:rPr lang="zh-CN" altLang="en-US" sz="2400" b="1" dirty="0">
                <a:latin typeface="Times New Roman" panose="02020603050405020304" pitchFamily="18" charset="0"/>
              </a:rPr>
              <a:t>一样高</a:t>
            </a:r>
            <a:endParaRPr lang="zh-CN" altLang="en-US" sz="2400" b="1" dirty="0">
              <a:latin typeface="Times New Roman" panose="02020603050405020304" pitchFamily="18" charset="0"/>
            </a:endParaRPr>
          </a:p>
          <a:p>
            <a:pPr marL="0" lvl="0" indent="0" eaLnBrk="1" hangingPunct="1">
              <a:lnSpc>
                <a:spcPct val="95000"/>
              </a:lnSpc>
              <a:spcBef>
                <a:spcPct val="25000"/>
              </a:spcBef>
              <a:buNone/>
            </a:pPr>
            <a:r>
              <a:rPr lang="zh-CN" altLang="en-US" sz="2400" b="1" dirty="0">
                <a:latin typeface="Times New Roman" panose="02020603050405020304" pitchFamily="18" charset="0"/>
              </a:rPr>
              <a:t>      或者： </a:t>
            </a:r>
            <a:r>
              <a:rPr lang="zh-CN" altLang="en-US" sz="2400" b="1" dirty="0">
                <a:latin typeface="Times New Roman" panose="02020603050405020304" pitchFamily="18" charset="0"/>
                <a:sym typeface="Symbol" panose="05050102010706020507" pitchFamily="18" charset="2"/>
              </a:rPr>
              <a:t></a:t>
            </a:r>
            <a:r>
              <a:rPr lang="zh-CN" altLang="en-US" sz="2400" b="1" dirty="0">
                <a:latin typeface="Times New Roman" panose="02020603050405020304" pitchFamily="18" charset="0"/>
              </a:rPr>
              <a:t>  </a:t>
            </a:r>
            <a:r>
              <a:rPr lang="zh-CN" altLang="en-US"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sym typeface="Symbol" panose="05050102010706020507" pitchFamily="18" charset="2"/>
              </a:rPr>
              <a:t>x</a:t>
            </a:r>
            <a:r>
              <a:rPr lang="en-US" altLang="zh-CN" sz="2400" b="1" dirty="0">
                <a:latin typeface="Times New Roman" panose="02020603050405020304" pitchFamily="18" charset="0"/>
              </a:rPr>
              <a:t> </a:t>
            </a: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sym typeface="Symbol" panose="05050102010706020507" pitchFamily="18" charset="2"/>
              </a:rPr>
              <a:t>y</a:t>
            </a: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rPr>
              <a:t>F</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a:t>
            </a:r>
            <a:r>
              <a:rPr lang="en-US" altLang="zh-CN" sz="2400" b="1" dirty="0">
                <a:latin typeface="Times New Roman" panose="02020603050405020304" pitchFamily="18" charset="0"/>
                <a:sym typeface="Symbol" panose="05050102010706020507" pitchFamily="18" charset="2"/>
              </a:rPr>
              <a:t>  </a:t>
            </a:r>
            <a:r>
              <a:rPr lang="en-US" altLang="zh-CN" sz="2400" b="1" i="1" dirty="0">
                <a:latin typeface="Times New Roman" panose="02020603050405020304" pitchFamily="18" charset="0"/>
              </a:rPr>
              <a:t>F</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y</a:t>
            </a:r>
            <a:r>
              <a:rPr lang="en-US" altLang="zh-CN" sz="2400" b="1" dirty="0">
                <a:latin typeface="Times New Roman" panose="02020603050405020304" pitchFamily="18" charset="0"/>
              </a:rPr>
              <a:t>)</a:t>
            </a:r>
            <a:r>
              <a:rPr lang="en-US" altLang="zh-CN" sz="2400" b="1" dirty="0">
                <a:latin typeface="Times New Roman" panose="02020603050405020304" pitchFamily="18" charset="0"/>
                <a:sym typeface="Symbol" panose="05050102010706020507" pitchFamily="18" charset="2"/>
              </a:rPr>
              <a:t>  </a:t>
            </a:r>
            <a:r>
              <a:rPr lang="en-US" altLang="zh-CN" sz="2400" b="1" i="1" dirty="0">
                <a:latin typeface="Times New Roman" panose="02020603050405020304" pitchFamily="18" charset="0"/>
                <a:sym typeface="Symbol" panose="05050102010706020507" pitchFamily="18" charset="2"/>
              </a:rPr>
              <a:t>G</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x,y</a:t>
            </a:r>
            <a:r>
              <a:rPr lang="en-US" altLang="zh-CN" sz="2400" b="1" dirty="0">
                <a:latin typeface="Times New Roman" panose="02020603050405020304" pitchFamily="18" charset="0"/>
                <a:sym typeface="Symbol" panose="05050102010706020507" pitchFamily="18" charset="2"/>
              </a:rPr>
              <a:t>)  </a:t>
            </a:r>
            <a:r>
              <a:rPr lang="en-US" altLang="zh-CN" sz="2400" b="1" i="1" dirty="0">
                <a:latin typeface="Times New Roman" panose="02020603050405020304" pitchFamily="18" charset="0"/>
                <a:sym typeface="Symbol" panose="05050102010706020507" pitchFamily="18" charset="2"/>
              </a:rPr>
              <a:t>H</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x,y</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a:t>
            </a:r>
            <a:endParaRPr lang="en-US" altLang="zh-CN" sz="2400" b="1" dirty="0">
              <a:latin typeface="宋体" panose="02010600030101010101" pitchFamily="2" charset="-122"/>
            </a:endParaRPr>
          </a:p>
          <a:p>
            <a:pPr marL="0" lvl="0" indent="0" eaLnBrk="1" hangingPunct="1">
              <a:lnSpc>
                <a:spcPct val="95000"/>
              </a:lnSpc>
              <a:spcBef>
                <a:spcPct val="25000"/>
              </a:spcBef>
              <a:buNone/>
            </a:pPr>
            <a:r>
              <a:rPr lang="en-US" altLang="zh-CN" sz="2400" b="1" dirty="0">
                <a:latin typeface="宋体" panose="02010600030101010101" pitchFamily="2" charset="-122"/>
              </a:rPr>
              <a:t>  ② </a:t>
            </a: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sym typeface="Symbol" panose="05050102010706020507" pitchFamily="18" charset="2"/>
              </a:rPr>
              <a:t>x</a:t>
            </a: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rPr>
              <a:t>F</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a:t>
            </a:r>
            <a:r>
              <a:rPr lang="en-US" altLang="zh-CN" sz="2400" b="1" dirty="0">
                <a:latin typeface="Times New Roman" panose="02020603050405020304" pitchFamily="18" charset="0"/>
                <a:sym typeface="Symbol" panose="05050102010706020507" pitchFamily="18" charset="2"/>
              </a:rPr>
              <a:t>  </a:t>
            </a:r>
            <a:r>
              <a:rPr lang="en-US" altLang="zh-CN" sz="2400" b="1" i="1" dirty="0">
                <a:latin typeface="Times New Roman" panose="02020603050405020304" pitchFamily="18" charset="0"/>
                <a:sym typeface="Symbol" panose="05050102010706020507" pitchFamily="18" charset="2"/>
              </a:rPr>
              <a:t>y</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rPr>
              <a:t>F</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y</a:t>
            </a:r>
            <a:r>
              <a:rPr lang="en-US" altLang="zh-CN" sz="2400" b="1" dirty="0">
                <a:latin typeface="Times New Roman" panose="02020603050405020304" pitchFamily="18" charset="0"/>
              </a:rPr>
              <a:t>) </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 H</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x,y</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a:t>
            </a:r>
            <a:endParaRPr lang="en-US" altLang="zh-CN" sz="2400" b="1" dirty="0">
              <a:latin typeface="宋体" panose="02010600030101010101" pitchFamily="2" charset="-122"/>
            </a:endParaRPr>
          </a:p>
          <a:p>
            <a:pPr marL="0" lvl="0" indent="0" eaLnBrk="1" hangingPunct="1">
              <a:lnSpc>
                <a:spcPct val="95000"/>
              </a:lnSpc>
              <a:spcBef>
                <a:spcPct val="25000"/>
              </a:spcBef>
              <a:buNone/>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其中</a:t>
            </a:r>
            <a:r>
              <a:rPr lang="en-US" altLang="zh-CN" sz="2400" b="1" i="1" dirty="0">
                <a:latin typeface="Times New Roman" panose="02020603050405020304" pitchFamily="18" charset="0"/>
              </a:rPr>
              <a:t>F</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a:t>
            </a:r>
            <a:r>
              <a:rPr lang="en-US" altLang="zh-CN" sz="2400" b="1" i="1" dirty="0">
                <a:latin typeface="Times New Roman" panose="02020603050405020304" pitchFamily="18" charset="0"/>
              </a:rPr>
              <a:t>x</a:t>
            </a:r>
            <a:r>
              <a:rPr lang="zh-CN" altLang="en-US" sz="2400" b="1" dirty="0">
                <a:latin typeface="Times New Roman" panose="02020603050405020304" pitchFamily="18" charset="0"/>
              </a:rPr>
              <a:t>是自然数， </a:t>
            </a:r>
            <a:r>
              <a:rPr lang="en-US" altLang="zh-CN" sz="2400" b="1" i="1" dirty="0">
                <a:latin typeface="Times New Roman" panose="02020603050405020304" pitchFamily="18" charset="0"/>
                <a:sym typeface="Symbol" panose="05050102010706020507" pitchFamily="18" charset="2"/>
              </a:rPr>
              <a:t>H</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x,y</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a:t>
            </a:r>
            <a:r>
              <a:rPr lang="en-US" altLang="zh-CN" sz="2400" b="1" i="1" dirty="0">
                <a:latin typeface="Times New Roman" panose="02020603050405020304" pitchFamily="18" charset="0"/>
              </a:rPr>
              <a:t>y</a:t>
            </a:r>
            <a:r>
              <a:rPr lang="zh-CN" altLang="en-US" sz="2400" b="1" dirty="0">
                <a:latin typeface="Times New Roman" panose="02020603050405020304" pitchFamily="18" charset="0"/>
              </a:rPr>
              <a:t>是</a:t>
            </a:r>
            <a:r>
              <a:rPr lang="en-US" altLang="zh-CN" sz="2400" b="1" i="1" dirty="0">
                <a:latin typeface="Times New Roman" panose="02020603050405020304" pitchFamily="18" charset="0"/>
              </a:rPr>
              <a:t>x</a:t>
            </a:r>
            <a:r>
              <a:rPr lang="zh-CN" altLang="en-US" sz="2400" b="1" dirty="0">
                <a:latin typeface="Times New Roman" panose="02020603050405020304" pitchFamily="18" charset="0"/>
              </a:rPr>
              <a:t>的后继数</a:t>
            </a:r>
            <a:endParaRPr lang="zh-CN" altLang="en-US" sz="2400" b="1" dirty="0">
              <a:latin typeface="Times New Roman" panose="02020603050405020304" pitchFamily="18" charset="0"/>
            </a:endParaRPr>
          </a:p>
          <a:p>
            <a:pPr marL="0" lvl="0" indent="0" eaLnBrk="1" hangingPunct="1">
              <a:lnSpc>
                <a:spcPct val="95000"/>
              </a:lnSpc>
              <a:spcBef>
                <a:spcPct val="25000"/>
              </a:spcBef>
              <a:buNone/>
            </a:pPr>
            <a:r>
              <a:rPr lang="zh-CN" altLang="en-US" sz="2400" b="1" dirty="0">
                <a:latin typeface="Times New Roman" panose="02020603050405020304" pitchFamily="18" charset="0"/>
              </a:rPr>
              <a:t>          或者： </a:t>
            </a:r>
            <a:r>
              <a:rPr lang="zh-CN" altLang="en-US"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x</a:t>
            </a: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rPr>
              <a:t>F</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a:t>
            </a:r>
            <a:r>
              <a:rPr lang="en-US" altLang="zh-CN" sz="2400" b="1" dirty="0">
                <a:latin typeface="Times New Roman" panose="02020603050405020304" pitchFamily="18" charset="0"/>
                <a:sym typeface="Symbol" panose="05050102010706020507" pitchFamily="18" charset="2"/>
              </a:rPr>
              <a:t>  </a:t>
            </a:r>
            <a:r>
              <a:rPr lang="en-US" altLang="zh-CN" sz="2400" b="1" i="1" dirty="0">
                <a:latin typeface="Times New Roman" panose="02020603050405020304" pitchFamily="18" charset="0"/>
              </a:rPr>
              <a:t>L</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 </a:t>
            </a:r>
            <a:r>
              <a:rPr lang="en-US" altLang="zh-CN" sz="2400" b="1" i="1" dirty="0">
                <a:latin typeface="Times New Roman" panose="02020603050405020304" pitchFamily="18" charset="0"/>
              </a:rPr>
              <a:t>L</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a:t>
            </a:r>
            <a:r>
              <a:rPr lang="en-US" altLang="zh-CN" sz="2400" b="1" i="1" dirty="0">
                <a:latin typeface="Times New Roman" panose="02020603050405020304" pitchFamily="18" charset="0"/>
              </a:rPr>
              <a:t>x</a:t>
            </a:r>
            <a:r>
              <a:rPr lang="zh-CN" altLang="en-US" sz="2400" b="1" dirty="0">
                <a:latin typeface="Times New Roman" panose="02020603050405020304" pitchFamily="18" charset="0"/>
              </a:rPr>
              <a:t>有后继数</a:t>
            </a:r>
            <a:endParaRPr lang="zh-CN" altLang="en-US" sz="2400" b="1" dirty="0">
              <a:latin typeface="宋体" panose="02010600030101010101" pitchFamily="2" charset="-122"/>
            </a:endParaRPr>
          </a:p>
          <a:p>
            <a:pPr marL="0" lvl="0" indent="0" eaLnBrk="1" hangingPunct="1">
              <a:lnSpc>
                <a:spcPct val="95000"/>
              </a:lnSpc>
              <a:spcBef>
                <a:spcPct val="25000"/>
              </a:spcBef>
              <a:buNone/>
            </a:pPr>
            <a:r>
              <a:rPr lang="zh-CN" altLang="en-US" sz="2400" b="1" dirty="0">
                <a:latin typeface="宋体" panose="02010600030101010101" pitchFamily="2" charset="-122"/>
              </a:rPr>
              <a:t>  ③ </a:t>
            </a:r>
            <a:r>
              <a:rPr lang="zh-CN" altLang="en-US"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sym typeface="Symbol" panose="05050102010706020507" pitchFamily="18" charset="2"/>
              </a:rPr>
              <a:t>x</a:t>
            </a: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rPr>
              <a:t>F</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a:t>
            </a:r>
            <a:r>
              <a:rPr lang="en-US" altLang="zh-CN" sz="2400" b="1" dirty="0">
                <a:latin typeface="Times New Roman" panose="02020603050405020304" pitchFamily="18" charset="0"/>
                <a:sym typeface="Symbol" panose="05050102010706020507" pitchFamily="18" charset="2"/>
              </a:rPr>
              <a:t>   </a:t>
            </a:r>
            <a:r>
              <a:rPr lang="en-US" altLang="zh-CN" sz="2400" b="1" i="1" dirty="0">
                <a:latin typeface="Times New Roman" panose="02020603050405020304" pitchFamily="18" charset="0"/>
                <a:sym typeface="Symbol" panose="05050102010706020507" pitchFamily="18" charset="2"/>
              </a:rPr>
              <a:t>y</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rPr>
              <a:t>F</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y</a:t>
            </a:r>
            <a:r>
              <a:rPr lang="en-US" altLang="zh-CN" sz="2400" b="1" dirty="0">
                <a:latin typeface="Times New Roman" panose="02020603050405020304" pitchFamily="18" charset="0"/>
              </a:rPr>
              <a:t>) </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 H</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x,y</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marL="0" lvl="0" indent="0" eaLnBrk="1" hangingPunct="1">
              <a:lnSpc>
                <a:spcPct val="95000"/>
              </a:lnSpc>
              <a:spcBef>
                <a:spcPct val="25000"/>
              </a:spcBef>
              <a:buNone/>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其中</a:t>
            </a:r>
            <a:r>
              <a:rPr lang="en-US" altLang="zh-CN" sz="2400" b="1" i="1" dirty="0">
                <a:latin typeface="Times New Roman" panose="02020603050405020304" pitchFamily="18" charset="0"/>
              </a:rPr>
              <a:t>F</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a:t>
            </a:r>
            <a:r>
              <a:rPr lang="en-US" altLang="zh-CN" sz="2400" b="1" i="1" dirty="0">
                <a:latin typeface="Times New Roman" panose="02020603050405020304" pitchFamily="18" charset="0"/>
              </a:rPr>
              <a:t>x</a:t>
            </a:r>
            <a:r>
              <a:rPr lang="zh-CN" altLang="en-US" sz="2400" b="1" dirty="0">
                <a:latin typeface="Times New Roman" panose="02020603050405020304" pitchFamily="18" charset="0"/>
              </a:rPr>
              <a:t>是自然数， </a:t>
            </a:r>
            <a:r>
              <a:rPr lang="en-US" altLang="zh-CN" sz="2400" b="1" i="1" dirty="0">
                <a:latin typeface="Times New Roman" panose="02020603050405020304" pitchFamily="18" charset="0"/>
                <a:sym typeface="Symbol" panose="05050102010706020507" pitchFamily="18" charset="2"/>
              </a:rPr>
              <a:t>H</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x,y</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a:t>
            </a:r>
            <a:r>
              <a:rPr lang="en-US" altLang="zh-CN" sz="2400" b="1" i="1" dirty="0">
                <a:latin typeface="Times New Roman" panose="02020603050405020304" pitchFamily="18" charset="0"/>
              </a:rPr>
              <a:t>y</a:t>
            </a:r>
            <a:r>
              <a:rPr lang="zh-CN" altLang="en-US" sz="2400" b="1" dirty="0">
                <a:latin typeface="Times New Roman" panose="02020603050405020304" pitchFamily="18" charset="0"/>
              </a:rPr>
              <a:t>是</a:t>
            </a:r>
            <a:r>
              <a:rPr lang="en-US" altLang="zh-CN" sz="2400" b="1" i="1" dirty="0">
                <a:latin typeface="Times New Roman" panose="02020603050405020304" pitchFamily="18" charset="0"/>
              </a:rPr>
              <a:t>x</a:t>
            </a:r>
            <a:r>
              <a:rPr lang="zh-CN" altLang="en-US" sz="2400" b="1" dirty="0">
                <a:latin typeface="Times New Roman" panose="02020603050405020304" pitchFamily="18" charset="0"/>
              </a:rPr>
              <a:t>的先驱数</a:t>
            </a:r>
            <a:endParaRPr lang="zh-CN" altLang="en-US" sz="2400" b="1" dirty="0">
              <a:latin typeface="Times New Roman" panose="02020603050405020304" pitchFamily="18" charset="0"/>
            </a:endParaRPr>
          </a:p>
          <a:p>
            <a:pPr marL="0" lvl="0" indent="0" eaLnBrk="1" hangingPunct="1">
              <a:lnSpc>
                <a:spcPct val="95000"/>
              </a:lnSpc>
              <a:spcBef>
                <a:spcPct val="25000"/>
              </a:spcBef>
              <a:buNone/>
            </a:pPr>
            <a:r>
              <a:rPr lang="zh-CN" altLang="en-US" sz="2400" b="1" dirty="0">
                <a:latin typeface="Times New Roman" panose="02020603050405020304" pitchFamily="18" charset="0"/>
              </a:rPr>
              <a:t>         或者： </a:t>
            </a:r>
            <a:r>
              <a:rPr lang="zh-CN" altLang="en-US"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x</a:t>
            </a: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rPr>
              <a:t>F</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a:t>
            </a:r>
            <a:r>
              <a:rPr lang="en-US" altLang="zh-CN" sz="2400" b="1" dirty="0">
                <a:latin typeface="Times New Roman" panose="02020603050405020304" pitchFamily="18" charset="0"/>
                <a:sym typeface="Symbol" panose="05050102010706020507" pitchFamily="18" charset="2"/>
              </a:rPr>
              <a:t>   </a:t>
            </a:r>
            <a:r>
              <a:rPr lang="en-US" altLang="zh-CN" sz="2400" b="1" i="1" dirty="0">
                <a:latin typeface="Times New Roman" panose="02020603050405020304" pitchFamily="18" charset="0"/>
                <a:sym typeface="Symbol" panose="05050102010706020507" pitchFamily="18" charset="2"/>
              </a:rPr>
              <a:t>L</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x</a:t>
            </a:r>
            <a:r>
              <a:rPr lang="en-US" altLang="zh-CN" sz="2400" b="1" dirty="0">
                <a:latin typeface="Times New Roman" panose="02020603050405020304" pitchFamily="18" charset="0"/>
              </a:rPr>
              <a:t>)</a:t>
            </a:r>
            <a:r>
              <a:rPr lang="en-US" altLang="zh-CN" sz="2400" b="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a:t>
            </a:r>
            <a:r>
              <a:rPr lang="en-US" altLang="zh-CN" sz="2400" b="1" i="1" dirty="0">
                <a:latin typeface="Times New Roman" panose="02020603050405020304" pitchFamily="18" charset="0"/>
              </a:rPr>
              <a:t>L</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a:t>
            </a:r>
            <a:r>
              <a:rPr lang="en-US" altLang="zh-CN" sz="2400" b="1" i="1" dirty="0">
                <a:latin typeface="Times New Roman" panose="02020603050405020304" pitchFamily="18" charset="0"/>
              </a:rPr>
              <a:t>x</a:t>
            </a:r>
            <a:r>
              <a:rPr lang="zh-CN" altLang="en-US" sz="2400" b="1" dirty="0">
                <a:latin typeface="Times New Roman" panose="02020603050405020304" pitchFamily="18" charset="0"/>
              </a:rPr>
              <a:t>有先驱数</a:t>
            </a:r>
            <a:endParaRPr lang="zh-CN" altLang="en-US" sz="24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9202">
                                            <p:txEl>
                                              <p:charRg st="36" end="83"/>
                                            </p:txEl>
                                          </p:spTgt>
                                        </p:tgtEl>
                                        <p:attrNameLst>
                                          <p:attrName>style.visibility</p:attrName>
                                        </p:attrNameLst>
                                      </p:cBhvr>
                                      <p:to>
                                        <p:strVal val="visible"/>
                                      </p:to>
                                    </p:set>
                                    <p:animEffect transition="in" filter="wipe(left)">
                                      <p:cBhvr>
                                        <p:cTn id="7" dur="500"/>
                                        <p:tgtEl>
                                          <p:spTgt spid="179202">
                                            <p:txEl>
                                              <p:charRg st="36" end="83"/>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79202">
                                            <p:txEl>
                                              <p:charRg st="83" end="122"/>
                                            </p:txEl>
                                          </p:spTgt>
                                        </p:tgtEl>
                                        <p:attrNameLst>
                                          <p:attrName>style.visibility</p:attrName>
                                        </p:attrNameLst>
                                      </p:cBhvr>
                                      <p:to>
                                        <p:strVal val="visible"/>
                                      </p:to>
                                    </p:set>
                                    <p:animEffect transition="in" filter="wipe(left)">
                                      <p:cBhvr>
                                        <p:cTn id="10" dur="500"/>
                                        <p:tgtEl>
                                          <p:spTgt spid="179202">
                                            <p:txEl>
                                              <p:charRg st="83" end="12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179202">
                                            <p:txEl>
                                              <p:charRg st="122" end="150"/>
                                            </p:txEl>
                                          </p:spTgt>
                                        </p:tgtEl>
                                        <p:attrNameLst>
                                          <p:attrName>style.visibility</p:attrName>
                                        </p:attrNameLst>
                                      </p:cBhvr>
                                      <p:to>
                                        <p:strVal val="visible"/>
                                      </p:to>
                                    </p:set>
                                    <p:animEffect transition="in" filter="wipe(left)">
                                      <p:cBhvr>
                                        <p:cTn id="13" dur="500"/>
                                        <p:tgtEl>
                                          <p:spTgt spid="179202">
                                            <p:txEl>
                                              <p:charRg st="122" end="150"/>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179202">
                                            <p:txEl>
                                              <p:charRg st="150" end="203"/>
                                            </p:txEl>
                                          </p:spTgt>
                                        </p:tgtEl>
                                        <p:attrNameLst>
                                          <p:attrName>style.visibility</p:attrName>
                                        </p:attrNameLst>
                                      </p:cBhvr>
                                      <p:to>
                                        <p:strVal val="visible"/>
                                      </p:to>
                                    </p:set>
                                    <p:animEffect transition="in" filter="wipe(left)">
                                      <p:cBhvr>
                                        <p:cTn id="16" dur="500"/>
                                        <p:tgtEl>
                                          <p:spTgt spid="179202">
                                            <p:txEl>
                                              <p:charRg st="150" end="20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79202">
                                            <p:txEl>
                                              <p:charRg st="203" end="238"/>
                                            </p:txEl>
                                          </p:spTgt>
                                        </p:tgtEl>
                                        <p:attrNameLst>
                                          <p:attrName>style.visibility</p:attrName>
                                        </p:attrNameLst>
                                      </p:cBhvr>
                                      <p:to>
                                        <p:strVal val="visible"/>
                                      </p:to>
                                    </p:set>
                                    <p:animEffect transition="in" filter="wipe(left)">
                                      <p:cBhvr>
                                        <p:cTn id="21" dur="500"/>
                                        <p:tgtEl>
                                          <p:spTgt spid="179202">
                                            <p:txEl>
                                              <p:charRg st="203" end="238"/>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179202">
                                            <p:txEl>
                                              <p:charRg st="238" end="278"/>
                                            </p:txEl>
                                          </p:spTgt>
                                        </p:tgtEl>
                                        <p:attrNameLst>
                                          <p:attrName>style.visibility</p:attrName>
                                        </p:attrNameLst>
                                      </p:cBhvr>
                                      <p:to>
                                        <p:strVal val="visible"/>
                                      </p:to>
                                    </p:set>
                                    <p:animEffect transition="in" filter="wipe(left)">
                                      <p:cBhvr>
                                        <p:cTn id="24" dur="500"/>
                                        <p:tgtEl>
                                          <p:spTgt spid="179202">
                                            <p:txEl>
                                              <p:charRg st="238" end="278"/>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179202">
                                            <p:txEl>
                                              <p:charRg st="278" end="324"/>
                                            </p:txEl>
                                          </p:spTgt>
                                        </p:tgtEl>
                                        <p:attrNameLst>
                                          <p:attrName>style.visibility</p:attrName>
                                        </p:attrNameLst>
                                      </p:cBhvr>
                                      <p:to>
                                        <p:strVal val="visible"/>
                                      </p:to>
                                    </p:set>
                                    <p:animEffect transition="in" filter="wipe(left)">
                                      <p:cBhvr>
                                        <p:cTn id="27" dur="500"/>
                                        <p:tgtEl>
                                          <p:spTgt spid="179202">
                                            <p:txEl>
                                              <p:charRg st="278" end="32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9202">
                                            <p:txEl>
                                              <p:charRg st="324" end="362"/>
                                            </p:txEl>
                                          </p:spTgt>
                                        </p:tgtEl>
                                        <p:attrNameLst>
                                          <p:attrName>style.visibility</p:attrName>
                                        </p:attrNameLst>
                                      </p:cBhvr>
                                      <p:to>
                                        <p:strVal val="visible"/>
                                      </p:to>
                                    </p:set>
                                    <p:animEffect transition="in" filter="wipe(left)">
                                      <p:cBhvr>
                                        <p:cTn id="32" dur="500"/>
                                        <p:tgtEl>
                                          <p:spTgt spid="179202">
                                            <p:txEl>
                                              <p:charRg st="324" end="362"/>
                                            </p:txEl>
                                          </p:spTgt>
                                        </p:tgtEl>
                                      </p:cBhvr>
                                    </p:animEffect>
                                  </p:childTnLst>
                                </p:cTn>
                              </p:par>
                              <p:par>
                                <p:cTn id="33" presetID="22" presetClass="entr" presetSubtype="8" fill="hold" nodeType="withEffect">
                                  <p:stCondLst>
                                    <p:cond delay="0"/>
                                  </p:stCondLst>
                                  <p:childTnLst>
                                    <p:set>
                                      <p:cBhvr>
                                        <p:cTn id="34" dur="1" fill="hold">
                                          <p:stCondLst>
                                            <p:cond delay="0"/>
                                          </p:stCondLst>
                                        </p:cTn>
                                        <p:tgtEl>
                                          <p:spTgt spid="179202">
                                            <p:txEl>
                                              <p:charRg st="362" end="401"/>
                                            </p:txEl>
                                          </p:spTgt>
                                        </p:tgtEl>
                                        <p:attrNameLst>
                                          <p:attrName>style.visibility</p:attrName>
                                        </p:attrNameLst>
                                      </p:cBhvr>
                                      <p:to>
                                        <p:strVal val="visible"/>
                                      </p:to>
                                    </p:set>
                                    <p:animEffect transition="in" filter="wipe(left)">
                                      <p:cBhvr>
                                        <p:cTn id="35" dur="500"/>
                                        <p:tgtEl>
                                          <p:spTgt spid="179202">
                                            <p:txEl>
                                              <p:charRg st="362" end="401"/>
                                            </p:txEl>
                                          </p:spTgt>
                                        </p:tgtEl>
                                      </p:cBhvr>
                                    </p:animEffect>
                                  </p:childTnLst>
                                </p:cTn>
                              </p:par>
                              <p:par>
                                <p:cTn id="36" presetID="22" presetClass="entr" presetSubtype="8" fill="hold" nodeType="withEffect">
                                  <p:stCondLst>
                                    <p:cond delay="0"/>
                                  </p:stCondLst>
                                  <p:childTnLst>
                                    <p:set>
                                      <p:cBhvr>
                                        <p:cTn id="37" dur="1" fill="hold">
                                          <p:stCondLst>
                                            <p:cond delay="0"/>
                                          </p:stCondLst>
                                        </p:cTn>
                                        <p:tgtEl>
                                          <p:spTgt spid="179202">
                                            <p:txEl>
                                              <p:charRg st="401" end="447"/>
                                            </p:txEl>
                                          </p:spTgt>
                                        </p:tgtEl>
                                        <p:attrNameLst>
                                          <p:attrName>style.visibility</p:attrName>
                                        </p:attrNameLst>
                                      </p:cBhvr>
                                      <p:to>
                                        <p:strVal val="visible"/>
                                      </p:to>
                                    </p:set>
                                    <p:animEffect transition="in" filter="wipe(left)">
                                      <p:cBhvr>
                                        <p:cTn id="38" dur="500"/>
                                        <p:tgtEl>
                                          <p:spTgt spid="179202">
                                            <p:txEl>
                                              <p:charRg st="401" end="44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灯片编号占位符 2"/>
          <p:cNvSpPr txBox="1">
            <a:spLocks noGrp="1"/>
          </p:cNvSpPr>
          <p:nvPr>
            <p:ph type="sldNum" sz="quarter" idx="11"/>
          </p:nvPr>
        </p:nvSpPr>
        <p:spPr>
          <a:xfrm>
            <a:off x="7235825" y="6356350"/>
            <a:ext cx="2895600" cy="476250"/>
          </a:xfrm>
          <a:ln/>
        </p:spPr>
        <p:txBody>
          <a:bodyPr anchor="b" anchorCtr="0"/>
          <a:p>
            <a:pPr marL="0" indent="0" algn="ctr" eaLnBrk="1" hangingPunct="1">
              <a:spcBef>
                <a:spcPct val="0"/>
              </a:spcBef>
              <a:buClrTx/>
              <a:buSzTx/>
              <a:buFontTx/>
              <a:buNone/>
            </a:pPr>
            <a:fld id="{9A0DB2DC-4C9A-4742-B13C-FB6460FD3503}" type="slidenum">
              <a:rPr lang="en-US" altLang="zh-CN" sz="1400" dirty="0">
                <a:latin typeface="Arial Black" panose="020B0A04020102020204" pitchFamily="34" charset="0"/>
              </a:rPr>
            </a:fld>
            <a:endParaRPr lang="en-US" altLang="zh-CN" sz="1400" dirty="0">
              <a:latin typeface="Arial Black" panose="020B0A04020102020204" pitchFamily="34" charset="0"/>
            </a:endParaRPr>
          </a:p>
        </p:txBody>
      </p:sp>
      <p:sp>
        <p:nvSpPr>
          <p:cNvPr id="186374" name="Rectangle 6"/>
          <p:cNvSpPr>
            <a:spLocks noGrp="1" noChangeArrowheads="1"/>
          </p:cNvSpPr>
          <p:nvPr>
            <p:ph type="body" idx="1"/>
          </p:nvPr>
        </p:nvSpPr>
        <p:spPr>
          <a:xfrm>
            <a:off x="315913" y="1363663"/>
            <a:ext cx="8351838" cy="5832475"/>
          </a:xfrm>
        </p:spPr>
        <p:txBody>
          <a:bodyPr vert="horz" wrap="square" lIns="91440" tIns="45720" rIns="91440" bIns="45720" numCol="1" anchor="t" anchorCtr="0" compatLnSpc="1"/>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defRPr/>
            </a:pPr>
            <a:r>
              <a:rPr kumimoji="0" lang="zh-CN" altLang="en-US" sz="3600" b="1" i="0" u="none" strike="noStrike" kern="0" cap="none" spc="0" normalizeH="0" baseline="0" noProof="0" dirty="0">
                <a:ln>
                  <a:noFill/>
                </a:ln>
                <a:solidFill>
                  <a:srgbClr val="000082"/>
                </a:solidFill>
                <a:effectLst>
                  <a:outerShdw blurRad="38100" dist="38100" dir="2700000" algn="tl">
                    <a:srgbClr val="C0C0C0"/>
                  </a:outerShdw>
                </a:effectLst>
                <a:uLnTx/>
                <a:uFillTx/>
                <a:latin typeface="+mn-lt"/>
                <a:ea typeface="+mn-ea"/>
                <a:cs typeface="+mn-cs"/>
              </a:rPr>
              <a:t>证明：</a:t>
            </a:r>
            <a:r>
              <a:rPr kumimoji="0" lang="zh-CN" altLang="en-US" sz="3200" b="1" i="0" u="none" strike="noStrike" kern="0" cap="none" spc="0" normalizeH="0" baseline="0" noProof="0" dirty="0">
                <a:ln>
                  <a:noFill/>
                </a:ln>
                <a:solidFill>
                  <a:schemeClr val="tx1"/>
                </a:solidFill>
                <a:effectLst/>
                <a:uLnTx/>
                <a:uFillTx/>
                <a:latin typeface="+mn-lt"/>
                <a:ea typeface="+mn-ea"/>
                <a:cs typeface="+mn-cs"/>
              </a:rPr>
              <a:t>“苏格拉底三段论”：人都是要死的。</a:t>
            </a:r>
            <a:endParaRPr kumimoji="0" lang="en-US" altLang="zh-CN" sz="3200" b="1"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defRPr/>
            </a:pPr>
            <a:r>
              <a:rPr kumimoji="0" lang="zh-CN" altLang="en-US" sz="3200" b="1" i="0" u="none" strike="noStrike" kern="0" cap="none" spc="0" normalizeH="0" baseline="0" noProof="0" dirty="0">
                <a:ln>
                  <a:noFill/>
                </a:ln>
                <a:solidFill>
                  <a:schemeClr val="tx1"/>
                </a:solidFill>
                <a:effectLst/>
                <a:uLnTx/>
                <a:uFillTx/>
                <a:latin typeface="+mn-lt"/>
                <a:ea typeface="+mn-ea"/>
                <a:cs typeface="+mn-cs"/>
              </a:rPr>
              <a:t>苏格拉底是人。</a:t>
            </a:r>
            <a:r>
              <a:rPr kumimoji="0" lang="en-US" altLang="zh-CN" sz="3200" b="1" i="0" u="none" strike="noStrike" kern="0" cap="none" spc="0" normalizeH="0" baseline="0" noProof="0" dirty="0">
                <a:ln>
                  <a:noFill/>
                </a:ln>
                <a:solidFill>
                  <a:schemeClr val="tx1"/>
                </a:solidFill>
                <a:effectLst/>
                <a:uLnTx/>
                <a:uFillTx/>
                <a:latin typeface="+mn-lt"/>
                <a:ea typeface="+mn-ea"/>
                <a:cs typeface="+mn-cs"/>
              </a:rPr>
              <a:t> </a:t>
            </a:r>
            <a:r>
              <a:rPr kumimoji="0" lang="zh-CN" altLang="en-US" sz="3200" b="1" i="0" u="none" strike="noStrike" kern="0" cap="none" spc="0" normalizeH="0" baseline="0" noProof="0" dirty="0">
                <a:ln>
                  <a:noFill/>
                </a:ln>
                <a:solidFill>
                  <a:schemeClr val="tx1"/>
                </a:solidFill>
                <a:effectLst/>
                <a:uLnTx/>
                <a:uFillTx/>
                <a:latin typeface="+mn-lt"/>
                <a:ea typeface="+mn-ea"/>
                <a:cs typeface="+mn-cs"/>
              </a:rPr>
              <a:t>所以苏格拉底是要死的。</a:t>
            </a:r>
            <a:endParaRPr kumimoji="0" lang="en-US" altLang="zh-CN" sz="3200" b="1"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6"/>
          <p:cNvSpPr txBox="1">
            <a:spLocks noChangeArrowheads="1"/>
          </p:cNvSpPr>
          <p:nvPr/>
        </p:nvSpPr>
        <p:spPr bwMode="auto">
          <a:xfrm>
            <a:off x="539750" y="4308475"/>
            <a:ext cx="8351838"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marR="0" lvl="0" indent="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现证明当前件为真时，后件也为真。</a:t>
            </a:r>
            <a:endPar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endParaRPr>
          </a:p>
          <a:p>
            <a:pPr marL="0" marR="0" lvl="0" indent="0" algn="l" defTabSz="914400" rtl="0" eaLnBrk="1" fontAlgn="base" latinLnBrk="0" hangingPunct="1">
              <a:lnSpc>
                <a:spcPct val="105000"/>
              </a:lnSpc>
              <a:spcBef>
                <a:spcPct val="20000"/>
              </a:spcBef>
              <a:spcAft>
                <a:spcPct val="0"/>
              </a:spcAft>
              <a:buClrTx/>
              <a:buSzTx/>
              <a:buFont typeface="Wingdings" panose="05000000000000000000" pitchFamily="2" charset="2"/>
              <a:buNone/>
              <a:defRPr/>
            </a:pP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      前件为真，即 </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sym typeface="Symbol" panose="05050102010706020507" pitchFamily="18" charset="2"/>
              </a:rPr>
              <a:t></a:t>
            </a:r>
            <a:r>
              <a:rPr kumimoji="0" lang="en-US" altLang="zh-CN" sz="28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x</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en-US" altLang="zh-CN" sz="28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F</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en-US" altLang="zh-CN" sz="28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x</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sym typeface="Symbol" panose="05050102010706020507" pitchFamily="18" charset="2"/>
              </a:rPr>
              <a:t></a:t>
            </a:r>
            <a:r>
              <a:rPr kumimoji="0" lang="en-US" altLang="zh-CN" sz="28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G</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en-US" altLang="zh-CN" sz="28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x</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和</a:t>
            </a:r>
            <a:r>
              <a:rPr kumimoji="0" lang="en-US" altLang="zh-CN" sz="28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F</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en-US" altLang="zh-CN" sz="28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均为真；则有 </a:t>
            </a:r>
            <a:r>
              <a:rPr kumimoji="0" lang="en-US" altLang="zh-CN" sz="28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F</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en-US" altLang="zh-CN" sz="28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sym typeface="Symbol" panose="05050102010706020507" pitchFamily="18" charset="2"/>
              </a:rPr>
              <a:t></a:t>
            </a:r>
            <a:r>
              <a:rPr kumimoji="0" lang="en-US" altLang="zh-CN" sz="28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G</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en-US" altLang="zh-CN" sz="28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 </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为真，又由 </a:t>
            </a:r>
            <a:r>
              <a:rPr kumimoji="0" lang="en-US" altLang="zh-CN" sz="28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F</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en-US" altLang="zh-CN" sz="28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sym typeface="Symbol" panose="05050102010706020507" pitchFamily="18" charset="2"/>
              </a:rPr>
              <a:t></a:t>
            </a:r>
            <a:r>
              <a:rPr kumimoji="0" lang="en-US" altLang="zh-CN" sz="28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G</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en-US" altLang="zh-CN" sz="28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 </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和</a:t>
            </a:r>
            <a:r>
              <a:rPr kumimoji="0" lang="en-US" altLang="zh-CN" sz="28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F</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en-US" altLang="zh-CN" sz="28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为真，根据假言推理： </a:t>
            </a:r>
            <a:r>
              <a:rPr kumimoji="0" lang="en-US" altLang="zh-CN" sz="28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G</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en-US" altLang="zh-CN" sz="28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为真。</a:t>
            </a:r>
            <a:endParaRPr kumimoji="0" lang="zh-CN" altLang="en-US" sz="28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endParaRPr>
          </a:p>
        </p:txBody>
      </p:sp>
      <p:sp>
        <p:nvSpPr>
          <p:cNvPr id="5" name="Rectangle 6"/>
          <p:cNvSpPr txBox="1">
            <a:spLocks noChangeArrowheads="1"/>
          </p:cNvSpPr>
          <p:nvPr/>
        </p:nvSpPr>
        <p:spPr bwMode="auto">
          <a:xfrm>
            <a:off x="331788" y="2732088"/>
            <a:ext cx="8351838"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marR="0" lvl="0" indent="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zh-CN" altLang="en-US" sz="2800" b="1" i="0" u="none" strike="noStrike" kern="0" cap="none" spc="0" normalizeH="0" baseline="0" noProof="0" dirty="0">
                <a:ln>
                  <a:noFill/>
                </a:ln>
                <a:solidFill>
                  <a:srgbClr val="3366CC"/>
                </a:solidFill>
                <a:effectLst>
                  <a:outerShdw blurRad="38100" dist="38100" dir="2700000" algn="tl">
                    <a:srgbClr val="C0C0C0"/>
                  </a:outerShdw>
                </a:effectLst>
                <a:uLnTx/>
                <a:uFillTx/>
                <a:latin typeface="+mn-lt"/>
                <a:ea typeface="+mn-ea"/>
                <a:cs typeface="+mn-cs"/>
              </a:rPr>
              <a:t>设：</a:t>
            </a:r>
            <a:r>
              <a:rPr kumimoji="0" lang="zh-CN" altLang="en-US" sz="2800" b="1" i="0" u="none" strike="noStrike" kern="0" cap="none" spc="0" normalizeH="0" baseline="0" noProof="0" dirty="0">
                <a:ln>
                  <a:noFill/>
                </a:ln>
                <a:solidFill>
                  <a:schemeClr val="tx1"/>
                </a:solidFill>
                <a:effectLst/>
                <a:uLnTx/>
                <a:uFillTx/>
                <a:latin typeface="+mn-lt"/>
                <a:ea typeface="+mn-ea"/>
                <a:cs typeface="+mn-cs"/>
              </a:rPr>
              <a:t> </a:t>
            </a:r>
            <a:r>
              <a:rPr kumimoji="0" lang="en-US" altLang="zh-CN" sz="2800" b="1" i="1"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F</a:t>
            </a:r>
            <a:r>
              <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t>
            </a:r>
            <a:r>
              <a:rPr kumimoji="0" lang="en-US" altLang="zh-CN" sz="2800" b="1" i="1"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x</a:t>
            </a:r>
            <a:r>
              <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t>
            </a:r>
            <a:r>
              <a:rPr kumimoji="0" lang="zh-CN" altLang="en-US"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t>
            </a:r>
            <a:r>
              <a:rPr kumimoji="0" lang="zh-CN" altLang="en-US" sz="2800" b="1" i="1"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 </a:t>
            </a:r>
            <a:r>
              <a:rPr kumimoji="0" lang="en-US" altLang="zh-CN" sz="2800" b="1" i="1"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x</a:t>
            </a:r>
            <a:r>
              <a:rPr kumimoji="0" lang="zh-CN" altLang="en-US"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是人，</a:t>
            </a:r>
            <a:r>
              <a:rPr kumimoji="0" lang="en-US" altLang="zh-CN" sz="2800" b="1" i="1"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G</a:t>
            </a:r>
            <a:r>
              <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t>
            </a:r>
            <a:r>
              <a:rPr kumimoji="0" lang="en-US" altLang="zh-CN" sz="2800" b="1" i="1"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x</a:t>
            </a:r>
            <a:r>
              <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t>
            </a:r>
            <a:r>
              <a:rPr kumimoji="0" lang="zh-CN" altLang="en-US"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t>
            </a:r>
            <a:r>
              <a:rPr kumimoji="0" lang="en-US" altLang="zh-CN" sz="2800" b="1" i="1"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x</a:t>
            </a:r>
            <a:r>
              <a:rPr kumimoji="0" lang="zh-CN" altLang="en-US"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是要死的，</a:t>
            </a:r>
            <a:r>
              <a:rPr kumimoji="0" lang="en-US" altLang="zh-CN" sz="2800" b="1" i="1"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a:t>
            </a:r>
            <a:r>
              <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t>
            </a:r>
            <a:r>
              <a:rPr kumimoji="0" lang="zh-CN" altLang="en-US"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苏格拉底</a:t>
            </a:r>
            <a:r>
              <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t>
            </a:r>
            <a:endPar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endParaRPr>
          </a:p>
          <a:p>
            <a:pPr marL="0" marR="0" lvl="0" indent="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      苏格拉底三段论可形式化为：</a:t>
            </a:r>
            <a:endPar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endParaRPr>
          </a:p>
          <a:p>
            <a:pPr marL="0" marR="0" lvl="0" indent="0" algn="just"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sym typeface="Symbol" panose="05050102010706020507" pitchFamily="18" charset="2"/>
              </a:rPr>
              <a:t>       </a:t>
            </a:r>
            <a:r>
              <a:rPr kumimoji="0" lang="zh-CN" altLang="en-US"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sym typeface="Symbol" panose="05050102010706020507" pitchFamily="18" charset="2"/>
              </a:rPr>
              <a:t></a:t>
            </a:r>
            <a:r>
              <a:rPr kumimoji="0" lang="en-US" altLang="zh-CN" sz="2800" b="1" i="1"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x</a:t>
            </a:r>
            <a:r>
              <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t>
            </a:r>
            <a:r>
              <a:rPr kumimoji="0" lang="en-US" altLang="zh-CN" sz="2800" b="1" i="1"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F</a:t>
            </a:r>
            <a:r>
              <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t>
            </a:r>
            <a:r>
              <a:rPr kumimoji="0" lang="en-US" altLang="zh-CN" sz="2800" b="1" i="1"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x</a:t>
            </a:r>
            <a:r>
              <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t>
            </a:r>
            <a:r>
              <a:rPr kumimoji="0" lang="en-US" altLang="zh-CN" sz="2800" b="1" i="1" u="none" strike="noStrike" kern="0" cap="none" spc="0" normalizeH="0" baseline="0" noProof="0" dirty="0">
                <a:ln>
                  <a:noFill/>
                </a:ln>
                <a:solidFill>
                  <a:srgbClr val="3366CC"/>
                </a:solidFill>
                <a:effectLst/>
                <a:uLnTx/>
                <a:uFillTx/>
                <a:latin typeface="Times New Roman" panose="02020603050405020304" pitchFamily="18" charset="0"/>
                <a:ea typeface="+mn-ea"/>
                <a:cs typeface="+mn-cs"/>
                <a:sym typeface="Symbol" panose="05050102010706020507" pitchFamily="18" charset="2"/>
              </a:rPr>
              <a:t></a:t>
            </a:r>
            <a:r>
              <a:rPr kumimoji="0" lang="en-US" altLang="zh-CN" sz="2800" b="1" i="1"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G</a:t>
            </a:r>
            <a:r>
              <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t>
            </a:r>
            <a:r>
              <a:rPr kumimoji="0" lang="en-US" altLang="zh-CN" sz="2800" b="1" i="1"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x</a:t>
            </a:r>
            <a:r>
              <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 </a:t>
            </a:r>
            <a:r>
              <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sym typeface="Symbol" panose="05050102010706020507" pitchFamily="18" charset="2"/>
              </a:rPr>
              <a:t></a:t>
            </a:r>
            <a:r>
              <a:rPr kumimoji="0" lang="en-US" altLang="zh-CN" sz="2800" b="1" i="1"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 F</a:t>
            </a:r>
            <a:r>
              <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t>
            </a:r>
            <a:r>
              <a:rPr kumimoji="0" lang="en-US" altLang="zh-CN" sz="2800" b="1" i="1"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a:t>
            </a:r>
            <a:r>
              <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t>
            </a:r>
            <a:r>
              <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sym typeface="Symbol" panose="05050102010706020507" pitchFamily="18" charset="2"/>
              </a:rPr>
              <a:t></a:t>
            </a:r>
            <a:r>
              <a:rPr kumimoji="0" lang="en-US" altLang="zh-CN" sz="2800" b="1" i="1"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 G</a:t>
            </a:r>
            <a:r>
              <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t>
            </a:r>
            <a:r>
              <a:rPr kumimoji="0" lang="en-US" altLang="zh-CN" sz="2800" b="1" i="1"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a:t>
            </a:r>
            <a:r>
              <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rPr>
              <a:t>)</a:t>
            </a:r>
            <a:endParaRPr kumimoji="0" lang="en-US" altLang="zh-CN" sz="2800" b="1" i="0" u="none" strike="noStrike" kern="0" cap="none" spc="0" normalizeH="0" baseline="0" noProof="0" dirty="0">
              <a:ln>
                <a:noFill/>
              </a:ln>
              <a:solidFill>
                <a:srgbClr val="3366CC"/>
              </a:solidFill>
              <a:effectLst/>
              <a:uLnTx/>
              <a:uFillTx/>
              <a:latin typeface="Times New Roman" panose="02020603050405020304" pitchFamily="18" charset="0"/>
              <a:ea typeface="+mn-ea"/>
              <a:cs typeface="+mn-cs"/>
            </a:endParaRPr>
          </a:p>
          <a:p>
            <a:pPr marL="0" marR="0" lvl="0" indent="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      </a:t>
            </a:r>
            <a:endParaRPr kumimoji="0" lang="zh-CN" altLang="en-US" sz="28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灯片编号占位符 4"/>
          <p:cNvSpPr txBox="1">
            <a:spLocks noGrp="1"/>
          </p:cNvSpPr>
          <p:nvPr/>
        </p:nvSpPr>
        <p:spPr>
          <a:xfrm>
            <a:off x="6553200" y="6248400"/>
            <a:ext cx="21336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45059" name="Rectangle 2"/>
          <p:cNvSpPr>
            <a:spLocks noGrp="1"/>
          </p:cNvSpPr>
          <p:nvPr>
            <p:ph type="title" idx="4294967295"/>
          </p:nvPr>
        </p:nvSpPr>
        <p:spPr>
          <a:ln/>
        </p:spPr>
        <p:txBody>
          <a:bodyPr vert="horz" wrap="square" lIns="91440" tIns="45720" rIns="91440" bIns="45720" anchor="ctr" anchorCtr="0"/>
          <a:p>
            <a:pPr eaLnBrk="1" hangingPunct="1"/>
            <a:r>
              <a:rPr lang="en-US" altLang="zh-CN" b="1" dirty="0">
                <a:latin typeface="Times New Roman" panose="02020603050405020304" pitchFamily="18" charset="0"/>
              </a:rPr>
              <a:t>2.2 </a:t>
            </a:r>
            <a:r>
              <a:rPr lang="zh-CN" altLang="en-US" b="1" dirty="0">
                <a:latin typeface="Times New Roman" panose="02020603050405020304" pitchFamily="18" charset="0"/>
              </a:rPr>
              <a:t>一阶逻辑公式及解释</a:t>
            </a:r>
            <a:endParaRPr lang="zh-CN" altLang="en-US" b="1" dirty="0">
              <a:latin typeface="Times New Roman" panose="02020603050405020304" pitchFamily="18" charset="0"/>
            </a:endParaRPr>
          </a:p>
        </p:txBody>
      </p:sp>
      <p:sp>
        <p:nvSpPr>
          <p:cNvPr id="45060" name="Rectangle 3"/>
          <p:cNvSpPr>
            <a:spLocks noGrp="1"/>
          </p:cNvSpPr>
          <p:nvPr>
            <p:ph type="body" idx="4294967295"/>
          </p:nvPr>
        </p:nvSpPr>
        <p:spPr>
          <a:xfrm>
            <a:off x="457200" y="1752600"/>
            <a:ext cx="8229600" cy="4495800"/>
          </a:xfrm>
          <a:ln/>
        </p:spPr>
        <p:txBody>
          <a:bodyPr vert="horz" wrap="square" lIns="91440" tIns="45720" rIns="91440" bIns="45720" anchor="t" anchorCtr="0"/>
          <a:p>
            <a:pPr algn="just" eaLnBrk="1" hangingPunct="1">
              <a:buSzPct val="150000"/>
              <a:buFont typeface="Wingdings" panose="05000000000000000000" pitchFamily="2" charset="2"/>
              <a:buChar char="§"/>
            </a:pPr>
            <a:r>
              <a:rPr lang="zh-CN" altLang="en-US" b="1" dirty="0">
                <a:latin typeface="宋体" panose="02010600030101010101" pitchFamily="2" charset="-122"/>
              </a:rPr>
              <a:t>字母表</a:t>
            </a:r>
            <a:endParaRPr lang="zh-CN" altLang="en-US" b="1" dirty="0">
              <a:latin typeface="宋体" panose="02010600030101010101" pitchFamily="2" charset="-122"/>
            </a:endParaRPr>
          </a:p>
          <a:p>
            <a:pPr algn="just" eaLnBrk="1" hangingPunct="1">
              <a:buSzPct val="150000"/>
              <a:buFont typeface="Wingdings" panose="05000000000000000000" pitchFamily="2" charset="2"/>
              <a:buChar char="§"/>
            </a:pPr>
            <a:r>
              <a:rPr lang="zh-CN" altLang="en-US" b="1" dirty="0">
                <a:latin typeface="宋体" panose="02010600030101010101" pitchFamily="2" charset="-122"/>
              </a:rPr>
              <a:t>合式公式</a:t>
            </a:r>
            <a:r>
              <a:rPr lang="en-US" altLang="zh-CN" b="1" dirty="0">
                <a:latin typeface="宋体" panose="02010600030101010101" pitchFamily="2" charset="-122"/>
              </a:rPr>
              <a:t>(</a:t>
            </a:r>
            <a:r>
              <a:rPr lang="zh-CN" altLang="en-US" b="1" dirty="0">
                <a:latin typeface="宋体" panose="02010600030101010101" pitchFamily="2" charset="-122"/>
              </a:rPr>
              <a:t>简称公式</a:t>
            </a:r>
            <a:r>
              <a:rPr lang="en-US" altLang="zh-CN" b="1" dirty="0">
                <a:latin typeface="宋体" panose="02010600030101010101" pitchFamily="2" charset="-122"/>
              </a:rPr>
              <a:t>)</a:t>
            </a:r>
            <a:endParaRPr lang="en-US" altLang="zh-CN" b="1" dirty="0">
              <a:latin typeface="宋体" panose="02010600030101010101" pitchFamily="2" charset="-122"/>
            </a:endParaRPr>
          </a:p>
          <a:p>
            <a:pPr algn="just" eaLnBrk="1" hangingPunct="1">
              <a:buSzPct val="150000"/>
              <a:buFont typeface="Wingdings" panose="05000000000000000000" pitchFamily="2" charset="2"/>
              <a:buChar char="§"/>
            </a:pPr>
            <a:r>
              <a:rPr lang="zh-CN" altLang="en-US" b="1" dirty="0">
                <a:latin typeface="宋体" panose="02010600030101010101" pitchFamily="2" charset="-122"/>
              </a:rPr>
              <a:t>个体变项的自由出现和约束出现</a:t>
            </a:r>
            <a:endParaRPr lang="zh-CN" altLang="en-US" b="1" dirty="0">
              <a:latin typeface="宋体" panose="02010600030101010101" pitchFamily="2" charset="-122"/>
            </a:endParaRPr>
          </a:p>
          <a:p>
            <a:pPr algn="just" eaLnBrk="1" hangingPunct="1">
              <a:buSzPct val="150000"/>
              <a:buFont typeface="Wingdings" panose="05000000000000000000" pitchFamily="2" charset="2"/>
              <a:buChar char="§"/>
            </a:pPr>
            <a:r>
              <a:rPr lang="zh-CN" altLang="en-US" b="1" dirty="0">
                <a:latin typeface="宋体" panose="02010600030101010101" pitchFamily="2" charset="-122"/>
              </a:rPr>
              <a:t>解释</a:t>
            </a:r>
            <a:endParaRPr lang="zh-CN" altLang="en-US" b="1" dirty="0">
              <a:latin typeface="宋体" panose="02010600030101010101" pitchFamily="2" charset="-122"/>
            </a:endParaRPr>
          </a:p>
          <a:p>
            <a:pPr algn="just" eaLnBrk="1" hangingPunct="1">
              <a:buSzPct val="150000"/>
              <a:buFont typeface="Wingdings" panose="05000000000000000000" pitchFamily="2" charset="2"/>
              <a:buChar char="§"/>
            </a:pPr>
            <a:r>
              <a:rPr lang="zh-CN" altLang="en-US" b="1" dirty="0">
                <a:latin typeface="宋体" panose="02010600030101010101" pitchFamily="2" charset="-122"/>
              </a:rPr>
              <a:t>永真式</a:t>
            </a:r>
            <a:r>
              <a:rPr lang="en-US" altLang="zh-CN" b="1" dirty="0">
                <a:latin typeface="宋体" panose="02010600030101010101" pitchFamily="2" charset="-122"/>
              </a:rPr>
              <a:t>(</a:t>
            </a:r>
            <a:r>
              <a:rPr lang="zh-CN" altLang="en-US" b="1" dirty="0">
                <a:latin typeface="宋体" panose="02010600030101010101" pitchFamily="2" charset="-122"/>
              </a:rPr>
              <a:t>逻辑有效式</a:t>
            </a:r>
            <a:r>
              <a:rPr lang="en-US" altLang="zh-CN" b="1" dirty="0">
                <a:latin typeface="宋体" panose="02010600030101010101" pitchFamily="2" charset="-122"/>
              </a:rPr>
              <a:t>)</a:t>
            </a:r>
            <a:endParaRPr lang="en-US" altLang="zh-CN" b="1" dirty="0">
              <a:latin typeface="宋体" panose="02010600030101010101" pitchFamily="2" charset="-122"/>
            </a:endParaRPr>
          </a:p>
          <a:p>
            <a:pPr algn="just" eaLnBrk="1" hangingPunct="1">
              <a:buSzPct val="150000"/>
              <a:buFont typeface="Wingdings" panose="05000000000000000000" pitchFamily="2" charset="2"/>
              <a:buChar char="§"/>
            </a:pPr>
            <a:r>
              <a:rPr lang="zh-CN" altLang="en-US" b="1" dirty="0">
                <a:latin typeface="宋体" panose="02010600030101010101" pitchFamily="2" charset="-122"/>
              </a:rPr>
              <a:t>矛盾式</a:t>
            </a:r>
            <a:r>
              <a:rPr lang="en-US" altLang="zh-CN" b="1" dirty="0">
                <a:latin typeface="宋体" panose="02010600030101010101" pitchFamily="2" charset="-122"/>
              </a:rPr>
              <a:t>(</a:t>
            </a:r>
            <a:r>
              <a:rPr lang="zh-CN" altLang="en-US" b="1" dirty="0">
                <a:latin typeface="宋体" panose="02010600030101010101" pitchFamily="2" charset="-122"/>
              </a:rPr>
              <a:t>永假式</a:t>
            </a:r>
            <a:r>
              <a:rPr lang="en-US" altLang="zh-CN" b="1" dirty="0">
                <a:latin typeface="宋体" panose="02010600030101010101" pitchFamily="2" charset="-122"/>
              </a:rPr>
              <a:t>)</a:t>
            </a:r>
            <a:endParaRPr lang="en-US" altLang="zh-CN" b="1" dirty="0">
              <a:latin typeface="宋体" panose="02010600030101010101" pitchFamily="2" charset="-122"/>
            </a:endParaRPr>
          </a:p>
          <a:p>
            <a:pPr eaLnBrk="1" hangingPunct="1">
              <a:buSzPct val="150000"/>
              <a:buFont typeface="Wingdings" panose="05000000000000000000" pitchFamily="2" charset="2"/>
              <a:buChar char="§"/>
            </a:pPr>
            <a:r>
              <a:rPr lang="zh-CN" altLang="en-US" b="1" dirty="0">
                <a:latin typeface="宋体" panose="02010600030101010101" pitchFamily="2" charset="-122"/>
              </a:rPr>
              <a:t>可满足式 </a:t>
            </a:r>
            <a:endParaRPr lang="zh-CN" altLang="en-US" b="1" dirty="0">
              <a:latin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灯片编号占位符 4"/>
          <p:cNvSpPr txBox="1">
            <a:spLocks noGrp="1"/>
          </p:cNvSpPr>
          <p:nvPr/>
        </p:nvSpPr>
        <p:spPr>
          <a:xfrm>
            <a:off x="6553200" y="6248400"/>
            <a:ext cx="21336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46083" name="Rectangle 2"/>
          <p:cNvSpPr>
            <a:spLocks noGrp="1"/>
          </p:cNvSpPr>
          <p:nvPr>
            <p:ph type="title" idx="4294967295"/>
          </p:nvPr>
        </p:nvSpPr>
        <p:spPr>
          <a:xfrm>
            <a:off x="468313" y="476250"/>
            <a:ext cx="8229600" cy="990600"/>
          </a:xfrm>
          <a:ln/>
        </p:spPr>
        <p:txBody>
          <a:bodyPr vert="horz" wrap="square" lIns="91440" tIns="45720" rIns="91440" bIns="45720" anchor="ctr" anchorCtr="0"/>
          <a:p>
            <a:pPr eaLnBrk="1" hangingPunct="1"/>
            <a:r>
              <a:rPr lang="zh-CN" altLang="zh-CN" b="1" dirty="0">
                <a:latin typeface="宋体" panose="02010600030101010101" pitchFamily="2" charset="-122"/>
              </a:rPr>
              <a:t>字母表</a:t>
            </a:r>
            <a:r>
              <a:rPr lang="zh-CN" altLang="zh-CN" sz="4000" b="1" dirty="0">
                <a:latin typeface="宋体" panose="02010600030101010101" pitchFamily="2" charset="-122"/>
              </a:rPr>
              <a:t> </a:t>
            </a:r>
            <a:endParaRPr lang="zh-CN" altLang="zh-CN" sz="4000" b="1" dirty="0">
              <a:latin typeface="宋体" panose="02010600030101010101" pitchFamily="2" charset="-122"/>
            </a:endParaRPr>
          </a:p>
        </p:txBody>
      </p:sp>
      <p:sp>
        <p:nvSpPr>
          <p:cNvPr id="46084" name="Rectangle 3"/>
          <p:cNvSpPr>
            <a:spLocks noGrp="1"/>
          </p:cNvSpPr>
          <p:nvPr>
            <p:ph type="body" idx="4294967295"/>
          </p:nvPr>
        </p:nvSpPr>
        <p:spPr>
          <a:xfrm>
            <a:off x="539750" y="1700213"/>
            <a:ext cx="8280400" cy="4419600"/>
          </a:xfrm>
          <a:ln/>
        </p:spPr>
        <p:txBody>
          <a:bodyPr vert="horz" wrap="square" lIns="91440" tIns="45720" rIns="91440" bIns="45720" anchor="t" anchorCtr="0"/>
          <a:p>
            <a:pPr algn="just" eaLnBrk="1" hangingPunct="1">
              <a:lnSpc>
                <a:spcPct val="90000"/>
              </a:lnSpc>
              <a:buNone/>
            </a:pPr>
            <a:r>
              <a:rPr lang="zh-CN" altLang="en-US" sz="2800" b="1" dirty="0">
                <a:solidFill>
                  <a:srgbClr val="FF3300"/>
                </a:solidFill>
                <a:latin typeface="Times New Roman" panose="02020603050405020304" pitchFamily="18" charset="0"/>
              </a:rPr>
              <a:t>定义  字母表</a:t>
            </a:r>
            <a:r>
              <a:rPr lang="zh-CN" altLang="en-US" sz="2800" b="1" dirty="0">
                <a:latin typeface="Times New Roman" panose="02020603050405020304" pitchFamily="18" charset="0"/>
              </a:rPr>
              <a:t>包含下述符号：</a:t>
            </a:r>
            <a:endParaRPr lang="zh-CN" altLang="en-US" sz="2800" b="1" dirty="0">
              <a:latin typeface="Times New Roman" panose="02020603050405020304" pitchFamily="18" charset="0"/>
            </a:endParaRPr>
          </a:p>
          <a:p>
            <a:pPr algn="just" eaLnBrk="1" hangingPunct="1">
              <a:lnSpc>
                <a:spcPct val="90000"/>
              </a:lnSpc>
              <a:buNone/>
            </a:pPr>
            <a:r>
              <a:rPr lang="zh-CN" altLang="en-US" sz="2800" b="1" dirty="0">
                <a:latin typeface="Times New Roman" panose="02020603050405020304" pitchFamily="18" charset="0"/>
              </a:rPr>
              <a:t>  </a:t>
            </a:r>
            <a:r>
              <a:rPr lang="en-US" altLang="zh-CN" sz="2800" b="1" dirty="0">
                <a:latin typeface="Times New Roman" panose="02020603050405020304" pitchFamily="18" charset="0"/>
              </a:rPr>
              <a:t>(1) </a:t>
            </a:r>
            <a:r>
              <a:rPr lang="zh-CN" altLang="en-US" sz="2800" b="1" dirty="0">
                <a:latin typeface="Times New Roman" panose="02020603050405020304" pitchFamily="18" charset="0"/>
              </a:rPr>
              <a:t>个体常项：</a:t>
            </a:r>
            <a:r>
              <a:rPr lang="en-US" altLang="zh-CN" sz="2800" b="1" i="1" dirty="0">
                <a:latin typeface="Times New Roman" panose="02020603050405020304" pitchFamily="18" charset="0"/>
              </a:rPr>
              <a:t>a</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b</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c</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a</a:t>
            </a:r>
            <a:r>
              <a:rPr lang="en-US" altLang="zh-CN" sz="2800" b="1" i="1" baseline="-30000" dirty="0">
                <a:latin typeface="Times New Roman" panose="02020603050405020304" pitchFamily="18" charset="0"/>
              </a:rPr>
              <a:t>i</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b</a:t>
            </a:r>
            <a:r>
              <a:rPr lang="en-US" altLang="zh-CN" sz="2800" b="1" i="1" baseline="-30000" dirty="0">
                <a:latin typeface="Times New Roman" panose="02020603050405020304" pitchFamily="18" charset="0"/>
              </a:rPr>
              <a:t>i</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c</a:t>
            </a:r>
            <a:r>
              <a:rPr lang="en-US" altLang="zh-CN" sz="2800" b="1" i="1" baseline="-30000" dirty="0">
                <a:latin typeface="Times New Roman" panose="02020603050405020304" pitchFamily="18" charset="0"/>
              </a:rPr>
              <a:t>i</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i</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1</a:t>
            </a:r>
            <a:endParaRPr lang="en-US" altLang="zh-CN" sz="2800" b="1" dirty="0">
              <a:latin typeface="Times New Roman" panose="02020603050405020304" pitchFamily="18" charset="0"/>
            </a:endParaRPr>
          </a:p>
          <a:p>
            <a:pPr algn="just" eaLnBrk="1" hangingPunct="1">
              <a:lnSpc>
                <a:spcPct val="90000"/>
              </a:lnSpc>
              <a:buNone/>
            </a:pPr>
            <a:r>
              <a:rPr lang="en-US" altLang="zh-CN" sz="2800" b="1" dirty="0">
                <a:latin typeface="Times New Roman" panose="02020603050405020304" pitchFamily="18" charset="0"/>
              </a:rPr>
              <a:t>  (2) </a:t>
            </a:r>
            <a:r>
              <a:rPr lang="zh-CN" altLang="en-US" sz="2800" b="1" dirty="0">
                <a:latin typeface="Times New Roman" panose="02020603050405020304" pitchFamily="18" charset="0"/>
              </a:rPr>
              <a:t>个体变项：</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y</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z</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x</a:t>
            </a:r>
            <a:r>
              <a:rPr lang="en-US" altLang="zh-CN" sz="2800" b="1" i="1" baseline="-30000" dirty="0">
                <a:latin typeface="Times New Roman" panose="02020603050405020304" pitchFamily="18" charset="0"/>
              </a:rPr>
              <a:t>i</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y</a:t>
            </a:r>
            <a:r>
              <a:rPr lang="en-US" altLang="zh-CN" sz="2800" b="1" i="1" baseline="-30000" dirty="0">
                <a:latin typeface="Times New Roman" panose="02020603050405020304" pitchFamily="18" charset="0"/>
              </a:rPr>
              <a:t>i</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z</a:t>
            </a:r>
            <a:r>
              <a:rPr lang="en-US" altLang="zh-CN" sz="2800" b="1" i="1" baseline="-30000" dirty="0">
                <a:latin typeface="Times New Roman" panose="02020603050405020304" pitchFamily="18" charset="0"/>
              </a:rPr>
              <a:t>i</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i</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1 </a:t>
            </a:r>
            <a:endParaRPr lang="en-US" altLang="zh-CN" sz="2800" b="1" dirty="0">
              <a:latin typeface="Times New Roman" panose="02020603050405020304" pitchFamily="18" charset="0"/>
            </a:endParaRPr>
          </a:p>
          <a:p>
            <a:pPr algn="just" eaLnBrk="1" hangingPunct="1">
              <a:lnSpc>
                <a:spcPct val="90000"/>
              </a:lnSpc>
              <a:buNone/>
            </a:pPr>
            <a:r>
              <a:rPr lang="en-US" altLang="zh-CN" sz="2800" b="1" dirty="0">
                <a:latin typeface="Times New Roman" panose="02020603050405020304" pitchFamily="18" charset="0"/>
              </a:rPr>
              <a:t>  (3) </a:t>
            </a:r>
            <a:r>
              <a:rPr lang="zh-CN" altLang="en-US" sz="2800" b="1" dirty="0">
                <a:latin typeface="Times New Roman" panose="02020603050405020304" pitchFamily="18" charset="0"/>
              </a:rPr>
              <a:t>函数符号：</a:t>
            </a:r>
            <a:r>
              <a:rPr lang="en-US" altLang="zh-CN" sz="2800" b="1" i="1" dirty="0">
                <a:latin typeface="Times New Roman" panose="02020603050405020304" pitchFamily="18" charset="0"/>
              </a:rPr>
              <a:t>f</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g</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h</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f</a:t>
            </a:r>
            <a:r>
              <a:rPr lang="en-US" altLang="zh-CN" sz="2800" b="1" i="1" baseline="-30000" dirty="0">
                <a:latin typeface="Times New Roman" panose="02020603050405020304" pitchFamily="18" charset="0"/>
              </a:rPr>
              <a:t>i</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g</a:t>
            </a:r>
            <a:r>
              <a:rPr lang="en-US" altLang="zh-CN" sz="2800" b="1" i="1" baseline="-30000" dirty="0">
                <a:latin typeface="Times New Roman" panose="02020603050405020304" pitchFamily="18" charset="0"/>
              </a:rPr>
              <a:t>i</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h</a:t>
            </a:r>
            <a:r>
              <a:rPr lang="en-US" altLang="zh-CN" sz="2800" b="1" i="1" baseline="-30000" dirty="0">
                <a:latin typeface="Times New Roman" panose="02020603050405020304" pitchFamily="18" charset="0"/>
              </a:rPr>
              <a:t>i</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i</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1</a:t>
            </a:r>
            <a:endParaRPr lang="en-US" altLang="zh-CN" sz="2800" b="1" dirty="0">
              <a:latin typeface="Times New Roman" panose="02020603050405020304" pitchFamily="18" charset="0"/>
            </a:endParaRPr>
          </a:p>
          <a:p>
            <a:pPr algn="just" eaLnBrk="1" hangingPunct="1">
              <a:lnSpc>
                <a:spcPct val="90000"/>
              </a:lnSpc>
              <a:buNone/>
            </a:pPr>
            <a:r>
              <a:rPr lang="en-US" altLang="zh-CN" sz="2800" b="1" dirty="0">
                <a:latin typeface="Times New Roman" panose="02020603050405020304" pitchFamily="18" charset="0"/>
              </a:rPr>
              <a:t>  (4) </a:t>
            </a:r>
            <a:r>
              <a:rPr lang="zh-CN" altLang="en-US" sz="2800" b="1" dirty="0">
                <a:latin typeface="Times New Roman" panose="02020603050405020304" pitchFamily="18" charset="0"/>
              </a:rPr>
              <a:t>谓词符号：</a:t>
            </a:r>
            <a:r>
              <a:rPr lang="en-US" altLang="zh-CN" sz="2800" b="1" i="1" dirty="0">
                <a:latin typeface="Times New Roman" panose="02020603050405020304" pitchFamily="18" charset="0"/>
              </a:rPr>
              <a:t>F</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G</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H</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F</a:t>
            </a:r>
            <a:r>
              <a:rPr lang="en-US" altLang="zh-CN" sz="2800" b="1" i="1" baseline="-30000" dirty="0">
                <a:latin typeface="Times New Roman" panose="02020603050405020304" pitchFamily="18" charset="0"/>
              </a:rPr>
              <a:t>i</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G</a:t>
            </a:r>
            <a:r>
              <a:rPr lang="en-US" altLang="zh-CN" sz="2800" b="1" i="1" baseline="-30000" dirty="0">
                <a:latin typeface="Times New Roman" panose="02020603050405020304" pitchFamily="18" charset="0"/>
              </a:rPr>
              <a:t>i</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H</a:t>
            </a:r>
            <a:r>
              <a:rPr lang="en-US" altLang="zh-CN" sz="2800" b="1" i="1" baseline="-30000" dirty="0">
                <a:latin typeface="Times New Roman" panose="02020603050405020304" pitchFamily="18" charset="0"/>
              </a:rPr>
              <a:t>i</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i</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1</a:t>
            </a:r>
            <a:endParaRPr lang="en-US" altLang="zh-CN" sz="2800" b="1" dirty="0">
              <a:latin typeface="Times New Roman" panose="02020603050405020304" pitchFamily="18" charset="0"/>
            </a:endParaRPr>
          </a:p>
          <a:p>
            <a:pPr algn="just" eaLnBrk="1" hangingPunct="1">
              <a:lnSpc>
                <a:spcPct val="90000"/>
              </a:lnSpc>
              <a:buNone/>
            </a:pPr>
            <a:r>
              <a:rPr lang="en-US" altLang="zh-CN" sz="2800" b="1" dirty="0">
                <a:latin typeface="Times New Roman" panose="02020603050405020304" pitchFamily="18" charset="0"/>
              </a:rPr>
              <a:t>  (5) </a:t>
            </a:r>
            <a:r>
              <a:rPr lang="zh-CN" altLang="en-US" sz="2800" b="1" dirty="0">
                <a:latin typeface="Times New Roman" panose="02020603050405020304" pitchFamily="18" charset="0"/>
              </a:rPr>
              <a:t>量词符号：</a:t>
            </a:r>
            <a:r>
              <a:rPr lang="zh-CN" altLang="en-US"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endParaRPr lang="en-US" altLang="zh-CN" sz="2800" b="1" dirty="0">
              <a:latin typeface="Times New Roman" panose="02020603050405020304" pitchFamily="18" charset="0"/>
            </a:endParaRPr>
          </a:p>
          <a:p>
            <a:pPr algn="just" eaLnBrk="1" hangingPunct="1">
              <a:lnSpc>
                <a:spcPct val="90000"/>
              </a:lnSpc>
              <a:buNone/>
            </a:pPr>
            <a:r>
              <a:rPr lang="en-US" altLang="zh-CN" sz="2800" b="1" dirty="0">
                <a:latin typeface="Times New Roman" panose="02020603050405020304" pitchFamily="18" charset="0"/>
              </a:rPr>
              <a:t>  (6) </a:t>
            </a:r>
            <a:r>
              <a:rPr lang="zh-CN" altLang="en-US" sz="2800" b="1" dirty="0">
                <a:latin typeface="Times New Roman" panose="02020603050405020304" pitchFamily="18" charset="0"/>
              </a:rPr>
              <a:t>联结词符号：</a:t>
            </a:r>
            <a:r>
              <a:rPr lang="zh-CN" altLang="en-US"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a:p>
            <a:pPr eaLnBrk="1" hangingPunct="1">
              <a:lnSpc>
                <a:spcPct val="90000"/>
              </a:lnSpc>
              <a:buNone/>
            </a:pPr>
            <a:r>
              <a:rPr lang="en-US" altLang="zh-CN" sz="2800" b="1" dirty="0">
                <a:latin typeface="Times New Roman" panose="02020603050405020304" pitchFamily="18" charset="0"/>
              </a:rPr>
              <a:t>  (7) </a:t>
            </a:r>
            <a:r>
              <a:rPr lang="zh-CN" altLang="en-US" sz="2800" b="1" dirty="0">
                <a:latin typeface="Times New Roman" panose="02020603050405020304" pitchFamily="18" charset="0"/>
              </a:rPr>
              <a:t>括号与逗号：</a:t>
            </a:r>
            <a:r>
              <a:rPr lang="en-US" altLang="zh-CN" sz="2800" b="1" dirty="0">
                <a:latin typeface="Times New Roman" panose="02020603050405020304" pitchFamily="18" charset="0"/>
              </a:rPr>
              <a:t>(, ), </a:t>
            </a:r>
            <a:r>
              <a:rPr lang="zh-CN" altLang="en-US" sz="2800" b="1" dirty="0">
                <a:latin typeface="Times New Roman" panose="02020603050405020304" pitchFamily="18" charset="0"/>
              </a:rPr>
              <a:t>， </a:t>
            </a:r>
            <a:endParaRPr lang="zh-CN" altLang="en-US" sz="2800" b="1" dirty="0">
              <a:latin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灯片编号占位符 4"/>
          <p:cNvSpPr txBox="1">
            <a:spLocks noGrp="1"/>
          </p:cNvSpPr>
          <p:nvPr/>
        </p:nvSpPr>
        <p:spPr>
          <a:xfrm>
            <a:off x="6553200" y="6248400"/>
            <a:ext cx="21336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47107" name="Rectangle 2"/>
          <p:cNvSpPr>
            <a:spLocks noGrp="1"/>
          </p:cNvSpPr>
          <p:nvPr>
            <p:ph type="title" idx="4294967295"/>
          </p:nvPr>
        </p:nvSpPr>
        <p:spPr>
          <a:xfrm>
            <a:off x="457200" y="457200"/>
            <a:ext cx="8229600" cy="990600"/>
          </a:xfrm>
          <a:ln/>
        </p:spPr>
        <p:txBody>
          <a:bodyPr vert="horz" wrap="square" lIns="91440" tIns="45720" rIns="91440" bIns="45720" anchor="ctr" anchorCtr="0"/>
          <a:p>
            <a:pPr eaLnBrk="1" hangingPunct="1"/>
            <a:r>
              <a:rPr lang="zh-CN" altLang="zh-CN" b="1" dirty="0">
                <a:latin typeface="宋体" panose="02010600030101010101" pitchFamily="2" charset="-122"/>
              </a:rPr>
              <a:t>项 </a:t>
            </a:r>
            <a:endParaRPr lang="zh-CN" altLang="zh-CN" b="1" dirty="0">
              <a:latin typeface="宋体" panose="02010600030101010101" pitchFamily="2" charset="-122"/>
            </a:endParaRPr>
          </a:p>
        </p:txBody>
      </p:sp>
      <p:sp>
        <p:nvSpPr>
          <p:cNvPr id="47108" name="Rectangle 3"/>
          <p:cNvSpPr>
            <a:spLocks noGrp="1"/>
          </p:cNvSpPr>
          <p:nvPr>
            <p:ph type="body" idx="4294967295"/>
          </p:nvPr>
        </p:nvSpPr>
        <p:spPr>
          <a:xfrm>
            <a:off x="539750" y="1752600"/>
            <a:ext cx="8229600" cy="4556125"/>
          </a:xfrm>
          <a:ln/>
        </p:spPr>
        <p:txBody>
          <a:bodyPr vert="horz" wrap="square" lIns="91440" tIns="45720" rIns="91440" bIns="45720" anchor="t" anchorCtr="0"/>
          <a:p>
            <a:pPr algn="just" eaLnBrk="1" hangingPunct="1">
              <a:buNone/>
            </a:pPr>
            <a:r>
              <a:rPr lang="zh-CN" altLang="en-US" sz="2800" b="1" dirty="0">
                <a:solidFill>
                  <a:srgbClr val="FF3300"/>
                </a:solidFill>
                <a:latin typeface="Times New Roman" panose="02020603050405020304" pitchFamily="18" charset="0"/>
              </a:rPr>
              <a:t>定义  项</a:t>
            </a:r>
            <a:r>
              <a:rPr lang="zh-CN" altLang="en-US" sz="2800" b="1" dirty="0">
                <a:latin typeface="Times New Roman" panose="02020603050405020304" pitchFamily="18" charset="0"/>
              </a:rPr>
              <a:t>的定义如下：</a:t>
            </a:r>
            <a:endParaRPr lang="zh-CN" altLang="en-US" sz="2800" b="1" dirty="0">
              <a:latin typeface="Times New Roman" panose="02020603050405020304" pitchFamily="18" charset="0"/>
            </a:endParaRPr>
          </a:p>
          <a:p>
            <a:pPr algn="just" eaLnBrk="1" hangingPunct="1">
              <a:buNone/>
            </a:pPr>
            <a:r>
              <a:rPr lang="zh-CN" altLang="en-US" sz="2800" b="1" dirty="0">
                <a:latin typeface="Times New Roman" panose="02020603050405020304" pitchFamily="18" charset="0"/>
              </a:rPr>
              <a:t>  </a:t>
            </a:r>
            <a:r>
              <a:rPr lang="en-US" altLang="zh-CN" sz="2800" b="1" dirty="0">
                <a:latin typeface="Times New Roman" panose="02020603050405020304" pitchFamily="18" charset="0"/>
              </a:rPr>
              <a:t>(1) </a:t>
            </a:r>
            <a:r>
              <a:rPr lang="zh-CN" altLang="en-US" sz="2800" b="1" dirty="0">
                <a:latin typeface="Times New Roman" panose="02020603050405020304" pitchFamily="18" charset="0"/>
              </a:rPr>
              <a:t>个体常项和个体变项是项</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algn="just" eaLnBrk="1" hangingPunct="1">
              <a:buNone/>
            </a:pPr>
            <a:r>
              <a:rPr lang="en-US" altLang="zh-CN" sz="2800" b="1" dirty="0">
                <a:latin typeface="Times New Roman" panose="02020603050405020304" pitchFamily="18" charset="0"/>
              </a:rPr>
              <a:t>  (2) </a:t>
            </a:r>
            <a:r>
              <a:rPr lang="zh-CN" altLang="en-US" sz="2800" b="1" dirty="0">
                <a:latin typeface="Times New Roman" panose="02020603050405020304" pitchFamily="18" charset="0"/>
              </a:rPr>
              <a:t>若</a:t>
            </a:r>
            <a:r>
              <a:rPr lang="zh-CN" altLang="en-US" sz="2800" b="1" i="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baseline="-30000" dirty="0">
                <a:latin typeface="Times New Roman" panose="02020603050405020304" pitchFamily="18" charset="0"/>
              </a:rPr>
              <a:t>1</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x</a:t>
            </a:r>
            <a:r>
              <a:rPr lang="en-US" altLang="zh-CN" sz="2800" b="1" baseline="-30000" dirty="0">
                <a:latin typeface="Times New Roman" panose="02020603050405020304" pitchFamily="18" charset="0"/>
              </a:rPr>
              <a:t>2</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x</a:t>
            </a:r>
            <a:r>
              <a:rPr lang="en-US" altLang="zh-CN" sz="2800" b="1" i="1" baseline="-30000" dirty="0">
                <a:latin typeface="Times New Roman" panose="02020603050405020304" pitchFamily="18" charset="0"/>
              </a:rPr>
              <a:t>n</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是任意的</a:t>
            </a:r>
            <a:r>
              <a:rPr lang="en-US" altLang="zh-CN" sz="2800" b="1" i="1" dirty="0">
                <a:latin typeface="Times New Roman" panose="02020603050405020304" pitchFamily="18" charset="0"/>
              </a:rPr>
              <a:t>n</a:t>
            </a:r>
            <a:r>
              <a:rPr lang="zh-CN" altLang="en-US" sz="2800" b="1" dirty="0">
                <a:latin typeface="Times New Roman" panose="02020603050405020304" pitchFamily="18" charset="0"/>
              </a:rPr>
              <a:t>元函数，</a:t>
            </a:r>
            <a:r>
              <a:rPr lang="en-US" altLang="zh-CN" sz="2800" b="1" i="1" dirty="0">
                <a:latin typeface="Times New Roman" panose="02020603050405020304" pitchFamily="18" charset="0"/>
              </a:rPr>
              <a:t>t</a:t>
            </a:r>
            <a:r>
              <a:rPr lang="en-US" altLang="zh-CN" sz="2800" b="1" baseline="-30000" dirty="0">
                <a:latin typeface="Times New Roman" panose="02020603050405020304" pitchFamily="18" charset="0"/>
              </a:rPr>
              <a:t>1</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t</a:t>
            </a:r>
            <a:r>
              <a:rPr lang="en-US" altLang="zh-CN" sz="2800" b="1" baseline="-30000" dirty="0">
                <a:latin typeface="Times New Roman" panose="02020603050405020304" pitchFamily="18" charset="0"/>
              </a:rPr>
              <a:t>2</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t</a:t>
            </a:r>
            <a:r>
              <a:rPr lang="en-US" altLang="zh-CN" sz="2800" b="1" i="1" baseline="-30000" dirty="0">
                <a:latin typeface="Times New Roman" panose="02020603050405020304" pitchFamily="18" charset="0"/>
              </a:rPr>
              <a:t>n</a:t>
            </a:r>
            <a:endParaRPr lang="en-US" altLang="zh-CN" sz="2800" b="1" i="1" baseline="-30000" dirty="0">
              <a:latin typeface="Times New Roman" panose="02020603050405020304" pitchFamily="18" charset="0"/>
            </a:endParaRPr>
          </a:p>
          <a:p>
            <a:pPr algn="just" eaLnBrk="1" hangingPunct="1">
              <a:buNone/>
            </a:pPr>
            <a:r>
              <a:rPr lang="zh-CN" altLang="en-US" sz="2800" b="1" dirty="0">
                <a:latin typeface="Times New Roman" panose="02020603050405020304" pitchFamily="18" charset="0"/>
              </a:rPr>
              <a:t>是任意的</a:t>
            </a:r>
            <a:r>
              <a:rPr lang="en-US" altLang="zh-CN" sz="2800" b="1" i="1" dirty="0">
                <a:latin typeface="Times New Roman" panose="02020603050405020304" pitchFamily="18" charset="0"/>
              </a:rPr>
              <a:t>n</a:t>
            </a:r>
            <a:r>
              <a:rPr lang="zh-CN" altLang="en-US" sz="2800" b="1" dirty="0">
                <a:latin typeface="Times New Roman" panose="02020603050405020304" pitchFamily="18" charset="0"/>
              </a:rPr>
              <a:t>个项，则</a:t>
            </a:r>
            <a:r>
              <a:rPr lang="zh-CN" altLang="en-US" sz="2800" b="1" i="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t</a:t>
            </a:r>
            <a:r>
              <a:rPr lang="en-US" altLang="zh-CN" sz="2800" b="1" baseline="-30000" dirty="0">
                <a:latin typeface="Times New Roman" panose="02020603050405020304" pitchFamily="18" charset="0"/>
              </a:rPr>
              <a:t>1</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t</a:t>
            </a:r>
            <a:r>
              <a:rPr lang="en-US" altLang="zh-CN" sz="2800" b="1" baseline="-30000" dirty="0">
                <a:latin typeface="Times New Roman" panose="02020603050405020304" pitchFamily="18" charset="0"/>
              </a:rPr>
              <a:t>2</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t</a:t>
            </a:r>
            <a:r>
              <a:rPr lang="en-US" altLang="zh-CN" sz="2800" b="1" i="1" baseline="-30000" dirty="0">
                <a:latin typeface="Times New Roman" panose="02020603050405020304" pitchFamily="18" charset="0"/>
              </a:rPr>
              <a:t>n</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是项</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algn="just" eaLnBrk="1" hangingPunct="1">
              <a:buNone/>
            </a:pPr>
            <a:r>
              <a:rPr lang="en-US" altLang="zh-CN" sz="2800" b="1" dirty="0">
                <a:latin typeface="Times New Roman" panose="02020603050405020304" pitchFamily="18" charset="0"/>
              </a:rPr>
              <a:t>  (3) </a:t>
            </a:r>
            <a:r>
              <a:rPr lang="zh-CN" altLang="en-US" sz="2800" b="1" dirty="0">
                <a:latin typeface="Times New Roman" panose="02020603050405020304" pitchFamily="18" charset="0"/>
              </a:rPr>
              <a:t>所有的项都是有限次使用 </a:t>
            </a:r>
            <a:r>
              <a:rPr lang="en-US" altLang="zh-CN" sz="2800" b="1" dirty="0">
                <a:latin typeface="Times New Roman" panose="02020603050405020304" pitchFamily="18" charset="0"/>
              </a:rPr>
              <a:t>(1), (2) </a:t>
            </a:r>
            <a:r>
              <a:rPr lang="zh-CN" altLang="en-US" sz="2800" b="1" dirty="0">
                <a:latin typeface="Times New Roman" panose="02020603050405020304" pitchFamily="18" charset="0"/>
              </a:rPr>
              <a:t>得到的</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eaLnBrk="1" hangingPunct="1">
              <a:buNone/>
            </a:pPr>
            <a:endParaRPr lang="en-US" altLang="zh-CN" sz="2800" b="1" dirty="0">
              <a:latin typeface="Times New Roman" panose="02020603050405020304" pitchFamily="18" charset="0"/>
            </a:endParaRPr>
          </a:p>
          <a:p>
            <a:pPr eaLnBrk="1" hangingPunct="1">
              <a:buNone/>
            </a:pPr>
            <a:r>
              <a:rPr lang="zh-CN" altLang="en-US" sz="2800" b="1" dirty="0">
                <a:latin typeface="Times New Roman" panose="02020603050405020304" pitchFamily="18" charset="0"/>
              </a:rPr>
              <a:t>其实</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个体常项、变项是项，由它们构成的</a:t>
            </a:r>
            <a:r>
              <a:rPr lang="en-US" altLang="zh-CN" sz="2800" b="1" i="1" dirty="0">
                <a:latin typeface="Times New Roman" panose="02020603050405020304" pitchFamily="18" charset="0"/>
              </a:rPr>
              <a:t>n</a:t>
            </a:r>
            <a:r>
              <a:rPr lang="zh-CN" altLang="en-US" sz="2800" b="1" dirty="0">
                <a:latin typeface="Times New Roman" panose="02020603050405020304" pitchFamily="18" charset="0"/>
              </a:rPr>
              <a:t>元函数</a:t>
            </a:r>
            <a:endParaRPr lang="zh-CN" altLang="en-US" sz="2800" b="1" dirty="0">
              <a:latin typeface="Times New Roman" panose="02020603050405020304" pitchFamily="18" charset="0"/>
            </a:endParaRPr>
          </a:p>
          <a:p>
            <a:pPr eaLnBrk="1" hangingPunct="1">
              <a:buNone/>
            </a:pPr>
            <a:r>
              <a:rPr lang="zh-CN" altLang="en-US" sz="2800" b="1" dirty="0">
                <a:latin typeface="Times New Roman" panose="02020603050405020304" pitchFamily="18" charset="0"/>
              </a:rPr>
              <a:t>和复合函数还是项</a:t>
            </a:r>
            <a:endParaRPr lang="zh-CN" altLang="en-US" sz="2800" b="1" dirty="0">
              <a:latin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灯片编号占位符 4"/>
          <p:cNvSpPr txBox="1">
            <a:spLocks noGrp="1"/>
          </p:cNvSpPr>
          <p:nvPr/>
        </p:nvSpPr>
        <p:spPr>
          <a:xfrm>
            <a:off x="6553200" y="6248400"/>
            <a:ext cx="21336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48131" name="Rectangle 2"/>
          <p:cNvSpPr>
            <a:spLocks noGrp="1"/>
          </p:cNvSpPr>
          <p:nvPr>
            <p:ph type="title" idx="4294967295"/>
          </p:nvPr>
        </p:nvSpPr>
        <p:spPr>
          <a:xfrm>
            <a:off x="457200" y="457200"/>
            <a:ext cx="8229600" cy="1295400"/>
          </a:xfrm>
          <a:ln/>
        </p:spPr>
        <p:txBody>
          <a:bodyPr vert="horz" wrap="square" lIns="91440" tIns="45720" rIns="91440" bIns="45720" anchor="ctr" anchorCtr="0"/>
          <a:p>
            <a:pPr eaLnBrk="1" hangingPunct="1"/>
            <a:r>
              <a:rPr lang="zh-CN" altLang="zh-CN" b="1" dirty="0">
                <a:latin typeface="宋体" panose="02010600030101010101" pitchFamily="2" charset="-122"/>
              </a:rPr>
              <a:t>原子公式</a:t>
            </a:r>
            <a:r>
              <a:rPr lang="zh-CN" altLang="zh-CN" sz="4000" b="1" dirty="0">
                <a:latin typeface="宋体" panose="02010600030101010101" pitchFamily="2" charset="-122"/>
              </a:rPr>
              <a:t> </a:t>
            </a:r>
            <a:endParaRPr lang="zh-CN" altLang="zh-CN" sz="4000" b="1" dirty="0">
              <a:latin typeface="宋体" panose="02010600030101010101" pitchFamily="2" charset="-122"/>
            </a:endParaRPr>
          </a:p>
        </p:txBody>
      </p:sp>
      <p:sp>
        <p:nvSpPr>
          <p:cNvPr id="48132" name="Rectangle 3"/>
          <p:cNvSpPr>
            <a:spLocks noGrp="1"/>
          </p:cNvSpPr>
          <p:nvPr>
            <p:ph type="body" idx="4294967295"/>
          </p:nvPr>
        </p:nvSpPr>
        <p:spPr>
          <a:xfrm>
            <a:off x="611188" y="1989138"/>
            <a:ext cx="8229600" cy="2743200"/>
          </a:xfrm>
          <a:ln/>
        </p:spPr>
        <p:txBody>
          <a:bodyPr vert="horz" wrap="square" lIns="91440" tIns="45720" rIns="91440" bIns="45720" anchor="t" anchorCtr="0"/>
          <a:p>
            <a:pPr algn="just" eaLnBrk="1" hangingPunct="1">
              <a:buNone/>
            </a:pPr>
            <a:r>
              <a:rPr lang="zh-CN" altLang="en-US" sz="2800" b="1" dirty="0">
                <a:solidFill>
                  <a:srgbClr val="FF3300"/>
                </a:solidFill>
                <a:latin typeface="Times New Roman" panose="02020603050405020304" pitchFamily="18" charset="0"/>
              </a:rPr>
              <a:t>定义</a:t>
            </a:r>
            <a:r>
              <a:rPr lang="zh-CN" altLang="en-US" sz="2800" b="1" dirty="0">
                <a:latin typeface="Times New Roman" panose="02020603050405020304" pitchFamily="18" charset="0"/>
              </a:rPr>
              <a:t> 设</a:t>
            </a:r>
            <a:r>
              <a:rPr lang="en-US" altLang="zh-CN" sz="2800" b="1" i="1" dirty="0">
                <a:latin typeface="Times New Roman" panose="02020603050405020304" pitchFamily="18" charset="0"/>
              </a:rPr>
              <a:t>R</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baseline="-30000" dirty="0">
                <a:latin typeface="Times New Roman" panose="02020603050405020304" pitchFamily="18" charset="0"/>
              </a:rPr>
              <a:t>1</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x</a:t>
            </a:r>
            <a:r>
              <a:rPr lang="en-US" altLang="zh-CN" sz="2800" b="1" baseline="-30000" dirty="0">
                <a:latin typeface="Times New Roman" panose="02020603050405020304" pitchFamily="18" charset="0"/>
              </a:rPr>
              <a:t>2</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x</a:t>
            </a:r>
            <a:r>
              <a:rPr lang="en-US" altLang="zh-CN" sz="2800" b="1" i="1" baseline="-30000" dirty="0">
                <a:latin typeface="Times New Roman" panose="02020603050405020304" pitchFamily="18" charset="0"/>
              </a:rPr>
              <a:t>n</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是任意的</a:t>
            </a:r>
            <a:r>
              <a:rPr lang="en-US" altLang="zh-CN" sz="2800" b="1" i="1" dirty="0">
                <a:latin typeface="Times New Roman" panose="02020603050405020304" pitchFamily="18" charset="0"/>
              </a:rPr>
              <a:t>n</a:t>
            </a:r>
            <a:r>
              <a:rPr lang="zh-CN" altLang="en-US" sz="2800" b="1" dirty="0">
                <a:latin typeface="Times New Roman" panose="02020603050405020304" pitchFamily="18" charset="0"/>
              </a:rPr>
              <a:t>元谓词，</a:t>
            </a:r>
            <a:r>
              <a:rPr lang="en-US" altLang="zh-CN" sz="2800" b="1" i="1" dirty="0">
                <a:latin typeface="Times New Roman" panose="02020603050405020304" pitchFamily="18" charset="0"/>
              </a:rPr>
              <a:t>t</a:t>
            </a:r>
            <a:r>
              <a:rPr lang="en-US" altLang="zh-CN" sz="2800" b="1" baseline="-30000" dirty="0">
                <a:latin typeface="Times New Roman" panose="02020603050405020304" pitchFamily="18" charset="0"/>
              </a:rPr>
              <a:t>1</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t</a:t>
            </a:r>
            <a:r>
              <a:rPr lang="en-US" altLang="zh-CN" sz="2800" b="1" baseline="-30000" dirty="0">
                <a:latin typeface="Times New Roman" panose="02020603050405020304" pitchFamily="18" charset="0"/>
              </a:rPr>
              <a:t>2</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t</a:t>
            </a:r>
            <a:r>
              <a:rPr lang="en-US" altLang="zh-CN" sz="2800" b="1" i="1" baseline="-30000" dirty="0">
                <a:latin typeface="Times New Roman" panose="02020603050405020304" pitchFamily="18" charset="0"/>
              </a:rPr>
              <a:t>n</a:t>
            </a:r>
            <a:endParaRPr lang="en-US" altLang="zh-CN" sz="2800" b="1" i="1" baseline="-30000" dirty="0">
              <a:latin typeface="Times New Roman" panose="02020603050405020304" pitchFamily="18" charset="0"/>
            </a:endParaRPr>
          </a:p>
          <a:p>
            <a:pPr algn="just" eaLnBrk="1" hangingPunct="1">
              <a:buNone/>
            </a:pPr>
            <a:r>
              <a:rPr lang="zh-CN" altLang="en-US" sz="2800" b="1" dirty="0">
                <a:latin typeface="Times New Roman" panose="02020603050405020304" pitchFamily="18" charset="0"/>
              </a:rPr>
              <a:t>是任意的</a:t>
            </a:r>
            <a:r>
              <a:rPr lang="en-US" altLang="zh-CN" sz="2800" b="1" i="1" dirty="0">
                <a:latin typeface="Times New Roman" panose="02020603050405020304" pitchFamily="18" charset="0"/>
              </a:rPr>
              <a:t>n</a:t>
            </a:r>
            <a:r>
              <a:rPr lang="zh-CN" altLang="en-US" sz="2800" b="1" dirty="0">
                <a:latin typeface="Times New Roman" panose="02020603050405020304" pitchFamily="18" charset="0"/>
              </a:rPr>
              <a:t>个项，则称</a:t>
            </a:r>
            <a:r>
              <a:rPr lang="en-US" altLang="zh-CN" sz="2800" b="1" i="1" dirty="0">
                <a:latin typeface="Times New Roman" panose="02020603050405020304" pitchFamily="18" charset="0"/>
              </a:rPr>
              <a:t>R</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t</a:t>
            </a:r>
            <a:r>
              <a:rPr lang="en-US" altLang="zh-CN" sz="2800" b="1" baseline="-30000" dirty="0">
                <a:latin typeface="Times New Roman" panose="02020603050405020304" pitchFamily="18" charset="0"/>
              </a:rPr>
              <a:t>1</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t</a:t>
            </a:r>
            <a:r>
              <a:rPr lang="en-US" altLang="zh-CN" sz="2800" b="1" baseline="-30000" dirty="0">
                <a:latin typeface="Times New Roman" panose="02020603050405020304" pitchFamily="18" charset="0"/>
              </a:rPr>
              <a:t>2</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t</a:t>
            </a:r>
            <a:r>
              <a:rPr lang="en-US" altLang="zh-CN" sz="2800" b="1" i="1" baseline="-30000" dirty="0">
                <a:latin typeface="Times New Roman" panose="02020603050405020304" pitchFamily="18" charset="0"/>
              </a:rPr>
              <a:t>n</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是</a:t>
            </a:r>
            <a:r>
              <a:rPr lang="zh-CN" altLang="en-US" sz="2800" b="1" dirty="0">
                <a:solidFill>
                  <a:srgbClr val="FF3300"/>
                </a:solidFill>
                <a:latin typeface="Times New Roman" panose="02020603050405020304" pitchFamily="18" charset="0"/>
              </a:rPr>
              <a:t>原子公式</a:t>
            </a: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a:p>
            <a:pPr algn="just" eaLnBrk="1" hangingPunct="1">
              <a:buNone/>
            </a:pPr>
            <a:endParaRPr lang="en-US" altLang="zh-CN" sz="2800" b="1" dirty="0">
              <a:latin typeface="Times New Roman" panose="02020603050405020304" pitchFamily="18" charset="0"/>
            </a:endParaRPr>
          </a:p>
          <a:p>
            <a:pPr algn="just" eaLnBrk="1" hangingPunct="1">
              <a:buNone/>
            </a:pPr>
            <a:r>
              <a:rPr lang="zh-CN" altLang="en-US" sz="2800" b="1" dirty="0">
                <a:latin typeface="Times New Roman" panose="02020603050405020304" pitchFamily="18" charset="0"/>
              </a:rPr>
              <a:t>其实，原子公式是由项组成的</a:t>
            </a:r>
            <a:r>
              <a:rPr lang="en-US" altLang="zh-CN" sz="2800" b="1" i="1" dirty="0">
                <a:latin typeface="Times New Roman" panose="02020603050405020304" pitchFamily="18" charset="0"/>
              </a:rPr>
              <a:t>n</a:t>
            </a:r>
            <a:r>
              <a:rPr lang="zh-CN" altLang="en-US" sz="2800" b="1" dirty="0">
                <a:latin typeface="Times New Roman" panose="02020603050405020304" pitchFamily="18" charset="0"/>
              </a:rPr>
              <a:t>元谓词</a:t>
            </a: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a:p>
            <a:pPr eaLnBrk="1" hangingPunct="1">
              <a:buNone/>
            </a:pPr>
            <a:r>
              <a:rPr lang="zh-CN" altLang="en-US" sz="2800" b="1" dirty="0">
                <a:solidFill>
                  <a:schemeClr val="bg2"/>
                </a:solidFill>
                <a:latin typeface="Times New Roman" panose="02020603050405020304" pitchFamily="18" charset="0"/>
              </a:rPr>
              <a:t>例如，</a:t>
            </a:r>
            <a:r>
              <a:rPr lang="en-US" altLang="zh-CN" sz="2800" b="1" i="1" dirty="0">
                <a:solidFill>
                  <a:schemeClr val="bg2"/>
                </a:solidFill>
                <a:latin typeface="Times New Roman" panose="02020603050405020304" pitchFamily="18" charset="0"/>
              </a:rPr>
              <a:t>F</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x</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y</a:t>
            </a:r>
            <a:r>
              <a:rPr lang="en-US" altLang="zh-CN" sz="2800" b="1" dirty="0">
                <a:solidFill>
                  <a:schemeClr val="bg2"/>
                </a:solidFill>
                <a:latin typeface="Times New Roman" panose="02020603050405020304" pitchFamily="18" charset="0"/>
              </a:rPr>
              <a:t>), </a:t>
            </a:r>
            <a:r>
              <a:rPr lang="en-US" altLang="zh-CN" sz="2800" b="1" i="1" dirty="0">
                <a:solidFill>
                  <a:schemeClr val="bg2"/>
                </a:solidFill>
                <a:latin typeface="Times New Roman" panose="02020603050405020304" pitchFamily="18" charset="0"/>
              </a:rPr>
              <a:t>F</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f</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x</a:t>
            </a:r>
            <a:r>
              <a:rPr lang="en-US" altLang="zh-CN" sz="2800" b="1" baseline="-30000" dirty="0">
                <a:solidFill>
                  <a:schemeClr val="bg2"/>
                </a:solidFill>
                <a:latin typeface="Times New Roman" panose="02020603050405020304" pitchFamily="18" charset="0"/>
              </a:rPr>
              <a:t>1</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x</a:t>
            </a:r>
            <a:r>
              <a:rPr lang="en-US" altLang="zh-CN" sz="2800" b="1" baseline="-30000" dirty="0">
                <a:solidFill>
                  <a:schemeClr val="bg2"/>
                </a:solidFill>
                <a:latin typeface="Times New Roman" panose="02020603050405020304" pitchFamily="18" charset="0"/>
              </a:rPr>
              <a:t>2</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g</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x</a:t>
            </a:r>
            <a:r>
              <a:rPr lang="en-US" altLang="zh-CN" sz="2800" b="1" baseline="-30000" dirty="0">
                <a:solidFill>
                  <a:schemeClr val="bg2"/>
                </a:solidFill>
                <a:latin typeface="Times New Roman" panose="02020603050405020304" pitchFamily="18" charset="0"/>
              </a:rPr>
              <a:t>3</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x</a:t>
            </a:r>
            <a:r>
              <a:rPr lang="en-US" altLang="zh-CN" sz="2800" b="1" baseline="-30000" dirty="0">
                <a:solidFill>
                  <a:schemeClr val="bg2"/>
                </a:solidFill>
                <a:latin typeface="Times New Roman" panose="02020603050405020304" pitchFamily="18" charset="0"/>
              </a:rPr>
              <a:t>4</a:t>
            </a:r>
            <a:r>
              <a:rPr lang="en-US" altLang="zh-CN" sz="2800" b="1" dirty="0">
                <a:solidFill>
                  <a:schemeClr val="bg2"/>
                </a:solidFill>
                <a:latin typeface="Times New Roman" panose="02020603050405020304" pitchFamily="18" charset="0"/>
              </a:rPr>
              <a:t>))</a:t>
            </a:r>
            <a:r>
              <a:rPr lang="zh-CN" altLang="en-US" sz="2800" b="1" dirty="0">
                <a:solidFill>
                  <a:schemeClr val="bg2"/>
                </a:solidFill>
                <a:latin typeface="Times New Roman" panose="02020603050405020304" pitchFamily="18" charset="0"/>
              </a:rPr>
              <a:t>等均为原子公式 </a:t>
            </a:r>
            <a:endParaRPr lang="zh-CN" altLang="en-US" sz="2800" b="1" dirty="0">
              <a:solidFill>
                <a:schemeClr val="bg2"/>
              </a:solidFill>
              <a:latin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灯片编号占位符 4"/>
          <p:cNvSpPr txBox="1">
            <a:spLocks noGrp="1"/>
          </p:cNvSpPr>
          <p:nvPr/>
        </p:nvSpPr>
        <p:spPr>
          <a:xfrm>
            <a:off x="6553200" y="6248400"/>
            <a:ext cx="21336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49155" name="Rectangle 2"/>
          <p:cNvSpPr>
            <a:spLocks noGrp="1"/>
          </p:cNvSpPr>
          <p:nvPr>
            <p:ph type="title" idx="4294967295"/>
          </p:nvPr>
        </p:nvSpPr>
        <p:spPr>
          <a:xfrm>
            <a:off x="457200" y="457200"/>
            <a:ext cx="8229600" cy="990600"/>
          </a:xfrm>
          <a:ln/>
        </p:spPr>
        <p:txBody>
          <a:bodyPr vert="horz" wrap="square" lIns="91440" tIns="45720" rIns="91440" bIns="45720" anchor="ctr" anchorCtr="0"/>
          <a:p>
            <a:pPr eaLnBrk="1" hangingPunct="1"/>
            <a:r>
              <a:rPr lang="zh-CN" altLang="zh-CN" b="1" dirty="0">
                <a:latin typeface="宋体" panose="02010600030101010101" pitchFamily="2" charset="-122"/>
              </a:rPr>
              <a:t>合式公式 </a:t>
            </a:r>
            <a:endParaRPr lang="zh-CN" altLang="zh-CN" b="1" dirty="0">
              <a:latin typeface="宋体" panose="02010600030101010101" pitchFamily="2" charset="-122"/>
            </a:endParaRPr>
          </a:p>
        </p:txBody>
      </p:sp>
      <p:sp>
        <p:nvSpPr>
          <p:cNvPr id="49156" name="Rectangle 3"/>
          <p:cNvSpPr>
            <a:spLocks noGrp="1"/>
          </p:cNvSpPr>
          <p:nvPr>
            <p:ph type="body" idx="4294967295"/>
          </p:nvPr>
        </p:nvSpPr>
        <p:spPr>
          <a:xfrm>
            <a:off x="611188" y="1700213"/>
            <a:ext cx="8064500" cy="4343400"/>
          </a:xfrm>
          <a:ln/>
        </p:spPr>
        <p:txBody>
          <a:bodyPr vert="horz" wrap="square" lIns="91440" tIns="45720" rIns="91440" bIns="45720" anchor="t" anchorCtr="0"/>
          <a:p>
            <a:pPr algn="just" eaLnBrk="1" hangingPunct="1">
              <a:lnSpc>
                <a:spcPct val="90000"/>
              </a:lnSpc>
              <a:buNone/>
            </a:pPr>
            <a:r>
              <a:rPr lang="zh-CN" altLang="en-US" sz="2800" b="1" dirty="0">
                <a:solidFill>
                  <a:srgbClr val="FF3300"/>
                </a:solidFill>
                <a:latin typeface="Times New Roman" panose="02020603050405020304" pitchFamily="18" charset="0"/>
              </a:rPr>
              <a:t>定义 合式公式</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简称</a:t>
            </a:r>
            <a:r>
              <a:rPr lang="zh-CN" altLang="en-US" sz="2800" b="1" dirty="0">
                <a:solidFill>
                  <a:srgbClr val="FF3300"/>
                </a:solidFill>
                <a:latin typeface="Times New Roman" panose="02020603050405020304" pitchFamily="18" charset="0"/>
              </a:rPr>
              <a:t>公式</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定义如下：</a:t>
            </a:r>
            <a:endParaRPr lang="zh-CN" altLang="en-US" sz="2800" b="1" dirty="0">
              <a:latin typeface="Times New Roman" panose="02020603050405020304" pitchFamily="18" charset="0"/>
            </a:endParaRPr>
          </a:p>
          <a:p>
            <a:pPr algn="just" eaLnBrk="1" hangingPunct="1">
              <a:lnSpc>
                <a:spcPct val="90000"/>
              </a:lnSpc>
              <a:buNone/>
            </a:pPr>
            <a:r>
              <a:rPr lang="zh-CN" altLang="en-US" sz="2800" b="1" dirty="0">
                <a:latin typeface="Times New Roman" panose="02020603050405020304" pitchFamily="18" charset="0"/>
              </a:rPr>
              <a:t>   </a:t>
            </a:r>
            <a:r>
              <a:rPr lang="en-US" altLang="zh-CN" sz="2800" b="1" dirty="0">
                <a:latin typeface="Times New Roman" panose="02020603050405020304" pitchFamily="18" charset="0"/>
              </a:rPr>
              <a:t>(1) </a:t>
            </a:r>
            <a:r>
              <a:rPr lang="zh-CN" altLang="en-US" sz="2800" b="1" dirty="0">
                <a:latin typeface="Times New Roman" panose="02020603050405020304" pitchFamily="18" charset="0"/>
              </a:rPr>
              <a:t>原子公式是合式公式</a:t>
            </a: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a:p>
            <a:pPr algn="just" eaLnBrk="1" hangingPunct="1">
              <a:lnSpc>
                <a:spcPct val="90000"/>
              </a:lnSpc>
              <a:buNone/>
            </a:pPr>
            <a:r>
              <a:rPr lang="en-US" altLang="zh-CN" sz="2800" b="1" dirty="0">
                <a:latin typeface="Times New Roman" panose="02020603050405020304" pitchFamily="18" charset="0"/>
              </a:rPr>
              <a:t>   (2) </a:t>
            </a:r>
            <a:r>
              <a:rPr lang="zh-CN" altLang="en-US" sz="2800" b="1" dirty="0">
                <a:latin typeface="Times New Roman" panose="02020603050405020304" pitchFamily="18" charset="0"/>
              </a:rPr>
              <a:t>若</a:t>
            </a:r>
            <a:r>
              <a:rPr lang="en-US" altLang="zh-CN" sz="2800" b="1" i="1" dirty="0">
                <a:latin typeface="Times New Roman" panose="02020603050405020304" pitchFamily="18" charset="0"/>
              </a:rPr>
              <a:t>A</a:t>
            </a:r>
            <a:r>
              <a:rPr lang="zh-CN" altLang="en-US" sz="2800" b="1" dirty="0">
                <a:latin typeface="Times New Roman" panose="02020603050405020304" pitchFamily="18" charset="0"/>
              </a:rPr>
              <a:t>是合式公式，则 </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A</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也是合式公式</a:t>
            </a:r>
            <a:endParaRPr lang="zh-CN" altLang="en-US" sz="2800" b="1" dirty="0">
              <a:latin typeface="Times New Roman" panose="02020603050405020304" pitchFamily="18" charset="0"/>
            </a:endParaRPr>
          </a:p>
          <a:p>
            <a:pPr algn="just" eaLnBrk="1" hangingPunct="1">
              <a:lnSpc>
                <a:spcPct val="90000"/>
              </a:lnSpc>
              <a:buNone/>
            </a:pPr>
            <a:r>
              <a:rPr lang="zh-CN" altLang="en-US" sz="2800" b="1" dirty="0">
                <a:latin typeface="Times New Roman" panose="02020603050405020304" pitchFamily="18" charset="0"/>
              </a:rPr>
              <a:t>   </a:t>
            </a:r>
            <a:r>
              <a:rPr lang="en-US" altLang="zh-CN" sz="2800" b="1" dirty="0">
                <a:latin typeface="Times New Roman" panose="02020603050405020304" pitchFamily="18" charset="0"/>
              </a:rPr>
              <a:t>(3) </a:t>
            </a:r>
            <a:r>
              <a:rPr lang="zh-CN" altLang="en-US" sz="2800" b="1" dirty="0">
                <a:latin typeface="Times New Roman" panose="02020603050405020304" pitchFamily="18" charset="0"/>
              </a:rPr>
              <a:t>若</a:t>
            </a:r>
            <a:r>
              <a:rPr lang="en-US" altLang="zh-CN" sz="2800" b="1" i="1" dirty="0">
                <a:latin typeface="Times New Roman" panose="02020603050405020304" pitchFamily="18" charset="0"/>
              </a:rPr>
              <a:t>A</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B</a:t>
            </a:r>
            <a:r>
              <a:rPr lang="zh-CN" altLang="en-US" sz="2800" b="1" dirty="0">
                <a:latin typeface="Times New Roman" panose="02020603050405020304" pitchFamily="18" charset="0"/>
              </a:rPr>
              <a:t>是合式公式，则</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A</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B</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A</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B</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A</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B</a:t>
            </a: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a:p>
            <a:pPr algn="just" eaLnBrk="1" hangingPunct="1">
              <a:lnSpc>
                <a:spcPct val="90000"/>
              </a:lnSpc>
              <a:buNone/>
            </a:pP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A</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B</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也是合式公式</a:t>
            </a:r>
            <a:endParaRPr lang="zh-CN" altLang="en-US" sz="2800" b="1" dirty="0">
              <a:latin typeface="Times New Roman" panose="02020603050405020304" pitchFamily="18" charset="0"/>
            </a:endParaRPr>
          </a:p>
          <a:p>
            <a:pPr algn="just" eaLnBrk="1" hangingPunct="1">
              <a:lnSpc>
                <a:spcPct val="90000"/>
              </a:lnSpc>
              <a:buNone/>
            </a:pPr>
            <a:r>
              <a:rPr lang="zh-CN" altLang="en-US" sz="2800" b="1" dirty="0">
                <a:latin typeface="Times New Roman" panose="02020603050405020304" pitchFamily="18" charset="0"/>
              </a:rPr>
              <a:t>   </a:t>
            </a:r>
            <a:r>
              <a:rPr lang="en-US" altLang="zh-CN" sz="2800" b="1" dirty="0">
                <a:latin typeface="Times New Roman" panose="02020603050405020304" pitchFamily="18" charset="0"/>
              </a:rPr>
              <a:t>(4) </a:t>
            </a:r>
            <a:r>
              <a:rPr lang="zh-CN" altLang="en-US" sz="2800" b="1" dirty="0">
                <a:latin typeface="Times New Roman" panose="02020603050405020304" pitchFamily="18" charset="0"/>
              </a:rPr>
              <a:t>若</a:t>
            </a:r>
            <a:r>
              <a:rPr lang="en-US" altLang="zh-CN" sz="2800" b="1" i="1" dirty="0">
                <a:latin typeface="Times New Roman" panose="02020603050405020304" pitchFamily="18" charset="0"/>
              </a:rPr>
              <a:t>A</a:t>
            </a:r>
            <a:r>
              <a:rPr lang="zh-CN" altLang="en-US" sz="2800" b="1" dirty="0">
                <a:latin typeface="Times New Roman" panose="02020603050405020304" pitchFamily="18" charset="0"/>
              </a:rPr>
              <a:t>是合式公式，则</a:t>
            </a:r>
            <a:r>
              <a:rPr lang="zh-CN" altLang="en-US"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xA</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xA</a:t>
            </a:r>
            <a:r>
              <a:rPr lang="zh-CN" altLang="en-US" sz="2800" b="1" dirty="0">
                <a:latin typeface="Times New Roman" panose="02020603050405020304" pitchFamily="18" charset="0"/>
              </a:rPr>
              <a:t>也是合式公式</a:t>
            </a:r>
            <a:endParaRPr lang="zh-CN" altLang="en-US" sz="2800" b="1" dirty="0">
              <a:latin typeface="Times New Roman" panose="02020603050405020304" pitchFamily="18" charset="0"/>
            </a:endParaRPr>
          </a:p>
          <a:p>
            <a:pPr algn="just" eaLnBrk="1" hangingPunct="1">
              <a:lnSpc>
                <a:spcPct val="90000"/>
              </a:lnSpc>
              <a:buNone/>
            </a:pPr>
            <a:r>
              <a:rPr lang="zh-CN" altLang="en-US" sz="2800" b="1" dirty="0">
                <a:latin typeface="Times New Roman" panose="02020603050405020304" pitchFamily="18" charset="0"/>
              </a:rPr>
              <a:t>   </a:t>
            </a:r>
            <a:r>
              <a:rPr lang="en-US" altLang="zh-CN" sz="2800" b="1" dirty="0">
                <a:latin typeface="Times New Roman" panose="02020603050405020304" pitchFamily="18" charset="0"/>
              </a:rPr>
              <a:t>(5) </a:t>
            </a:r>
            <a:r>
              <a:rPr lang="zh-CN" altLang="en-US" sz="2800" b="1" dirty="0">
                <a:latin typeface="Times New Roman" panose="02020603050405020304" pitchFamily="18" charset="0"/>
              </a:rPr>
              <a:t>只有有限次地应用</a:t>
            </a:r>
            <a:r>
              <a:rPr lang="en-US" altLang="zh-CN" sz="2800" b="1" dirty="0">
                <a:latin typeface="Times New Roman" panose="02020603050405020304" pitchFamily="18" charset="0"/>
              </a:rPr>
              <a:t>(1)~(4)</a:t>
            </a:r>
            <a:r>
              <a:rPr lang="zh-CN" altLang="en-US" sz="2800" b="1" dirty="0">
                <a:latin typeface="Times New Roman" panose="02020603050405020304" pitchFamily="18" charset="0"/>
              </a:rPr>
              <a:t>形成的符号串</a:t>
            </a:r>
            <a:endParaRPr lang="zh-CN" altLang="en-US" sz="2800" b="1" dirty="0">
              <a:latin typeface="Times New Roman" panose="02020603050405020304" pitchFamily="18" charset="0"/>
            </a:endParaRPr>
          </a:p>
          <a:p>
            <a:pPr algn="just" eaLnBrk="1" hangingPunct="1">
              <a:lnSpc>
                <a:spcPct val="90000"/>
              </a:lnSpc>
              <a:buNone/>
            </a:pPr>
            <a:r>
              <a:rPr lang="zh-CN" altLang="en-US" sz="2800" b="1" dirty="0">
                <a:latin typeface="Times New Roman" panose="02020603050405020304" pitchFamily="18" charset="0"/>
              </a:rPr>
              <a:t>         才是合式公式</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eaLnBrk="1" hangingPunct="1">
              <a:lnSpc>
                <a:spcPct val="90000"/>
              </a:lnSpc>
              <a:buNone/>
            </a:pPr>
            <a:r>
              <a:rPr lang="zh-CN" altLang="en-US" sz="2800" b="1" dirty="0">
                <a:latin typeface="Times New Roman" panose="02020603050405020304" pitchFamily="18" charset="0"/>
              </a:rPr>
              <a:t>请举出几个合式公式的例子</a:t>
            </a: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灯片编号占位符 4"/>
          <p:cNvSpPr txBox="1">
            <a:spLocks noGrp="1"/>
          </p:cNvSpPr>
          <p:nvPr/>
        </p:nvSpPr>
        <p:spPr>
          <a:xfrm>
            <a:off x="6553200" y="6248400"/>
            <a:ext cx="21336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50179" name="Rectangle 2"/>
          <p:cNvSpPr>
            <a:spLocks noGrp="1"/>
          </p:cNvSpPr>
          <p:nvPr>
            <p:ph type="title" idx="4294967295"/>
          </p:nvPr>
        </p:nvSpPr>
        <p:spPr>
          <a:xfrm>
            <a:off x="457200" y="457200"/>
            <a:ext cx="8229600" cy="1066800"/>
          </a:xfrm>
          <a:ln/>
        </p:spPr>
        <p:txBody>
          <a:bodyPr vert="horz" wrap="square" lIns="91440" tIns="45720" rIns="91440" bIns="45720" anchor="ctr" anchorCtr="0"/>
          <a:p>
            <a:pPr eaLnBrk="1" hangingPunct="1"/>
            <a:r>
              <a:rPr lang="zh-CN" altLang="zh-CN" b="1" dirty="0">
                <a:latin typeface="宋体" panose="02010600030101010101" pitchFamily="2" charset="-122"/>
              </a:rPr>
              <a:t>个体变项的自由出现与约束出现</a:t>
            </a:r>
            <a:r>
              <a:rPr lang="zh-CN" altLang="zh-CN" sz="4000" b="1" dirty="0">
                <a:latin typeface="宋体" panose="02010600030101010101" pitchFamily="2" charset="-122"/>
              </a:rPr>
              <a:t> </a:t>
            </a:r>
            <a:endParaRPr lang="zh-CN" altLang="zh-CN" sz="4000" b="1" dirty="0">
              <a:latin typeface="宋体" panose="02010600030101010101" pitchFamily="2" charset="-122"/>
            </a:endParaRPr>
          </a:p>
        </p:txBody>
      </p:sp>
      <p:sp>
        <p:nvSpPr>
          <p:cNvPr id="50180" name="Rectangle 3"/>
          <p:cNvSpPr>
            <a:spLocks noGrp="1"/>
          </p:cNvSpPr>
          <p:nvPr>
            <p:ph type="body" idx="4294967295"/>
          </p:nvPr>
        </p:nvSpPr>
        <p:spPr>
          <a:xfrm>
            <a:off x="539750" y="1628775"/>
            <a:ext cx="8229600" cy="4679950"/>
          </a:xfrm>
          <a:ln/>
        </p:spPr>
        <p:txBody>
          <a:bodyPr vert="horz" wrap="square" lIns="91440" tIns="45720" rIns="91440" bIns="45720" anchor="t" anchorCtr="0"/>
          <a:p>
            <a:pPr algn="just" eaLnBrk="1" hangingPunct="1">
              <a:buNone/>
            </a:pPr>
            <a:r>
              <a:rPr lang="zh-CN" altLang="en-US" sz="2800" b="1" dirty="0">
                <a:solidFill>
                  <a:srgbClr val="FF3300"/>
                </a:solidFill>
                <a:latin typeface="Times New Roman" panose="02020603050405020304" pitchFamily="18" charset="0"/>
              </a:rPr>
              <a:t>定义</a:t>
            </a:r>
            <a:r>
              <a:rPr lang="zh-CN" altLang="en-US" sz="2800" b="1" dirty="0">
                <a:latin typeface="Times New Roman" panose="02020603050405020304" pitchFamily="18" charset="0"/>
              </a:rPr>
              <a:t> 在公式</a:t>
            </a:r>
            <a:r>
              <a:rPr lang="zh-CN" altLang="en-US"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xA</a:t>
            </a:r>
            <a:r>
              <a:rPr lang="zh-CN" altLang="en-US" sz="2800" b="1" dirty="0">
                <a:latin typeface="Times New Roman" panose="02020603050405020304" pitchFamily="18" charset="0"/>
              </a:rPr>
              <a:t>和</a:t>
            </a:r>
            <a:r>
              <a:rPr lang="zh-CN" altLang="en-US"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xA</a:t>
            </a:r>
            <a:r>
              <a:rPr lang="zh-CN" altLang="en-US" sz="2800" b="1" dirty="0">
                <a:latin typeface="Times New Roman" panose="02020603050405020304" pitchFamily="18" charset="0"/>
              </a:rPr>
              <a:t>中，称</a:t>
            </a:r>
            <a:r>
              <a:rPr lang="en-US" altLang="zh-CN" sz="2800" b="1" i="1" dirty="0">
                <a:latin typeface="Times New Roman" panose="02020603050405020304" pitchFamily="18" charset="0"/>
              </a:rPr>
              <a:t>x</a:t>
            </a:r>
            <a:r>
              <a:rPr lang="zh-CN" altLang="en-US" sz="2800" b="1" dirty="0">
                <a:latin typeface="Times New Roman" panose="02020603050405020304" pitchFamily="18" charset="0"/>
              </a:rPr>
              <a:t>为</a:t>
            </a:r>
            <a:r>
              <a:rPr lang="zh-CN" altLang="en-US" sz="2800" b="1" dirty="0">
                <a:solidFill>
                  <a:srgbClr val="FF3300"/>
                </a:solidFill>
                <a:latin typeface="Times New Roman" panose="02020603050405020304" pitchFamily="18" charset="0"/>
              </a:rPr>
              <a:t>指导变元</a:t>
            </a:r>
            <a:r>
              <a:rPr lang="zh-CN" altLang="en-US" sz="2800" b="1" dirty="0">
                <a:latin typeface="Times New Roman" panose="02020603050405020304" pitchFamily="18" charset="0"/>
              </a:rPr>
              <a:t>，</a:t>
            </a:r>
            <a:r>
              <a:rPr lang="en-US" altLang="zh-CN" sz="2800" b="1" i="1" dirty="0">
                <a:latin typeface="Times New Roman" panose="02020603050405020304" pitchFamily="18" charset="0"/>
              </a:rPr>
              <a:t>A</a:t>
            </a:r>
            <a:r>
              <a:rPr lang="zh-CN" altLang="en-US" sz="2800" b="1" dirty="0">
                <a:latin typeface="Times New Roman" panose="02020603050405020304" pitchFamily="18" charset="0"/>
              </a:rPr>
              <a:t>为相</a:t>
            </a:r>
            <a:endParaRPr lang="zh-CN" altLang="en-US" sz="2800" b="1" dirty="0">
              <a:latin typeface="Times New Roman" panose="02020603050405020304" pitchFamily="18" charset="0"/>
            </a:endParaRPr>
          </a:p>
          <a:p>
            <a:pPr algn="just" eaLnBrk="1" hangingPunct="1">
              <a:buNone/>
            </a:pPr>
            <a:r>
              <a:rPr lang="zh-CN" altLang="en-US" sz="2800" b="1" dirty="0">
                <a:latin typeface="Times New Roman" panose="02020603050405020304" pitchFamily="18" charset="0"/>
              </a:rPr>
              <a:t>应量词的</a:t>
            </a:r>
            <a:r>
              <a:rPr lang="zh-CN" altLang="en-US" sz="2800" b="1" dirty="0">
                <a:solidFill>
                  <a:srgbClr val="FF3300"/>
                </a:solidFill>
                <a:latin typeface="Times New Roman" panose="02020603050405020304" pitchFamily="18" charset="0"/>
              </a:rPr>
              <a:t>辖域</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在</a:t>
            </a:r>
            <a:r>
              <a:rPr lang="zh-CN" altLang="en-US"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x</a:t>
            </a:r>
            <a:r>
              <a:rPr lang="zh-CN" altLang="en-US" sz="2800" b="1" dirty="0">
                <a:latin typeface="Times New Roman" panose="02020603050405020304" pitchFamily="18" charset="0"/>
              </a:rPr>
              <a:t>和</a:t>
            </a:r>
            <a:r>
              <a:rPr lang="zh-CN" altLang="en-US"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x</a:t>
            </a:r>
            <a:r>
              <a:rPr lang="zh-CN" altLang="en-US" sz="2800" b="1" dirty="0">
                <a:latin typeface="Times New Roman" panose="02020603050405020304" pitchFamily="18" charset="0"/>
              </a:rPr>
              <a:t>的</a:t>
            </a:r>
            <a:r>
              <a:rPr lang="zh-CN" altLang="en-US" sz="2800" b="1" dirty="0">
                <a:solidFill>
                  <a:srgbClr val="FF3300"/>
                </a:solidFill>
                <a:latin typeface="Times New Roman" panose="02020603050405020304" pitchFamily="18" charset="0"/>
              </a:rPr>
              <a:t>辖域</a:t>
            </a:r>
            <a:r>
              <a:rPr lang="zh-CN" altLang="en-US" sz="2800" b="1" dirty="0">
                <a:latin typeface="Times New Roman" panose="02020603050405020304" pitchFamily="18" charset="0"/>
              </a:rPr>
              <a:t>中，</a:t>
            </a:r>
            <a:r>
              <a:rPr lang="en-US" altLang="zh-CN" sz="2800" b="1" i="1" dirty="0">
                <a:latin typeface="Times New Roman" panose="02020603050405020304" pitchFamily="18" charset="0"/>
              </a:rPr>
              <a:t>x</a:t>
            </a:r>
            <a:r>
              <a:rPr lang="zh-CN" altLang="en-US" sz="2800" b="1" dirty="0">
                <a:latin typeface="Times New Roman" panose="02020603050405020304" pitchFamily="18" charset="0"/>
              </a:rPr>
              <a:t>的所有出现都</a:t>
            </a:r>
            <a:endParaRPr lang="zh-CN" altLang="en-US" sz="2800" b="1" dirty="0">
              <a:latin typeface="Times New Roman" panose="02020603050405020304" pitchFamily="18" charset="0"/>
            </a:endParaRPr>
          </a:p>
          <a:p>
            <a:pPr algn="just" eaLnBrk="1" hangingPunct="1">
              <a:buNone/>
            </a:pPr>
            <a:r>
              <a:rPr lang="zh-CN" altLang="en-US" sz="2800" b="1" dirty="0">
                <a:latin typeface="Times New Roman" panose="02020603050405020304" pitchFamily="18" charset="0"/>
              </a:rPr>
              <a:t>称为</a:t>
            </a:r>
            <a:r>
              <a:rPr lang="zh-CN" altLang="en-US" sz="2800" b="1" dirty="0">
                <a:solidFill>
                  <a:srgbClr val="FF3300"/>
                </a:solidFill>
                <a:latin typeface="Times New Roman" panose="02020603050405020304" pitchFamily="18" charset="0"/>
              </a:rPr>
              <a:t>约束出现</a:t>
            </a:r>
            <a:r>
              <a:rPr lang="zh-CN" altLang="en-US" sz="2800" b="1" dirty="0">
                <a:latin typeface="Times New Roman" panose="02020603050405020304" pitchFamily="18" charset="0"/>
              </a:rPr>
              <a:t>，</a:t>
            </a:r>
            <a:r>
              <a:rPr lang="en-US" altLang="zh-CN" sz="2800" b="1" i="1" dirty="0">
                <a:latin typeface="Times New Roman" panose="02020603050405020304" pitchFamily="18" charset="0"/>
              </a:rPr>
              <a:t>A</a:t>
            </a:r>
            <a:r>
              <a:rPr lang="zh-CN" altLang="en-US" sz="2800" b="1" dirty="0">
                <a:latin typeface="Times New Roman" panose="02020603050405020304" pitchFamily="18" charset="0"/>
              </a:rPr>
              <a:t>中不是约束出现的其他变项均称</a:t>
            </a:r>
            <a:endParaRPr lang="zh-CN" altLang="en-US" sz="2800" b="1" dirty="0">
              <a:latin typeface="Times New Roman" panose="02020603050405020304" pitchFamily="18" charset="0"/>
            </a:endParaRPr>
          </a:p>
          <a:p>
            <a:pPr algn="just" eaLnBrk="1" hangingPunct="1">
              <a:buNone/>
            </a:pPr>
            <a:r>
              <a:rPr lang="zh-CN" altLang="en-US" sz="2800" b="1" dirty="0">
                <a:latin typeface="Times New Roman" panose="02020603050405020304" pitchFamily="18" charset="0"/>
              </a:rPr>
              <a:t>为是</a:t>
            </a:r>
            <a:r>
              <a:rPr lang="zh-CN" altLang="en-US" sz="2800" b="1" dirty="0">
                <a:solidFill>
                  <a:srgbClr val="FF3300"/>
                </a:solidFill>
                <a:latin typeface="Times New Roman" panose="02020603050405020304" pitchFamily="18" charset="0"/>
              </a:rPr>
              <a:t>自由出现的</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algn="just" eaLnBrk="1" hangingPunct="1">
              <a:buNone/>
            </a:pPr>
            <a:r>
              <a:rPr lang="zh-CN" altLang="en-US" sz="2800" b="1" dirty="0">
                <a:solidFill>
                  <a:schemeClr val="bg2"/>
                </a:solidFill>
                <a:latin typeface="Times New Roman" panose="02020603050405020304" pitchFamily="18" charset="0"/>
              </a:rPr>
              <a:t>例如</a:t>
            </a:r>
            <a:r>
              <a:rPr lang="en-US" altLang="zh-CN" sz="2800" b="1" dirty="0">
                <a:solidFill>
                  <a:schemeClr val="bg2"/>
                </a:solidFill>
                <a:latin typeface="Times New Roman" panose="02020603050405020304" pitchFamily="18" charset="0"/>
              </a:rPr>
              <a:t>, </a:t>
            </a:r>
            <a:r>
              <a:rPr lang="zh-CN" altLang="en-US" sz="2800" b="1" dirty="0">
                <a:solidFill>
                  <a:schemeClr val="bg2"/>
                </a:solidFill>
                <a:latin typeface="Times New Roman" panose="02020603050405020304" pitchFamily="18" charset="0"/>
              </a:rPr>
              <a:t>在公式 </a:t>
            </a:r>
            <a:r>
              <a:rPr lang="zh-CN" altLang="en-US"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x</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F</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x</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y</a:t>
            </a:r>
            <a:r>
              <a:rPr lang="en-US" altLang="zh-CN" sz="2800" b="1" dirty="0">
                <a:solidFill>
                  <a:schemeClr val="bg2"/>
                </a:solidFill>
                <a:latin typeface="Times New Roman" panose="02020603050405020304" pitchFamily="18" charset="0"/>
              </a:rPr>
              <a:t>)</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G</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x</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z</a:t>
            </a:r>
            <a:r>
              <a:rPr lang="en-US" altLang="zh-CN" sz="2800" b="1" dirty="0">
                <a:solidFill>
                  <a:schemeClr val="bg2"/>
                </a:solidFill>
                <a:latin typeface="Times New Roman" panose="02020603050405020304" pitchFamily="18" charset="0"/>
              </a:rPr>
              <a:t>)) </a:t>
            </a:r>
            <a:r>
              <a:rPr lang="zh-CN" altLang="en-US" sz="2800" b="1" dirty="0">
                <a:solidFill>
                  <a:schemeClr val="bg2"/>
                </a:solidFill>
                <a:latin typeface="Times New Roman" panose="02020603050405020304" pitchFamily="18" charset="0"/>
              </a:rPr>
              <a:t>中</a:t>
            </a:r>
            <a:r>
              <a:rPr lang="en-US" altLang="zh-CN" sz="2800" b="1" dirty="0">
                <a:solidFill>
                  <a:schemeClr val="bg2"/>
                </a:solidFill>
                <a:latin typeface="Times New Roman" panose="02020603050405020304" pitchFamily="18" charset="0"/>
              </a:rPr>
              <a:t>,</a:t>
            </a:r>
            <a:endParaRPr lang="en-US" altLang="zh-CN" sz="2800" b="1" dirty="0">
              <a:solidFill>
                <a:schemeClr val="bg2"/>
              </a:solidFill>
              <a:latin typeface="Times New Roman" panose="02020603050405020304" pitchFamily="18" charset="0"/>
            </a:endParaRPr>
          </a:p>
          <a:p>
            <a:pPr algn="just" eaLnBrk="1" hangingPunct="1">
              <a:buNone/>
            </a:pPr>
            <a:r>
              <a:rPr lang="en-US" altLang="zh-CN" sz="2800" b="1" i="1" dirty="0">
                <a:solidFill>
                  <a:schemeClr val="bg2"/>
                </a:solidFill>
                <a:latin typeface="Times New Roman" panose="02020603050405020304" pitchFamily="18" charset="0"/>
              </a:rPr>
              <a:t>         A</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F</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x</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y</a:t>
            </a:r>
            <a:r>
              <a:rPr lang="en-US" altLang="zh-CN" sz="2800" b="1" dirty="0">
                <a:solidFill>
                  <a:schemeClr val="bg2"/>
                </a:solidFill>
                <a:latin typeface="Times New Roman" panose="02020603050405020304" pitchFamily="18" charset="0"/>
              </a:rPr>
              <a:t>)</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G</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x</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z</a:t>
            </a:r>
            <a:r>
              <a:rPr lang="en-US" altLang="zh-CN" sz="2800" b="1" dirty="0">
                <a:solidFill>
                  <a:schemeClr val="bg2"/>
                </a:solidFill>
                <a:latin typeface="Times New Roman" panose="02020603050405020304" pitchFamily="18" charset="0"/>
              </a:rPr>
              <a:t>))</a:t>
            </a:r>
            <a:r>
              <a:rPr lang="zh-CN" altLang="en-US" sz="2800" b="1" dirty="0">
                <a:solidFill>
                  <a:schemeClr val="bg2"/>
                </a:solidFill>
                <a:latin typeface="Times New Roman" panose="02020603050405020304" pitchFamily="18" charset="0"/>
              </a:rPr>
              <a:t>为</a:t>
            </a:r>
            <a:r>
              <a:rPr lang="zh-CN" altLang="en-US"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x</a:t>
            </a:r>
            <a:r>
              <a:rPr lang="zh-CN" altLang="en-US" sz="2800" b="1" dirty="0">
                <a:solidFill>
                  <a:schemeClr val="bg2"/>
                </a:solidFill>
                <a:latin typeface="Times New Roman" panose="02020603050405020304" pitchFamily="18" charset="0"/>
              </a:rPr>
              <a:t>的辖域，</a:t>
            </a:r>
            <a:endParaRPr lang="zh-CN" altLang="en-US" sz="2800" b="1" dirty="0">
              <a:solidFill>
                <a:schemeClr val="bg2"/>
              </a:solidFill>
              <a:latin typeface="Times New Roman" panose="02020603050405020304" pitchFamily="18" charset="0"/>
            </a:endParaRPr>
          </a:p>
          <a:p>
            <a:pPr algn="just" eaLnBrk="1" hangingPunct="1">
              <a:buNone/>
            </a:pPr>
            <a:r>
              <a:rPr lang="zh-CN" altLang="en-US" sz="2800" b="1" i="1" dirty="0">
                <a:solidFill>
                  <a:schemeClr val="bg2"/>
                </a:solidFill>
                <a:latin typeface="Times New Roman" panose="02020603050405020304" pitchFamily="18" charset="0"/>
              </a:rPr>
              <a:t>         </a:t>
            </a:r>
            <a:r>
              <a:rPr lang="en-US" altLang="zh-CN" sz="2800" b="1" i="1" dirty="0">
                <a:solidFill>
                  <a:schemeClr val="bg2"/>
                </a:solidFill>
                <a:latin typeface="Times New Roman" panose="02020603050405020304" pitchFamily="18" charset="0"/>
              </a:rPr>
              <a:t>x</a:t>
            </a:r>
            <a:r>
              <a:rPr lang="zh-CN" altLang="en-US" sz="2800" b="1" dirty="0">
                <a:solidFill>
                  <a:schemeClr val="bg2"/>
                </a:solidFill>
                <a:latin typeface="Times New Roman" panose="02020603050405020304" pitchFamily="18" charset="0"/>
              </a:rPr>
              <a:t>为指导变元</a:t>
            </a:r>
            <a:r>
              <a:rPr lang="en-US" altLang="zh-CN" sz="2800" b="1" dirty="0">
                <a:solidFill>
                  <a:schemeClr val="bg2"/>
                </a:solidFill>
                <a:latin typeface="Times New Roman" panose="02020603050405020304" pitchFamily="18" charset="0"/>
              </a:rPr>
              <a:t>, </a:t>
            </a:r>
            <a:r>
              <a:rPr lang="en-US" altLang="zh-CN" sz="2800" b="1" i="1" dirty="0">
                <a:solidFill>
                  <a:schemeClr val="bg2"/>
                </a:solidFill>
                <a:latin typeface="Times New Roman" panose="02020603050405020304" pitchFamily="18" charset="0"/>
              </a:rPr>
              <a:t>A</a:t>
            </a:r>
            <a:r>
              <a:rPr lang="zh-CN" altLang="en-US" sz="2800" b="1" dirty="0">
                <a:solidFill>
                  <a:schemeClr val="bg2"/>
                </a:solidFill>
                <a:latin typeface="Times New Roman" panose="02020603050405020304" pitchFamily="18" charset="0"/>
              </a:rPr>
              <a:t>中</a:t>
            </a:r>
            <a:r>
              <a:rPr lang="en-US" altLang="zh-CN" sz="2800" b="1" i="1" dirty="0">
                <a:solidFill>
                  <a:schemeClr val="bg2"/>
                </a:solidFill>
                <a:latin typeface="Times New Roman" panose="02020603050405020304" pitchFamily="18" charset="0"/>
              </a:rPr>
              <a:t>x</a:t>
            </a:r>
            <a:r>
              <a:rPr lang="zh-CN" altLang="en-US" sz="2800" b="1" dirty="0">
                <a:solidFill>
                  <a:schemeClr val="bg2"/>
                </a:solidFill>
                <a:latin typeface="Times New Roman" panose="02020603050405020304" pitchFamily="18" charset="0"/>
              </a:rPr>
              <a:t>的两次出现均为约束出现，</a:t>
            </a:r>
            <a:endParaRPr lang="zh-CN" altLang="en-US" sz="2800" b="1" dirty="0">
              <a:solidFill>
                <a:schemeClr val="bg2"/>
              </a:solidFill>
              <a:latin typeface="Times New Roman" panose="02020603050405020304" pitchFamily="18" charset="0"/>
            </a:endParaRPr>
          </a:p>
          <a:p>
            <a:pPr algn="just" eaLnBrk="1" hangingPunct="1">
              <a:buNone/>
            </a:pPr>
            <a:r>
              <a:rPr lang="zh-CN" altLang="en-US" sz="2800" b="1" i="1" dirty="0">
                <a:solidFill>
                  <a:schemeClr val="bg2"/>
                </a:solidFill>
                <a:latin typeface="Times New Roman" panose="02020603050405020304" pitchFamily="18" charset="0"/>
              </a:rPr>
              <a:t>         </a:t>
            </a:r>
            <a:r>
              <a:rPr lang="en-US" altLang="zh-CN" sz="2800" b="1" i="1" dirty="0">
                <a:solidFill>
                  <a:schemeClr val="bg2"/>
                </a:solidFill>
                <a:latin typeface="Times New Roman" panose="02020603050405020304" pitchFamily="18" charset="0"/>
              </a:rPr>
              <a:t>y</a:t>
            </a:r>
            <a:r>
              <a:rPr lang="zh-CN" altLang="en-US" sz="2800" b="1" dirty="0">
                <a:solidFill>
                  <a:schemeClr val="bg2"/>
                </a:solidFill>
                <a:latin typeface="Times New Roman" panose="02020603050405020304" pitchFamily="18" charset="0"/>
              </a:rPr>
              <a:t>与</a:t>
            </a:r>
            <a:r>
              <a:rPr lang="en-US" altLang="zh-CN" sz="2800" b="1" i="1" dirty="0">
                <a:solidFill>
                  <a:schemeClr val="bg2"/>
                </a:solidFill>
                <a:latin typeface="Times New Roman" panose="02020603050405020304" pitchFamily="18" charset="0"/>
              </a:rPr>
              <a:t>z</a:t>
            </a:r>
            <a:r>
              <a:rPr lang="zh-CN" altLang="en-US" sz="2800" b="1" dirty="0">
                <a:solidFill>
                  <a:schemeClr val="bg2"/>
                </a:solidFill>
                <a:latin typeface="Times New Roman" panose="02020603050405020304" pitchFamily="18" charset="0"/>
              </a:rPr>
              <a:t>均为自由出现</a:t>
            </a:r>
            <a:r>
              <a:rPr lang="en-US" altLang="zh-CN" sz="2800" b="1" dirty="0">
                <a:solidFill>
                  <a:schemeClr val="bg2"/>
                </a:solidFill>
                <a:latin typeface="Times New Roman" panose="02020603050405020304" pitchFamily="18" charset="0"/>
              </a:rPr>
              <a:t>. </a:t>
            </a:r>
            <a:endParaRPr lang="en-US" altLang="zh-CN" sz="2800" b="1" dirty="0">
              <a:solidFill>
                <a:schemeClr val="bg2"/>
              </a:solidFill>
              <a:latin typeface="Times New Roman" panose="02020603050405020304" pitchFamily="18" charset="0"/>
            </a:endParaRPr>
          </a:p>
          <a:p>
            <a:pPr algn="just" eaLnBrk="1" hangingPunct="1">
              <a:buNone/>
            </a:pPr>
            <a:r>
              <a:rPr lang="zh-CN" altLang="en-US" sz="2800" b="1" dirty="0">
                <a:solidFill>
                  <a:srgbClr val="FF3300"/>
                </a:solidFill>
                <a:latin typeface="Times New Roman" panose="02020603050405020304" pitchFamily="18" charset="0"/>
              </a:rPr>
              <a:t>闭式</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不含自由出现的个体变项的公式</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灯片编号占位符 3"/>
          <p:cNvSpPr txBox="1">
            <a:spLocks noGrp="1"/>
          </p:cNvSpPr>
          <p:nvPr>
            <p:ph type="sldNum" sz="quarter" idx="11"/>
          </p:nvPr>
        </p:nvSpPr>
        <p:spPr>
          <a:xfrm>
            <a:off x="457200" y="6245225"/>
            <a:ext cx="2133600" cy="476250"/>
          </a:xfrm>
          <a:ln/>
        </p:spPr>
        <p:txBody>
          <a:bodyPr anchor="b" anchorCtr="0"/>
          <a:p>
            <a:pPr marL="0" indent="0" eaLnBrk="1" hangingPunct="1">
              <a:spcBef>
                <a:spcPct val="0"/>
              </a:spcBef>
              <a:buClrTx/>
              <a:buSzTx/>
              <a:buFontTx/>
              <a:buNone/>
            </a:pPr>
            <a:fld id="{9A0DB2DC-4C9A-4742-B13C-FB6460FD3503}" type="slidenum">
              <a:rPr lang="en-US" altLang="zh-CN" sz="1400" dirty="0"/>
            </a:fld>
            <a:endParaRPr lang="en-US" altLang="zh-CN" sz="1400" dirty="0"/>
          </a:p>
        </p:txBody>
      </p:sp>
      <p:sp>
        <p:nvSpPr>
          <p:cNvPr id="51203" name="Text Box 2"/>
          <p:cNvSpPr txBox="1"/>
          <p:nvPr/>
        </p:nvSpPr>
        <p:spPr>
          <a:xfrm>
            <a:off x="533400" y="685800"/>
            <a:ext cx="80772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endParaRPr lang="zh-CN" altLang="zh-CN" sz="1800" dirty="0"/>
          </a:p>
        </p:txBody>
      </p:sp>
      <p:sp>
        <p:nvSpPr>
          <p:cNvPr id="180227" name="Text Box 3"/>
          <p:cNvSpPr txBox="1">
            <a:spLocks noChangeArrowheads="1"/>
          </p:cNvSpPr>
          <p:nvPr/>
        </p:nvSpPr>
        <p:spPr bwMode="auto">
          <a:xfrm>
            <a:off x="434975" y="2205038"/>
            <a:ext cx="8534400" cy="2678113"/>
          </a:xfrm>
          <a:prstGeom prst="rect">
            <a:avLst/>
          </a:prstGeom>
          <a:noFill/>
          <a:ln w="9525">
            <a:noFill/>
            <a:miter lim="800000"/>
          </a:ln>
          <a:effectLst/>
        </p:spPr>
        <p:txBody>
          <a:bodyPr>
            <a:spAutoFit/>
          </a:bodyPr>
          <a:lstStyle/>
          <a:p>
            <a:pPr marR="0" defTabSz="914400" eaLnBrk="1" hangingPunct="1">
              <a:lnSpc>
                <a:spcPct val="110000"/>
              </a:lnSpc>
              <a:spcBef>
                <a:spcPct val="50000"/>
              </a:spcBef>
              <a:buClrTx/>
              <a:buSzTx/>
              <a:buFont typeface="Symbol" panose="05050102010706020507" pitchFamily="18" charset="2"/>
              <a:buNone/>
              <a:defRPr/>
            </a:pPr>
            <a:r>
              <a:rPr kumimoji="0" lang="zh-CN" altLang="en-US" sz="2800" b="1"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解：</a:t>
            </a:r>
            <a:r>
              <a:rPr kumimoji="0" lang="en-US" altLang="zh-CN" sz="2800" b="1" kern="1200" cap="none" spc="0" normalizeH="0" baseline="0" noProof="0" dirty="0">
                <a:solidFill>
                  <a:srgbClr val="FF0000"/>
                </a:solidFill>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kern="1200" cap="none" spc="0" normalizeH="0" baseline="0" noProof="0" dirty="0">
                <a:solidFill>
                  <a:srgbClr val="FF0000"/>
                </a:solidFill>
                <a:latin typeface="Times New Roman" panose="02020603050405020304" pitchFamily="18" charset="0"/>
                <a:ea typeface="宋体" panose="02010600030101010101" pitchFamily="2" charset="-122"/>
                <a:cs typeface="+mn-cs"/>
              </a:rPr>
              <a:t> </a:t>
            </a:r>
            <a:r>
              <a:rPr kumimoji="0" lang="en-US" altLang="zh-CN" sz="2800" b="1" i="1" kern="1200" cap="none" spc="0" normalizeH="0" baseline="0" noProof="0" dirty="0">
                <a:solidFill>
                  <a:srgbClr val="FF0000"/>
                </a:solidFill>
                <a:latin typeface="Times New Roman" panose="02020603050405020304" pitchFamily="18" charset="0"/>
                <a:ea typeface="宋体" panose="02010600030101010101" pitchFamily="2" charset="-122"/>
                <a:cs typeface="+mn-cs"/>
              </a:rPr>
              <a:t>y</a:t>
            </a:r>
            <a:r>
              <a:rPr kumimoji="0" lang="en-US" altLang="zh-CN" sz="2800" b="1" kern="1200" cap="none" spc="0" normalizeH="0" baseline="0" noProof="0" dirty="0">
                <a:solidFill>
                  <a:srgbClr val="FF0000"/>
                </a:solidFill>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800" b="1" i="1" kern="1200" cap="none" spc="0" normalizeH="0" baseline="0" noProof="0" dirty="0">
                <a:solidFill>
                  <a:srgbClr val="FF0000"/>
                </a:solidFill>
                <a:latin typeface="Times New Roman" panose="02020603050405020304" pitchFamily="18" charset="0"/>
                <a:ea typeface="宋体" panose="02010600030101010101" pitchFamily="2" charset="-122"/>
                <a:cs typeface="+mn-cs"/>
              </a:rPr>
              <a:t>H</a:t>
            </a:r>
            <a:r>
              <a:rPr kumimoji="0" lang="en-US" altLang="zh-CN" sz="2800" b="1" kern="1200" cap="none" spc="0" normalizeH="0" baseline="0" noProof="0" dirty="0">
                <a:solidFill>
                  <a:srgbClr val="FF0000"/>
                </a:solidFill>
                <a:latin typeface="Times New Roman" panose="02020603050405020304" pitchFamily="18" charset="0"/>
                <a:ea typeface="宋体" panose="02010600030101010101" pitchFamily="2" charset="-122"/>
                <a:cs typeface="+mn-cs"/>
              </a:rPr>
              <a:t>(</a:t>
            </a:r>
            <a:r>
              <a:rPr kumimoji="0" lang="en-US" altLang="zh-CN" sz="2800" b="1" i="1" kern="1200" cap="none" spc="0" normalizeH="0" baseline="0" noProof="0" dirty="0" err="1">
                <a:solidFill>
                  <a:srgbClr val="FF0000"/>
                </a:solidFill>
                <a:latin typeface="Times New Roman" panose="02020603050405020304" pitchFamily="18" charset="0"/>
                <a:ea typeface="宋体" panose="02010600030101010101" pitchFamily="2" charset="-122"/>
                <a:cs typeface="+mn-cs"/>
              </a:rPr>
              <a:t>x</a:t>
            </a:r>
            <a:r>
              <a:rPr kumimoji="0" lang="en-US" altLang="zh-CN" sz="2800" b="1" kern="1200" cap="none" spc="0" normalizeH="0" baseline="0" noProof="0" dirty="0" err="1">
                <a:solidFill>
                  <a:srgbClr val="FF0000"/>
                </a:solidFill>
                <a:latin typeface="Times New Roman" panose="02020603050405020304" pitchFamily="18" charset="0"/>
                <a:ea typeface="宋体" panose="02010600030101010101" pitchFamily="2" charset="-122"/>
                <a:cs typeface="+mn-cs"/>
              </a:rPr>
              <a:t>,</a:t>
            </a:r>
            <a:r>
              <a:rPr kumimoji="0" lang="en-US" altLang="zh-CN" sz="2800" b="1" i="1" kern="1200" cap="none" spc="0" normalizeH="0" baseline="0" noProof="0" dirty="0" err="1">
                <a:solidFill>
                  <a:srgbClr val="FF0000"/>
                </a:solidFill>
                <a:latin typeface="Times New Roman" panose="02020603050405020304" pitchFamily="18" charset="0"/>
                <a:ea typeface="宋体" panose="02010600030101010101" pitchFamily="2" charset="-122"/>
                <a:cs typeface="+mn-cs"/>
              </a:rPr>
              <a:t>y</a:t>
            </a:r>
            <a:r>
              <a:rPr kumimoji="0" lang="en-US" altLang="zh-CN" sz="2800" b="1" kern="1200" cap="none" spc="0" normalizeH="0" baseline="0" noProof="0" dirty="0">
                <a:solidFill>
                  <a:srgbClr val="FF0000"/>
                </a:solidFill>
                <a:latin typeface="Times New Roman" panose="02020603050405020304" pitchFamily="18" charset="0"/>
                <a:ea typeface="宋体" panose="02010600030101010101" pitchFamily="2" charset="-122"/>
                <a:cs typeface="+mn-cs"/>
              </a:rPr>
              <a:t>)</a:t>
            </a:r>
            <a:r>
              <a:rPr kumimoji="0" lang="zh-CN" altLang="en-US" sz="2800" b="1" kern="1200" cap="none" spc="0" normalizeH="0" baseline="0" noProof="0" dirty="0">
                <a:latin typeface="Times New Roman" panose="02020603050405020304" pitchFamily="18" charset="0"/>
                <a:ea typeface="宋体" panose="02010600030101010101" pitchFamily="2" charset="-122"/>
                <a:cs typeface="+mn-cs"/>
              </a:rPr>
              <a:t>中， </a:t>
            </a:r>
            <a:r>
              <a:rPr kumimoji="0" lang="en-US" altLang="zh-CN" sz="2800" b="1" i="1" kern="1200" cap="none" spc="0" normalizeH="0" baseline="0" noProof="0" dirty="0">
                <a:latin typeface="Times New Roman" panose="02020603050405020304" pitchFamily="18" charset="0"/>
                <a:ea typeface="宋体" panose="02010600030101010101" pitchFamily="2" charset="-122"/>
                <a:cs typeface="+mn-cs"/>
              </a:rPr>
              <a:t>y</a:t>
            </a:r>
            <a:r>
              <a:rPr kumimoji="0" lang="en-US" altLang="zh-CN" sz="2800" b="1"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 </a:t>
            </a:r>
            <a:r>
              <a:rPr kumimoji="0" lang="zh-CN" altLang="en-US" sz="2800" b="1"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为</a:t>
            </a:r>
            <a:r>
              <a:rPr kumimoji="0" lang="zh-CN" altLang="en-US" sz="2800" b="1"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sym typeface="Symbol" panose="05050102010706020507" pitchFamily="18" charset="2"/>
              </a:rPr>
              <a:t>指导变项</a:t>
            </a:r>
            <a:r>
              <a:rPr kumimoji="0" lang="zh-CN" altLang="en-US" sz="2800" b="1"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 的辖域为</a:t>
            </a:r>
            <a:r>
              <a:rPr kumimoji="0" lang="en-US" altLang="zh-CN" sz="2800" b="1" i="1" kern="1200" cap="none" spc="0" normalizeH="0" baseline="0" noProof="0" dirty="0">
                <a:latin typeface="Times New Roman" panose="02020603050405020304" pitchFamily="18" charset="0"/>
                <a:ea typeface="宋体" panose="02010600030101010101" pitchFamily="2" charset="-122"/>
                <a:cs typeface="+mn-cs"/>
              </a:rPr>
              <a:t>H</a:t>
            </a:r>
            <a:r>
              <a:rPr kumimoji="0" lang="en-US" altLang="zh-CN" sz="2800" b="1" kern="1200" cap="none" spc="0" normalizeH="0" baseline="0" noProof="0" dirty="0">
                <a:latin typeface="Times New Roman" panose="02020603050405020304" pitchFamily="18" charset="0"/>
                <a:ea typeface="宋体" panose="02010600030101010101" pitchFamily="2" charset="-122"/>
                <a:cs typeface="+mn-cs"/>
              </a:rPr>
              <a:t>(</a:t>
            </a:r>
            <a:r>
              <a:rPr kumimoji="0" lang="en-US" altLang="zh-CN" sz="2800" b="1" i="1" kern="1200" cap="none" spc="0" normalizeH="0" baseline="0" noProof="0" dirty="0" err="1">
                <a:latin typeface="Times New Roman" panose="02020603050405020304" pitchFamily="18" charset="0"/>
                <a:ea typeface="宋体" panose="02010600030101010101" pitchFamily="2" charset="-122"/>
                <a:cs typeface="+mn-cs"/>
              </a:rPr>
              <a:t>x</a:t>
            </a:r>
            <a:r>
              <a:rPr kumimoji="0" lang="en-US" altLang="zh-CN" sz="2800" b="1" kern="1200" cap="none" spc="0" normalizeH="0" baseline="0" noProof="0" dirty="0" err="1">
                <a:latin typeface="Times New Roman" panose="02020603050405020304" pitchFamily="18" charset="0"/>
                <a:ea typeface="宋体" panose="02010600030101010101" pitchFamily="2" charset="-122"/>
                <a:cs typeface="+mn-cs"/>
              </a:rPr>
              <a:t>,</a:t>
            </a:r>
            <a:r>
              <a:rPr kumimoji="0" lang="en-US" altLang="zh-CN" sz="2800" b="1" i="1" kern="1200" cap="none" spc="0" normalizeH="0" baseline="0" noProof="0" dirty="0" err="1">
                <a:latin typeface="Times New Roman" panose="02020603050405020304" pitchFamily="18" charset="0"/>
                <a:ea typeface="宋体" panose="02010600030101010101" pitchFamily="2" charset="-122"/>
                <a:cs typeface="+mn-cs"/>
              </a:rPr>
              <a:t>y</a:t>
            </a:r>
            <a:r>
              <a:rPr kumimoji="0" lang="en-US" altLang="zh-CN" sz="2800" b="1" kern="1200" cap="none" spc="0" normalizeH="0" baseline="0" noProof="0" dirty="0">
                <a:latin typeface="Times New Roman" panose="02020603050405020304" pitchFamily="18" charset="0"/>
                <a:ea typeface="宋体" panose="02010600030101010101" pitchFamily="2" charset="-122"/>
                <a:cs typeface="+mn-cs"/>
              </a:rPr>
              <a:t>)</a:t>
            </a:r>
            <a:r>
              <a:rPr kumimoji="0" lang="zh-CN" altLang="en-US" sz="2800" b="1" kern="1200" cap="none" spc="0" normalizeH="0" baseline="0" noProof="0" dirty="0">
                <a:latin typeface="Times New Roman" panose="02020603050405020304" pitchFamily="18" charset="0"/>
                <a:ea typeface="宋体" panose="02010600030101010101" pitchFamily="2" charset="-122"/>
                <a:cs typeface="+mn-cs"/>
              </a:rPr>
              <a:t>，其中</a:t>
            </a:r>
            <a:r>
              <a:rPr kumimoji="0" lang="en-US" altLang="zh-CN" sz="2800" b="1" i="1" kern="1200" cap="none" spc="0" normalizeH="0" baseline="0" noProof="0" dirty="0">
                <a:latin typeface="Times New Roman" panose="02020603050405020304" pitchFamily="18" charset="0"/>
                <a:ea typeface="宋体" panose="02010600030101010101" pitchFamily="2" charset="-122"/>
                <a:cs typeface="+mn-cs"/>
              </a:rPr>
              <a:t>y</a:t>
            </a:r>
            <a:r>
              <a:rPr kumimoji="0" lang="en-US" altLang="zh-CN" sz="2800" b="1"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 </a:t>
            </a:r>
            <a:r>
              <a:rPr kumimoji="0" lang="zh-CN" altLang="en-US" sz="2800" b="1"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为约束出现的， </a:t>
            </a:r>
            <a:r>
              <a:rPr kumimoji="0" lang="en-US" altLang="zh-CN" sz="2800" b="1" i="1" kern="1200" cap="none" spc="0" normalizeH="0" baseline="0" noProof="0" dirty="0">
                <a:latin typeface="Times New Roman" panose="02020603050405020304" pitchFamily="18" charset="0"/>
                <a:ea typeface="宋体" panose="02010600030101010101" pitchFamily="2" charset="-122"/>
                <a:cs typeface="+mn-cs"/>
              </a:rPr>
              <a:t>x</a:t>
            </a:r>
            <a:r>
              <a:rPr kumimoji="0" lang="zh-CN" altLang="en-US" sz="2800" b="1"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为自由出现的。</a:t>
            </a:r>
            <a:endParaRPr kumimoji="0" lang="en-US" altLang="zh-CN" sz="2800" b="1"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endParaRPr>
          </a:p>
          <a:p>
            <a:pPr marR="0" defTabSz="914400" eaLnBrk="1" hangingPunct="1">
              <a:lnSpc>
                <a:spcPct val="110000"/>
              </a:lnSpc>
              <a:spcBef>
                <a:spcPct val="50000"/>
              </a:spcBef>
              <a:buClrTx/>
              <a:buSzTx/>
              <a:buFont typeface="Symbol" panose="05050102010706020507" pitchFamily="18" charset="2"/>
              <a:buNone/>
              <a:defRPr/>
            </a:pPr>
            <a:r>
              <a:rPr kumimoji="0" lang="zh-CN" altLang="en-US" sz="2800" b="1" kern="1200" cap="none" spc="0" normalizeH="0" baseline="0" noProof="0" dirty="0">
                <a:solidFill>
                  <a:srgbClr val="FF0000"/>
                </a:solidFill>
                <a:latin typeface="Times New Roman" panose="02020603050405020304" pitchFamily="18" charset="0"/>
                <a:ea typeface="宋体" panose="02010600030101010101" pitchFamily="2" charset="-122"/>
                <a:cs typeface="+mn-cs"/>
                <a:sym typeface="Symbol" panose="05050102010706020507" pitchFamily="18" charset="2"/>
              </a:rPr>
              <a:t>在整个合式公式</a:t>
            </a:r>
            <a:r>
              <a:rPr kumimoji="0" lang="zh-CN" altLang="en-US" sz="2800" b="1"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中， </a:t>
            </a:r>
            <a:r>
              <a:rPr kumimoji="0" lang="en-US" altLang="zh-CN" sz="2800" b="1" i="1" kern="1200" cap="none" spc="0" normalizeH="0" baseline="0" noProof="0" dirty="0">
                <a:latin typeface="Times New Roman" panose="02020603050405020304" pitchFamily="18" charset="0"/>
                <a:ea typeface="宋体" panose="02010600030101010101" pitchFamily="2" charset="-122"/>
                <a:cs typeface="+mn-cs"/>
              </a:rPr>
              <a:t>x</a:t>
            </a:r>
            <a:r>
              <a:rPr kumimoji="0" lang="zh-CN" altLang="en-US" sz="2800" b="1"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为</a:t>
            </a:r>
            <a:r>
              <a:rPr kumimoji="0" lang="zh-CN" altLang="en-US" sz="2800" b="1"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sym typeface="Symbol" panose="05050102010706020507" pitchFamily="18" charset="2"/>
              </a:rPr>
              <a:t>指导变项</a:t>
            </a:r>
            <a:r>
              <a:rPr kumimoji="0" lang="zh-CN" altLang="en-US" sz="2800" b="1"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  的辖域为</a:t>
            </a:r>
            <a:r>
              <a:rPr kumimoji="0" lang="en-US" altLang="zh-CN" sz="2800" b="1" kern="1200" cap="none" spc="0" normalizeH="0" baseline="0" noProof="0" dirty="0">
                <a:latin typeface="Times New Roman" panose="02020603050405020304" pitchFamily="18" charset="0"/>
                <a:ea typeface="宋体" panose="02010600030101010101" pitchFamily="2" charset="-122"/>
                <a:cs typeface="+mn-cs"/>
              </a:rPr>
              <a:t>(</a:t>
            </a:r>
            <a:r>
              <a:rPr kumimoji="0" lang="en-US" altLang="zh-CN" sz="2800" b="1" i="1" kern="1200" cap="none" spc="0" normalizeH="0" baseline="0" noProof="0" dirty="0">
                <a:latin typeface="Times New Roman" panose="02020603050405020304" pitchFamily="18" charset="0"/>
                <a:ea typeface="宋体" panose="02010600030101010101" pitchFamily="2" charset="-122"/>
                <a:cs typeface="+mn-cs"/>
              </a:rPr>
              <a:t>F</a:t>
            </a:r>
            <a:r>
              <a:rPr kumimoji="0" lang="en-US" altLang="zh-CN" sz="2800" b="1" kern="1200" cap="none" spc="0" normalizeH="0" baseline="0" noProof="0" dirty="0">
                <a:latin typeface="Times New Roman" panose="02020603050405020304" pitchFamily="18" charset="0"/>
                <a:ea typeface="宋体" panose="02010600030101010101" pitchFamily="2" charset="-122"/>
                <a:cs typeface="+mn-cs"/>
              </a:rPr>
              <a:t>(</a:t>
            </a:r>
            <a:r>
              <a:rPr kumimoji="0" lang="en-US" altLang="zh-CN" sz="2800" b="1" i="1" kern="1200" cap="none" spc="0" normalizeH="0" baseline="0" noProof="0" dirty="0">
                <a:latin typeface="Times New Roman" panose="02020603050405020304" pitchFamily="18" charset="0"/>
                <a:ea typeface="宋体" panose="02010600030101010101" pitchFamily="2" charset="-122"/>
                <a:cs typeface="+mn-cs"/>
              </a:rPr>
              <a:t>x</a:t>
            </a:r>
            <a:r>
              <a:rPr kumimoji="0" lang="en-US" altLang="zh-CN" sz="2800" b="1" kern="1200" cap="none" spc="0" normalizeH="0" baseline="0" noProof="0" dirty="0">
                <a:latin typeface="Times New Roman" panose="02020603050405020304" pitchFamily="18" charset="0"/>
                <a:ea typeface="宋体" panose="02010600030101010101" pitchFamily="2" charset="-122"/>
                <a:cs typeface="+mn-cs"/>
              </a:rPr>
              <a:t>)</a:t>
            </a:r>
            <a:r>
              <a:rPr kumimoji="0" lang="en-US" altLang="zh-CN" sz="2800" b="1"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  </a:t>
            </a:r>
            <a:r>
              <a:rPr kumimoji="0" lang="en-US" altLang="zh-CN" sz="2800" b="1" i="1" kern="1200" cap="none" spc="0" normalizeH="0" baseline="0" noProof="0" dirty="0">
                <a:latin typeface="Times New Roman" panose="02020603050405020304" pitchFamily="18" charset="0"/>
                <a:ea typeface="宋体" panose="02010600030101010101" pitchFamily="2" charset="-122"/>
                <a:cs typeface="+mn-cs"/>
              </a:rPr>
              <a:t>y</a:t>
            </a:r>
            <a:r>
              <a:rPr kumimoji="0" lang="en-US" altLang="zh-CN" sz="2800" b="1"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800" b="1" i="1" kern="1200" cap="none" spc="0" normalizeH="0" baseline="0" noProof="0" dirty="0">
                <a:latin typeface="Times New Roman" panose="02020603050405020304" pitchFamily="18" charset="0"/>
                <a:ea typeface="宋体" panose="02010600030101010101" pitchFamily="2" charset="-122"/>
                <a:cs typeface="+mn-cs"/>
              </a:rPr>
              <a:t>H</a:t>
            </a:r>
            <a:r>
              <a:rPr kumimoji="0" lang="en-US" altLang="zh-CN" sz="2800" b="1" kern="1200" cap="none" spc="0" normalizeH="0" baseline="0" noProof="0" dirty="0">
                <a:latin typeface="Times New Roman" panose="02020603050405020304" pitchFamily="18" charset="0"/>
                <a:ea typeface="宋体" panose="02010600030101010101" pitchFamily="2" charset="-122"/>
                <a:cs typeface="+mn-cs"/>
              </a:rPr>
              <a:t>(</a:t>
            </a:r>
            <a:r>
              <a:rPr kumimoji="0" lang="en-US" altLang="zh-CN" sz="2800" b="1" i="1" kern="1200" cap="none" spc="0" normalizeH="0" baseline="0" noProof="0" dirty="0" err="1">
                <a:latin typeface="Times New Roman" panose="02020603050405020304" pitchFamily="18" charset="0"/>
                <a:ea typeface="宋体" panose="02010600030101010101" pitchFamily="2" charset="-122"/>
                <a:cs typeface="+mn-cs"/>
              </a:rPr>
              <a:t>x</a:t>
            </a:r>
            <a:r>
              <a:rPr kumimoji="0" lang="en-US" altLang="zh-CN" sz="2800" b="1" kern="1200" cap="none" spc="0" normalizeH="0" baseline="0" noProof="0" dirty="0" err="1">
                <a:latin typeface="Times New Roman" panose="02020603050405020304" pitchFamily="18" charset="0"/>
                <a:ea typeface="宋体" panose="02010600030101010101" pitchFamily="2" charset="-122"/>
                <a:cs typeface="+mn-cs"/>
              </a:rPr>
              <a:t>,</a:t>
            </a:r>
            <a:r>
              <a:rPr kumimoji="0" lang="en-US" altLang="zh-CN" sz="2800" b="1" i="1" kern="1200" cap="none" spc="0" normalizeH="0" baseline="0" noProof="0" dirty="0" err="1">
                <a:latin typeface="Times New Roman" panose="02020603050405020304" pitchFamily="18" charset="0"/>
                <a:ea typeface="宋体" panose="02010600030101010101" pitchFamily="2" charset="-122"/>
                <a:cs typeface="+mn-cs"/>
              </a:rPr>
              <a:t>y</a:t>
            </a:r>
            <a:r>
              <a:rPr kumimoji="0" lang="en-US" altLang="zh-CN" sz="2800" b="1" kern="1200" cap="none" spc="0" normalizeH="0" baseline="0" noProof="0" dirty="0">
                <a:latin typeface="Times New Roman" panose="02020603050405020304" pitchFamily="18" charset="0"/>
                <a:ea typeface="宋体" panose="02010600030101010101" pitchFamily="2" charset="-122"/>
                <a:cs typeface="+mn-cs"/>
              </a:rPr>
              <a:t>) )</a:t>
            </a:r>
            <a:r>
              <a:rPr kumimoji="0" lang="zh-CN" altLang="en-US" sz="2800" b="1" kern="1200" cap="none" spc="0" normalizeH="0" baseline="0" noProof="0" dirty="0">
                <a:latin typeface="Times New Roman" panose="02020603050405020304" pitchFamily="18" charset="0"/>
                <a:ea typeface="宋体" panose="02010600030101010101" pitchFamily="2" charset="-122"/>
                <a:cs typeface="+mn-cs"/>
              </a:rPr>
              <a:t>，其中</a:t>
            </a:r>
            <a:r>
              <a:rPr kumimoji="0" lang="en-US" altLang="zh-CN" sz="2800" b="1" i="1" kern="1200" cap="none" spc="0" normalizeH="0" baseline="0" noProof="0" dirty="0">
                <a:latin typeface="Times New Roman" panose="02020603050405020304" pitchFamily="18" charset="0"/>
                <a:ea typeface="宋体" panose="02010600030101010101" pitchFamily="2" charset="-122"/>
                <a:cs typeface="+mn-cs"/>
              </a:rPr>
              <a:t>x</a:t>
            </a:r>
            <a:r>
              <a:rPr kumimoji="0" lang="zh-CN" altLang="en-US" sz="2800" b="1"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与</a:t>
            </a:r>
            <a:r>
              <a:rPr kumimoji="0" lang="en-US" altLang="zh-CN" sz="2800" b="1" i="1" kern="1200" cap="none" spc="0" normalizeH="0" baseline="0" noProof="0" dirty="0">
                <a:latin typeface="Times New Roman" panose="02020603050405020304" pitchFamily="18" charset="0"/>
                <a:ea typeface="宋体" panose="02010600030101010101" pitchFamily="2" charset="-122"/>
                <a:cs typeface="+mn-cs"/>
              </a:rPr>
              <a:t>y</a:t>
            </a:r>
            <a:r>
              <a:rPr kumimoji="0" lang="en-US" altLang="zh-CN" sz="2800" b="1"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 </a:t>
            </a:r>
            <a:r>
              <a:rPr kumimoji="0" lang="zh-CN" altLang="en-US" sz="2800" b="1"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都是约束出现的， </a:t>
            </a:r>
            <a:r>
              <a:rPr kumimoji="0" lang="en-US" altLang="zh-CN" sz="2800" b="1" i="1" kern="1200" cap="none" spc="0" normalizeH="0" baseline="0" noProof="0" dirty="0">
                <a:latin typeface="Times New Roman" panose="02020603050405020304" pitchFamily="18" charset="0"/>
                <a:ea typeface="宋体" panose="02010600030101010101" pitchFamily="2" charset="-122"/>
                <a:cs typeface="+mn-cs"/>
              </a:rPr>
              <a:t>x</a:t>
            </a:r>
            <a:r>
              <a:rPr kumimoji="0" lang="zh-CN" altLang="en-US" sz="2800" b="1" kern="1200" cap="none" spc="0" normalizeH="0" baseline="0" noProof="0" dirty="0">
                <a:latin typeface="Times New Roman" panose="02020603050405020304" pitchFamily="18" charset="0"/>
                <a:ea typeface="宋体" panose="02010600030101010101" pitchFamily="2" charset="-122"/>
                <a:cs typeface="+mn-cs"/>
              </a:rPr>
              <a:t>约束出现</a:t>
            </a:r>
            <a:r>
              <a:rPr kumimoji="0" lang="en-US" altLang="zh-CN" sz="2800" b="1" kern="1200" cap="none" spc="0" normalizeH="0" baseline="0" noProof="0" dirty="0">
                <a:latin typeface="Times New Roman" panose="02020603050405020304" pitchFamily="18" charset="0"/>
                <a:ea typeface="宋体" panose="02010600030101010101" pitchFamily="2" charset="-122"/>
                <a:cs typeface="+mn-cs"/>
              </a:rPr>
              <a:t>2</a:t>
            </a:r>
            <a:r>
              <a:rPr kumimoji="0" lang="zh-CN" altLang="en-US" sz="2800" b="1" kern="1200" cap="none" spc="0" normalizeH="0" baseline="0" noProof="0" dirty="0">
                <a:latin typeface="Times New Roman" panose="02020603050405020304" pitchFamily="18" charset="0"/>
                <a:ea typeface="宋体" panose="02010600030101010101" pitchFamily="2" charset="-122"/>
                <a:cs typeface="+mn-cs"/>
              </a:rPr>
              <a:t>次， </a:t>
            </a:r>
            <a:r>
              <a:rPr kumimoji="0" lang="zh-CN" altLang="en-US" sz="2800" b="1" i="1" kern="1200" cap="none" spc="0" normalizeH="0" baseline="0" noProof="0" dirty="0">
                <a:latin typeface="Times New Roman" panose="02020603050405020304" pitchFamily="18" charset="0"/>
                <a:ea typeface="宋体" panose="02010600030101010101" pitchFamily="2" charset="-122"/>
                <a:cs typeface="+mn-cs"/>
              </a:rPr>
              <a:t> </a:t>
            </a:r>
            <a:r>
              <a:rPr kumimoji="0" lang="en-US" altLang="zh-CN" sz="2800" b="1" i="1" kern="1200" cap="none" spc="0" normalizeH="0" baseline="0" noProof="0" dirty="0">
                <a:latin typeface="Times New Roman" panose="02020603050405020304" pitchFamily="18" charset="0"/>
                <a:ea typeface="宋体" panose="02010600030101010101" pitchFamily="2" charset="-122"/>
                <a:cs typeface="+mn-cs"/>
              </a:rPr>
              <a:t>y</a:t>
            </a:r>
            <a:r>
              <a:rPr kumimoji="0" lang="zh-CN" altLang="en-US" sz="2800" b="1" kern="1200" cap="none" spc="0" normalizeH="0" baseline="0" noProof="0" dirty="0">
                <a:latin typeface="Times New Roman" panose="02020603050405020304" pitchFamily="18" charset="0"/>
                <a:ea typeface="宋体" panose="02010600030101010101" pitchFamily="2" charset="-122"/>
                <a:cs typeface="+mn-cs"/>
              </a:rPr>
              <a:t>约束出现</a:t>
            </a:r>
            <a:r>
              <a:rPr kumimoji="0" lang="en-US" altLang="zh-CN" sz="2800" b="1" kern="1200" cap="none" spc="0" normalizeH="0" baseline="0" noProof="0" dirty="0">
                <a:latin typeface="Times New Roman" panose="02020603050405020304" pitchFamily="18" charset="0"/>
                <a:ea typeface="宋体" panose="02010600030101010101" pitchFamily="2" charset="-122"/>
                <a:cs typeface="+mn-cs"/>
              </a:rPr>
              <a:t>1</a:t>
            </a:r>
            <a:r>
              <a:rPr kumimoji="0" lang="zh-CN" altLang="en-US" sz="2800" b="1" kern="1200" cap="none" spc="0" normalizeH="0" baseline="0" noProof="0" dirty="0">
                <a:latin typeface="Times New Roman" panose="02020603050405020304" pitchFamily="18" charset="0"/>
                <a:ea typeface="宋体" panose="02010600030101010101" pitchFamily="2" charset="-122"/>
                <a:cs typeface="+mn-cs"/>
              </a:rPr>
              <a:t>次</a:t>
            </a:r>
            <a:r>
              <a:rPr kumimoji="0" lang="zh-CN" altLang="en-US" sz="2800" b="1"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a:t>
            </a:r>
            <a:endParaRPr kumimoji="0" lang="en-US" altLang="zh-CN" sz="2800" b="1"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endParaRPr>
          </a:p>
        </p:txBody>
      </p:sp>
      <p:sp>
        <p:nvSpPr>
          <p:cNvPr id="5" name="Text Box 3"/>
          <p:cNvSpPr txBox="1">
            <a:spLocks noChangeArrowheads="1"/>
          </p:cNvSpPr>
          <p:nvPr/>
        </p:nvSpPr>
        <p:spPr bwMode="auto">
          <a:xfrm>
            <a:off x="304800" y="1374775"/>
            <a:ext cx="8534400" cy="588963"/>
          </a:xfrm>
          <a:prstGeom prst="rect">
            <a:avLst/>
          </a:prstGeom>
          <a:noFill/>
          <a:ln w="9525">
            <a:noFill/>
            <a:miter lim="800000"/>
          </a:ln>
          <a:effectLst/>
        </p:spPr>
        <p:txBody>
          <a:bodyPr>
            <a:spAutoFit/>
          </a:bodyPr>
          <a:lstStyle/>
          <a:p>
            <a:pPr marR="0" defTabSz="914400" eaLnBrk="1" hangingPunct="1">
              <a:lnSpc>
                <a:spcPct val="110000"/>
              </a:lnSpc>
              <a:spcBef>
                <a:spcPct val="50000"/>
              </a:spcBef>
              <a:buClrTx/>
              <a:buSzTx/>
              <a:buFontTx/>
              <a:buNone/>
              <a:defRPr/>
            </a:pPr>
            <a:r>
              <a:rPr kumimoji="0" lang="zh-CN" altLang="en-US" sz="3200" b="1" kern="1200" cap="none" spc="0" normalizeH="0" baseline="0" noProof="0" dirty="0">
                <a:solidFill>
                  <a:schemeClr val="tx1">
                    <a:lumMod val="65000"/>
                    <a:lumOff val="35000"/>
                  </a:schemeClr>
                </a:solidFill>
                <a:latin typeface="Times New Roman" panose="02020603050405020304" pitchFamily="18" charset="0"/>
                <a:ea typeface="宋体" panose="02010600030101010101" pitchFamily="2" charset="-122"/>
                <a:cs typeface="+mn-cs"/>
                <a:sym typeface="Symbol" panose="05050102010706020507" pitchFamily="18" charset="2"/>
              </a:rPr>
              <a:t> </a:t>
            </a:r>
            <a:r>
              <a:rPr kumimoji="0" lang="zh-CN" altLang="en-US" sz="3200" b="1"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例</a:t>
            </a:r>
            <a:r>
              <a:rPr kumimoji="0" lang="en-US" altLang="zh-CN" sz="3200" b="1"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1</a:t>
            </a:r>
            <a:r>
              <a:rPr kumimoji="0" lang="zh-CN" altLang="en-US" sz="3200" b="1"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3200" b="1" i="1" kern="1200" cap="none" spc="0" normalizeH="0" baseline="0" noProof="0" dirty="0">
                <a:latin typeface="Times New Roman" panose="02020603050405020304" pitchFamily="18" charset="0"/>
                <a:ea typeface="宋体" panose="02010600030101010101" pitchFamily="2" charset="-122"/>
                <a:cs typeface="+mn-cs"/>
              </a:rPr>
              <a:t>x</a:t>
            </a:r>
            <a:r>
              <a:rPr kumimoji="0" lang="en-US" altLang="zh-CN" sz="3200" b="1" kern="1200" cap="none" spc="0" normalizeH="0" baseline="0" noProof="0" dirty="0">
                <a:latin typeface="Times New Roman" panose="02020603050405020304" pitchFamily="18" charset="0"/>
                <a:ea typeface="宋体" panose="02010600030101010101" pitchFamily="2" charset="-122"/>
                <a:cs typeface="+mn-cs"/>
              </a:rPr>
              <a:t>( </a:t>
            </a:r>
            <a:r>
              <a:rPr kumimoji="0" lang="en-US" altLang="zh-CN" sz="3200" b="1" i="1" kern="1200" cap="none" spc="0" normalizeH="0" baseline="0" noProof="0" dirty="0">
                <a:latin typeface="Times New Roman" panose="02020603050405020304" pitchFamily="18" charset="0"/>
                <a:ea typeface="宋体" panose="02010600030101010101" pitchFamily="2" charset="-122"/>
                <a:cs typeface="+mn-cs"/>
              </a:rPr>
              <a:t>F</a:t>
            </a:r>
            <a:r>
              <a:rPr kumimoji="0" lang="en-US" altLang="zh-CN" sz="3200" b="1" kern="1200" cap="none" spc="0" normalizeH="0" baseline="0" noProof="0" dirty="0">
                <a:latin typeface="Times New Roman" panose="02020603050405020304" pitchFamily="18" charset="0"/>
                <a:ea typeface="宋体" panose="02010600030101010101" pitchFamily="2" charset="-122"/>
                <a:cs typeface="+mn-cs"/>
              </a:rPr>
              <a:t>(</a:t>
            </a:r>
            <a:r>
              <a:rPr kumimoji="0" lang="en-US" altLang="zh-CN" sz="3200" b="1" i="1" kern="1200" cap="none" spc="0" normalizeH="0" baseline="0" noProof="0" dirty="0">
                <a:latin typeface="Times New Roman" panose="02020603050405020304" pitchFamily="18" charset="0"/>
                <a:ea typeface="宋体" panose="02010600030101010101" pitchFamily="2" charset="-122"/>
                <a:cs typeface="+mn-cs"/>
              </a:rPr>
              <a:t>x</a:t>
            </a:r>
            <a:r>
              <a:rPr kumimoji="0" lang="en-US" altLang="zh-CN" sz="3200" b="1" kern="1200" cap="none" spc="0" normalizeH="0" baseline="0" noProof="0" dirty="0">
                <a:latin typeface="Times New Roman" panose="02020603050405020304" pitchFamily="18" charset="0"/>
                <a:ea typeface="宋体" panose="02010600030101010101" pitchFamily="2" charset="-122"/>
                <a:cs typeface="+mn-cs"/>
              </a:rPr>
              <a:t>)</a:t>
            </a:r>
            <a:r>
              <a:rPr kumimoji="0" lang="en-US" altLang="zh-CN" sz="3200" b="1"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  </a:t>
            </a:r>
            <a:r>
              <a:rPr kumimoji="0" lang="en-US" altLang="zh-CN" sz="3200" b="1" i="1" kern="1200" cap="none" spc="0" normalizeH="0" baseline="0" noProof="0" dirty="0">
                <a:latin typeface="Times New Roman" panose="02020603050405020304" pitchFamily="18" charset="0"/>
                <a:ea typeface="宋体" panose="02010600030101010101" pitchFamily="2" charset="-122"/>
                <a:cs typeface="+mn-cs"/>
              </a:rPr>
              <a:t>y</a:t>
            </a:r>
            <a:r>
              <a:rPr kumimoji="0" lang="en-US" altLang="zh-CN" sz="3200" b="1" kern="1200" cap="none" spc="0" normalizeH="0" baseline="0" noProof="0" dirty="0">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3200" b="1" i="1" kern="1200" cap="none" spc="0" normalizeH="0" baseline="0" noProof="0" dirty="0">
                <a:latin typeface="Times New Roman" panose="02020603050405020304" pitchFamily="18" charset="0"/>
                <a:ea typeface="宋体" panose="02010600030101010101" pitchFamily="2" charset="-122"/>
                <a:cs typeface="+mn-cs"/>
              </a:rPr>
              <a:t>H</a:t>
            </a:r>
            <a:r>
              <a:rPr kumimoji="0" lang="en-US" altLang="zh-CN" sz="3200" b="1" kern="1200" cap="none" spc="0" normalizeH="0" baseline="0" noProof="0" dirty="0">
                <a:latin typeface="Times New Roman" panose="02020603050405020304" pitchFamily="18" charset="0"/>
                <a:ea typeface="宋体" panose="02010600030101010101" pitchFamily="2" charset="-122"/>
                <a:cs typeface="+mn-cs"/>
              </a:rPr>
              <a:t>(</a:t>
            </a:r>
            <a:r>
              <a:rPr kumimoji="0" lang="en-US" altLang="zh-CN" sz="3200" b="1" i="1" kern="1200" cap="none" spc="0" normalizeH="0" baseline="0" noProof="0" dirty="0" err="1">
                <a:latin typeface="Times New Roman" panose="02020603050405020304" pitchFamily="18" charset="0"/>
                <a:ea typeface="宋体" panose="02010600030101010101" pitchFamily="2" charset="-122"/>
                <a:cs typeface="+mn-cs"/>
              </a:rPr>
              <a:t>x</a:t>
            </a:r>
            <a:r>
              <a:rPr kumimoji="0" lang="en-US" altLang="zh-CN" sz="3200" b="1" kern="1200" cap="none" spc="0" normalizeH="0" baseline="0" noProof="0" dirty="0" err="1">
                <a:latin typeface="Times New Roman" panose="02020603050405020304" pitchFamily="18" charset="0"/>
                <a:ea typeface="宋体" panose="02010600030101010101" pitchFamily="2" charset="-122"/>
                <a:cs typeface="+mn-cs"/>
              </a:rPr>
              <a:t>,</a:t>
            </a:r>
            <a:r>
              <a:rPr kumimoji="0" lang="en-US" altLang="zh-CN" sz="3200" b="1" i="1" kern="1200" cap="none" spc="0" normalizeH="0" baseline="0" noProof="0" dirty="0" err="1">
                <a:latin typeface="Times New Roman" panose="02020603050405020304" pitchFamily="18" charset="0"/>
                <a:ea typeface="宋体" panose="02010600030101010101" pitchFamily="2" charset="-122"/>
                <a:cs typeface="+mn-cs"/>
              </a:rPr>
              <a:t>y</a:t>
            </a:r>
            <a:r>
              <a:rPr kumimoji="0" lang="en-US" altLang="zh-CN" sz="3200" b="1" kern="1200" cap="none" spc="0" normalizeH="0" baseline="0" noProof="0" dirty="0">
                <a:latin typeface="Times New Roman" panose="02020603050405020304" pitchFamily="18" charset="0"/>
                <a:ea typeface="宋体" panose="02010600030101010101" pitchFamily="2" charset="-122"/>
                <a:cs typeface="+mn-cs"/>
              </a:rPr>
              <a:t>) )</a:t>
            </a:r>
            <a:endParaRPr kumimoji="0" lang="en-US" altLang="zh-CN" sz="3200" b="1" kern="1200" cap="none" spc="0" normalizeH="0" baseline="0" noProof="0" dirty="0">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0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灯片编号占位符 3"/>
          <p:cNvSpPr txBox="1">
            <a:spLocks noGrp="1"/>
          </p:cNvSpPr>
          <p:nvPr>
            <p:ph type="sldNum" sz="quarter" idx="11"/>
          </p:nvPr>
        </p:nvSpPr>
        <p:spPr>
          <a:xfrm>
            <a:off x="457200" y="6245225"/>
            <a:ext cx="2133600" cy="476250"/>
          </a:xfrm>
          <a:ln/>
        </p:spPr>
        <p:txBody>
          <a:bodyPr anchor="b" anchorCtr="0"/>
          <a:p>
            <a:pPr marL="0" indent="0" eaLnBrk="1" hangingPunct="1">
              <a:spcBef>
                <a:spcPct val="0"/>
              </a:spcBef>
              <a:buClrTx/>
              <a:buSzTx/>
              <a:buFontTx/>
              <a:buNone/>
            </a:pPr>
            <a:fld id="{9A0DB2DC-4C9A-4742-B13C-FB6460FD3503}" type="slidenum">
              <a:rPr lang="en-US" altLang="zh-CN" sz="1400" dirty="0"/>
            </a:fld>
            <a:endParaRPr lang="en-US" altLang="zh-CN" sz="1400" dirty="0"/>
          </a:p>
        </p:txBody>
      </p:sp>
      <p:sp>
        <p:nvSpPr>
          <p:cNvPr id="52227" name="Rectangle 3"/>
          <p:cNvSpPr>
            <a:spLocks noGrp="1"/>
          </p:cNvSpPr>
          <p:nvPr>
            <p:ph type="body" idx="4294967295"/>
          </p:nvPr>
        </p:nvSpPr>
        <p:spPr>
          <a:xfrm>
            <a:off x="468313" y="1398588"/>
            <a:ext cx="7834312" cy="796925"/>
          </a:xfrm>
          <a:ln/>
        </p:spPr>
        <p:txBody>
          <a:bodyPr vert="horz" wrap="square" lIns="91440" tIns="45720" rIns="91440" bIns="45720" anchor="t" anchorCtr="0"/>
          <a:p>
            <a:pPr marL="0" indent="0" eaLnBrk="1" hangingPunct="1">
              <a:buFontTx/>
              <a:buNone/>
            </a:pPr>
            <a:r>
              <a:rPr lang="zh-CN" altLang="en-US" b="1" dirty="0">
                <a:sym typeface="Symbol" panose="05050102010706020507" pitchFamily="18" charset="2"/>
              </a:rPr>
              <a:t>例</a:t>
            </a:r>
            <a:r>
              <a:rPr lang="en-US" altLang="zh-CN" b="1" dirty="0">
                <a:sym typeface="Symbol" panose="05050102010706020507" pitchFamily="18" charset="2"/>
              </a:rPr>
              <a:t>2</a:t>
            </a:r>
            <a:r>
              <a:rPr lang="zh-CN" altLang="en-US" b="1" dirty="0">
                <a:sym typeface="Symbol" panose="05050102010706020507" pitchFamily="18" charset="2"/>
              </a:rPr>
              <a:t>： </a:t>
            </a:r>
            <a:r>
              <a:rPr lang="zh-CN" altLang="en-US"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x</a:t>
            </a:r>
            <a:r>
              <a:rPr lang="en-US" altLang="zh-CN" b="1" dirty="0">
                <a:latin typeface="Times New Roman" panose="02020603050405020304" pitchFamily="18" charset="0"/>
                <a:sym typeface="Symbol" panose="05050102010706020507" pitchFamily="18" charset="2"/>
              </a:rPr>
              <a:t>y</a:t>
            </a:r>
            <a:r>
              <a:rPr lang="en-US" altLang="zh-CN" b="1" dirty="0">
                <a:latin typeface="Times New Roman" panose="02020603050405020304" pitchFamily="18" charset="0"/>
              </a:rPr>
              <a:t>( </a:t>
            </a:r>
            <a:r>
              <a:rPr lang="en-US" altLang="zh-CN" b="1" i="1" dirty="0">
                <a:latin typeface="Times New Roman" panose="02020603050405020304" pitchFamily="18" charset="0"/>
              </a:rPr>
              <a:t>R</a:t>
            </a:r>
            <a:r>
              <a:rPr lang="en-US" altLang="zh-CN" b="1" dirty="0">
                <a:latin typeface="Times New Roman" panose="02020603050405020304" pitchFamily="18" charset="0"/>
              </a:rPr>
              <a:t>(</a:t>
            </a:r>
            <a:r>
              <a:rPr lang="en-US" altLang="zh-CN" b="1" i="1" dirty="0">
                <a:latin typeface="Times New Roman" panose="02020603050405020304" pitchFamily="18" charset="0"/>
              </a:rPr>
              <a:t>x,y</a:t>
            </a:r>
            <a:r>
              <a:rPr lang="en-US" altLang="zh-CN" b="1" dirty="0">
                <a:latin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a:t>
            </a:r>
            <a:r>
              <a:rPr lang="en-US" altLang="zh-CN" b="1" i="1" dirty="0">
                <a:latin typeface="Times New Roman" panose="02020603050405020304" pitchFamily="18" charset="0"/>
              </a:rPr>
              <a:t>L</a:t>
            </a:r>
            <a:r>
              <a:rPr lang="en-US" altLang="zh-CN" b="1" dirty="0">
                <a:latin typeface="Times New Roman" panose="02020603050405020304" pitchFamily="18" charset="0"/>
              </a:rPr>
              <a:t>(</a:t>
            </a:r>
            <a:r>
              <a:rPr lang="en-US" altLang="zh-CN" b="1" i="1" dirty="0">
                <a:latin typeface="Times New Roman" panose="02020603050405020304" pitchFamily="18" charset="0"/>
              </a:rPr>
              <a:t>y,z</a:t>
            </a:r>
            <a:r>
              <a:rPr lang="en-US" altLang="zh-CN" b="1" dirty="0">
                <a:latin typeface="Times New Roman" panose="02020603050405020304" pitchFamily="18" charset="0"/>
              </a:rPr>
              <a:t>) ) </a:t>
            </a:r>
            <a:r>
              <a:rPr lang="en-US" altLang="zh-CN" b="1" dirty="0">
                <a:latin typeface="Times New Roman" panose="02020603050405020304" pitchFamily="18" charset="0"/>
                <a:sym typeface="Symbol" panose="05050102010706020507" pitchFamily="18" charset="2"/>
              </a:rPr>
              <a:t>  </a:t>
            </a:r>
            <a:r>
              <a:rPr lang="en-US" altLang="zh-CN" b="1" i="1" dirty="0">
                <a:latin typeface="Times New Roman" panose="02020603050405020304" pitchFamily="18" charset="0"/>
              </a:rPr>
              <a:t>x</a:t>
            </a:r>
            <a:r>
              <a:rPr lang="en-US" altLang="zh-CN" b="1" dirty="0">
                <a:latin typeface="Times New Roman" panose="02020603050405020304" pitchFamily="18" charset="0"/>
                <a:sym typeface="Symbol" panose="05050102010706020507" pitchFamily="18" charset="2"/>
              </a:rPr>
              <a:t> </a:t>
            </a:r>
            <a:r>
              <a:rPr lang="en-US" altLang="zh-CN" b="1" i="1" dirty="0">
                <a:latin typeface="Times New Roman" panose="02020603050405020304" pitchFamily="18" charset="0"/>
              </a:rPr>
              <a:t>H</a:t>
            </a:r>
            <a:r>
              <a:rPr lang="en-US" altLang="zh-CN" b="1" dirty="0">
                <a:latin typeface="Times New Roman" panose="02020603050405020304" pitchFamily="18" charset="0"/>
              </a:rPr>
              <a:t>(</a:t>
            </a:r>
            <a:r>
              <a:rPr lang="en-US" altLang="zh-CN" b="1" i="1" dirty="0">
                <a:latin typeface="Times New Roman" panose="02020603050405020304" pitchFamily="18" charset="0"/>
              </a:rPr>
              <a:t>x</a:t>
            </a:r>
            <a:r>
              <a:rPr lang="en-US" altLang="zh-CN" b="1" dirty="0">
                <a:latin typeface="Times New Roman" panose="02020603050405020304" pitchFamily="18" charset="0"/>
              </a:rPr>
              <a:t>,</a:t>
            </a:r>
            <a:r>
              <a:rPr lang="en-US" altLang="zh-CN" b="1" i="1" dirty="0">
                <a:latin typeface="Times New Roman" panose="02020603050405020304" pitchFamily="18" charset="0"/>
              </a:rPr>
              <a:t>y</a:t>
            </a:r>
            <a:r>
              <a:rPr lang="en-US" altLang="zh-CN" b="1" dirty="0">
                <a:latin typeface="Times New Roman" panose="02020603050405020304" pitchFamily="18" charset="0"/>
              </a:rPr>
              <a:t>) </a:t>
            </a:r>
            <a:endParaRPr lang="en-US" altLang="zh-CN" b="1" dirty="0">
              <a:latin typeface="Times New Roman" panose="02020603050405020304" pitchFamily="18" charset="0"/>
            </a:endParaRPr>
          </a:p>
        </p:txBody>
      </p:sp>
      <p:sp>
        <p:nvSpPr>
          <p:cNvPr id="4" name="Rectangle 3"/>
          <p:cNvSpPr txBox="1">
            <a:spLocks noChangeArrowheads="1"/>
          </p:cNvSpPr>
          <p:nvPr/>
        </p:nvSpPr>
        <p:spPr bwMode="auto">
          <a:xfrm>
            <a:off x="471488" y="2060575"/>
            <a:ext cx="7834313"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marR="0" lvl="0" indent="0" algn="l" defTabSz="914400" rtl="0" eaLnBrk="1" fontAlgn="base" latinLnBrk="0" hangingPunct="1">
              <a:lnSpc>
                <a:spcPct val="110000"/>
              </a:lnSpc>
              <a:spcBef>
                <a:spcPct val="30000"/>
              </a:spcBef>
              <a:spcAft>
                <a:spcPct val="0"/>
              </a:spcAft>
              <a:buClrTx/>
              <a:buSzTx/>
              <a:buFontTx/>
              <a:buNone/>
              <a:defRPr/>
            </a:pP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sym typeface="Symbol" panose="05050102010706020507" pitchFamily="18" charset="2"/>
              </a:rPr>
              <a:t>解：</a:t>
            </a:r>
            <a:r>
              <a:rPr kumimoji="0" lang="en-US" altLang="zh-CN" sz="28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mn-cs"/>
                <a:sym typeface="Symbol" panose="05050102010706020507" pitchFamily="18" charset="2"/>
              </a:rPr>
              <a:t></a:t>
            </a:r>
            <a:r>
              <a:rPr kumimoji="0" lang="en-US" altLang="zh-CN" sz="2800" b="1" i="1" u="none" strike="noStrike" kern="0" cap="none" spc="0" normalizeH="0" baseline="0" noProof="0" dirty="0" err="1">
                <a:ln>
                  <a:noFill/>
                </a:ln>
                <a:solidFill>
                  <a:srgbClr val="FF0000"/>
                </a:solidFill>
                <a:effectLst/>
                <a:uLnTx/>
                <a:uFillTx/>
                <a:latin typeface="Times New Roman" panose="02020603050405020304" pitchFamily="18" charset="0"/>
                <a:ea typeface="+mn-ea"/>
                <a:cs typeface="+mn-cs"/>
              </a:rPr>
              <a:t>x</a:t>
            </a:r>
            <a:r>
              <a:rPr kumimoji="0" lang="en-US" altLang="zh-CN" sz="2800" b="1" i="0" u="none" strike="noStrike" kern="0" cap="none" spc="0" normalizeH="0" baseline="0" noProof="0" dirty="0" err="1">
                <a:ln>
                  <a:noFill/>
                </a:ln>
                <a:solidFill>
                  <a:srgbClr val="FF0000"/>
                </a:solidFill>
                <a:effectLst/>
                <a:uLnTx/>
                <a:uFillTx/>
                <a:latin typeface="Times New Roman" panose="02020603050405020304" pitchFamily="18" charset="0"/>
                <a:ea typeface="+mn-ea"/>
                <a:cs typeface="+mn-cs"/>
                <a:sym typeface="Symbol" panose="05050102010706020507" pitchFamily="18" charset="2"/>
              </a:rPr>
              <a:t>y</a:t>
            </a:r>
            <a:r>
              <a:rPr kumimoji="0" lang="en-US" altLang="zh-CN" sz="28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mn-cs"/>
              </a:rPr>
              <a:t>(</a:t>
            </a:r>
            <a:r>
              <a:rPr kumimoji="0" lang="en-US" altLang="zh-CN" sz="2800" b="1" i="1" u="none" strike="noStrike" kern="0" cap="none" spc="0" normalizeH="0" baseline="0" noProof="0" dirty="0">
                <a:ln>
                  <a:noFill/>
                </a:ln>
                <a:solidFill>
                  <a:srgbClr val="FF0000"/>
                </a:solidFill>
                <a:effectLst/>
                <a:uLnTx/>
                <a:uFillTx/>
                <a:latin typeface="Times New Roman" panose="02020603050405020304" pitchFamily="18" charset="0"/>
                <a:ea typeface="+mn-ea"/>
                <a:cs typeface="+mn-cs"/>
              </a:rPr>
              <a:t>R</a:t>
            </a:r>
            <a:r>
              <a:rPr kumimoji="0" lang="en-US" altLang="zh-CN" sz="28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mn-cs"/>
              </a:rPr>
              <a:t>(</a:t>
            </a:r>
            <a:r>
              <a:rPr kumimoji="0" lang="en-US" altLang="zh-CN" sz="2800" b="1" i="1" u="none" strike="noStrike" kern="0" cap="none" spc="0" normalizeH="0" baseline="0" noProof="0" dirty="0" err="1">
                <a:ln>
                  <a:noFill/>
                </a:ln>
                <a:solidFill>
                  <a:srgbClr val="FF0000"/>
                </a:solidFill>
                <a:effectLst/>
                <a:uLnTx/>
                <a:uFillTx/>
                <a:latin typeface="Times New Roman" panose="02020603050405020304" pitchFamily="18" charset="0"/>
                <a:ea typeface="+mn-ea"/>
                <a:cs typeface="+mn-cs"/>
              </a:rPr>
              <a:t>x,y</a:t>
            </a:r>
            <a:r>
              <a:rPr kumimoji="0" lang="en-US" altLang="zh-CN" sz="28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mn-cs"/>
              </a:rPr>
              <a:t>) </a:t>
            </a:r>
            <a:r>
              <a:rPr kumimoji="0" lang="en-US" altLang="zh-CN" sz="28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mn-cs"/>
                <a:sym typeface="Symbol" panose="05050102010706020507" pitchFamily="18" charset="2"/>
              </a:rPr>
              <a:t></a:t>
            </a:r>
            <a:r>
              <a:rPr kumimoji="0" lang="en-US" altLang="zh-CN" sz="28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mn-cs"/>
              </a:rPr>
              <a:t> </a:t>
            </a:r>
            <a:r>
              <a:rPr kumimoji="0" lang="en-US" altLang="zh-CN" sz="2800" b="1" i="1" u="none" strike="noStrike" kern="0" cap="none" spc="0" normalizeH="0" baseline="0" noProof="0" dirty="0">
                <a:ln>
                  <a:noFill/>
                </a:ln>
                <a:solidFill>
                  <a:srgbClr val="FF0000"/>
                </a:solidFill>
                <a:effectLst/>
                <a:uLnTx/>
                <a:uFillTx/>
                <a:latin typeface="Times New Roman" panose="02020603050405020304" pitchFamily="18" charset="0"/>
                <a:ea typeface="+mn-ea"/>
                <a:cs typeface="+mn-cs"/>
              </a:rPr>
              <a:t>L</a:t>
            </a:r>
            <a:r>
              <a:rPr kumimoji="0" lang="en-US" altLang="zh-CN" sz="28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mn-cs"/>
              </a:rPr>
              <a:t>(</a:t>
            </a:r>
            <a:r>
              <a:rPr kumimoji="0" lang="en-US" altLang="zh-CN" sz="2800" b="1" i="1" u="none" strike="noStrike" kern="0" cap="none" spc="0" normalizeH="0" baseline="0" noProof="0" dirty="0" err="1">
                <a:ln>
                  <a:noFill/>
                </a:ln>
                <a:solidFill>
                  <a:srgbClr val="FF0000"/>
                </a:solidFill>
                <a:effectLst/>
                <a:uLnTx/>
                <a:uFillTx/>
                <a:latin typeface="Times New Roman" panose="02020603050405020304" pitchFamily="18" charset="0"/>
                <a:ea typeface="+mn-ea"/>
                <a:cs typeface="+mn-cs"/>
              </a:rPr>
              <a:t>y,z</a:t>
            </a:r>
            <a:r>
              <a:rPr kumimoji="0" lang="en-US" altLang="zh-CN" sz="28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mn-cs"/>
              </a:rPr>
              <a:t>) )</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中， </a:t>
            </a:r>
            <a:r>
              <a:rPr kumimoji="0" lang="en-US" altLang="zh-CN" sz="2800" b="1" i="1" u="none" strike="noStrike" kern="0" cap="none" spc="0" normalizeH="0" baseline="0" noProof="0" dirty="0" err="1">
                <a:ln>
                  <a:noFill/>
                </a:ln>
                <a:solidFill>
                  <a:schemeClr val="tx1"/>
                </a:solidFill>
                <a:effectLst/>
                <a:uLnTx/>
                <a:uFillTx/>
                <a:latin typeface="Times New Roman" panose="02020603050405020304" pitchFamily="18" charset="0"/>
                <a:ea typeface="+mn-ea"/>
                <a:cs typeface="+mn-cs"/>
              </a:rPr>
              <a:t>x,y</a:t>
            </a:r>
            <a:r>
              <a:rPr kumimoji="0" lang="en-US" altLang="zh-CN" sz="28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 </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都是指导变项</a:t>
            </a:r>
            <a:r>
              <a:rPr kumimoji="0" lang="zh-CN" altLang="en-US" sz="28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sym typeface="Symbol" panose="05050102010706020507" pitchFamily="18" charset="2"/>
              </a:rPr>
              <a:t>辖域为</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en-US" altLang="zh-CN" sz="28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R</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en-US" altLang="zh-CN" sz="2800" b="1" i="1" u="none" strike="noStrike" kern="0" cap="none" spc="0" normalizeH="0" baseline="0" noProof="0" dirty="0" err="1">
                <a:ln>
                  <a:noFill/>
                </a:ln>
                <a:solidFill>
                  <a:schemeClr val="tx1"/>
                </a:solidFill>
                <a:effectLst/>
                <a:uLnTx/>
                <a:uFillTx/>
                <a:latin typeface="Times New Roman" panose="02020603050405020304" pitchFamily="18" charset="0"/>
                <a:ea typeface="+mn-ea"/>
                <a:cs typeface="+mn-cs"/>
              </a:rPr>
              <a:t>x,y</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 </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sym typeface="Symbol" panose="05050102010706020507" pitchFamily="18" charset="2"/>
              </a:rPr>
              <a:t></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 </a:t>
            </a:r>
            <a:r>
              <a:rPr kumimoji="0" lang="en-US" altLang="zh-CN" sz="28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L</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en-US" altLang="zh-CN" sz="2800" b="1" i="1" u="none" strike="noStrike" kern="0" cap="none" spc="0" normalizeH="0" baseline="0" noProof="0" dirty="0" err="1">
                <a:ln>
                  <a:noFill/>
                </a:ln>
                <a:solidFill>
                  <a:schemeClr val="tx1"/>
                </a:solidFill>
                <a:effectLst/>
                <a:uLnTx/>
                <a:uFillTx/>
                <a:latin typeface="Times New Roman" panose="02020603050405020304" pitchFamily="18" charset="0"/>
                <a:ea typeface="+mn-ea"/>
                <a:cs typeface="+mn-cs"/>
              </a:rPr>
              <a:t>y,z</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 )</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 </a:t>
            </a:r>
            <a:r>
              <a:rPr kumimoji="0" lang="en-US" altLang="zh-CN" sz="28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x</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sym typeface="Symbol" panose="05050102010706020507" pitchFamily="18" charset="2"/>
              </a:rPr>
              <a:t>与</a:t>
            </a:r>
            <a:r>
              <a:rPr kumimoji="0" lang="en-US" altLang="zh-CN" sz="2800" b="1" i="1" u="none" strike="noStrike" kern="0" cap="none" spc="0" normalizeH="0" baseline="0" noProof="0" dirty="0">
                <a:ln>
                  <a:noFill/>
                </a:ln>
                <a:solidFill>
                  <a:srgbClr val="00B050"/>
                </a:solidFill>
                <a:effectLst/>
                <a:uLnTx/>
                <a:uFillTx/>
                <a:latin typeface="Times New Roman" panose="02020603050405020304" pitchFamily="18" charset="0"/>
                <a:ea typeface="+mn-ea"/>
                <a:cs typeface="+mn-cs"/>
              </a:rPr>
              <a:t>y</a:t>
            </a:r>
            <a:r>
              <a:rPr kumimoji="0" lang="en-US" altLang="zh-CN" sz="2800" b="1" i="0" u="none" strike="noStrike" kern="0" cap="none" spc="0" normalizeH="0" baseline="0" noProof="0" dirty="0">
                <a:ln>
                  <a:noFill/>
                </a:ln>
                <a:solidFill>
                  <a:srgbClr val="00B050"/>
                </a:solidFill>
                <a:effectLst/>
                <a:uLnTx/>
                <a:uFillTx/>
                <a:latin typeface="Times New Roman" panose="02020603050405020304" pitchFamily="18" charset="0"/>
                <a:ea typeface="+mn-ea"/>
                <a:cs typeface="+mn-cs"/>
                <a:sym typeface="Symbol" panose="05050102010706020507" pitchFamily="18" charset="2"/>
              </a:rPr>
              <a:t> </a:t>
            </a:r>
            <a:r>
              <a:rPr kumimoji="0" lang="zh-CN" altLang="en-US" sz="2800" b="1" i="0" u="none" strike="noStrike" kern="0" cap="none" spc="0" normalizeH="0" baseline="0" noProof="0" dirty="0">
                <a:ln>
                  <a:noFill/>
                </a:ln>
                <a:solidFill>
                  <a:srgbClr val="00B050"/>
                </a:solidFill>
                <a:effectLst/>
                <a:uLnTx/>
                <a:uFillTx/>
                <a:latin typeface="Times New Roman" panose="02020603050405020304" pitchFamily="18" charset="0"/>
                <a:ea typeface="+mn-ea"/>
                <a:cs typeface="+mn-cs"/>
                <a:sym typeface="Symbol" panose="05050102010706020507" pitchFamily="18" charset="2"/>
              </a:rPr>
              <a:t>都是约束出现</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sym typeface="Symbol" panose="05050102010706020507" pitchFamily="18" charset="2"/>
              </a:rPr>
              <a:t>的， </a:t>
            </a:r>
            <a:r>
              <a:rPr kumimoji="0" lang="en-US" altLang="zh-CN" sz="28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z</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为</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sym typeface="Symbol" panose="05050102010706020507" pitchFamily="18" charset="2"/>
              </a:rPr>
              <a:t>自由出现的。</a:t>
            </a:r>
            <a:endPar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sym typeface="Symbol" panose="05050102010706020507" pitchFamily="18" charset="2"/>
            </a:endParaRPr>
          </a:p>
          <a:p>
            <a:pPr marL="0" marR="0" lvl="0" indent="0" algn="l" defTabSz="914400" rtl="0" eaLnBrk="1" fontAlgn="base" latinLnBrk="0" hangingPunct="1">
              <a:lnSpc>
                <a:spcPct val="110000"/>
              </a:lnSpc>
              <a:spcBef>
                <a:spcPct val="30000"/>
              </a:spcBef>
              <a:spcAft>
                <a:spcPct val="0"/>
              </a:spcAft>
              <a:buClrTx/>
              <a:buSzTx/>
              <a:buFontTx/>
              <a:buNone/>
              <a:defRPr/>
            </a:pPr>
            <a:r>
              <a:rPr kumimoji="0" lang="en-US" altLang="zh-CN" sz="28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mn-cs"/>
                <a:sym typeface="Symbol" panose="05050102010706020507" pitchFamily="18" charset="2"/>
              </a:rPr>
              <a:t></a:t>
            </a:r>
            <a:r>
              <a:rPr kumimoji="0" lang="en-US" altLang="zh-CN" sz="2800" b="1" i="1" u="none" strike="noStrike" kern="0" cap="none" spc="0" normalizeH="0" baseline="0" noProof="0" dirty="0">
                <a:ln>
                  <a:noFill/>
                </a:ln>
                <a:solidFill>
                  <a:srgbClr val="FF0000"/>
                </a:solidFill>
                <a:effectLst/>
                <a:uLnTx/>
                <a:uFillTx/>
                <a:latin typeface="Times New Roman" panose="02020603050405020304" pitchFamily="18" charset="0"/>
                <a:ea typeface="+mn-ea"/>
                <a:cs typeface="+mn-cs"/>
              </a:rPr>
              <a:t> x</a:t>
            </a:r>
            <a:r>
              <a:rPr kumimoji="0" lang="en-US" altLang="zh-CN" sz="28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mn-cs"/>
                <a:sym typeface="Symbol" panose="05050102010706020507" pitchFamily="18" charset="2"/>
              </a:rPr>
              <a:t> </a:t>
            </a:r>
            <a:r>
              <a:rPr kumimoji="0" lang="en-US" altLang="zh-CN" sz="2800" b="1" i="1" u="none" strike="noStrike" kern="0" cap="none" spc="0" normalizeH="0" baseline="0" noProof="0" dirty="0">
                <a:ln>
                  <a:noFill/>
                </a:ln>
                <a:solidFill>
                  <a:srgbClr val="FF0000"/>
                </a:solidFill>
                <a:effectLst/>
                <a:uLnTx/>
                <a:uFillTx/>
                <a:latin typeface="Times New Roman" panose="02020603050405020304" pitchFamily="18" charset="0"/>
                <a:ea typeface="+mn-ea"/>
                <a:cs typeface="+mn-cs"/>
              </a:rPr>
              <a:t>H</a:t>
            </a:r>
            <a:r>
              <a:rPr kumimoji="0" lang="en-US" altLang="zh-CN" sz="28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mn-cs"/>
              </a:rPr>
              <a:t>(</a:t>
            </a:r>
            <a:r>
              <a:rPr kumimoji="0" lang="en-US" altLang="zh-CN" sz="2800" b="1" i="1" u="none" strike="noStrike" kern="0" cap="none" spc="0" normalizeH="0" baseline="0" noProof="0" dirty="0" err="1">
                <a:ln>
                  <a:noFill/>
                </a:ln>
                <a:solidFill>
                  <a:srgbClr val="FF0000"/>
                </a:solidFill>
                <a:effectLst/>
                <a:uLnTx/>
                <a:uFillTx/>
                <a:latin typeface="Times New Roman" panose="02020603050405020304" pitchFamily="18" charset="0"/>
                <a:ea typeface="+mn-ea"/>
                <a:cs typeface="+mn-cs"/>
              </a:rPr>
              <a:t>x</a:t>
            </a:r>
            <a:r>
              <a:rPr kumimoji="0" lang="en-US" altLang="zh-CN" sz="2800" b="1" i="0" u="none" strike="noStrike" kern="0" cap="none" spc="0" normalizeH="0" baseline="0" noProof="0" dirty="0" err="1">
                <a:ln>
                  <a:noFill/>
                </a:ln>
                <a:solidFill>
                  <a:srgbClr val="FF0000"/>
                </a:solidFill>
                <a:effectLst/>
                <a:uLnTx/>
                <a:uFillTx/>
                <a:latin typeface="Times New Roman" panose="02020603050405020304" pitchFamily="18" charset="0"/>
                <a:ea typeface="+mn-ea"/>
                <a:cs typeface="+mn-cs"/>
              </a:rPr>
              <a:t>,</a:t>
            </a:r>
            <a:r>
              <a:rPr kumimoji="0" lang="en-US" altLang="zh-CN" sz="2800" b="1" i="1" u="none" strike="noStrike" kern="0" cap="none" spc="0" normalizeH="0" baseline="0" noProof="0" dirty="0" err="1">
                <a:ln>
                  <a:noFill/>
                </a:ln>
                <a:solidFill>
                  <a:srgbClr val="FF0000"/>
                </a:solidFill>
                <a:effectLst/>
                <a:uLnTx/>
                <a:uFillTx/>
                <a:latin typeface="Times New Roman" panose="02020603050405020304" pitchFamily="18" charset="0"/>
                <a:ea typeface="+mn-ea"/>
                <a:cs typeface="+mn-cs"/>
              </a:rPr>
              <a:t>y</a:t>
            </a:r>
            <a:r>
              <a:rPr kumimoji="0" lang="en-US" altLang="zh-CN" sz="28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mn-cs"/>
              </a:rPr>
              <a:t>)</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中， </a:t>
            </a:r>
            <a:r>
              <a:rPr kumimoji="0" lang="en-US" altLang="zh-CN" sz="28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x</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sym typeface="Symbol" panose="05050102010706020507" pitchFamily="18" charset="2"/>
              </a:rPr>
              <a:t> </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sym typeface="Symbol" panose="05050102010706020507" pitchFamily="18" charset="2"/>
              </a:rPr>
              <a:t>为指导变项， 的辖域为</a:t>
            </a:r>
            <a:r>
              <a:rPr kumimoji="0" lang="en-US" altLang="zh-CN" sz="28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H</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en-US" altLang="zh-CN" sz="2800" b="1" i="1" u="none" strike="noStrike" kern="0" cap="none" spc="0" normalizeH="0" baseline="0" noProof="0" dirty="0" err="1">
                <a:ln>
                  <a:noFill/>
                </a:ln>
                <a:solidFill>
                  <a:schemeClr val="tx1"/>
                </a:solidFill>
                <a:effectLst/>
                <a:uLnTx/>
                <a:uFillTx/>
                <a:latin typeface="Times New Roman" panose="02020603050405020304" pitchFamily="18" charset="0"/>
                <a:ea typeface="+mn-ea"/>
                <a:cs typeface="+mn-cs"/>
              </a:rPr>
              <a:t>x</a:t>
            </a:r>
            <a:r>
              <a:rPr kumimoji="0" lang="en-US" altLang="zh-CN" sz="2800" b="1" i="0" u="none" strike="noStrike" kern="0" cap="none" spc="0" normalizeH="0" baseline="0" noProof="0" dirty="0" err="1">
                <a:ln>
                  <a:noFill/>
                </a:ln>
                <a:solidFill>
                  <a:schemeClr val="tx1"/>
                </a:solidFill>
                <a:effectLst/>
                <a:uLnTx/>
                <a:uFillTx/>
                <a:latin typeface="Times New Roman" panose="02020603050405020304" pitchFamily="18" charset="0"/>
                <a:ea typeface="+mn-ea"/>
                <a:cs typeface="+mn-cs"/>
              </a:rPr>
              <a:t>,</a:t>
            </a:r>
            <a:r>
              <a:rPr kumimoji="0" lang="en-US" altLang="zh-CN" sz="2800" b="1" i="1" u="none" strike="noStrike" kern="0" cap="none" spc="0" normalizeH="0" baseline="0" noProof="0" dirty="0" err="1">
                <a:ln>
                  <a:noFill/>
                </a:ln>
                <a:solidFill>
                  <a:schemeClr val="tx1"/>
                </a:solidFill>
                <a:effectLst/>
                <a:uLnTx/>
                <a:uFillTx/>
                <a:latin typeface="Times New Roman" panose="02020603050405020304" pitchFamily="18" charset="0"/>
                <a:ea typeface="+mn-ea"/>
                <a:cs typeface="+mn-cs"/>
              </a:rPr>
              <a:t>y</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，其中</a:t>
            </a:r>
            <a:r>
              <a:rPr kumimoji="0" lang="en-US" altLang="zh-CN" sz="28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x</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sym typeface="Symbol" panose="05050102010706020507" pitchFamily="18" charset="2"/>
              </a:rPr>
              <a:t> </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sym typeface="Symbol" panose="05050102010706020507" pitchFamily="18" charset="2"/>
              </a:rPr>
              <a:t>为约束出现的， </a:t>
            </a:r>
            <a:r>
              <a:rPr kumimoji="0" lang="en-US" altLang="zh-CN" sz="2800" b="1" i="1" u="none" strike="noStrike" kern="0" cap="none" spc="0" normalizeH="0" baseline="0" noProof="0" dirty="0">
                <a:ln>
                  <a:noFill/>
                </a:ln>
                <a:solidFill>
                  <a:srgbClr val="00B050"/>
                </a:solidFill>
                <a:effectLst/>
                <a:uLnTx/>
                <a:uFillTx/>
                <a:latin typeface="Times New Roman" panose="02020603050405020304" pitchFamily="18" charset="0"/>
                <a:ea typeface="+mn-ea"/>
                <a:cs typeface="+mn-cs"/>
              </a:rPr>
              <a:t>y</a:t>
            </a:r>
            <a:r>
              <a:rPr kumimoji="0" lang="zh-CN" altLang="en-US" sz="2800" b="1" i="0" u="none" strike="noStrike" kern="0" cap="none" spc="0" normalizeH="0" baseline="0" noProof="0" dirty="0">
                <a:ln>
                  <a:noFill/>
                </a:ln>
                <a:solidFill>
                  <a:srgbClr val="00B050"/>
                </a:solidFill>
                <a:effectLst/>
                <a:uLnTx/>
                <a:uFillTx/>
                <a:latin typeface="Times New Roman" panose="02020603050405020304" pitchFamily="18" charset="0"/>
                <a:ea typeface="+mn-ea"/>
                <a:cs typeface="+mn-cs"/>
                <a:sym typeface="Symbol" panose="05050102010706020507" pitchFamily="18" charset="2"/>
              </a:rPr>
              <a:t>为自由出现的</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sym typeface="Symbol" panose="05050102010706020507" pitchFamily="18" charset="2"/>
              </a:rPr>
              <a:t>。</a:t>
            </a:r>
            <a:endPar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sym typeface="Symbol" panose="05050102010706020507" pitchFamily="18" charset="2"/>
            </a:endParaRPr>
          </a:p>
          <a:p>
            <a:pPr marL="0" marR="0" lvl="0" indent="0" algn="l" defTabSz="914400" rtl="0" eaLnBrk="1" fontAlgn="base" latinLnBrk="0" hangingPunct="1">
              <a:lnSpc>
                <a:spcPct val="110000"/>
              </a:lnSpc>
              <a:spcBef>
                <a:spcPct val="30000"/>
              </a:spcBef>
              <a:spcAft>
                <a:spcPct val="0"/>
              </a:spcAft>
              <a:buClrTx/>
              <a:buSzTx/>
              <a:buFontTx/>
              <a:buNone/>
              <a:defRPr/>
            </a:pP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sym typeface="Symbol" panose="05050102010706020507" pitchFamily="18" charset="2"/>
              </a:rPr>
              <a:t>在此公式中， </a:t>
            </a:r>
            <a:r>
              <a:rPr kumimoji="0" lang="en-US" altLang="zh-CN" sz="2800" b="1" i="1" u="none" strike="noStrike" kern="0" cap="none" spc="0" normalizeH="0" baseline="0" noProof="0" dirty="0">
                <a:ln>
                  <a:noFill/>
                </a:ln>
                <a:solidFill>
                  <a:schemeClr val="tx1">
                    <a:lumMod val="65000"/>
                    <a:lumOff val="35000"/>
                  </a:schemeClr>
                </a:solidFill>
                <a:effectLst/>
                <a:uLnTx/>
                <a:uFillTx/>
                <a:latin typeface="Times New Roman" panose="02020603050405020304" pitchFamily="18" charset="0"/>
                <a:ea typeface="+mn-ea"/>
                <a:cs typeface="+mn-cs"/>
              </a:rPr>
              <a:t>x</a:t>
            </a:r>
            <a:r>
              <a:rPr kumimoji="0" lang="en-US" altLang="zh-CN" sz="2800" b="1" i="0" u="none" strike="noStrike" kern="0" cap="none" spc="0" normalizeH="0" baseline="0" noProof="0" dirty="0">
                <a:ln>
                  <a:noFill/>
                </a:ln>
                <a:solidFill>
                  <a:schemeClr val="tx1">
                    <a:lumMod val="65000"/>
                    <a:lumOff val="35000"/>
                  </a:schemeClr>
                </a:solidFill>
                <a:effectLst/>
                <a:uLnTx/>
                <a:uFillTx/>
                <a:latin typeface="Times New Roman" panose="02020603050405020304" pitchFamily="18" charset="0"/>
                <a:ea typeface="+mn-ea"/>
                <a:cs typeface="+mn-cs"/>
                <a:sym typeface="Symbol" panose="05050102010706020507" pitchFamily="18" charset="2"/>
              </a:rPr>
              <a:t> </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sym typeface="Symbol" panose="05050102010706020507" pitchFamily="18" charset="2"/>
              </a:rPr>
              <a:t>为约束出现的，</a:t>
            </a:r>
            <a:r>
              <a:rPr kumimoji="0" lang="en-US" altLang="zh-CN" sz="2800" b="1" i="1" u="none" strike="noStrike" kern="0" cap="none" spc="0" normalizeH="0" baseline="0" noProof="0" dirty="0">
                <a:ln>
                  <a:noFill/>
                </a:ln>
                <a:solidFill>
                  <a:srgbClr val="00B050"/>
                </a:solidFill>
                <a:effectLst/>
                <a:uLnTx/>
                <a:uFillTx/>
                <a:latin typeface="Times New Roman" panose="02020603050405020304" pitchFamily="18" charset="0"/>
                <a:ea typeface="+mn-ea"/>
                <a:cs typeface="+mn-cs"/>
              </a:rPr>
              <a:t>y</a:t>
            </a:r>
            <a:r>
              <a:rPr kumimoji="0" lang="zh-CN" altLang="en-US" sz="2800" b="1" i="0" u="none" strike="noStrike" kern="0" cap="none" spc="0" normalizeH="0" baseline="0" noProof="0" dirty="0">
                <a:ln>
                  <a:noFill/>
                </a:ln>
                <a:solidFill>
                  <a:srgbClr val="00B050"/>
                </a:solidFill>
                <a:effectLst/>
                <a:uLnTx/>
                <a:uFillTx/>
                <a:latin typeface="Times New Roman" panose="02020603050405020304" pitchFamily="18" charset="0"/>
                <a:ea typeface="+mn-ea"/>
                <a:cs typeface="+mn-cs"/>
                <a:sym typeface="Symbol" panose="05050102010706020507" pitchFamily="18" charset="2"/>
              </a:rPr>
              <a:t>为约束出现的，又为自由出现的</a:t>
            </a:r>
            <a:r>
              <a:rPr kumimoji="0" lang="zh-CN" altLang="en-US" sz="2800" b="1" i="0" u="none" strike="noStrike" kern="0" cap="none" spc="0" normalizeH="0" baseline="0" noProof="0" dirty="0">
                <a:ln>
                  <a:noFill/>
                </a:ln>
                <a:solidFill>
                  <a:schemeClr val="accent2"/>
                </a:solidFill>
                <a:effectLst/>
                <a:uLnTx/>
                <a:uFillTx/>
                <a:latin typeface="Times New Roman" panose="02020603050405020304" pitchFamily="18" charset="0"/>
                <a:ea typeface="+mn-ea"/>
                <a:cs typeface="+mn-cs"/>
                <a:sym typeface="Symbol" panose="05050102010706020507" pitchFamily="18" charset="2"/>
              </a:rPr>
              <a:t>，</a:t>
            </a:r>
            <a:r>
              <a:rPr kumimoji="0" lang="en-US" altLang="zh-CN" sz="2800" b="1" i="1" u="none" strike="noStrike" kern="0" cap="none" spc="0" normalizeH="0" baseline="0" noProof="0" dirty="0">
                <a:ln>
                  <a:noFill/>
                </a:ln>
                <a:solidFill>
                  <a:schemeClr val="tx1">
                    <a:lumMod val="65000"/>
                    <a:lumOff val="35000"/>
                  </a:schemeClr>
                </a:solidFill>
                <a:effectLst/>
                <a:uLnTx/>
                <a:uFillTx/>
                <a:latin typeface="Times New Roman" panose="02020603050405020304" pitchFamily="18" charset="0"/>
                <a:ea typeface="+mn-ea"/>
                <a:cs typeface="+mn-cs"/>
              </a:rPr>
              <a:t>z</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为</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sym typeface="Symbol" panose="05050102010706020507" pitchFamily="18" charset="2"/>
              </a:rPr>
              <a:t>自由出现的。</a:t>
            </a:r>
            <a:endPar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灯片编号占位符 4"/>
          <p:cNvSpPr txBox="1">
            <a:spLocks noGrp="1"/>
          </p:cNvSpPr>
          <p:nvPr/>
        </p:nvSpPr>
        <p:spPr>
          <a:xfrm>
            <a:off x="6553200" y="6248400"/>
            <a:ext cx="21336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7171" name="Rectangle 2"/>
          <p:cNvSpPr>
            <a:spLocks noGrp="1"/>
          </p:cNvSpPr>
          <p:nvPr>
            <p:ph type="title" idx="4294967295"/>
          </p:nvPr>
        </p:nvSpPr>
        <p:spPr>
          <a:ln/>
        </p:spPr>
        <p:txBody>
          <a:bodyPr vert="horz" wrap="square" lIns="91440" tIns="45720" rIns="91440" bIns="45720" anchor="ctr" anchorCtr="0"/>
          <a:p>
            <a:pPr eaLnBrk="1" hangingPunct="1"/>
            <a:r>
              <a:rPr lang="en-US" altLang="zh-CN" b="1" dirty="0">
                <a:latin typeface="Times New Roman" panose="02020603050405020304" pitchFamily="18" charset="0"/>
              </a:rPr>
              <a:t>2.1 </a:t>
            </a:r>
            <a:r>
              <a:rPr lang="zh-CN" altLang="en-US" b="1" dirty="0">
                <a:latin typeface="Times New Roman" panose="02020603050405020304" pitchFamily="18" charset="0"/>
              </a:rPr>
              <a:t>一阶逻辑基本概念 </a:t>
            </a:r>
            <a:endParaRPr lang="zh-CN" altLang="en-US" b="1" dirty="0">
              <a:latin typeface="Times New Roman" panose="02020603050405020304" pitchFamily="18" charset="0"/>
            </a:endParaRPr>
          </a:p>
        </p:txBody>
      </p:sp>
      <p:sp>
        <p:nvSpPr>
          <p:cNvPr id="7172" name="Rectangle 3"/>
          <p:cNvSpPr>
            <a:spLocks noGrp="1"/>
          </p:cNvSpPr>
          <p:nvPr>
            <p:ph type="body" idx="4294967295"/>
          </p:nvPr>
        </p:nvSpPr>
        <p:spPr>
          <a:xfrm>
            <a:off x="457200" y="5562600"/>
            <a:ext cx="8229600" cy="304800"/>
          </a:xfrm>
          <a:ln/>
        </p:spPr>
        <p:txBody>
          <a:bodyPr vert="horz" wrap="square" lIns="91440" tIns="45720" rIns="91440" bIns="45720" anchor="t" anchorCtr="0"/>
          <a:p>
            <a:pPr algn="just" eaLnBrk="1" hangingPunct="1">
              <a:lnSpc>
                <a:spcPct val="90000"/>
              </a:lnSpc>
              <a:buNone/>
            </a:pPr>
            <a:r>
              <a:rPr lang="en-US" altLang="zh-CN" sz="2800" b="1" dirty="0">
                <a:latin typeface="宋体" panose="02010600030101010101" pitchFamily="2" charset="-122"/>
              </a:rPr>
              <a:t>                       </a:t>
            </a:r>
            <a:endParaRPr lang="en-US" altLang="zh-CN" sz="2800" b="1" dirty="0">
              <a:latin typeface="宋体" panose="02010600030101010101" pitchFamily="2" charset="-122"/>
            </a:endParaRPr>
          </a:p>
        </p:txBody>
      </p:sp>
      <p:sp>
        <p:nvSpPr>
          <p:cNvPr id="7173" name="Text Box 4"/>
          <p:cNvSpPr txBox="1"/>
          <p:nvPr/>
        </p:nvSpPr>
        <p:spPr>
          <a:xfrm>
            <a:off x="533400" y="2135188"/>
            <a:ext cx="8077200" cy="30654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just" eaLnBrk="1" hangingPunct="1">
              <a:spcBef>
                <a:spcPct val="70000"/>
              </a:spcBef>
              <a:buSzPct val="175000"/>
              <a:buFont typeface="Wingdings" panose="05000000000000000000" pitchFamily="2" charset="2"/>
              <a:buChar char="§"/>
            </a:pPr>
            <a:r>
              <a:rPr lang="en-US" altLang="zh-CN" b="1" dirty="0">
                <a:latin typeface="宋体" panose="02010600030101010101" pitchFamily="2" charset="-122"/>
              </a:rPr>
              <a:t> </a:t>
            </a:r>
            <a:r>
              <a:rPr lang="zh-CN" altLang="en-US" b="1" dirty="0">
                <a:latin typeface="宋体" panose="02010600030101010101" pitchFamily="2" charset="-122"/>
              </a:rPr>
              <a:t>个体词</a:t>
            </a:r>
            <a:endParaRPr lang="zh-CN" altLang="en-US" b="1" dirty="0">
              <a:latin typeface="宋体" panose="02010600030101010101" pitchFamily="2" charset="-122"/>
            </a:endParaRPr>
          </a:p>
          <a:p>
            <a:pPr marL="0" lvl="0" indent="0" algn="just" eaLnBrk="1" hangingPunct="1">
              <a:spcBef>
                <a:spcPct val="70000"/>
              </a:spcBef>
              <a:buSzPct val="175000"/>
              <a:buFont typeface="Wingdings" panose="05000000000000000000" pitchFamily="2" charset="2"/>
              <a:buChar char="§"/>
            </a:pPr>
            <a:r>
              <a:rPr lang="zh-CN" altLang="en-US" b="1" dirty="0">
                <a:latin typeface="宋体" panose="02010600030101010101" pitchFamily="2" charset="-122"/>
              </a:rPr>
              <a:t> 谓词</a:t>
            </a:r>
            <a:endParaRPr lang="zh-CN" altLang="en-US" b="1" dirty="0">
              <a:latin typeface="宋体" panose="02010600030101010101" pitchFamily="2" charset="-122"/>
            </a:endParaRPr>
          </a:p>
          <a:p>
            <a:pPr marL="0" lvl="0" indent="0" algn="just" eaLnBrk="1" hangingPunct="1">
              <a:spcBef>
                <a:spcPct val="70000"/>
              </a:spcBef>
              <a:buSzPct val="175000"/>
              <a:buFont typeface="Wingdings" panose="05000000000000000000" pitchFamily="2" charset="2"/>
              <a:buChar char="§"/>
            </a:pPr>
            <a:r>
              <a:rPr lang="zh-CN" altLang="en-US" b="1" dirty="0">
                <a:latin typeface="宋体" panose="02010600030101010101" pitchFamily="2" charset="-122"/>
              </a:rPr>
              <a:t> 量词</a:t>
            </a:r>
            <a:endParaRPr lang="zh-CN" altLang="en-US" b="1" dirty="0">
              <a:latin typeface="宋体" panose="02010600030101010101" pitchFamily="2" charset="-122"/>
            </a:endParaRPr>
          </a:p>
          <a:p>
            <a:pPr marL="0" lvl="0" indent="0" eaLnBrk="1" hangingPunct="1">
              <a:spcBef>
                <a:spcPct val="70000"/>
              </a:spcBef>
              <a:buSzPct val="175000"/>
              <a:buFont typeface="Wingdings" panose="05000000000000000000" pitchFamily="2" charset="2"/>
              <a:buChar char="§"/>
            </a:pPr>
            <a:r>
              <a:rPr lang="zh-CN" altLang="en-US" b="1" dirty="0">
                <a:latin typeface="宋体" panose="02010600030101010101" pitchFamily="2" charset="-122"/>
              </a:rPr>
              <a:t> 一阶逻辑中命题符号化 </a:t>
            </a:r>
            <a:endParaRPr lang="zh-CN" altLang="en-US" b="1" dirty="0">
              <a:latin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灯片编号占位符 4"/>
          <p:cNvSpPr txBox="1">
            <a:spLocks noGrp="1"/>
          </p:cNvSpPr>
          <p:nvPr/>
        </p:nvSpPr>
        <p:spPr>
          <a:xfrm>
            <a:off x="6553200" y="6248400"/>
            <a:ext cx="21336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36867" name="Rectangle 2"/>
          <p:cNvSpPr>
            <a:spLocks noGrp="1"/>
          </p:cNvSpPr>
          <p:nvPr>
            <p:ph type="body" idx="4294967295"/>
          </p:nvPr>
        </p:nvSpPr>
        <p:spPr>
          <a:xfrm>
            <a:off x="107950" y="620713"/>
            <a:ext cx="9288463" cy="5181600"/>
          </a:xfrm>
          <a:ln/>
        </p:spPr>
        <p:txBody>
          <a:bodyPr vert="horz" wrap="square" lIns="91440" tIns="45720" rIns="91440" bIns="45720" anchor="t" anchorCtr="0"/>
          <a:p>
            <a:pPr eaLnBrk="1" hangingPunct="1">
              <a:spcBef>
                <a:spcPct val="0"/>
              </a:spcBef>
              <a:buClrTx/>
              <a:buNone/>
            </a:pPr>
            <a:r>
              <a:rPr lang="zh-CN" altLang="en-US" b="1" dirty="0">
                <a:solidFill>
                  <a:srgbClr val="FF3300"/>
                </a:solidFill>
                <a:latin typeface="宋体" panose="02010600030101010101" pitchFamily="2" charset="-122"/>
              </a:rPr>
              <a:t>例：</a:t>
            </a:r>
            <a:r>
              <a:rPr lang="zh-CN" altLang="en-US" b="1" dirty="0">
                <a:solidFill>
                  <a:srgbClr val="000000"/>
                </a:solidFill>
                <a:latin typeface="宋体" panose="02010600030101010101" pitchFamily="2" charset="-122"/>
              </a:rPr>
              <a:t>指出下列各式量词的辖域及变项的约束情</a:t>
            </a:r>
            <a:endParaRPr lang="zh-CN" altLang="en-US" b="1" dirty="0">
              <a:solidFill>
                <a:srgbClr val="000000"/>
              </a:solidFill>
              <a:latin typeface="宋体" panose="02010600030101010101" pitchFamily="2" charset="-122"/>
            </a:endParaRPr>
          </a:p>
          <a:p>
            <a:pPr eaLnBrk="1" hangingPunct="1">
              <a:spcBef>
                <a:spcPct val="0"/>
              </a:spcBef>
              <a:buClrTx/>
              <a:buNone/>
            </a:pPr>
            <a:r>
              <a:rPr lang="zh-CN" altLang="en-US" b="1" dirty="0">
                <a:solidFill>
                  <a:srgbClr val="000000"/>
                </a:solidFill>
                <a:latin typeface="宋体" panose="02010600030101010101" pitchFamily="2" charset="-122"/>
              </a:rPr>
              <a:t>     况。</a:t>
            </a:r>
            <a:endParaRPr lang="zh-CN" altLang="en-US" b="1" dirty="0">
              <a:solidFill>
                <a:srgbClr val="000000"/>
              </a:solidFill>
              <a:latin typeface="宋体" panose="02010600030101010101" pitchFamily="2" charset="-122"/>
            </a:endParaRPr>
          </a:p>
          <a:p>
            <a:pPr algn="just" eaLnBrk="1" hangingPunct="1">
              <a:spcBef>
                <a:spcPct val="50000"/>
              </a:spcBef>
              <a:buClrTx/>
              <a:buNone/>
            </a:pPr>
            <a:r>
              <a:rPr lang="zh-CN" altLang="en-US" b="1" dirty="0">
                <a:solidFill>
                  <a:srgbClr val="000000"/>
                </a:solidFill>
                <a:latin typeface="宋体" panose="02010600030101010101" pitchFamily="2" charset="-122"/>
              </a:rPr>
              <a:t>    </a:t>
            </a:r>
            <a:r>
              <a:rPr lang="en-US" altLang="zh-CN" b="1" dirty="0">
                <a:solidFill>
                  <a:srgbClr val="000000"/>
                </a:solidFill>
                <a:latin typeface="宋体" panose="02010600030101010101" pitchFamily="2" charset="-122"/>
              </a:rPr>
              <a:t>(1)</a:t>
            </a:r>
            <a:r>
              <a:rPr lang="en-US" altLang="zh-CN" b="1" dirty="0">
                <a:solidFill>
                  <a:srgbClr val="000000"/>
                </a:solidFill>
                <a:latin typeface="宋体" panose="02010600030101010101" pitchFamily="2" charset="-122"/>
                <a:sym typeface="Symbol" panose="05050102010706020507" pitchFamily="18" charset="2"/>
              </a:rPr>
              <a:t></a:t>
            </a:r>
            <a:r>
              <a:rPr lang="en-US" altLang="zh-CN" b="1" dirty="0">
                <a:solidFill>
                  <a:srgbClr val="000000"/>
                </a:solidFill>
                <a:latin typeface="宋体" panose="02010600030101010101" pitchFamily="2" charset="-122"/>
              </a:rPr>
              <a:t>x(P(x)→</a:t>
            </a:r>
            <a:r>
              <a:rPr lang="en-US" altLang="zh-CN" b="1" dirty="0">
                <a:solidFill>
                  <a:srgbClr val="000000"/>
                </a:solidFill>
                <a:latin typeface="宋体" panose="02010600030101010101" pitchFamily="2" charset="-122"/>
                <a:sym typeface="Symbol" panose="05050102010706020507" pitchFamily="18" charset="2"/>
              </a:rPr>
              <a:t></a:t>
            </a:r>
            <a:r>
              <a:rPr lang="en-US" altLang="zh-CN" b="1" dirty="0">
                <a:solidFill>
                  <a:srgbClr val="000000"/>
                </a:solidFill>
                <a:latin typeface="宋体" panose="02010600030101010101" pitchFamily="2" charset="-122"/>
              </a:rPr>
              <a:t>y R(x</a:t>
            </a:r>
            <a:r>
              <a:rPr lang="zh-CN" altLang="en-US" b="1" dirty="0">
                <a:solidFill>
                  <a:srgbClr val="000000"/>
                </a:solidFill>
                <a:latin typeface="宋体" panose="02010600030101010101" pitchFamily="2" charset="-122"/>
              </a:rPr>
              <a:t>，</a:t>
            </a:r>
            <a:r>
              <a:rPr lang="en-US" altLang="zh-CN" b="1" dirty="0">
                <a:solidFill>
                  <a:srgbClr val="000000"/>
                </a:solidFill>
                <a:latin typeface="宋体" panose="02010600030101010101" pitchFamily="2" charset="-122"/>
              </a:rPr>
              <a:t>y)).</a:t>
            </a:r>
            <a:endParaRPr lang="en-US" altLang="zh-CN" b="1" dirty="0">
              <a:solidFill>
                <a:srgbClr val="000000"/>
              </a:solidFill>
              <a:latin typeface="宋体" panose="02010600030101010101" pitchFamily="2" charset="-122"/>
            </a:endParaRPr>
          </a:p>
          <a:p>
            <a:pPr algn="just" eaLnBrk="1" hangingPunct="1">
              <a:spcBef>
                <a:spcPct val="50000"/>
              </a:spcBef>
              <a:buClrTx/>
              <a:buNone/>
            </a:pPr>
            <a:r>
              <a:rPr lang="en-US" altLang="zh-CN" b="1" dirty="0">
                <a:solidFill>
                  <a:srgbClr val="000000"/>
                </a:solidFill>
                <a:latin typeface="宋体" panose="02010600030101010101" pitchFamily="2" charset="-122"/>
              </a:rPr>
              <a:t>    (2)</a:t>
            </a:r>
            <a:r>
              <a:rPr lang="en-US" altLang="zh-CN" b="1" dirty="0">
                <a:solidFill>
                  <a:srgbClr val="000000"/>
                </a:solidFill>
                <a:latin typeface="宋体" panose="02010600030101010101" pitchFamily="2" charset="-122"/>
                <a:sym typeface="Symbol" panose="05050102010706020507" pitchFamily="18" charset="2"/>
              </a:rPr>
              <a:t></a:t>
            </a:r>
            <a:r>
              <a:rPr lang="en-US" altLang="zh-CN" b="1" dirty="0">
                <a:solidFill>
                  <a:srgbClr val="000000"/>
                </a:solidFill>
                <a:latin typeface="宋体" panose="02010600030101010101" pitchFamily="2" charset="-122"/>
              </a:rPr>
              <a:t>x(F(x)→ G(y))→</a:t>
            </a:r>
            <a:r>
              <a:rPr lang="en-US" altLang="zh-CN" b="1" dirty="0">
                <a:solidFill>
                  <a:srgbClr val="000000"/>
                </a:solidFill>
                <a:latin typeface="宋体" panose="02010600030101010101" pitchFamily="2" charset="-122"/>
                <a:sym typeface="Symbol" panose="05050102010706020507" pitchFamily="18" charset="2"/>
              </a:rPr>
              <a:t></a:t>
            </a:r>
            <a:r>
              <a:rPr lang="en-US" altLang="zh-CN" b="1" dirty="0">
                <a:solidFill>
                  <a:srgbClr val="000000"/>
                </a:solidFill>
                <a:latin typeface="宋体" panose="02010600030101010101" pitchFamily="2" charset="-122"/>
              </a:rPr>
              <a:t>y(H(x)∧M(x,y,z)).</a:t>
            </a:r>
            <a:endParaRPr lang="en-US" altLang="zh-CN" b="1" dirty="0">
              <a:solidFill>
                <a:srgbClr val="000000"/>
              </a:solidFill>
              <a:latin typeface="宋体" panose="02010600030101010101" pitchFamily="2" charset="-122"/>
            </a:endParaRPr>
          </a:p>
          <a:p>
            <a:pPr algn="just" eaLnBrk="1" hangingPunct="1">
              <a:lnSpc>
                <a:spcPct val="80000"/>
              </a:lnSpc>
              <a:spcBef>
                <a:spcPct val="50000"/>
              </a:spcBef>
              <a:buClrTx/>
              <a:buNone/>
            </a:pPr>
            <a:endParaRPr lang="en-US" altLang="zh-CN" sz="1200" b="1" dirty="0">
              <a:solidFill>
                <a:srgbClr val="000000"/>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6867">
                                            <p:txEl>
                                              <p:charRg st="0" end="21"/>
                                            </p:txEl>
                                          </p:spTgt>
                                        </p:tgtEl>
                                        <p:attrNameLst>
                                          <p:attrName>style.visibility</p:attrName>
                                        </p:attrNameLst>
                                      </p:cBhvr>
                                      <p:to>
                                        <p:strVal val="visible"/>
                                      </p:to>
                                    </p:set>
                                    <p:anim calcmode="lin" valueType="num">
                                      <p:cBhvr additive="base">
                                        <p:cTn id="7" dur="500" fill="hold"/>
                                        <p:tgtEl>
                                          <p:spTgt spid="36867">
                                            <p:txEl>
                                              <p:charRg st="0" end="2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charRg st="0" end="2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6867">
                                            <p:txEl>
                                              <p:charRg st="21" end="29"/>
                                            </p:txEl>
                                          </p:spTgt>
                                        </p:tgtEl>
                                        <p:attrNameLst>
                                          <p:attrName>style.visibility</p:attrName>
                                        </p:attrNameLst>
                                      </p:cBhvr>
                                      <p:to>
                                        <p:strVal val="visible"/>
                                      </p:to>
                                    </p:set>
                                    <p:anim calcmode="lin" valueType="num">
                                      <p:cBhvr additive="base">
                                        <p:cTn id="11" dur="500" fill="hold"/>
                                        <p:tgtEl>
                                          <p:spTgt spid="36867">
                                            <p:txEl>
                                              <p:charRg st="21" end="2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6867">
                                            <p:txEl>
                                              <p:charRg st="21" end="29"/>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6867">
                                            <p:txEl>
                                              <p:charRg st="29" end="56"/>
                                            </p:txEl>
                                          </p:spTgt>
                                        </p:tgtEl>
                                        <p:attrNameLst>
                                          <p:attrName>style.visibility</p:attrName>
                                        </p:attrNameLst>
                                      </p:cBhvr>
                                      <p:to>
                                        <p:strVal val="visible"/>
                                      </p:to>
                                    </p:set>
                                    <p:anim calcmode="lin" valueType="num">
                                      <p:cBhvr additive="base">
                                        <p:cTn id="15" dur="500" fill="hold"/>
                                        <p:tgtEl>
                                          <p:spTgt spid="36867">
                                            <p:txEl>
                                              <p:charRg st="29" end="5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6867">
                                            <p:txEl>
                                              <p:charRg st="29" end="5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6867">
                                            <p:txEl>
                                              <p:charRg st="56" end="97"/>
                                            </p:txEl>
                                          </p:spTgt>
                                        </p:tgtEl>
                                        <p:attrNameLst>
                                          <p:attrName>style.visibility</p:attrName>
                                        </p:attrNameLst>
                                      </p:cBhvr>
                                      <p:to>
                                        <p:strVal val="visible"/>
                                      </p:to>
                                    </p:set>
                                    <p:anim calcmode="lin" valueType="num">
                                      <p:cBhvr additive="base">
                                        <p:cTn id="19" dur="500" fill="hold"/>
                                        <p:tgtEl>
                                          <p:spTgt spid="36867">
                                            <p:txEl>
                                              <p:charRg st="56" end="9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7">
                                            <p:txEl>
                                              <p:charRg st="56" end="9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灯片编号占位符 4"/>
          <p:cNvSpPr txBox="1">
            <a:spLocks noGrp="1"/>
          </p:cNvSpPr>
          <p:nvPr/>
        </p:nvSpPr>
        <p:spPr>
          <a:xfrm>
            <a:off x="6553200" y="6248400"/>
            <a:ext cx="21336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37891" name="Rectangle 2"/>
          <p:cNvSpPr>
            <a:spLocks noGrp="1"/>
          </p:cNvSpPr>
          <p:nvPr>
            <p:ph type="body" idx="4294967295"/>
          </p:nvPr>
        </p:nvSpPr>
        <p:spPr>
          <a:xfrm>
            <a:off x="381000" y="692150"/>
            <a:ext cx="8763000" cy="5181600"/>
          </a:xfrm>
          <a:ln/>
        </p:spPr>
        <p:txBody>
          <a:bodyPr vert="horz" wrap="square" lIns="91440" tIns="45720" rIns="91440" bIns="45720" anchor="t" anchorCtr="0"/>
          <a:p>
            <a:pPr eaLnBrk="1" hangingPunct="1">
              <a:spcBef>
                <a:spcPct val="0"/>
              </a:spcBef>
              <a:buClrTx/>
              <a:buNone/>
            </a:pPr>
            <a:r>
              <a:rPr lang="zh-CN" altLang="en-US" b="1" dirty="0">
                <a:solidFill>
                  <a:srgbClr val="FF3300"/>
                </a:solidFill>
                <a:latin typeface="宋体" panose="02010600030101010101" pitchFamily="2" charset="-122"/>
              </a:rPr>
              <a:t>解：</a:t>
            </a:r>
            <a:endParaRPr lang="zh-CN" altLang="en-US" b="1" dirty="0">
              <a:solidFill>
                <a:srgbClr val="FF3300"/>
              </a:solidFill>
              <a:latin typeface="宋体" panose="02010600030101010101" pitchFamily="2" charset="-122"/>
            </a:endParaRPr>
          </a:p>
          <a:p>
            <a:pPr eaLnBrk="1" hangingPunct="1">
              <a:spcBef>
                <a:spcPct val="0"/>
              </a:spcBef>
              <a:buClrTx/>
              <a:buNone/>
            </a:pPr>
            <a:r>
              <a:rPr lang="en-US" altLang="zh-CN" b="1" dirty="0">
                <a:solidFill>
                  <a:srgbClr val="000000"/>
                </a:solidFill>
                <a:latin typeface="宋体" panose="02010600030101010101" pitchFamily="2" charset="-122"/>
              </a:rPr>
              <a:t>(1)</a:t>
            </a:r>
            <a:r>
              <a:rPr lang="zh-CN" altLang="en-US" b="1" dirty="0">
                <a:solidFill>
                  <a:srgbClr val="000000"/>
                </a:solidFill>
                <a:latin typeface="宋体" panose="02010600030101010101" pitchFamily="2" charset="-122"/>
              </a:rPr>
              <a:t>对于</a:t>
            </a:r>
            <a:r>
              <a:rPr lang="zh-CN" altLang="en-US" b="1" dirty="0">
                <a:solidFill>
                  <a:srgbClr val="000000"/>
                </a:solidFill>
                <a:latin typeface="宋体" panose="02010600030101010101" pitchFamily="2" charset="-122"/>
                <a:sym typeface="Symbol" panose="05050102010706020507" pitchFamily="18" charset="2"/>
              </a:rPr>
              <a:t></a:t>
            </a:r>
            <a:r>
              <a:rPr lang="en-US" altLang="zh-CN" b="1" dirty="0">
                <a:solidFill>
                  <a:srgbClr val="000000"/>
                </a:solidFill>
                <a:latin typeface="宋体" panose="02010600030101010101" pitchFamily="2" charset="-122"/>
              </a:rPr>
              <a:t>x</a:t>
            </a:r>
            <a:r>
              <a:rPr lang="zh-CN" altLang="en-US" b="1" dirty="0">
                <a:solidFill>
                  <a:srgbClr val="000000"/>
                </a:solidFill>
                <a:latin typeface="宋体" panose="02010600030101010101" pitchFamily="2" charset="-122"/>
              </a:rPr>
              <a:t>的辖域是</a:t>
            </a:r>
            <a:r>
              <a:rPr lang="en-US" altLang="zh-CN" b="1" dirty="0">
                <a:solidFill>
                  <a:srgbClr val="000000"/>
                </a:solidFill>
                <a:latin typeface="宋体" panose="02010600030101010101" pitchFamily="2" charset="-122"/>
              </a:rPr>
              <a:t>(P(x)→</a:t>
            </a:r>
            <a:r>
              <a:rPr lang="en-US" altLang="zh-CN" b="1" dirty="0">
                <a:solidFill>
                  <a:srgbClr val="000000"/>
                </a:solidFill>
                <a:latin typeface="宋体" panose="02010600030101010101" pitchFamily="2" charset="-122"/>
                <a:sym typeface="Symbol" panose="05050102010706020507" pitchFamily="18" charset="2"/>
              </a:rPr>
              <a:t></a:t>
            </a:r>
            <a:r>
              <a:rPr lang="en-US" altLang="zh-CN" b="1" dirty="0">
                <a:solidFill>
                  <a:srgbClr val="000000"/>
                </a:solidFill>
                <a:latin typeface="宋体" panose="02010600030101010101" pitchFamily="2" charset="-122"/>
              </a:rPr>
              <a:t>y R(x</a:t>
            </a:r>
            <a:r>
              <a:rPr lang="zh-CN" altLang="en-US" b="1" dirty="0">
                <a:solidFill>
                  <a:srgbClr val="000000"/>
                </a:solidFill>
                <a:latin typeface="宋体" panose="02010600030101010101" pitchFamily="2" charset="-122"/>
              </a:rPr>
              <a:t>，</a:t>
            </a:r>
            <a:r>
              <a:rPr lang="en-US" altLang="zh-CN" b="1" dirty="0">
                <a:solidFill>
                  <a:srgbClr val="000000"/>
                </a:solidFill>
                <a:latin typeface="宋体" panose="02010600030101010101" pitchFamily="2" charset="-122"/>
              </a:rPr>
              <a:t>y))</a:t>
            </a:r>
            <a:r>
              <a:rPr lang="zh-CN" altLang="en-US" b="1" dirty="0">
                <a:solidFill>
                  <a:srgbClr val="000000"/>
                </a:solidFill>
                <a:latin typeface="宋体" panose="02010600030101010101" pitchFamily="2" charset="-122"/>
              </a:rPr>
              <a:t>，</a:t>
            </a:r>
            <a:endParaRPr lang="zh-CN" altLang="en-US" b="1" dirty="0">
              <a:solidFill>
                <a:srgbClr val="000000"/>
              </a:solidFill>
              <a:latin typeface="宋体" panose="02010600030101010101" pitchFamily="2" charset="-122"/>
            </a:endParaRPr>
          </a:p>
          <a:p>
            <a:pPr eaLnBrk="1" hangingPunct="1">
              <a:spcBef>
                <a:spcPct val="0"/>
              </a:spcBef>
              <a:buClrTx/>
              <a:buNone/>
            </a:pPr>
            <a:r>
              <a:rPr lang="zh-CN" altLang="en-US" b="1" dirty="0">
                <a:solidFill>
                  <a:srgbClr val="000000"/>
                </a:solidFill>
                <a:latin typeface="宋体" panose="02010600030101010101" pitchFamily="2" charset="-122"/>
              </a:rPr>
              <a:t>   </a:t>
            </a:r>
            <a:r>
              <a:rPr lang="zh-CN" altLang="en-US" b="1" dirty="0">
                <a:solidFill>
                  <a:srgbClr val="000000"/>
                </a:solidFill>
                <a:latin typeface="宋体" panose="02010600030101010101" pitchFamily="2" charset="-122"/>
                <a:sym typeface="Symbol" panose="05050102010706020507" pitchFamily="18" charset="2"/>
              </a:rPr>
              <a:t></a:t>
            </a:r>
            <a:r>
              <a:rPr lang="en-US" altLang="zh-CN" b="1" dirty="0">
                <a:solidFill>
                  <a:srgbClr val="000000"/>
                </a:solidFill>
                <a:latin typeface="宋体" panose="02010600030101010101" pitchFamily="2" charset="-122"/>
              </a:rPr>
              <a:t>y</a:t>
            </a:r>
            <a:r>
              <a:rPr lang="zh-CN" altLang="en-US" b="1" dirty="0">
                <a:solidFill>
                  <a:srgbClr val="000000"/>
                </a:solidFill>
                <a:latin typeface="宋体" panose="02010600030101010101" pitchFamily="2" charset="-122"/>
              </a:rPr>
              <a:t>的辖域是</a:t>
            </a:r>
            <a:r>
              <a:rPr lang="en-US" altLang="zh-CN" b="1" dirty="0">
                <a:solidFill>
                  <a:srgbClr val="000000"/>
                </a:solidFill>
                <a:latin typeface="宋体" panose="02010600030101010101" pitchFamily="2" charset="-122"/>
              </a:rPr>
              <a:t>R(x</a:t>
            </a:r>
            <a:r>
              <a:rPr lang="zh-CN" altLang="en-US" b="1" dirty="0">
                <a:solidFill>
                  <a:srgbClr val="000000"/>
                </a:solidFill>
                <a:latin typeface="宋体" panose="02010600030101010101" pitchFamily="2" charset="-122"/>
              </a:rPr>
              <a:t>，</a:t>
            </a:r>
            <a:r>
              <a:rPr lang="en-US" altLang="zh-CN" b="1" dirty="0">
                <a:solidFill>
                  <a:srgbClr val="000000"/>
                </a:solidFill>
                <a:latin typeface="宋体" panose="02010600030101010101" pitchFamily="2" charset="-122"/>
              </a:rPr>
              <a:t>y)</a:t>
            </a:r>
            <a:r>
              <a:rPr lang="zh-CN" altLang="en-US" b="1" dirty="0">
                <a:solidFill>
                  <a:srgbClr val="000000"/>
                </a:solidFill>
                <a:latin typeface="宋体" panose="02010600030101010101" pitchFamily="2" charset="-122"/>
              </a:rPr>
              <a:t>，</a:t>
            </a:r>
            <a:endParaRPr lang="zh-CN" altLang="en-US" b="1" dirty="0">
              <a:solidFill>
                <a:srgbClr val="000000"/>
              </a:solidFill>
              <a:latin typeface="宋体" panose="02010600030101010101" pitchFamily="2" charset="-122"/>
            </a:endParaRPr>
          </a:p>
          <a:p>
            <a:pPr eaLnBrk="1" hangingPunct="1">
              <a:spcBef>
                <a:spcPct val="0"/>
              </a:spcBef>
              <a:buClrTx/>
              <a:buNone/>
            </a:pPr>
            <a:r>
              <a:rPr lang="zh-CN" altLang="en-US" b="1" dirty="0">
                <a:solidFill>
                  <a:srgbClr val="000000"/>
                </a:solidFill>
                <a:latin typeface="宋体" panose="02010600030101010101" pitchFamily="2" charset="-122"/>
              </a:rPr>
              <a:t>   </a:t>
            </a:r>
            <a:r>
              <a:rPr lang="en-US" altLang="zh-CN" b="1" dirty="0">
                <a:solidFill>
                  <a:srgbClr val="000000"/>
                </a:solidFill>
                <a:latin typeface="宋体" panose="02010600030101010101" pitchFamily="2" charset="-122"/>
              </a:rPr>
              <a:t>x</a:t>
            </a:r>
            <a:r>
              <a:rPr lang="zh-CN" altLang="en-US" b="1" dirty="0">
                <a:solidFill>
                  <a:srgbClr val="000000"/>
                </a:solidFill>
                <a:latin typeface="宋体" panose="02010600030101010101" pitchFamily="2" charset="-122"/>
              </a:rPr>
              <a:t>，</a:t>
            </a:r>
            <a:r>
              <a:rPr lang="en-US" altLang="zh-CN" b="1" dirty="0">
                <a:solidFill>
                  <a:srgbClr val="000000"/>
                </a:solidFill>
                <a:latin typeface="宋体" panose="02010600030101010101" pitchFamily="2" charset="-122"/>
              </a:rPr>
              <a:t>y</a:t>
            </a:r>
            <a:r>
              <a:rPr lang="zh-CN" altLang="en-US" b="1" dirty="0">
                <a:solidFill>
                  <a:srgbClr val="000000"/>
                </a:solidFill>
                <a:latin typeface="宋体" panose="02010600030101010101" pitchFamily="2" charset="-122"/>
              </a:rPr>
              <a:t>均是约束出现的。</a:t>
            </a:r>
            <a:endParaRPr lang="zh-CN" altLang="en-US" b="1" dirty="0">
              <a:solidFill>
                <a:srgbClr val="000000"/>
              </a:solidFill>
              <a:latin typeface="宋体" panose="02010600030101010101" pitchFamily="2" charset="-122"/>
            </a:endParaRPr>
          </a:p>
          <a:p>
            <a:pPr algn="just" eaLnBrk="1" hangingPunct="1">
              <a:lnSpc>
                <a:spcPct val="80000"/>
              </a:lnSpc>
              <a:spcBef>
                <a:spcPct val="50000"/>
              </a:spcBef>
              <a:buClrTx/>
              <a:buNone/>
            </a:pPr>
            <a:endParaRPr lang="zh-CN" altLang="en-US" sz="1200" b="1" dirty="0">
              <a:solidFill>
                <a:srgbClr val="000000"/>
              </a:solidFill>
              <a:latin typeface="宋体" panose="02010600030101010101" pitchFamily="2" charset="-122"/>
            </a:endParaRPr>
          </a:p>
          <a:p>
            <a:pPr algn="just" eaLnBrk="1" hangingPunct="1">
              <a:spcBef>
                <a:spcPct val="0"/>
              </a:spcBef>
              <a:buClrTx/>
              <a:buNone/>
            </a:pPr>
            <a:r>
              <a:rPr lang="en-US" altLang="zh-CN" b="1" dirty="0">
                <a:solidFill>
                  <a:srgbClr val="000000"/>
                </a:solidFill>
                <a:latin typeface="宋体" panose="02010600030101010101" pitchFamily="2" charset="-122"/>
              </a:rPr>
              <a:t>(2)</a:t>
            </a:r>
            <a:r>
              <a:rPr lang="zh-CN" altLang="en-US" b="1" dirty="0">
                <a:solidFill>
                  <a:srgbClr val="000000"/>
                </a:solidFill>
                <a:latin typeface="宋体" panose="02010600030101010101" pitchFamily="2" charset="-122"/>
              </a:rPr>
              <a:t>对于</a:t>
            </a:r>
            <a:r>
              <a:rPr lang="zh-CN" altLang="en-US" b="1" dirty="0">
                <a:solidFill>
                  <a:srgbClr val="000000"/>
                </a:solidFill>
                <a:latin typeface="宋体" panose="02010600030101010101" pitchFamily="2" charset="-122"/>
                <a:sym typeface="Symbol" panose="05050102010706020507" pitchFamily="18" charset="2"/>
              </a:rPr>
              <a:t></a:t>
            </a:r>
            <a:r>
              <a:rPr lang="en-US" altLang="zh-CN" b="1" dirty="0">
                <a:solidFill>
                  <a:srgbClr val="000000"/>
                </a:solidFill>
                <a:latin typeface="宋体" panose="02010600030101010101" pitchFamily="2" charset="-122"/>
              </a:rPr>
              <a:t>x</a:t>
            </a:r>
            <a:r>
              <a:rPr lang="zh-CN" altLang="en-US" b="1" dirty="0">
                <a:solidFill>
                  <a:srgbClr val="000000"/>
                </a:solidFill>
                <a:latin typeface="宋体" panose="02010600030101010101" pitchFamily="2" charset="-122"/>
              </a:rPr>
              <a:t>的辖域是</a:t>
            </a:r>
            <a:r>
              <a:rPr lang="en-US" altLang="zh-CN" b="1" dirty="0">
                <a:solidFill>
                  <a:srgbClr val="000000"/>
                </a:solidFill>
                <a:latin typeface="宋体" panose="02010600030101010101" pitchFamily="2" charset="-122"/>
              </a:rPr>
              <a:t>(F(x)→ G(y))</a:t>
            </a:r>
            <a:r>
              <a:rPr lang="zh-CN" altLang="en-US" b="1" dirty="0">
                <a:solidFill>
                  <a:srgbClr val="000000"/>
                </a:solidFill>
                <a:latin typeface="宋体" panose="02010600030101010101" pitchFamily="2" charset="-122"/>
              </a:rPr>
              <a:t>，</a:t>
            </a:r>
            <a:endParaRPr lang="zh-CN" altLang="en-US" b="1" dirty="0">
              <a:solidFill>
                <a:srgbClr val="000000"/>
              </a:solidFill>
              <a:latin typeface="宋体" panose="02010600030101010101" pitchFamily="2" charset="-122"/>
            </a:endParaRPr>
          </a:p>
          <a:p>
            <a:pPr algn="just" eaLnBrk="1" hangingPunct="1">
              <a:spcBef>
                <a:spcPct val="0"/>
              </a:spcBef>
              <a:buClrTx/>
              <a:buNone/>
            </a:pPr>
            <a:r>
              <a:rPr lang="zh-CN" altLang="en-US" b="1" dirty="0">
                <a:solidFill>
                  <a:srgbClr val="000000"/>
                </a:solidFill>
                <a:latin typeface="宋体" panose="02010600030101010101" pitchFamily="2" charset="-122"/>
              </a:rPr>
              <a:t>   其中</a:t>
            </a:r>
            <a:r>
              <a:rPr lang="en-US" altLang="zh-CN" b="1" dirty="0">
                <a:solidFill>
                  <a:srgbClr val="000000"/>
                </a:solidFill>
                <a:latin typeface="宋体" panose="02010600030101010101" pitchFamily="2" charset="-122"/>
              </a:rPr>
              <a:t>x</a:t>
            </a:r>
            <a:r>
              <a:rPr lang="zh-CN" altLang="en-US" b="1" dirty="0">
                <a:solidFill>
                  <a:srgbClr val="000000"/>
                </a:solidFill>
                <a:latin typeface="宋体" panose="02010600030101010101" pitchFamily="2" charset="-122"/>
              </a:rPr>
              <a:t>是约束出现的，而</a:t>
            </a:r>
            <a:r>
              <a:rPr lang="en-US" altLang="zh-CN" b="1" dirty="0">
                <a:solidFill>
                  <a:srgbClr val="000000"/>
                </a:solidFill>
                <a:latin typeface="宋体" panose="02010600030101010101" pitchFamily="2" charset="-122"/>
              </a:rPr>
              <a:t>y</a:t>
            </a:r>
            <a:r>
              <a:rPr lang="zh-CN" altLang="en-US" b="1" dirty="0">
                <a:solidFill>
                  <a:srgbClr val="000000"/>
                </a:solidFill>
                <a:latin typeface="宋体" panose="02010600030101010101" pitchFamily="2" charset="-122"/>
              </a:rPr>
              <a:t>是自由出现的。</a:t>
            </a:r>
            <a:endParaRPr lang="zh-CN" altLang="en-US" b="1" dirty="0">
              <a:solidFill>
                <a:srgbClr val="000000"/>
              </a:solidFill>
              <a:latin typeface="宋体" panose="02010600030101010101" pitchFamily="2" charset="-122"/>
            </a:endParaRPr>
          </a:p>
          <a:p>
            <a:pPr algn="just" eaLnBrk="1" hangingPunct="1">
              <a:spcBef>
                <a:spcPct val="0"/>
              </a:spcBef>
              <a:buClrTx/>
              <a:buNone/>
            </a:pPr>
            <a:r>
              <a:rPr lang="zh-CN" altLang="en-US" b="1" dirty="0">
                <a:solidFill>
                  <a:srgbClr val="000000"/>
                </a:solidFill>
                <a:latin typeface="宋体" panose="02010600030101010101" pitchFamily="2" charset="-122"/>
              </a:rPr>
              <a:t>   对</a:t>
            </a:r>
            <a:r>
              <a:rPr lang="zh-CN" altLang="en-US" b="1" dirty="0">
                <a:solidFill>
                  <a:srgbClr val="000000"/>
                </a:solidFill>
                <a:latin typeface="宋体" panose="02010600030101010101" pitchFamily="2" charset="-122"/>
                <a:sym typeface="Symbol" panose="05050102010706020507" pitchFamily="18" charset="2"/>
              </a:rPr>
              <a:t></a:t>
            </a:r>
            <a:r>
              <a:rPr lang="en-US" altLang="zh-CN" b="1" dirty="0">
                <a:solidFill>
                  <a:srgbClr val="000000"/>
                </a:solidFill>
                <a:latin typeface="宋体" panose="02010600030101010101" pitchFamily="2" charset="-122"/>
              </a:rPr>
              <a:t>y</a:t>
            </a:r>
            <a:r>
              <a:rPr lang="zh-CN" altLang="en-US" b="1" dirty="0">
                <a:solidFill>
                  <a:srgbClr val="000000"/>
                </a:solidFill>
                <a:latin typeface="宋体" panose="02010600030101010101" pitchFamily="2" charset="-122"/>
              </a:rPr>
              <a:t>的辖域是</a:t>
            </a:r>
            <a:r>
              <a:rPr lang="en-US" altLang="zh-CN" b="1" dirty="0">
                <a:solidFill>
                  <a:srgbClr val="000000"/>
                </a:solidFill>
                <a:latin typeface="宋体" panose="02010600030101010101" pitchFamily="2" charset="-122"/>
              </a:rPr>
              <a:t>(H(x)∧M(x</a:t>
            </a:r>
            <a:r>
              <a:rPr lang="zh-CN" altLang="en-US" b="1" dirty="0">
                <a:solidFill>
                  <a:srgbClr val="000000"/>
                </a:solidFill>
                <a:latin typeface="宋体" panose="02010600030101010101" pitchFamily="2" charset="-122"/>
              </a:rPr>
              <a:t>，</a:t>
            </a:r>
            <a:r>
              <a:rPr lang="en-US" altLang="zh-CN" b="1" dirty="0">
                <a:solidFill>
                  <a:srgbClr val="000000"/>
                </a:solidFill>
                <a:latin typeface="宋体" panose="02010600030101010101" pitchFamily="2" charset="-122"/>
              </a:rPr>
              <a:t>y</a:t>
            </a:r>
            <a:r>
              <a:rPr lang="zh-CN" altLang="en-US" b="1" dirty="0">
                <a:solidFill>
                  <a:srgbClr val="000000"/>
                </a:solidFill>
                <a:latin typeface="宋体" panose="02010600030101010101" pitchFamily="2" charset="-122"/>
              </a:rPr>
              <a:t>，</a:t>
            </a:r>
            <a:r>
              <a:rPr lang="en-US" altLang="zh-CN" b="1" dirty="0">
                <a:solidFill>
                  <a:srgbClr val="000000"/>
                </a:solidFill>
                <a:latin typeface="宋体" panose="02010600030101010101" pitchFamily="2" charset="-122"/>
              </a:rPr>
              <a:t>z))</a:t>
            </a:r>
            <a:r>
              <a:rPr lang="zh-CN" altLang="en-US" b="1" dirty="0">
                <a:solidFill>
                  <a:srgbClr val="000000"/>
                </a:solidFill>
                <a:latin typeface="宋体" panose="02010600030101010101" pitchFamily="2" charset="-122"/>
              </a:rPr>
              <a:t>，</a:t>
            </a:r>
            <a:endParaRPr lang="zh-CN" altLang="en-US" b="1" dirty="0">
              <a:solidFill>
                <a:srgbClr val="000000"/>
              </a:solidFill>
              <a:latin typeface="宋体" panose="02010600030101010101" pitchFamily="2" charset="-122"/>
            </a:endParaRPr>
          </a:p>
          <a:p>
            <a:pPr algn="just" eaLnBrk="1" hangingPunct="1">
              <a:spcBef>
                <a:spcPct val="0"/>
              </a:spcBef>
              <a:buClrTx/>
              <a:buNone/>
            </a:pPr>
            <a:r>
              <a:rPr lang="zh-CN" altLang="en-US" b="1" dirty="0">
                <a:solidFill>
                  <a:srgbClr val="000000"/>
                </a:solidFill>
                <a:latin typeface="宋体" panose="02010600030101010101" pitchFamily="2" charset="-122"/>
              </a:rPr>
              <a:t>   其中</a:t>
            </a:r>
            <a:r>
              <a:rPr lang="en-US" altLang="zh-CN" b="1" dirty="0">
                <a:solidFill>
                  <a:srgbClr val="000000"/>
                </a:solidFill>
                <a:latin typeface="宋体" panose="02010600030101010101" pitchFamily="2" charset="-122"/>
              </a:rPr>
              <a:t>y</a:t>
            </a:r>
            <a:r>
              <a:rPr lang="zh-CN" altLang="en-US" b="1" dirty="0">
                <a:solidFill>
                  <a:srgbClr val="000000"/>
                </a:solidFill>
                <a:latin typeface="宋体" panose="02010600030101010101" pitchFamily="2" charset="-122"/>
              </a:rPr>
              <a:t>是约束出现的，而</a:t>
            </a:r>
            <a:r>
              <a:rPr lang="en-US" altLang="zh-CN" b="1" dirty="0">
                <a:solidFill>
                  <a:srgbClr val="000000"/>
                </a:solidFill>
                <a:latin typeface="宋体" panose="02010600030101010101" pitchFamily="2" charset="-122"/>
              </a:rPr>
              <a:t>x</a:t>
            </a:r>
            <a:r>
              <a:rPr lang="zh-CN" altLang="en-US" b="1" dirty="0">
                <a:solidFill>
                  <a:srgbClr val="000000"/>
                </a:solidFill>
                <a:latin typeface="宋体" panose="02010600030101010101" pitchFamily="2" charset="-122"/>
              </a:rPr>
              <a:t>，</a:t>
            </a:r>
            <a:r>
              <a:rPr lang="en-US" altLang="zh-CN" b="1" dirty="0">
                <a:solidFill>
                  <a:srgbClr val="000000"/>
                </a:solidFill>
                <a:latin typeface="宋体" panose="02010600030101010101" pitchFamily="2" charset="-122"/>
              </a:rPr>
              <a:t>z</a:t>
            </a:r>
            <a:r>
              <a:rPr lang="zh-CN" altLang="en-US" b="1" dirty="0">
                <a:solidFill>
                  <a:srgbClr val="000000"/>
                </a:solidFill>
                <a:latin typeface="宋体" panose="02010600030101010101" pitchFamily="2" charset="-122"/>
              </a:rPr>
              <a:t>是自由出现的。</a:t>
            </a:r>
            <a:endParaRPr lang="zh-CN" altLang="en-US" b="1" dirty="0">
              <a:solidFill>
                <a:srgbClr val="000000"/>
              </a:solidFill>
              <a:latin typeface="宋体" panose="02010600030101010101" pitchFamily="2" charset="-122"/>
            </a:endParaRPr>
          </a:p>
        </p:txBody>
      </p:sp>
      <p:sp>
        <p:nvSpPr>
          <p:cNvPr id="37892" name="Text Box 3"/>
          <p:cNvSpPr txBox="1"/>
          <p:nvPr/>
        </p:nvSpPr>
        <p:spPr>
          <a:xfrm>
            <a:off x="539750" y="5373688"/>
            <a:ext cx="7632700" cy="9461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zh-CN" altLang="en-US" sz="2800" b="1" dirty="0"/>
              <a:t>合式公式（</a:t>
            </a:r>
            <a:r>
              <a:rPr lang="en-US" altLang="zh-CN" sz="2800" b="1" dirty="0"/>
              <a:t>2</a:t>
            </a:r>
            <a:r>
              <a:rPr lang="zh-CN" altLang="en-US" sz="2800" b="1" dirty="0"/>
              <a:t>）中，</a:t>
            </a:r>
            <a:r>
              <a:rPr lang="en-US" altLang="zh-CN" sz="2800" b="1" dirty="0"/>
              <a:t>x,y</a:t>
            </a:r>
            <a:r>
              <a:rPr lang="zh-CN" altLang="en-US" sz="2800" b="1" dirty="0"/>
              <a:t>即约束出现，又自由出现，给公式的等值演算及推理带来混乱。</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7891">
                                            <p:txEl>
                                              <p:charRg st="0" end="3"/>
                                            </p:txEl>
                                          </p:spTgt>
                                        </p:tgtEl>
                                        <p:attrNameLst>
                                          <p:attrName>style.visibility</p:attrName>
                                        </p:attrNameLst>
                                      </p:cBhvr>
                                      <p:to>
                                        <p:strVal val="visible"/>
                                      </p:to>
                                    </p:set>
                                    <p:animEffect transition="in" filter="diamond(in)">
                                      <p:cBhvr>
                                        <p:cTn id="7" dur="2000"/>
                                        <p:tgtEl>
                                          <p:spTgt spid="37891">
                                            <p:txEl>
                                              <p:charRg st="0"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7891">
                                            <p:txEl>
                                              <p:charRg st="3" end="32"/>
                                            </p:txEl>
                                          </p:spTgt>
                                        </p:tgtEl>
                                        <p:attrNameLst>
                                          <p:attrName>style.visibility</p:attrName>
                                        </p:attrNameLst>
                                      </p:cBhvr>
                                      <p:to>
                                        <p:strVal val="visible"/>
                                      </p:to>
                                    </p:set>
                                    <p:animEffect transition="in" filter="diamond(in)">
                                      <p:cBhvr>
                                        <p:cTn id="12" dur="2000"/>
                                        <p:tgtEl>
                                          <p:spTgt spid="37891">
                                            <p:txEl>
                                              <p:charRg st="3" end="3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37891">
                                            <p:txEl>
                                              <p:charRg st="32" end="49"/>
                                            </p:txEl>
                                          </p:spTgt>
                                        </p:tgtEl>
                                        <p:attrNameLst>
                                          <p:attrName>style.visibility</p:attrName>
                                        </p:attrNameLst>
                                      </p:cBhvr>
                                      <p:to>
                                        <p:strVal val="visible"/>
                                      </p:to>
                                    </p:set>
                                    <p:animEffect transition="in" filter="diamond(in)">
                                      <p:cBhvr>
                                        <p:cTn id="17" dur="2000"/>
                                        <p:tgtEl>
                                          <p:spTgt spid="37891">
                                            <p:txEl>
                                              <p:charRg st="32" end="4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37891">
                                            <p:txEl>
                                              <p:charRg st="49" end="64"/>
                                            </p:txEl>
                                          </p:spTgt>
                                        </p:tgtEl>
                                        <p:attrNameLst>
                                          <p:attrName>style.visibility</p:attrName>
                                        </p:attrNameLst>
                                      </p:cBhvr>
                                      <p:to>
                                        <p:strVal val="visible"/>
                                      </p:to>
                                    </p:set>
                                    <p:animEffect transition="in" filter="diamond(in)">
                                      <p:cBhvr>
                                        <p:cTn id="22" dur="2000"/>
                                        <p:tgtEl>
                                          <p:spTgt spid="37891">
                                            <p:txEl>
                                              <p:charRg st="49" end="6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7891">
                                            <p:txEl>
                                              <p:charRg st="65" end="90"/>
                                            </p:txEl>
                                          </p:spTgt>
                                        </p:tgtEl>
                                        <p:attrNameLst>
                                          <p:attrName>style.visibility</p:attrName>
                                        </p:attrNameLst>
                                      </p:cBhvr>
                                      <p:to>
                                        <p:strVal val="visible"/>
                                      </p:to>
                                    </p:set>
                                    <p:animEffect transition="in" filter="checkerboard(across)">
                                      <p:cBhvr>
                                        <p:cTn id="27" dur="500"/>
                                        <p:tgtEl>
                                          <p:spTgt spid="37891">
                                            <p:txEl>
                                              <p:charRg st="65" end="9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7891">
                                            <p:txEl>
                                              <p:charRg st="90" end="113"/>
                                            </p:txEl>
                                          </p:spTgt>
                                        </p:tgtEl>
                                        <p:attrNameLst>
                                          <p:attrName>style.visibility</p:attrName>
                                        </p:attrNameLst>
                                      </p:cBhvr>
                                      <p:to>
                                        <p:strVal val="visible"/>
                                      </p:to>
                                    </p:set>
                                    <p:animEffect transition="in" filter="checkerboard(across)">
                                      <p:cBhvr>
                                        <p:cTn id="32" dur="500"/>
                                        <p:tgtEl>
                                          <p:spTgt spid="37891">
                                            <p:txEl>
                                              <p:charRg st="90" end="1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37891">
                                            <p:txEl>
                                              <p:charRg st="113" end="140"/>
                                            </p:txEl>
                                          </p:spTgt>
                                        </p:tgtEl>
                                        <p:attrNameLst>
                                          <p:attrName>style.visibility</p:attrName>
                                        </p:attrNameLst>
                                      </p:cBhvr>
                                      <p:to>
                                        <p:strVal val="visible"/>
                                      </p:to>
                                    </p:set>
                                    <p:animEffect transition="in" filter="checkerboard(across)">
                                      <p:cBhvr>
                                        <p:cTn id="37" dur="500"/>
                                        <p:tgtEl>
                                          <p:spTgt spid="37891">
                                            <p:txEl>
                                              <p:charRg st="113" end="14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7891">
                                            <p:txEl>
                                              <p:charRg st="140" end="165"/>
                                            </p:txEl>
                                          </p:spTgt>
                                        </p:tgtEl>
                                        <p:attrNameLst>
                                          <p:attrName>style.visibility</p:attrName>
                                        </p:attrNameLst>
                                      </p:cBhvr>
                                      <p:to>
                                        <p:strVal val="visible"/>
                                      </p:to>
                                    </p:set>
                                    <p:animEffect transition="in" filter="checkerboard(across)">
                                      <p:cBhvr>
                                        <p:cTn id="42" dur="500"/>
                                        <p:tgtEl>
                                          <p:spTgt spid="37891">
                                            <p:txEl>
                                              <p:charRg st="140" end="16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37892"/>
                                        </p:tgtEl>
                                        <p:attrNameLst>
                                          <p:attrName>style.visibility</p:attrName>
                                        </p:attrNameLst>
                                      </p:cBhvr>
                                      <p:to>
                                        <p:strVal val="visible"/>
                                      </p:to>
                                    </p:set>
                                    <p:animEffect transition="in" filter="box(in)">
                                      <p:cBhvr>
                                        <p:cTn id="47" dur="500"/>
                                        <p:tgtEl>
                                          <p:spTgt spid="37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灯片编号占位符 4"/>
          <p:cNvSpPr txBox="1">
            <a:spLocks noGrp="1"/>
          </p:cNvSpPr>
          <p:nvPr/>
        </p:nvSpPr>
        <p:spPr>
          <a:xfrm>
            <a:off x="6553200" y="6248400"/>
            <a:ext cx="21336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38915" name="Rectangle 3"/>
          <p:cNvSpPr>
            <a:spLocks noGrp="1"/>
          </p:cNvSpPr>
          <p:nvPr>
            <p:ph type="body" idx="4294967295"/>
          </p:nvPr>
        </p:nvSpPr>
        <p:spPr>
          <a:xfrm>
            <a:off x="539750" y="620713"/>
            <a:ext cx="8424863" cy="5903912"/>
          </a:xfrm>
          <a:ln/>
        </p:spPr>
        <p:txBody>
          <a:bodyPr vert="horz" wrap="square" lIns="91440" tIns="45720" rIns="91440" bIns="45720" anchor="t" anchorCtr="0"/>
          <a:p>
            <a:pPr algn="just" eaLnBrk="1" hangingPunct="1">
              <a:spcBef>
                <a:spcPct val="50000"/>
              </a:spcBef>
              <a:buClrTx/>
            </a:pPr>
            <a:r>
              <a:rPr lang="zh-CN" altLang="en-US" b="1" dirty="0">
                <a:solidFill>
                  <a:srgbClr val="FF0000"/>
                </a:solidFill>
                <a:latin typeface="宋体" panose="02010600030101010101" pitchFamily="2" charset="-122"/>
              </a:rPr>
              <a:t>换名规则：</a:t>
            </a:r>
            <a:r>
              <a:rPr lang="zh-CN" altLang="en-US" b="1" dirty="0">
                <a:solidFill>
                  <a:srgbClr val="000000"/>
                </a:solidFill>
                <a:latin typeface="宋体" panose="02010600030101010101" pitchFamily="2" charset="-122"/>
              </a:rPr>
              <a:t>将量词辖域中出现的某个约束出现的个体变项及对应的指导变项，改成公式中未曾出现过的个体变项符号，公式中其余部分不变．</a:t>
            </a:r>
            <a:endParaRPr lang="zh-CN" altLang="en-US" b="1" dirty="0">
              <a:solidFill>
                <a:srgbClr val="000000"/>
              </a:solidFill>
              <a:latin typeface="宋体" panose="02010600030101010101" pitchFamily="2" charset="-122"/>
            </a:endParaRPr>
          </a:p>
          <a:p>
            <a:pPr algn="just" eaLnBrk="1" hangingPunct="1">
              <a:spcBef>
                <a:spcPct val="50000"/>
              </a:spcBef>
              <a:buClrTx/>
            </a:pPr>
            <a:endParaRPr lang="zh-CN" altLang="en-US" sz="1600" b="1" dirty="0">
              <a:solidFill>
                <a:srgbClr val="000000"/>
              </a:solidFill>
              <a:latin typeface="宋体" panose="02010600030101010101" pitchFamily="2" charset="-122"/>
            </a:endParaRPr>
          </a:p>
          <a:p>
            <a:pPr algn="just" eaLnBrk="1" hangingPunct="1">
              <a:spcBef>
                <a:spcPct val="0"/>
              </a:spcBef>
              <a:buClrTx/>
              <a:buNone/>
            </a:pPr>
            <a:endParaRPr lang="zh-CN" altLang="en-US" b="1" dirty="0">
              <a:solidFill>
                <a:srgbClr val="FF3300"/>
              </a:solidFill>
              <a:latin typeface="宋体" panose="02010600030101010101" pitchFamily="2" charset="-122"/>
            </a:endParaRPr>
          </a:p>
          <a:p>
            <a:pPr algn="just" eaLnBrk="1" hangingPunct="1">
              <a:spcBef>
                <a:spcPct val="0"/>
              </a:spcBef>
              <a:buClrTx/>
              <a:buNone/>
            </a:pPr>
            <a:r>
              <a:rPr lang="zh-CN" altLang="en-US" b="1" dirty="0">
                <a:solidFill>
                  <a:srgbClr val="FF3300"/>
                </a:solidFill>
                <a:latin typeface="宋体" panose="02010600030101010101" pitchFamily="2" charset="-122"/>
              </a:rPr>
              <a:t>例</a:t>
            </a:r>
            <a:r>
              <a:rPr lang="en-US" altLang="zh-CN" b="1" dirty="0">
                <a:solidFill>
                  <a:srgbClr val="FF3300"/>
                </a:solidFill>
                <a:latin typeface="宋体" panose="02010600030101010101" pitchFamily="2" charset="-122"/>
              </a:rPr>
              <a:t>7</a:t>
            </a:r>
            <a:r>
              <a:rPr lang="zh-CN" altLang="en-US" b="1" dirty="0">
                <a:solidFill>
                  <a:srgbClr val="FF3300"/>
                </a:solidFill>
                <a:latin typeface="宋体" panose="02010600030101010101" pitchFamily="2" charset="-122"/>
              </a:rPr>
              <a:t>：</a:t>
            </a:r>
            <a:r>
              <a:rPr lang="zh-CN" altLang="en-US" b="1" dirty="0">
                <a:solidFill>
                  <a:srgbClr val="000000"/>
                </a:solidFill>
                <a:latin typeface="宋体" panose="02010600030101010101" pitchFamily="2" charset="-122"/>
              </a:rPr>
              <a:t>对公式</a:t>
            </a:r>
            <a:r>
              <a:rPr lang="zh-CN" altLang="en-US" b="1" dirty="0">
                <a:solidFill>
                  <a:srgbClr val="000000"/>
                </a:solidFill>
                <a:latin typeface="宋体" panose="02010600030101010101" pitchFamily="2" charset="-122"/>
                <a:sym typeface="Symbol" panose="05050102010706020507" pitchFamily="18" charset="2"/>
              </a:rPr>
              <a:t></a:t>
            </a:r>
            <a:r>
              <a:rPr lang="en-US" altLang="zh-CN" b="1" dirty="0">
                <a:solidFill>
                  <a:srgbClr val="000000"/>
                </a:solidFill>
                <a:latin typeface="宋体" panose="02010600030101010101" pitchFamily="2" charset="-122"/>
              </a:rPr>
              <a:t>x(P(x)→ R(x</a:t>
            </a:r>
            <a:r>
              <a:rPr lang="zh-CN" altLang="en-US" b="1" dirty="0">
                <a:solidFill>
                  <a:srgbClr val="000000"/>
                </a:solidFill>
                <a:latin typeface="宋体" panose="02010600030101010101" pitchFamily="2" charset="-122"/>
              </a:rPr>
              <a:t>，</a:t>
            </a:r>
            <a:r>
              <a:rPr lang="en-US" altLang="zh-CN" b="1" dirty="0">
                <a:solidFill>
                  <a:srgbClr val="000000"/>
                </a:solidFill>
                <a:latin typeface="宋体" panose="02010600030101010101" pitchFamily="2" charset="-122"/>
              </a:rPr>
              <a:t>y))∧Q(x</a:t>
            </a:r>
            <a:r>
              <a:rPr lang="zh-CN" altLang="en-US" b="1" dirty="0">
                <a:solidFill>
                  <a:srgbClr val="000000"/>
                </a:solidFill>
                <a:latin typeface="宋体" panose="02010600030101010101" pitchFamily="2" charset="-122"/>
              </a:rPr>
              <a:t>，</a:t>
            </a:r>
            <a:r>
              <a:rPr lang="en-US" altLang="zh-CN" b="1" dirty="0">
                <a:solidFill>
                  <a:srgbClr val="000000"/>
                </a:solidFill>
                <a:latin typeface="宋体" panose="02010600030101010101" pitchFamily="2" charset="-122"/>
              </a:rPr>
              <a:t>y)</a:t>
            </a:r>
            <a:endParaRPr lang="en-US" altLang="zh-CN" b="1" dirty="0">
              <a:solidFill>
                <a:srgbClr val="000000"/>
              </a:solidFill>
              <a:latin typeface="宋体" panose="02010600030101010101" pitchFamily="2" charset="-122"/>
            </a:endParaRPr>
          </a:p>
          <a:p>
            <a:pPr algn="just" eaLnBrk="1" hangingPunct="1">
              <a:spcBef>
                <a:spcPct val="0"/>
              </a:spcBef>
              <a:buClrTx/>
              <a:buNone/>
            </a:pPr>
            <a:r>
              <a:rPr lang="en-US" altLang="zh-CN" b="1" dirty="0">
                <a:solidFill>
                  <a:srgbClr val="000000"/>
                </a:solidFill>
                <a:latin typeface="宋体" panose="02010600030101010101" pitchFamily="2" charset="-122"/>
              </a:rPr>
              <a:t>     </a:t>
            </a:r>
            <a:r>
              <a:rPr lang="zh-CN" altLang="en-US" b="1" dirty="0">
                <a:solidFill>
                  <a:srgbClr val="000000"/>
                </a:solidFill>
                <a:latin typeface="宋体" panose="02010600030101010101" pitchFamily="2" charset="-122"/>
              </a:rPr>
              <a:t>进行换名。</a:t>
            </a:r>
            <a:endParaRPr lang="zh-CN" altLang="en-US" b="1" dirty="0">
              <a:solidFill>
                <a:srgbClr val="000000"/>
              </a:solidFill>
              <a:latin typeface="宋体" panose="02010600030101010101" pitchFamily="2" charset="-122"/>
            </a:endParaRPr>
          </a:p>
          <a:p>
            <a:pPr algn="just" eaLnBrk="1" hangingPunct="1">
              <a:spcBef>
                <a:spcPct val="0"/>
              </a:spcBef>
              <a:buClrTx/>
              <a:buNone/>
            </a:pPr>
            <a:endParaRPr lang="zh-CN" altLang="en-US" b="1" dirty="0">
              <a:solidFill>
                <a:srgbClr val="000000"/>
              </a:solidFill>
              <a:latin typeface="宋体" panose="02010600030101010101" pitchFamily="2" charset="-122"/>
            </a:endParaRPr>
          </a:p>
          <a:p>
            <a:pPr algn="just" eaLnBrk="1" hangingPunct="1">
              <a:spcBef>
                <a:spcPct val="0"/>
              </a:spcBef>
              <a:buClrTx/>
              <a:buNone/>
            </a:pPr>
            <a:r>
              <a:rPr lang="zh-CN" altLang="en-US" b="1" dirty="0">
                <a:solidFill>
                  <a:srgbClr val="FF3300"/>
                </a:solidFill>
                <a:latin typeface="宋体" panose="02010600030101010101" pitchFamily="2" charset="-122"/>
              </a:rPr>
              <a:t>解：</a:t>
            </a:r>
            <a:r>
              <a:rPr lang="zh-CN" altLang="en-US" b="1" dirty="0">
                <a:solidFill>
                  <a:srgbClr val="000000"/>
                </a:solidFill>
                <a:latin typeface="宋体" panose="02010600030101010101" pitchFamily="2" charset="-122"/>
              </a:rPr>
              <a:t>对约束变项 </a:t>
            </a:r>
            <a:r>
              <a:rPr lang="en-US" altLang="zh-CN" b="1" dirty="0">
                <a:solidFill>
                  <a:srgbClr val="000000"/>
                </a:solidFill>
                <a:latin typeface="宋体" panose="02010600030101010101" pitchFamily="2" charset="-122"/>
              </a:rPr>
              <a:t>x </a:t>
            </a:r>
            <a:r>
              <a:rPr lang="zh-CN" altLang="en-US" b="1" dirty="0">
                <a:solidFill>
                  <a:srgbClr val="000000"/>
                </a:solidFill>
                <a:latin typeface="宋体" panose="02010600030101010101" pitchFamily="2" charset="-122"/>
              </a:rPr>
              <a:t>换名为 </a:t>
            </a:r>
            <a:r>
              <a:rPr lang="en-US" altLang="zh-CN" b="1" dirty="0">
                <a:solidFill>
                  <a:srgbClr val="000000"/>
                </a:solidFill>
                <a:latin typeface="宋体" panose="02010600030101010101" pitchFamily="2" charset="-122"/>
              </a:rPr>
              <a:t>t </a:t>
            </a:r>
            <a:r>
              <a:rPr lang="zh-CN" altLang="en-US" b="1" dirty="0">
                <a:solidFill>
                  <a:srgbClr val="000000"/>
                </a:solidFill>
                <a:latin typeface="宋体" panose="02010600030101010101" pitchFamily="2" charset="-122"/>
              </a:rPr>
              <a:t>后为</a:t>
            </a:r>
            <a:endParaRPr lang="zh-CN" altLang="en-US" b="1" dirty="0">
              <a:solidFill>
                <a:srgbClr val="000000"/>
              </a:solidFill>
              <a:latin typeface="宋体" panose="02010600030101010101" pitchFamily="2" charset="-122"/>
            </a:endParaRPr>
          </a:p>
          <a:p>
            <a:pPr algn="ctr" eaLnBrk="1" hangingPunct="1">
              <a:spcBef>
                <a:spcPct val="0"/>
              </a:spcBef>
              <a:buClrTx/>
              <a:buNone/>
            </a:pPr>
            <a:r>
              <a:rPr lang="zh-CN" altLang="en-US" b="1" dirty="0">
                <a:solidFill>
                  <a:srgbClr val="000000"/>
                </a:solidFill>
                <a:latin typeface="宋体" panose="02010600030101010101" pitchFamily="2" charset="-122"/>
                <a:sym typeface="Symbol" panose="05050102010706020507" pitchFamily="18" charset="2"/>
              </a:rPr>
              <a:t></a:t>
            </a:r>
            <a:r>
              <a:rPr lang="en-US" altLang="zh-CN" b="1" dirty="0">
                <a:solidFill>
                  <a:srgbClr val="000000"/>
                </a:solidFill>
                <a:latin typeface="宋体" panose="02010600030101010101" pitchFamily="2" charset="-122"/>
              </a:rPr>
              <a:t>t(P(t)→ R(t</a:t>
            </a:r>
            <a:r>
              <a:rPr lang="zh-CN" altLang="en-US" b="1" dirty="0">
                <a:solidFill>
                  <a:srgbClr val="000000"/>
                </a:solidFill>
                <a:latin typeface="宋体" panose="02010600030101010101" pitchFamily="2" charset="-122"/>
              </a:rPr>
              <a:t>，</a:t>
            </a:r>
            <a:r>
              <a:rPr lang="en-US" altLang="zh-CN" b="1" dirty="0">
                <a:solidFill>
                  <a:srgbClr val="000000"/>
                </a:solidFill>
                <a:latin typeface="宋体" panose="02010600030101010101" pitchFamily="2" charset="-122"/>
              </a:rPr>
              <a:t>y))∧Q(x</a:t>
            </a:r>
            <a:r>
              <a:rPr lang="zh-CN" altLang="en-US" b="1" dirty="0">
                <a:solidFill>
                  <a:srgbClr val="000000"/>
                </a:solidFill>
                <a:latin typeface="宋体" panose="02010600030101010101" pitchFamily="2" charset="-122"/>
              </a:rPr>
              <a:t>，</a:t>
            </a:r>
            <a:r>
              <a:rPr lang="en-US" altLang="zh-CN" b="1" dirty="0">
                <a:solidFill>
                  <a:srgbClr val="000000"/>
                </a:solidFill>
                <a:latin typeface="宋体" panose="02010600030101010101" pitchFamily="2" charset="-122"/>
              </a:rPr>
              <a:t>y)</a:t>
            </a:r>
            <a:endParaRPr lang="en-US" altLang="zh-CN" b="1" dirty="0">
              <a:solidFill>
                <a:srgbClr val="000000"/>
              </a:solidFill>
              <a:latin typeface="宋体" panose="02010600030101010101" pitchFamily="2" charset="-122"/>
            </a:endParaRPr>
          </a:p>
          <a:p>
            <a:pPr algn="just" eaLnBrk="1" hangingPunct="1">
              <a:spcBef>
                <a:spcPct val="50000"/>
              </a:spcBef>
              <a:buClrTx/>
              <a:buNone/>
            </a:pPr>
            <a:endParaRPr lang="en-US" altLang="zh-CN" b="1" dirty="0">
              <a:solidFill>
                <a:srgbClr val="000000"/>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38915">
                                            <p:txEl>
                                              <p:charRg st="0" end="63"/>
                                            </p:txEl>
                                          </p:spTgt>
                                        </p:tgtEl>
                                        <p:attrNameLst>
                                          <p:attrName>style.visibility</p:attrName>
                                        </p:attrNameLst>
                                      </p:cBhvr>
                                      <p:to>
                                        <p:strVal val="visible"/>
                                      </p:to>
                                    </p:set>
                                    <p:animEffect transition="in" filter="box(in)">
                                      <p:cBhvr>
                                        <p:cTn id="7" dur="500"/>
                                        <p:tgtEl>
                                          <p:spTgt spid="38915">
                                            <p:txEl>
                                              <p:charRg st="0" end="6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8915">
                                            <p:txEl>
                                              <p:charRg st="65" end="95"/>
                                            </p:txEl>
                                          </p:spTgt>
                                        </p:tgtEl>
                                        <p:attrNameLst>
                                          <p:attrName>style.visibility</p:attrName>
                                        </p:attrNameLst>
                                      </p:cBhvr>
                                      <p:to>
                                        <p:strVal val="visible"/>
                                      </p:to>
                                    </p:set>
                                    <p:animEffect transition="in" filter="box(in)">
                                      <p:cBhvr>
                                        <p:cTn id="12" dur="2000"/>
                                        <p:tgtEl>
                                          <p:spTgt spid="38915">
                                            <p:txEl>
                                              <p:charRg st="65" end="9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8915">
                                            <p:txEl>
                                              <p:charRg st="95" end="106"/>
                                            </p:txEl>
                                          </p:spTgt>
                                        </p:tgtEl>
                                        <p:attrNameLst>
                                          <p:attrName>style.visibility</p:attrName>
                                        </p:attrNameLst>
                                      </p:cBhvr>
                                      <p:to>
                                        <p:strVal val="visible"/>
                                      </p:to>
                                    </p:set>
                                    <p:animEffect transition="in" filter="box(in)">
                                      <p:cBhvr>
                                        <p:cTn id="17" dur="2000"/>
                                        <p:tgtEl>
                                          <p:spTgt spid="38915">
                                            <p:txEl>
                                              <p:charRg st="95" end="10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8915">
                                            <p:txEl>
                                              <p:charRg st="107" end="126"/>
                                            </p:txEl>
                                          </p:spTgt>
                                        </p:tgtEl>
                                        <p:attrNameLst>
                                          <p:attrName>style.visibility</p:attrName>
                                        </p:attrNameLst>
                                      </p:cBhvr>
                                      <p:to>
                                        <p:strVal val="visible"/>
                                      </p:to>
                                    </p:set>
                                    <p:animEffect transition="in" filter="box(in)">
                                      <p:cBhvr>
                                        <p:cTn id="22" dur="2000"/>
                                        <p:tgtEl>
                                          <p:spTgt spid="38915">
                                            <p:txEl>
                                              <p:charRg st="107" end="126"/>
                                            </p:txEl>
                                          </p:spTgt>
                                        </p:tgtEl>
                                      </p:cBhvr>
                                    </p:animEffect>
                                  </p:childTnLst>
                                </p:cTn>
                              </p:par>
                            </p:childTnLst>
                          </p:cTn>
                        </p:par>
                        <p:par>
                          <p:cTn id="23" fill="hold">
                            <p:stCondLst>
                              <p:cond delay="2000"/>
                            </p:stCondLst>
                            <p:childTnLst>
                              <p:par>
                                <p:cTn id="24" presetID="4" presetClass="entr" presetSubtype="16" fill="hold" grpId="0" nodeType="afterEffect">
                                  <p:stCondLst>
                                    <p:cond delay="0"/>
                                  </p:stCondLst>
                                  <p:childTnLst>
                                    <p:set>
                                      <p:cBhvr>
                                        <p:cTn id="25" dur="1" fill="hold">
                                          <p:stCondLst>
                                            <p:cond delay="0"/>
                                          </p:stCondLst>
                                        </p:cTn>
                                        <p:tgtEl>
                                          <p:spTgt spid="38915">
                                            <p:txEl>
                                              <p:charRg st="126" end="150"/>
                                            </p:txEl>
                                          </p:spTgt>
                                        </p:tgtEl>
                                        <p:attrNameLst>
                                          <p:attrName>style.visibility</p:attrName>
                                        </p:attrNameLst>
                                      </p:cBhvr>
                                      <p:to>
                                        <p:strVal val="visible"/>
                                      </p:to>
                                    </p:set>
                                    <p:animEffect transition="in" filter="box(in)">
                                      <p:cBhvr>
                                        <p:cTn id="26" dur="2000"/>
                                        <p:tgtEl>
                                          <p:spTgt spid="38915">
                                            <p:txEl>
                                              <p:charRg st="126" end="15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灯片编号占位符 4"/>
          <p:cNvSpPr txBox="1">
            <a:spLocks noGrp="1"/>
          </p:cNvSpPr>
          <p:nvPr/>
        </p:nvSpPr>
        <p:spPr>
          <a:xfrm>
            <a:off x="6553200" y="6248400"/>
            <a:ext cx="21336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56323" name="Rectangle 3"/>
          <p:cNvSpPr>
            <a:spLocks noGrp="1"/>
          </p:cNvSpPr>
          <p:nvPr>
            <p:ph type="body" idx="4294967295"/>
          </p:nvPr>
        </p:nvSpPr>
        <p:spPr>
          <a:xfrm>
            <a:off x="395288" y="765175"/>
            <a:ext cx="8497887" cy="5327650"/>
          </a:xfrm>
          <a:ln/>
        </p:spPr>
        <p:txBody>
          <a:bodyPr vert="horz" wrap="square" lIns="91440" tIns="45720" rIns="91440" bIns="45720" anchor="t" anchorCtr="0"/>
          <a:p>
            <a:pPr algn="just" eaLnBrk="1" hangingPunct="1">
              <a:spcBef>
                <a:spcPct val="50000"/>
              </a:spcBef>
              <a:buClr>
                <a:srgbClr val="FF3300"/>
              </a:buClr>
            </a:pPr>
            <a:r>
              <a:rPr lang="zh-CN" altLang="zh-CN" b="1" dirty="0">
                <a:solidFill>
                  <a:srgbClr val="FF0000"/>
                </a:solidFill>
                <a:latin typeface="宋体" panose="02010600030101010101" pitchFamily="2" charset="-122"/>
              </a:rPr>
              <a:t>代替规则：</a:t>
            </a:r>
            <a:r>
              <a:rPr lang="zh-CN" altLang="zh-CN" b="1" dirty="0">
                <a:latin typeface="宋体" panose="02010600030101010101" pitchFamily="2" charset="-122"/>
              </a:rPr>
              <a:t>对某自由出现的个体变项用与原公式中所有个体变项符号不同的变项符号去代替，且处处代替。</a:t>
            </a:r>
            <a:endParaRPr lang="zh-CN" altLang="zh-CN" b="1" dirty="0">
              <a:latin typeface="宋体" panose="02010600030101010101" pitchFamily="2" charset="-122"/>
            </a:endParaRPr>
          </a:p>
        </p:txBody>
      </p:sp>
      <p:sp>
        <p:nvSpPr>
          <p:cNvPr id="39940" name="Rectangle 5"/>
          <p:cNvSpPr/>
          <p:nvPr/>
        </p:nvSpPr>
        <p:spPr>
          <a:xfrm>
            <a:off x="250825" y="3789363"/>
            <a:ext cx="8604250" cy="20621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b="1" dirty="0">
                <a:solidFill>
                  <a:srgbClr val="FF3300"/>
                </a:solidFill>
              </a:rPr>
              <a:t>例</a:t>
            </a:r>
            <a:r>
              <a:rPr lang="en-US" altLang="zh-CN" b="1" dirty="0">
                <a:solidFill>
                  <a:srgbClr val="FF3300"/>
                </a:solidFill>
              </a:rPr>
              <a:t>8</a:t>
            </a:r>
            <a:r>
              <a:rPr lang="zh-CN" altLang="en-US" b="1" dirty="0">
                <a:solidFill>
                  <a:srgbClr val="FF3300"/>
                </a:solidFill>
              </a:rPr>
              <a:t>：</a:t>
            </a:r>
            <a:r>
              <a:rPr lang="zh-CN" altLang="en-US" b="1" dirty="0"/>
              <a:t> 对公式</a:t>
            </a:r>
            <a:r>
              <a:rPr lang="zh-CN" altLang="en-US" b="1" dirty="0">
                <a:sym typeface="Symbol" panose="05050102010706020507" pitchFamily="18" charset="2"/>
              </a:rPr>
              <a:t></a:t>
            </a:r>
            <a:r>
              <a:rPr lang="en-US" altLang="zh-CN" b="1" dirty="0"/>
              <a:t>x(F(x)→G(x,y))∧</a:t>
            </a:r>
            <a:r>
              <a:rPr lang="en-US" altLang="zh-CN" b="1" dirty="0">
                <a:sym typeface="Symbol" panose="05050102010706020507" pitchFamily="18" charset="2"/>
              </a:rPr>
              <a:t></a:t>
            </a:r>
            <a:r>
              <a:rPr lang="en-US" altLang="zh-CN" b="1" dirty="0"/>
              <a:t>yH(y)</a:t>
            </a:r>
            <a:r>
              <a:rPr lang="zh-CN" altLang="en-US" b="1" dirty="0"/>
              <a:t>代替。</a:t>
            </a:r>
            <a:endParaRPr lang="zh-CN" altLang="en-US" b="1" dirty="0"/>
          </a:p>
          <a:p>
            <a:pPr marL="0" lvl="0" indent="0" eaLnBrk="1" hangingPunct="1">
              <a:spcBef>
                <a:spcPct val="0"/>
              </a:spcBef>
              <a:buClrTx/>
              <a:buSzTx/>
              <a:buFontTx/>
              <a:buNone/>
            </a:pPr>
            <a:endParaRPr lang="zh-CN" altLang="en-US" b="1" dirty="0"/>
          </a:p>
          <a:p>
            <a:pPr marL="0" lvl="0" indent="0" eaLnBrk="1" hangingPunct="1">
              <a:spcBef>
                <a:spcPct val="0"/>
              </a:spcBef>
              <a:buClrTx/>
              <a:buSzTx/>
              <a:buFontTx/>
              <a:buNone/>
            </a:pPr>
            <a:r>
              <a:rPr lang="zh-CN" altLang="en-US" b="1" dirty="0">
                <a:solidFill>
                  <a:srgbClr val="FF3300"/>
                </a:solidFill>
              </a:rPr>
              <a:t>解：</a:t>
            </a:r>
            <a:r>
              <a:rPr lang="zh-CN" altLang="en-US" b="1" dirty="0"/>
              <a:t> 对</a:t>
            </a:r>
            <a:r>
              <a:rPr lang="en-US" altLang="zh-CN" b="1" dirty="0"/>
              <a:t>y</a:t>
            </a:r>
            <a:r>
              <a:rPr lang="zh-CN" altLang="en-US" b="1" dirty="0"/>
              <a:t>实施代替，经过代入后原公式为</a:t>
            </a:r>
            <a:endParaRPr lang="zh-CN" altLang="en-US" b="1" dirty="0"/>
          </a:p>
          <a:p>
            <a:pPr marL="0" lvl="0" indent="0" eaLnBrk="1" hangingPunct="1">
              <a:spcBef>
                <a:spcPct val="0"/>
              </a:spcBef>
              <a:buClrTx/>
              <a:buSzTx/>
              <a:buFontTx/>
              <a:buNone/>
            </a:pPr>
            <a:r>
              <a:rPr lang="zh-CN" altLang="en-US" b="1" dirty="0">
                <a:sym typeface="Symbol" panose="05050102010706020507" pitchFamily="18" charset="2"/>
              </a:rPr>
              <a:t>         </a:t>
            </a:r>
            <a:r>
              <a:rPr lang="en-US" altLang="zh-CN" b="1" dirty="0"/>
              <a:t>x(F(x)→ G(x</a:t>
            </a:r>
            <a:r>
              <a:rPr lang="zh-CN" altLang="en-US" b="1" dirty="0"/>
              <a:t>，</a:t>
            </a:r>
            <a:r>
              <a:rPr lang="en-US" altLang="zh-CN" b="1" dirty="0"/>
              <a:t>t))∧ </a:t>
            </a:r>
            <a:r>
              <a:rPr lang="en-US" altLang="zh-CN" b="1" dirty="0">
                <a:sym typeface="Symbol" panose="05050102010706020507" pitchFamily="18" charset="2"/>
              </a:rPr>
              <a:t></a:t>
            </a:r>
            <a:r>
              <a:rPr lang="en-US" altLang="zh-CN" b="1" dirty="0"/>
              <a:t>y H(y)</a:t>
            </a:r>
            <a:endParaRPr lang="en-US" altLang="zh-C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940">
                                            <p:txEl>
                                              <p:charRg st="0" end="33"/>
                                            </p:txEl>
                                          </p:spTgt>
                                        </p:tgtEl>
                                        <p:attrNameLst>
                                          <p:attrName>style.visibility</p:attrName>
                                        </p:attrNameLst>
                                      </p:cBhvr>
                                      <p:to>
                                        <p:strVal val="visible"/>
                                      </p:to>
                                    </p:set>
                                    <p:animEffect transition="in" filter="blinds(horizontal)">
                                      <p:cBhvr>
                                        <p:cTn id="7" dur="500"/>
                                        <p:tgtEl>
                                          <p:spTgt spid="39940">
                                            <p:txEl>
                                              <p:charRg st="0" end="3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9940">
                                            <p:txEl>
                                              <p:charRg st="34" end="54"/>
                                            </p:txEl>
                                          </p:spTgt>
                                        </p:tgtEl>
                                        <p:attrNameLst>
                                          <p:attrName>style.visibility</p:attrName>
                                        </p:attrNameLst>
                                      </p:cBhvr>
                                      <p:to>
                                        <p:strVal val="visible"/>
                                      </p:to>
                                    </p:set>
                                    <p:animEffect transition="in" filter="blinds(horizontal)">
                                      <p:cBhvr>
                                        <p:cTn id="10" dur="500"/>
                                        <p:tgtEl>
                                          <p:spTgt spid="39940">
                                            <p:txEl>
                                              <p:charRg st="34" end="5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9940">
                                            <p:txEl>
                                              <p:charRg st="54" end="89"/>
                                            </p:txEl>
                                          </p:spTgt>
                                        </p:tgtEl>
                                        <p:attrNameLst>
                                          <p:attrName>style.visibility</p:attrName>
                                        </p:attrNameLst>
                                      </p:cBhvr>
                                      <p:to>
                                        <p:strVal val="visible"/>
                                      </p:to>
                                    </p:set>
                                    <p:animEffect transition="in" filter="blinds(horizontal)">
                                      <p:cBhvr>
                                        <p:cTn id="13" dur="500"/>
                                        <p:tgtEl>
                                          <p:spTgt spid="39940">
                                            <p:txEl>
                                              <p:charRg st="54" end="8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灯片编号占位符 4"/>
          <p:cNvSpPr txBox="1">
            <a:spLocks noGrp="1"/>
          </p:cNvSpPr>
          <p:nvPr/>
        </p:nvSpPr>
        <p:spPr>
          <a:xfrm>
            <a:off x="6553200" y="6248400"/>
            <a:ext cx="21336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40963" name="Rectangle 3"/>
          <p:cNvSpPr>
            <a:spLocks noGrp="1"/>
          </p:cNvSpPr>
          <p:nvPr>
            <p:ph type="body" idx="4294967295"/>
          </p:nvPr>
        </p:nvSpPr>
        <p:spPr>
          <a:xfrm>
            <a:off x="395288" y="725488"/>
            <a:ext cx="8353425" cy="5511800"/>
          </a:xfrm>
          <a:ln/>
        </p:spPr>
        <p:txBody>
          <a:bodyPr vert="horz" wrap="square" lIns="91440" tIns="45720" rIns="91440" bIns="45720" anchor="t" anchorCtr="0"/>
          <a:p>
            <a:pPr algn="just" eaLnBrk="1" hangingPunct="1">
              <a:spcBef>
                <a:spcPct val="50000"/>
              </a:spcBef>
              <a:buClr>
                <a:srgbClr val="1D0F73"/>
              </a:buClr>
            </a:pPr>
            <a:r>
              <a:rPr lang="zh-CN" altLang="en-US" b="1" dirty="0">
                <a:latin typeface="宋体" panose="02010600030101010101" pitchFamily="2" charset="-122"/>
              </a:rPr>
              <a:t>当个体域的元素是有限时，量词作用域中的约束个体变项的所有可能取代是可以枚举的。</a:t>
            </a:r>
            <a:endParaRPr lang="zh-CN" altLang="en-US" b="1" dirty="0">
              <a:latin typeface="宋体" panose="02010600030101010101" pitchFamily="2" charset="-122"/>
            </a:endParaRPr>
          </a:p>
          <a:p>
            <a:pPr algn="just" eaLnBrk="1" hangingPunct="1">
              <a:spcBef>
                <a:spcPct val="50000"/>
              </a:spcBef>
              <a:buClrTx/>
              <a:buNone/>
            </a:pPr>
            <a:r>
              <a:rPr lang="zh-CN" altLang="en-US" b="1" dirty="0">
                <a:latin typeface="宋体" panose="02010600030101010101" pitchFamily="2" charset="-122"/>
              </a:rPr>
              <a:t>  设个体域元素为</a:t>
            </a:r>
            <a:r>
              <a:rPr lang="en-US" altLang="zh-CN" b="1" dirty="0">
                <a:latin typeface="宋体" panose="02010600030101010101" pitchFamily="2" charset="-122"/>
              </a:rPr>
              <a:t>a</a:t>
            </a:r>
            <a:r>
              <a:rPr lang="en-US" altLang="zh-CN" b="1" baseline="-30000" dirty="0">
                <a:latin typeface="宋体" panose="02010600030101010101" pitchFamily="2" charset="-122"/>
              </a:rPr>
              <a:t>1</a:t>
            </a:r>
            <a:r>
              <a:rPr lang="zh-CN" altLang="en-US" b="1" dirty="0">
                <a:latin typeface="宋体" panose="02010600030101010101" pitchFamily="2" charset="-122"/>
              </a:rPr>
              <a:t>，</a:t>
            </a:r>
            <a:r>
              <a:rPr lang="en-US" altLang="zh-CN" b="1" dirty="0">
                <a:latin typeface="宋体" panose="02010600030101010101" pitchFamily="2" charset="-122"/>
              </a:rPr>
              <a:t>a</a:t>
            </a:r>
            <a:r>
              <a:rPr lang="en-US" altLang="zh-CN" b="1" baseline="-30000" dirty="0">
                <a:latin typeface="宋体" panose="02010600030101010101" pitchFamily="2" charset="-122"/>
              </a:rPr>
              <a:t>2</a:t>
            </a:r>
            <a:r>
              <a:rPr lang="zh-CN" altLang="en-US" b="1" dirty="0">
                <a:latin typeface="宋体" panose="02010600030101010101" pitchFamily="2" charset="-122"/>
              </a:rPr>
              <a:t>，</a:t>
            </a:r>
            <a:r>
              <a:rPr lang="en-US" altLang="zh-CN" b="1" dirty="0"/>
              <a:t>…</a:t>
            </a:r>
            <a:r>
              <a:rPr lang="zh-CN" altLang="en-US" b="1" dirty="0">
                <a:latin typeface="宋体" panose="02010600030101010101" pitchFamily="2" charset="-122"/>
              </a:rPr>
              <a:t>，</a:t>
            </a:r>
            <a:r>
              <a:rPr lang="en-US" altLang="zh-CN" b="1" dirty="0">
                <a:latin typeface="宋体" panose="02010600030101010101" pitchFamily="2" charset="-122"/>
              </a:rPr>
              <a:t>a</a:t>
            </a:r>
            <a:r>
              <a:rPr lang="en-US" altLang="zh-CN" b="1" baseline="-30000" dirty="0">
                <a:latin typeface="宋体" panose="02010600030101010101" pitchFamily="2" charset="-122"/>
              </a:rPr>
              <a:t>n</a:t>
            </a:r>
            <a:r>
              <a:rPr lang="zh-CN" altLang="en-US" b="1" dirty="0">
                <a:latin typeface="宋体" panose="02010600030101010101" pitchFamily="2" charset="-122"/>
              </a:rPr>
              <a:t>，</a:t>
            </a:r>
            <a:endParaRPr lang="zh-CN" altLang="en-US" b="1" dirty="0">
              <a:latin typeface="宋体" panose="02010600030101010101" pitchFamily="2" charset="-122"/>
            </a:endParaRPr>
          </a:p>
          <a:p>
            <a:pPr algn="just" eaLnBrk="1" hangingPunct="1">
              <a:spcBef>
                <a:spcPct val="50000"/>
              </a:spcBef>
              <a:buClrTx/>
              <a:buNone/>
            </a:pPr>
            <a:r>
              <a:rPr lang="zh-CN" altLang="en-US" b="1" dirty="0">
                <a:latin typeface="宋体" panose="02010600030101010101" pitchFamily="2" charset="-122"/>
              </a:rPr>
              <a:t>  则 </a:t>
            </a:r>
            <a:r>
              <a:rPr lang="zh-CN" altLang="en-US" b="1" dirty="0">
                <a:latin typeface="宋体" panose="02010600030101010101" pitchFamily="2" charset="-122"/>
                <a:sym typeface="Symbol" panose="05050102010706020507" pitchFamily="18" charset="2"/>
              </a:rPr>
              <a:t></a:t>
            </a:r>
            <a:r>
              <a:rPr lang="en-US" altLang="zh-CN" b="1" dirty="0">
                <a:latin typeface="宋体" panose="02010600030101010101" pitchFamily="2" charset="-122"/>
              </a:rPr>
              <a:t>x A(x)</a:t>
            </a:r>
            <a:r>
              <a:rPr lang="en-US" altLang="zh-CN" b="1" dirty="0">
                <a:latin typeface="宋体" panose="02010600030101010101" pitchFamily="2" charset="-122"/>
                <a:sym typeface="Symbol" panose="05050102010706020507" pitchFamily="18" charset="2"/>
              </a:rPr>
              <a:t></a:t>
            </a:r>
            <a:r>
              <a:rPr lang="en-US" altLang="zh-CN" b="1" dirty="0">
                <a:latin typeface="宋体" panose="02010600030101010101" pitchFamily="2" charset="-122"/>
              </a:rPr>
              <a:t> A(a</a:t>
            </a:r>
            <a:r>
              <a:rPr lang="en-US" altLang="zh-CN" b="1" baseline="-30000" dirty="0">
                <a:latin typeface="宋体" panose="02010600030101010101" pitchFamily="2" charset="-122"/>
              </a:rPr>
              <a:t>1</a:t>
            </a:r>
            <a:r>
              <a:rPr lang="en-US" altLang="zh-CN" b="1" dirty="0">
                <a:latin typeface="宋体" panose="02010600030101010101" pitchFamily="2" charset="-122"/>
              </a:rPr>
              <a:t>)∧A(a</a:t>
            </a:r>
            <a:r>
              <a:rPr lang="en-US" altLang="zh-CN" b="1" baseline="-30000" dirty="0">
                <a:latin typeface="宋体" panose="02010600030101010101" pitchFamily="2" charset="-122"/>
              </a:rPr>
              <a:t>2</a:t>
            </a:r>
            <a:r>
              <a:rPr lang="en-US" altLang="zh-CN" b="1" dirty="0">
                <a:latin typeface="宋体" panose="02010600030101010101" pitchFamily="2" charset="-122"/>
              </a:rPr>
              <a:t>)∧</a:t>
            </a:r>
            <a:r>
              <a:rPr lang="en-US" altLang="zh-CN" b="1" dirty="0"/>
              <a:t>…</a:t>
            </a:r>
            <a:r>
              <a:rPr lang="en-US" altLang="zh-CN" b="1" dirty="0">
                <a:latin typeface="宋体" panose="02010600030101010101" pitchFamily="2" charset="-122"/>
              </a:rPr>
              <a:t>∧A(a</a:t>
            </a:r>
            <a:r>
              <a:rPr lang="en-US" altLang="zh-CN" b="1" baseline="-30000" dirty="0">
                <a:latin typeface="宋体" panose="02010600030101010101" pitchFamily="2" charset="-122"/>
              </a:rPr>
              <a:t>n</a:t>
            </a:r>
            <a:r>
              <a:rPr lang="en-US" altLang="zh-CN" b="1" dirty="0">
                <a:latin typeface="宋体" panose="02010600030101010101" pitchFamily="2" charset="-122"/>
              </a:rPr>
              <a:t>)</a:t>
            </a:r>
            <a:endParaRPr lang="en-US" altLang="zh-CN" b="1" dirty="0">
              <a:latin typeface="宋体" panose="02010600030101010101" pitchFamily="2" charset="-122"/>
            </a:endParaRPr>
          </a:p>
          <a:p>
            <a:pPr algn="just" eaLnBrk="1" hangingPunct="1">
              <a:spcBef>
                <a:spcPct val="50000"/>
              </a:spcBef>
              <a:buClrTx/>
              <a:buNone/>
            </a:pPr>
            <a:r>
              <a:rPr lang="en-US" altLang="zh-CN" b="1" dirty="0">
                <a:latin typeface="宋体" panose="02010600030101010101" pitchFamily="2" charset="-122"/>
              </a:rPr>
              <a:t>     </a:t>
            </a:r>
            <a:r>
              <a:rPr lang="en-US" altLang="zh-CN" b="1" dirty="0">
                <a:latin typeface="宋体" panose="02010600030101010101" pitchFamily="2" charset="-122"/>
                <a:sym typeface="Symbol" panose="05050102010706020507" pitchFamily="18" charset="2"/>
              </a:rPr>
              <a:t></a:t>
            </a:r>
            <a:r>
              <a:rPr lang="en-US" altLang="zh-CN" b="1" dirty="0">
                <a:latin typeface="宋体" panose="02010600030101010101" pitchFamily="2" charset="-122"/>
              </a:rPr>
              <a:t>x A(x)</a:t>
            </a:r>
            <a:r>
              <a:rPr lang="en-US" altLang="zh-CN" b="1" dirty="0">
                <a:latin typeface="宋体" panose="02010600030101010101" pitchFamily="2" charset="-122"/>
                <a:sym typeface="Symbol" panose="05050102010706020507" pitchFamily="18" charset="2"/>
              </a:rPr>
              <a:t></a:t>
            </a:r>
            <a:r>
              <a:rPr lang="en-US" altLang="zh-CN" b="1" dirty="0">
                <a:latin typeface="宋体" panose="02010600030101010101" pitchFamily="2" charset="-122"/>
              </a:rPr>
              <a:t> A(a</a:t>
            </a:r>
            <a:r>
              <a:rPr lang="en-US" altLang="zh-CN" b="1" baseline="-30000" dirty="0">
                <a:latin typeface="宋体" panose="02010600030101010101" pitchFamily="2" charset="-122"/>
              </a:rPr>
              <a:t>1</a:t>
            </a:r>
            <a:r>
              <a:rPr lang="en-US" altLang="zh-CN" b="1" dirty="0">
                <a:latin typeface="宋体" panose="02010600030101010101" pitchFamily="2" charset="-122"/>
              </a:rPr>
              <a:t>)∨A(a</a:t>
            </a:r>
            <a:r>
              <a:rPr lang="en-US" altLang="zh-CN" b="1" baseline="-30000" dirty="0">
                <a:latin typeface="宋体" panose="02010600030101010101" pitchFamily="2" charset="-122"/>
              </a:rPr>
              <a:t>2</a:t>
            </a:r>
            <a:r>
              <a:rPr lang="en-US" altLang="zh-CN" b="1" dirty="0">
                <a:latin typeface="宋体" panose="02010600030101010101" pitchFamily="2" charset="-122"/>
              </a:rPr>
              <a:t>)∨</a:t>
            </a:r>
            <a:r>
              <a:rPr lang="en-US" altLang="zh-CN" b="1" dirty="0"/>
              <a:t>…</a:t>
            </a:r>
            <a:r>
              <a:rPr lang="en-US" altLang="zh-CN" b="1" dirty="0">
                <a:latin typeface="宋体" panose="02010600030101010101" pitchFamily="2" charset="-122"/>
              </a:rPr>
              <a:t>∨A(a</a:t>
            </a:r>
            <a:r>
              <a:rPr lang="en-US" altLang="zh-CN" b="1" baseline="-30000" dirty="0">
                <a:latin typeface="宋体" panose="02010600030101010101" pitchFamily="2" charset="-122"/>
              </a:rPr>
              <a:t>n</a:t>
            </a:r>
            <a:r>
              <a:rPr lang="en-US" altLang="zh-CN" b="1" dirty="0">
                <a:latin typeface="宋体" panose="02010600030101010101" pitchFamily="2" charset="-122"/>
              </a:rPr>
              <a:t>)</a:t>
            </a:r>
            <a:r>
              <a:rPr lang="zh-CN" altLang="en-US" b="1" dirty="0">
                <a:latin typeface="宋体" panose="02010600030101010101" pitchFamily="2" charset="-122"/>
              </a:rPr>
              <a:t>。</a:t>
            </a:r>
            <a:endParaRPr lang="zh-CN" altLang="en-US"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963">
                                            <p:txEl>
                                              <p:charRg st="0" end="40"/>
                                            </p:txEl>
                                          </p:spTgt>
                                        </p:tgtEl>
                                        <p:attrNameLst>
                                          <p:attrName>style.visibility</p:attrName>
                                        </p:attrNameLst>
                                      </p:cBhvr>
                                      <p:to>
                                        <p:strVal val="visible"/>
                                      </p:to>
                                    </p:set>
                                    <p:animEffect transition="in" filter="box(in)">
                                      <p:cBhvr>
                                        <p:cTn id="7" dur="3000"/>
                                        <p:tgtEl>
                                          <p:spTgt spid="40963">
                                            <p:txEl>
                                              <p:charRg st="0" end="40"/>
                                            </p:txEl>
                                          </p:spTgt>
                                        </p:tgtEl>
                                      </p:cBhvr>
                                    </p:animEffect>
                                  </p:childTnLst>
                                </p:cTn>
                              </p:par>
                            </p:childTnLst>
                          </p:cTn>
                        </p:par>
                        <p:par>
                          <p:cTn id="8" fill="hold">
                            <p:stCondLst>
                              <p:cond delay="3000"/>
                            </p:stCondLst>
                            <p:childTnLst>
                              <p:par>
                                <p:cTn id="9" presetID="4" presetClass="entr" presetSubtype="16" fill="hold" nodeType="afterEffect">
                                  <p:stCondLst>
                                    <p:cond delay="0"/>
                                  </p:stCondLst>
                                  <p:childTnLst>
                                    <p:set>
                                      <p:cBhvr>
                                        <p:cTn id="10" dur="1" fill="hold">
                                          <p:stCondLst>
                                            <p:cond delay="0"/>
                                          </p:stCondLst>
                                        </p:cTn>
                                        <p:tgtEl>
                                          <p:spTgt spid="40963">
                                            <p:txEl>
                                              <p:charRg st="40" end="61"/>
                                            </p:txEl>
                                          </p:spTgt>
                                        </p:tgtEl>
                                        <p:attrNameLst>
                                          <p:attrName>style.visibility</p:attrName>
                                        </p:attrNameLst>
                                      </p:cBhvr>
                                      <p:to>
                                        <p:strVal val="visible"/>
                                      </p:to>
                                    </p:set>
                                    <p:animEffect transition="in" filter="box(in)">
                                      <p:cBhvr>
                                        <p:cTn id="11" dur="3000"/>
                                        <p:tgtEl>
                                          <p:spTgt spid="40963">
                                            <p:txEl>
                                              <p:charRg st="40" end="61"/>
                                            </p:txEl>
                                          </p:spTgt>
                                        </p:tgtEl>
                                      </p:cBhvr>
                                    </p:animEffect>
                                  </p:childTnLst>
                                </p:cTn>
                              </p:par>
                            </p:childTnLst>
                          </p:cTn>
                        </p:par>
                        <p:par>
                          <p:cTn id="12" fill="hold">
                            <p:stCondLst>
                              <p:cond delay="6000"/>
                            </p:stCondLst>
                            <p:childTnLst>
                              <p:par>
                                <p:cTn id="13" presetID="4" presetClass="entr" presetSubtype="16" fill="hold" nodeType="afterEffect">
                                  <p:stCondLst>
                                    <p:cond delay="0"/>
                                  </p:stCondLst>
                                  <p:childTnLst>
                                    <p:set>
                                      <p:cBhvr>
                                        <p:cTn id="14" dur="1" fill="hold">
                                          <p:stCondLst>
                                            <p:cond delay="0"/>
                                          </p:stCondLst>
                                        </p:cTn>
                                        <p:tgtEl>
                                          <p:spTgt spid="40963">
                                            <p:txEl>
                                              <p:charRg st="61" end="94"/>
                                            </p:txEl>
                                          </p:spTgt>
                                        </p:tgtEl>
                                        <p:attrNameLst>
                                          <p:attrName>style.visibility</p:attrName>
                                        </p:attrNameLst>
                                      </p:cBhvr>
                                      <p:to>
                                        <p:strVal val="visible"/>
                                      </p:to>
                                    </p:set>
                                    <p:animEffect transition="in" filter="box(in)">
                                      <p:cBhvr>
                                        <p:cTn id="15" dur="3000"/>
                                        <p:tgtEl>
                                          <p:spTgt spid="40963">
                                            <p:txEl>
                                              <p:charRg st="61" end="94"/>
                                            </p:txEl>
                                          </p:spTgt>
                                        </p:tgtEl>
                                      </p:cBhvr>
                                    </p:animEffect>
                                  </p:childTnLst>
                                </p:cTn>
                              </p:par>
                            </p:childTnLst>
                          </p:cTn>
                        </p:par>
                        <p:par>
                          <p:cTn id="16" fill="hold">
                            <p:stCondLst>
                              <p:cond delay="9000"/>
                            </p:stCondLst>
                            <p:childTnLst>
                              <p:par>
                                <p:cTn id="17" presetID="4" presetClass="entr" presetSubtype="16" fill="hold" nodeType="afterEffect">
                                  <p:stCondLst>
                                    <p:cond delay="0"/>
                                  </p:stCondLst>
                                  <p:childTnLst>
                                    <p:set>
                                      <p:cBhvr>
                                        <p:cTn id="18" dur="1" fill="hold">
                                          <p:stCondLst>
                                            <p:cond delay="0"/>
                                          </p:stCondLst>
                                        </p:cTn>
                                        <p:tgtEl>
                                          <p:spTgt spid="40963">
                                            <p:txEl>
                                              <p:charRg st="94" end="129"/>
                                            </p:txEl>
                                          </p:spTgt>
                                        </p:tgtEl>
                                        <p:attrNameLst>
                                          <p:attrName>style.visibility</p:attrName>
                                        </p:attrNameLst>
                                      </p:cBhvr>
                                      <p:to>
                                        <p:strVal val="visible"/>
                                      </p:to>
                                    </p:set>
                                    <p:animEffect transition="in" filter="box(in)">
                                      <p:cBhvr>
                                        <p:cTn id="19" dur="3000"/>
                                        <p:tgtEl>
                                          <p:spTgt spid="40963">
                                            <p:txEl>
                                              <p:charRg st="94" end="1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5"/>
          <p:cNvSpPr>
            <a:spLocks noChangeArrowheads="1"/>
          </p:cNvSpPr>
          <p:nvPr/>
        </p:nvSpPr>
        <p:spPr bwMode="auto">
          <a:xfrm>
            <a:off x="512763" y="1341438"/>
            <a:ext cx="8001000" cy="1039813"/>
          </a:xfrm>
          <a:prstGeom prst="rect">
            <a:avLst/>
          </a:prstGeom>
          <a:noFill/>
          <a:ln>
            <a:noFill/>
          </a:ln>
          <a:effectLst/>
          <a:extLst>
            <a:ext uri="{909E8E84-426E-40DD-AFC4-6F175D3DCCD1}">
              <a14:hiddenFill xmlns:a14="http://schemas.microsoft.com/office/drawing/2010/main">
                <a:solidFill>
                  <a:srgbClr val="FFFFCC">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1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ea typeface="+mn-ea"/>
                <a:cs typeface="+mn-cs"/>
              </a:rPr>
              <a:t>谓词公式的</a:t>
            </a:r>
            <a:r>
              <a:rPr kumimoji="0" lang="zh-CN" altLang="en-US" sz="28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n-ea"/>
                <a:ea typeface="+mn-ea"/>
                <a:cs typeface="+mn-cs"/>
              </a:rPr>
              <a:t>真值</a:t>
            </a:r>
            <a:r>
              <a:rPr kumimoji="0" lang="zh-CN" altLang="en-US" sz="2800" b="1" i="0" u="none" strike="noStrike" kern="1200" cap="none" spc="0" normalizeH="0" baseline="0" noProof="0" dirty="0">
                <a:ln>
                  <a:noFill/>
                </a:ln>
                <a:solidFill>
                  <a:schemeClr val="tx1"/>
                </a:solidFill>
                <a:effectLst/>
                <a:uLnTx/>
                <a:uFillTx/>
                <a:latin typeface="+mn-ea"/>
                <a:ea typeface="+mn-ea"/>
                <a:cs typeface="+mn-cs"/>
              </a:rPr>
              <a:t>与那些因素有关</a:t>
            </a:r>
            <a:r>
              <a:rPr kumimoji="0" lang="en-US" altLang="zh-CN" sz="28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2800" b="1" i="0" u="none" strike="noStrike" kern="1200" cap="none" spc="0" normalizeH="0" baseline="0" noProof="0" dirty="0">
                <a:ln>
                  <a:noFill/>
                </a:ln>
                <a:solidFill>
                  <a:schemeClr val="tx1"/>
                </a:solidFill>
                <a:effectLst/>
                <a:uLnTx/>
                <a:uFillTx/>
                <a:latin typeface="+mn-ea"/>
                <a:ea typeface="+mn-ea"/>
                <a:cs typeface="+mn-cs"/>
              </a:rPr>
              <a:t>谓词公式的真值能否像命题逻辑那样总可由</a:t>
            </a:r>
            <a:r>
              <a:rPr kumimoji="0" lang="zh-CN" altLang="en-US" sz="28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真值表</a:t>
            </a:r>
            <a:r>
              <a:rPr kumimoji="0" lang="zh-CN" altLang="en-US" sz="2800" b="1" i="0" u="none" strike="noStrike" kern="1200" cap="none" spc="0" normalizeH="0" baseline="0" noProof="0" dirty="0">
                <a:ln>
                  <a:noFill/>
                </a:ln>
                <a:solidFill>
                  <a:schemeClr val="tx1"/>
                </a:solidFill>
                <a:effectLst/>
                <a:uLnTx/>
                <a:uFillTx/>
                <a:latin typeface="+mn-ea"/>
                <a:ea typeface="+mn-ea"/>
                <a:cs typeface="+mn-cs"/>
              </a:rPr>
              <a:t>给出</a:t>
            </a:r>
            <a:r>
              <a:rPr kumimoji="0" lang="en-US" altLang="zh-CN" sz="28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800" b="1" i="0" u="none" strike="noStrike" kern="1200" cap="none" spc="0" normalizeH="0" baseline="0" noProof="0" dirty="0">
              <a:ln>
                <a:noFill/>
              </a:ln>
              <a:solidFill>
                <a:schemeClr val="tx1"/>
              </a:solidFill>
              <a:effectLst/>
              <a:uLnTx/>
              <a:uFillTx/>
              <a:latin typeface="+mn-ea"/>
              <a:ea typeface="+mn-ea"/>
              <a:cs typeface="+mn-cs"/>
            </a:endParaRPr>
          </a:p>
        </p:txBody>
      </p:sp>
      <p:pic>
        <p:nvPicPr>
          <p:cNvPr id="58371" name="Picture 6" descr="question"/>
          <p:cNvPicPr>
            <a:picLocks noChangeAspect="1"/>
          </p:cNvPicPr>
          <p:nvPr/>
        </p:nvPicPr>
        <p:blipFill>
          <a:blip r:embed="rId1"/>
          <a:stretch>
            <a:fillRect/>
          </a:stretch>
        </p:blipFill>
        <p:spPr>
          <a:xfrm>
            <a:off x="188913" y="1495425"/>
            <a:ext cx="328612" cy="336550"/>
          </a:xfrm>
          <a:prstGeom prst="rect">
            <a:avLst/>
          </a:prstGeom>
          <a:noFill/>
          <a:ln w="9525">
            <a:noFill/>
          </a:ln>
        </p:spPr>
      </p:pic>
      <p:sp>
        <p:nvSpPr>
          <p:cNvPr id="332808" name="Rectangle 8"/>
          <p:cNvSpPr>
            <a:spLocks noChangeArrowheads="1"/>
          </p:cNvSpPr>
          <p:nvPr/>
        </p:nvSpPr>
        <p:spPr bwMode="auto">
          <a:xfrm>
            <a:off x="519113" y="3189288"/>
            <a:ext cx="7899400" cy="630238"/>
          </a:xfrm>
          <a:prstGeom prst="rect">
            <a:avLst/>
          </a:prstGeom>
          <a:noFill/>
          <a:ln>
            <a:noFill/>
          </a:ln>
          <a:effectLst/>
          <a:extLst>
            <a:ext uri="{909E8E84-426E-40DD-AFC4-6F175D3DCCD1}">
              <a14:hiddenFill xmlns:a14="http://schemas.microsoft.com/office/drawing/2010/main">
                <a:solidFill>
                  <a:srgbClr val="FFFFCC">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5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ea typeface="+mn-ea"/>
                <a:cs typeface="+mn-cs"/>
                <a:sym typeface="Symbol" panose="05050102010706020507" pitchFamily="18" charset="2"/>
              </a:rPr>
              <a:t>例：</a:t>
            </a:r>
            <a:r>
              <a:rPr kumimoji="0" lang="en-US" altLang="zh-CN" sz="2800" b="1" i="0" u="none" strike="noStrike" kern="1200" cap="none" spc="0" normalizeH="0" baseline="0" noProof="0" dirty="0">
                <a:ln>
                  <a:noFill/>
                </a:ln>
                <a:solidFill>
                  <a:schemeClr val="tx1"/>
                </a:solidFill>
                <a:effectLst/>
                <a:uLnTx/>
                <a:uFillTx/>
                <a:latin typeface="+mn-ea"/>
                <a:ea typeface="+mn-ea"/>
                <a:cs typeface="+mn-cs"/>
                <a:sym typeface="Symbol" panose="05050102010706020507" pitchFamily="18" charset="2"/>
              </a:rPr>
              <a:t></a:t>
            </a:r>
            <a:r>
              <a:rPr kumimoji="0" lang="en-US" altLang="zh-CN" sz="2800" b="1" i="0" u="none" strike="noStrike" kern="1200" cap="none" spc="0" normalizeH="0" baseline="0" noProof="0" dirty="0" err="1">
                <a:ln>
                  <a:noFill/>
                </a:ln>
                <a:solidFill>
                  <a:schemeClr val="tx1"/>
                </a:solidFill>
                <a:effectLst/>
                <a:uLnTx/>
                <a:uFillTx/>
                <a:latin typeface="+mn-ea"/>
                <a:ea typeface="+mn-ea"/>
                <a:cs typeface="+mn-cs"/>
                <a:sym typeface="Symbol" panose="05050102010706020507" pitchFamily="18" charset="2"/>
              </a:rPr>
              <a:t>xy</a:t>
            </a:r>
            <a:r>
              <a:rPr kumimoji="0" lang="en-US" altLang="zh-CN" sz="2800" b="1" i="0" u="none" strike="noStrike" kern="1200" cap="none" spc="0" normalizeH="0" baseline="0" noProof="0" dirty="0">
                <a:ln>
                  <a:noFill/>
                </a:ln>
                <a:solidFill>
                  <a:schemeClr val="tx1"/>
                </a:solidFill>
                <a:effectLst/>
                <a:uLnTx/>
                <a:uFillTx/>
                <a:latin typeface="+mn-ea"/>
                <a:ea typeface="+mn-ea"/>
                <a:cs typeface="+mn-cs"/>
                <a:sym typeface="Symbol" panose="05050102010706020507" pitchFamily="18" charset="2"/>
              </a:rPr>
              <a:t>(P(</a:t>
            </a:r>
            <a:r>
              <a:rPr kumimoji="0" lang="en-US" altLang="zh-CN" sz="2800" b="1" i="0" u="none" strike="noStrike" kern="1200" cap="none" spc="0" normalizeH="0" baseline="0" noProof="0" dirty="0">
                <a:ln>
                  <a:noFill/>
                </a:ln>
                <a:solidFill>
                  <a:schemeClr val="tx1"/>
                </a:solidFill>
                <a:effectLst/>
                <a:uLnTx/>
                <a:uFillTx/>
                <a:latin typeface="+mn-ea"/>
                <a:ea typeface="+mn-ea"/>
                <a:cs typeface="+mn-cs"/>
              </a:rPr>
              <a:t>x)</a:t>
            </a:r>
            <a:r>
              <a:rPr kumimoji="0" lang="en-US" altLang="zh-CN" sz="2800" b="1" i="0" u="none" strike="noStrike" kern="1200" cap="none" spc="0" normalizeH="0" baseline="0" noProof="0" dirty="0">
                <a:ln>
                  <a:noFill/>
                </a:ln>
                <a:solidFill>
                  <a:schemeClr val="tx1"/>
                </a:solidFill>
                <a:effectLst/>
                <a:uLnTx/>
                <a:uFillTx/>
                <a:latin typeface="+mn-ea"/>
                <a:ea typeface="+mn-ea"/>
                <a:cs typeface="+mn-cs"/>
                <a:sym typeface="Symbol" panose="05050102010706020507" pitchFamily="18" charset="2"/>
              </a:rPr>
              <a:t> </a:t>
            </a:r>
            <a:r>
              <a:rPr kumimoji="0" lang="en-US" altLang="zh-CN" sz="2800" b="1" i="0" u="none" strike="noStrike" kern="1200" cap="none" spc="0" normalizeH="0" baseline="0" noProof="0" dirty="0">
                <a:ln>
                  <a:noFill/>
                </a:ln>
                <a:solidFill>
                  <a:schemeClr val="tx1"/>
                </a:solidFill>
                <a:effectLst/>
                <a:uLnTx/>
                <a:uFillTx/>
                <a:latin typeface="+mn-ea"/>
                <a:ea typeface="+mn-ea"/>
                <a:cs typeface="+mn-cs"/>
              </a:rPr>
              <a:t>Q( f(</a:t>
            </a:r>
            <a:r>
              <a:rPr kumimoji="0" lang="en-US" altLang="zh-CN" sz="2800" b="1" i="0" u="none" strike="noStrike" kern="1200" cap="none" spc="0" normalizeH="0" baseline="0" noProof="0" dirty="0" err="1">
                <a:ln>
                  <a:noFill/>
                </a:ln>
                <a:solidFill>
                  <a:schemeClr val="tx1"/>
                </a:solidFill>
                <a:effectLst/>
                <a:uLnTx/>
                <a:uFillTx/>
                <a:latin typeface="+mn-ea"/>
                <a:ea typeface="+mn-ea"/>
                <a:cs typeface="+mn-cs"/>
              </a:rPr>
              <a:t>x,a</a:t>
            </a:r>
            <a:r>
              <a:rPr kumimoji="0" lang="en-US" altLang="zh-CN" sz="2800" b="1" i="0" u="none" strike="noStrike" kern="1200" cap="none" spc="0" normalizeH="0" baseline="0" noProof="0" dirty="0">
                <a:ln>
                  <a:noFill/>
                </a:ln>
                <a:solidFill>
                  <a:schemeClr val="tx1"/>
                </a:solidFill>
                <a:effectLst/>
                <a:uLnTx/>
                <a:uFillTx/>
                <a:latin typeface="+mn-ea"/>
                <a:ea typeface="+mn-ea"/>
                <a:cs typeface="+mn-cs"/>
              </a:rPr>
              <a:t>), y ,z )</a:t>
            </a:r>
            <a:r>
              <a:rPr kumimoji="0" lang="en-US" altLang="zh-CN" sz="2800" b="1" i="0" u="none" strike="noStrike" kern="1200" cap="none" spc="0" normalizeH="0" baseline="0" noProof="0" dirty="0">
                <a:ln>
                  <a:noFill/>
                </a:ln>
                <a:solidFill>
                  <a:schemeClr val="tx1"/>
                </a:solidFill>
                <a:effectLst/>
                <a:uLnTx/>
                <a:uFillTx/>
                <a:latin typeface="+mn-ea"/>
                <a:ea typeface="+mn-ea"/>
                <a:cs typeface="+mn-cs"/>
                <a:sym typeface="Symbol" panose="05050102010706020507" pitchFamily="18" charset="2"/>
              </a:rPr>
              <a:t> R)</a:t>
            </a:r>
            <a:r>
              <a:rPr kumimoji="0" lang="zh-CN" altLang="en-US" sz="2800" b="1" i="0" u="none" strike="noStrike" kern="1200" cap="none" spc="0" normalizeH="0" baseline="0" noProof="0" dirty="0">
                <a:ln>
                  <a:noFill/>
                </a:ln>
                <a:solidFill>
                  <a:schemeClr val="tx1"/>
                </a:solidFill>
                <a:effectLst/>
                <a:uLnTx/>
                <a:uFillTx/>
                <a:latin typeface="+mn-ea"/>
                <a:ea typeface="+mn-ea"/>
                <a:cs typeface="+mn-cs"/>
              </a:rPr>
              <a:t>的真值</a:t>
            </a:r>
            <a:endParaRPr kumimoji="0" lang="zh-CN" altLang="en-US" sz="2800" b="1" i="0" u="none" strike="noStrike" kern="1200" cap="none" spc="0" normalizeH="0" baseline="0" noProof="0" dirty="0">
              <a:ln>
                <a:noFill/>
              </a:ln>
              <a:solidFill>
                <a:schemeClr val="tx1"/>
              </a:solidFill>
              <a:effectLst/>
              <a:uLnTx/>
              <a:uFillTx/>
              <a:latin typeface="+mn-ea"/>
              <a:ea typeface="+mn-ea"/>
              <a:cs typeface="+mn-cs"/>
              <a:sym typeface="Symbol" panose="05050102010706020507" pitchFamily="18" charset="2"/>
            </a:endParaRPr>
          </a:p>
        </p:txBody>
      </p:sp>
      <p:sp>
        <p:nvSpPr>
          <p:cNvPr id="332809" name="Text Box 9"/>
          <p:cNvSpPr txBox="1">
            <a:spLocks noChangeArrowheads="1"/>
          </p:cNvSpPr>
          <p:nvPr/>
        </p:nvSpPr>
        <p:spPr bwMode="auto">
          <a:xfrm>
            <a:off x="779463" y="4014788"/>
            <a:ext cx="1727200" cy="463550"/>
          </a:xfrm>
          <a:prstGeom prst="rect">
            <a:avLst/>
          </a:prstGeom>
          <a:noFill/>
          <a:ln w="6350">
            <a:solidFill>
              <a:srgbClr val="800000"/>
            </a:solidFill>
            <a:miter lim="800000"/>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3366CC"/>
                </a:solidFill>
                <a:effectLst/>
                <a:uLnTx/>
                <a:uFillTx/>
                <a:latin typeface="+mn-ea"/>
                <a:ea typeface="+mn-ea"/>
                <a:cs typeface="+mn-cs"/>
              </a:rPr>
              <a:t>给出个体域</a:t>
            </a:r>
            <a:endParaRPr kumimoji="0" lang="zh-CN" altLang="en-US" sz="1800" b="0" i="0" u="none" strike="noStrike" kern="1200" cap="none" spc="0" normalizeH="0" baseline="0" noProof="0" dirty="0">
              <a:ln>
                <a:noFill/>
              </a:ln>
              <a:solidFill>
                <a:srgbClr val="3366CC"/>
              </a:solidFill>
              <a:effectLst/>
              <a:uLnTx/>
              <a:uFillTx/>
              <a:latin typeface="+mn-ea"/>
              <a:ea typeface="+mn-ea"/>
              <a:cs typeface="+mn-cs"/>
            </a:endParaRPr>
          </a:p>
        </p:txBody>
      </p:sp>
      <p:sp>
        <p:nvSpPr>
          <p:cNvPr id="332810" name="Line 10"/>
          <p:cNvSpPr/>
          <p:nvPr/>
        </p:nvSpPr>
        <p:spPr>
          <a:xfrm flipH="1">
            <a:off x="4970463" y="3703638"/>
            <a:ext cx="1978025" cy="463550"/>
          </a:xfrm>
          <a:prstGeom prst="line">
            <a:avLst/>
          </a:prstGeom>
          <a:ln w="6350" cap="flat" cmpd="sng">
            <a:solidFill>
              <a:srgbClr val="800000"/>
            </a:solidFill>
            <a:prstDash val="solid"/>
            <a:headEnd type="none" w="med" len="med"/>
            <a:tailEnd type="none" w="med" len="med"/>
          </a:ln>
        </p:spPr>
      </p:sp>
      <p:sp>
        <p:nvSpPr>
          <p:cNvPr id="332811" name="Text Box 11"/>
          <p:cNvSpPr txBox="1">
            <a:spLocks noChangeArrowheads="1"/>
          </p:cNvSpPr>
          <p:nvPr/>
        </p:nvSpPr>
        <p:spPr bwMode="auto">
          <a:xfrm>
            <a:off x="3827463" y="4167188"/>
            <a:ext cx="1524000" cy="463550"/>
          </a:xfrm>
          <a:prstGeom prst="rect">
            <a:avLst/>
          </a:prstGeom>
          <a:noFill/>
          <a:ln w="6350">
            <a:solidFill>
              <a:srgbClr val="800000"/>
            </a:solidFill>
            <a:miter lim="800000"/>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3366CC"/>
                </a:solidFill>
                <a:effectLst/>
                <a:uLnTx/>
                <a:uFillTx/>
                <a:latin typeface="+mn-ea"/>
                <a:ea typeface="+mn-ea"/>
                <a:cs typeface="+mn-cs"/>
              </a:rPr>
              <a:t>指定谓词</a:t>
            </a:r>
            <a:endParaRPr kumimoji="0" lang="zh-CN" altLang="en-US" sz="2400" b="1" i="0" u="none" strike="noStrike" kern="1200" cap="none" spc="0" normalizeH="0" baseline="0" noProof="0" dirty="0">
              <a:ln>
                <a:noFill/>
              </a:ln>
              <a:solidFill>
                <a:srgbClr val="3366CC"/>
              </a:solidFill>
              <a:effectLst/>
              <a:uLnTx/>
              <a:uFillTx/>
              <a:latin typeface="+mn-ea"/>
              <a:ea typeface="+mn-ea"/>
              <a:cs typeface="+mn-cs"/>
            </a:endParaRPr>
          </a:p>
        </p:txBody>
      </p:sp>
      <p:sp>
        <p:nvSpPr>
          <p:cNvPr id="332812" name="Line 12"/>
          <p:cNvSpPr/>
          <p:nvPr/>
        </p:nvSpPr>
        <p:spPr>
          <a:xfrm>
            <a:off x="2506663" y="3706813"/>
            <a:ext cx="2159000" cy="460375"/>
          </a:xfrm>
          <a:prstGeom prst="line">
            <a:avLst/>
          </a:prstGeom>
          <a:ln w="6350" cap="flat" cmpd="sng">
            <a:solidFill>
              <a:srgbClr val="800000"/>
            </a:solidFill>
            <a:prstDash val="solid"/>
            <a:headEnd type="none" w="med" len="med"/>
            <a:tailEnd type="none" w="med" len="med"/>
          </a:ln>
        </p:spPr>
      </p:sp>
      <p:sp>
        <p:nvSpPr>
          <p:cNvPr id="332813" name="Line 13"/>
          <p:cNvSpPr/>
          <p:nvPr/>
        </p:nvSpPr>
        <p:spPr>
          <a:xfrm>
            <a:off x="3598863" y="3703638"/>
            <a:ext cx="1219200" cy="452437"/>
          </a:xfrm>
          <a:prstGeom prst="line">
            <a:avLst/>
          </a:prstGeom>
          <a:ln w="6350" cap="flat" cmpd="sng">
            <a:solidFill>
              <a:srgbClr val="800000"/>
            </a:solidFill>
            <a:prstDash val="solid"/>
            <a:headEnd type="none" w="med" len="med"/>
            <a:tailEnd type="none" w="med" len="med"/>
          </a:ln>
        </p:spPr>
      </p:sp>
      <p:sp>
        <p:nvSpPr>
          <p:cNvPr id="332814" name="AutoShape 14"/>
          <p:cNvSpPr/>
          <p:nvPr/>
        </p:nvSpPr>
        <p:spPr>
          <a:xfrm rot="-5400000">
            <a:off x="1541463" y="3481388"/>
            <a:ext cx="304800" cy="762000"/>
          </a:xfrm>
          <a:prstGeom prst="leftBrace">
            <a:avLst>
              <a:gd name="adj1" fmla="val 20833"/>
              <a:gd name="adj2" fmla="val 50000"/>
            </a:avLst>
          </a:prstGeom>
          <a:noFill/>
          <a:ln w="28575" cap="flat" cmpd="sng">
            <a:solidFill>
              <a:srgbClr val="800000"/>
            </a:solidFill>
            <a:prstDash val="solid"/>
            <a:headEnd type="none" w="med" len="med"/>
            <a:tailEnd type="none" w="med" len="med"/>
          </a:ln>
        </p:spPr>
        <p:txBody>
          <a:bodyPr wrap="none" lIns="90000" tIns="46800" rIns="90000" bIns="46800"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spcBef>
                <a:spcPct val="0"/>
              </a:spcBef>
              <a:buClrTx/>
              <a:buSzTx/>
              <a:buFontTx/>
              <a:buNone/>
            </a:pPr>
            <a:endParaRPr lang="zh-CN" altLang="en-US" sz="1800" dirty="0"/>
          </a:p>
        </p:txBody>
      </p:sp>
      <p:sp>
        <p:nvSpPr>
          <p:cNvPr id="332816" name="Text Box 16"/>
          <p:cNvSpPr txBox="1">
            <a:spLocks noChangeArrowheads="1"/>
          </p:cNvSpPr>
          <p:nvPr/>
        </p:nvSpPr>
        <p:spPr bwMode="auto">
          <a:xfrm>
            <a:off x="1998663" y="2643188"/>
            <a:ext cx="3168650" cy="463550"/>
          </a:xfrm>
          <a:prstGeom prst="rect">
            <a:avLst/>
          </a:prstGeom>
          <a:noFill/>
          <a:ln w="6350">
            <a:solidFill>
              <a:srgbClr val="800000"/>
            </a:solidFill>
            <a:miter lim="800000"/>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3366CC"/>
                </a:solidFill>
                <a:effectLst/>
                <a:uLnTx/>
                <a:uFillTx/>
                <a:latin typeface="+mn-ea"/>
                <a:ea typeface="+mn-ea"/>
                <a:cs typeface="+mn-cs"/>
              </a:rPr>
              <a:t>指定个体函数和个体</a:t>
            </a:r>
            <a:endParaRPr kumimoji="0" lang="zh-CN" altLang="en-US" sz="1800" b="0" i="0" u="none" strike="noStrike" kern="1200" cap="none" spc="0" normalizeH="0" baseline="0" noProof="0" dirty="0">
              <a:ln>
                <a:noFill/>
              </a:ln>
              <a:solidFill>
                <a:srgbClr val="3366CC"/>
              </a:solidFill>
              <a:effectLst/>
              <a:uLnTx/>
              <a:uFillTx/>
              <a:latin typeface="+mn-ea"/>
              <a:ea typeface="+mn-ea"/>
              <a:cs typeface="+mn-cs"/>
            </a:endParaRPr>
          </a:p>
        </p:txBody>
      </p:sp>
      <p:sp>
        <p:nvSpPr>
          <p:cNvPr id="332817" name="Line 17"/>
          <p:cNvSpPr/>
          <p:nvPr/>
        </p:nvSpPr>
        <p:spPr>
          <a:xfrm>
            <a:off x="3141663" y="3100388"/>
            <a:ext cx="854075" cy="292100"/>
          </a:xfrm>
          <a:prstGeom prst="line">
            <a:avLst/>
          </a:prstGeom>
          <a:ln w="6350" cap="flat" cmpd="sng">
            <a:solidFill>
              <a:srgbClr val="800000"/>
            </a:solidFill>
            <a:prstDash val="solid"/>
            <a:headEnd type="none" w="med" len="med"/>
            <a:tailEnd type="none" w="med" len="med"/>
          </a:ln>
        </p:spPr>
      </p:sp>
      <p:sp>
        <p:nvSpPr>
          <p:cNvPr id="332818" name="Text Box 18"/>
          <p:cNvSpPr txBox="1">
            <a:spLocks noChangeArrowheads="1"/>
          </p:cNvSpPr>
          <p:nvPr/>
        </p:nvSpPr>
        <p:spPr bwMode="auto">
          <a:xfrm>
            <a:off x="5503863" y="2643188"/>
            <a:ext cx="2254250" cy="463550"/>
          </a:xfrm>
          <a:prstGeom prst="rect">
            <a:avLst/>
          </a:prstGeom>
          <a:noFill/>
          <a:ln w="6350">
            <a:solidFill>
              <a:srgbClr val="800000"/>
            </a:solidFill>
            <a:miter lim="800000"/>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3366CC"/>
                </a:solidFill>
                <a:effectLst/>
                <a:uLnTx/>
                <a:uFillTx/>
                <a:latin typeface="+mn-ea"/>
                <a:ea typeface="+mn-ea"/>
                <a:cs typeface="+mn-cs"/>
              </a:rPr>
              <a:t>指定个体常项</a:t>
            </a:r>
            <a:endParaRPr kumimoji="0" lang="zh-CN" altLang="en-US" sz="1800" b="0" i="0" u="none" strike="noStrike" kern="1200" cap="none" spc="0" normalizeH="0" baseline="0" noProof="0" dirty="0">
              <a:ln>
                <a:noFill/>
              </a:ln>
              <a:solidFill>
                <a:srgbClr val="3366CC"/>
              </a:solidFill>
              <a:effectLst/>
              <a:uLnTx/>
              <a:uFillTx/>
              <a:latin typeface="+mn-ea"/>
              <a:ea typeface="+mn-ea"/>
              <a:cs typeface="+mn-cs"/>
            </a:endParaRPr>
          </a:p>
        </p:txBody>
      </p:sp>
      <p:sp>
        <p:nvSpPr>
          <p:cNvPr id="332819" name="Line 19"/>
          <p:cNvSpPr/>
          <p:nvPr/>
        </p:nvSpPr>
        <p:spPr>
          <a:xfrm flipH="1">
            <a:off x="4818063" y="3079750"/>
            <a:ext cx="1244600" cy="415925"/>
          </a:xfrm>
          <a:prstGeom prst="line">
            <a:avLst/>
          </a:prstGeom>
          <a:ln w="6350" cap="flat" cmpd="sng">
            <a:solidFill>
              <a:srgbClr val="800000"/>
            </a:solidFill>
            <a:prstDash val="solid"/>
            <a:headEnd type="none" w="med" len="med"/>
            <a:tailEnd type="none" w="med" len="med"/>
          </a:ln>
        </p:spPr>
      </p:sp>
      <p:sp>
        <p:nvSpPr>
          <p:cNvPr id="332820" name="Line 20"/>
          <p:cNvSpPr/>
          <p:nvPr/>
        </p:nvSpPr>
        <p:spPr>
          <a:xfrm>
            <a:off x="4208463" y="3100388"/>
            <a:ext cx="127000" cy="325437"/>
          </a:xfrm>
          <a:prstGeom prst="line">
            <a:avLst/>
          </a:prstGeom>
          <a:ln w="6350" cap="flat" cmpd="sng">
            <a:solidFill>
              <a:srgbClr val="800000"/>
            </a:solidFill>
            <a:prstDash val="solid"/>
            <a:headEnd type="none" w="med" len="med"/>
            <a:tailEnd type="none" w="med" len="med"/>
          </a:ln>
        </p:spPr>
      </p:sp>
      <p:sp>
        <p:nvSpPr>
          <p:cNvPr id="332822" name="Rectangle 22"/>
          <p:cNvSpPr>
            <a:spLocks noChangeArrowheads="1"/>
          </p:cNvSpPr>
          <p:nvPr/>
        </p:nvSpPr>
        <p:spPr bwMode="auto">
          <a:xfrm>
            <a:off x="1562100" y="5462588"/>
            <a:ext cx="5815013" cy="630238"/>
          </a:xfrm>
          <a:prstGeom prst="rect">
            <a:avLst/>
          </a:prstGeom>
          <a:noFill/>
          <a:ln>
            <a:noFill/>
          </a:ln>
          <a:effectLst/>
          <a:extLst>
            <a:ext uri="{909E8E84-426E-40DD-AFC4-6F175D3DCCD1}">
              <a14:hiddenFill xmlns:a14="http://schemas.microsoft.com/office/drawing/2010/main">
                <a:solidFill>
                  <a:srgbClr val="FFFFCC">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5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ea typeface="+mn-ea"/>
                <a:cs typeface="+mn-cs"/>
                <a:sym typeface="Symbol" panose="05050102010706020507" pitchFamily="18" charset="2"/>
              </a:rPr>
              <a:t>令 </a:t>
            </a:r>
            <a:r>
              <a:rPr kumimoji="0" lang="en-US" altLang="zh-CN" sz="2800" b="1" i="0" u="none" strike="noStrike" kern="1200" cap="none" spc="0" normalizeH="0" baseline="0" noProof="0" dirty="0">
                <a:ln>
                  <a:noFill/>
                </a:ln>
                <a:solidFill>
                  <a:schemeClr val="tx1"/>
                </a:solidFill>
                <a:effectLst/>
                <a:uLnTx/>
                <a:uFillTx/>
                <a:latin typeface="+mn-ea"/>
                <a:ea typeface="+mn-ea"/>
                <a:cs typeface="+mn-cs"/>
              </a:rPr>
              <a:t>P(</a:t>
            </a:r>
            <a:r>
              <a:rPr kumimoji="0" lang="en-US" altLang="zh-CN" sz="2800" b="1" i="0" u="none" strike="noStrike" kern="1200" cap="none" spc="0" normalizeH="0" baseline="0" noProof="0" dirty="0" err="1">
                <a:ln>
                  <a:noFill/>
                </a:ln>
                <a:solidFill>
                  <a:schemeClr val="tx1"/>
                </a:solidFill>
                <a:effectLst/>
                <a:uLnTx/>
                <a:uFillTx/>
                <a:latin typeface="+mn-ea"/>
                <a:ea typeface="+mn-ea"/>
                <a:cs typeface="+mn-cs"/>
              </a:rPr>
              <a:t>x,y</a:t>
            </a:r>
            <a:r>
              <a:rPr kumimoji="0" lang="en-US" altLang="zh-CN" sz="2800" b="1" i="0" u="none" strike="noStrike" kern="1200" cap="none" spc="0" normalizeH="0" baseline="0" noProof="0" dirty="0">
                <a:ln>
                  <a:noFill/>
                </a:ln>
                <a:solidFill>
                  <a:schemeClr val="tx1"/>
                </a:solidFill>
                <a:effectLst/>
                <a:uLnTx/>
                <a:uFillTx/>
                <a:latin typeface="+mn-ea"/>
                <a:ea typeface="+mn-ea"/>
                <a:cs typeface="+mn-cs"/>
              </a:rPr>
              <a:t>): </a:t>
            </a:r>
            <a:r>
              <a:rPr kumimoji="0" lang="en-US" altLang="zh-CN" sz="2800" b="1" i="0" u="none" strike="noStrike" kern="1200" cap="none" spc="0" normalizeH="0" baseline="0" noProof="0" dirty="0">
                <a:ln>
                  <a:noFill/>
                </a:ln>
                <a:solidFill>
                  <a:schemeClr val="tx1"/>
                </a:solidFill>
                <a:effectLst/>
                <a:uLnTx/>
                <a:uFillTx/>
                <a:latin typeface="+mn-ea"/>
                <a:ea typeface="+mn-ea"/>
                <a:cs typeface="+mn-cs"/>
                <a:sym typeface="Symbol" panose="05050102010706020507" pitchFamily="18" charset="2"/>
              </a:rPr>
              <a:t>x&lt;y </a:t>
            </a:r>
            <a:r>
              <a:rPr kumimoji="0" lang="en-US" altLang="zh-CN" sz="28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800" b="1" i="0" u="none" strike="noStrike" kern="1200" cap="none" spc="0" normalizeH="0" baseline="0" noProof="0" dirty="0">
                <a:ln>
                  <a:noFill/>
                </a:ln>
                <a:solidFill>
                  <a:schemeClr val="tx1"/>
                </a:solidFill>
                <a:effectLst/>
                <a:uLnTx/>
                <a:uFillTx/>
                <a:latin typeface="+mn-ea"/>
                <a:ea typeface="+mn-ea"/>
                <a:cs typeface="+mn-cs"/>
                <a:sym typeface="Symbol" panose="05050102010706020507" pitchFamily="18" charset="2"/>
              </a:rPr>
              <a:t>  </a:t>
            </a:r>
            <a:r>
              <a:rPr kumimoji="0" lang="en-US" altLang="zh-CN" sz="2800" b="1" i="0" u="none" strike="noStrike" kern="1200" cap="none" spc="0" normalizeH="0" baseline="0" noProof="0" dirty="0">
                <a:ln>
                  <a:noFill/>
                </a:ln>
                <a:solidFill>
                  <a:srgbClr val="3366CC"/>
                </a:solidFill>
                <a:effectLst/>
                <a:uLnTx/>
                <a:uFillTx/>
                <a:latin typeface="+mn-ea"/>
                <a:ea typeface="+mn-ea"/>
                <a:cs typeface="+mn-cs"/>
              </a:rPr>
              <a:t>D:</a:t>
            </a:r>
            <a:r>
              <a:rPr kumimoji="0" lang="zh-CN" altLang="en-US" sz="2800" b="1" i="0" u="none" strike="noStrike" kern="1200" cap="none" spc="0" normalizeH="0" baseline="0" noProof="0" dirty="0">
                <a:ln>
                  <a:noFill/>
                </a:ln>
                <a:solidFill>
                  <a:srgbClr val="3366CC"/>
                </a:solidFill>
                <a:effectLst/>
                <a:uLnTx/>
                <a:uFillTx/>
                <a:latin typeface="+mn-ea"/>
                <a:ea typeface="+mn-ea"/>
                <a:cs typeface="+mn-cs"/>
              </a:rPr>
              <a:t>自然数</a:t>
            </a:r>
            <a:r>
              <a:rPr kumimoji="0" lang="zh-CN" altLang="en-US" sz="28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800" b="1" i="0" u="none" strike="noStrike" kern="1200" cap="none" spc="0" normalizeH="0" baseline="0" noProof="0" dirty="0">
                <a:ln>
                  <a:noFill/>
                </a:ln>
                <a:solidFill>
                  <a:srgbClr val="FF0000"/>
                </a:solidFill>
                <a:effectLst/>
                <a:uLnTx/>
                <a:uFillTx/>
                <a:latin typeface="+mn-ea"/>
                <a:ea typeface="+mn-ea"/>
                <a:cs typeface="+mn-cs"/>
              </a:rPr>
              <a:t>T</a:t>
            </a:r>
            <a:r>
              <a:rPr kumimoji="0" lang="zh-CN" altLang="en-US" sz="2800" b="1" i="0" u="none" strike="noStrike" kern="1200" cap="none" spc="0" normalizeH="0" baseline="0" noProof="0" dirty="0">
                <a:ln>
                  <a:noFill/>
                </a:ln>
                <a:solidFill>
                  <a:schemeClr val="tx1"/>
                </a:solidFill>
                <a:effectLst/>
                <a:uLnTx/>
                <a:uFillTx/>
                <a:latin typeface="+mn-ea"/>
                <a:ea typeface="+mn-ea"/>
                <a:cs typeface="+mn-cs"/>
              </a:rPr>
              <a:t>）</a:t>
            </a:r>
            <a:endParaRPr kumimoji="0" lang="zh-CN" altLang="en-US" sz="2800" b="1" i="0" u="none" strike="noStrike" kern="1200" cap="none" spc="0" normalizeH="0" baseline="0" noProof="0" dirty="0">
              <a:ln>
                <a:noFill/>
              </a:ln>
              <a:solidFill>
                <a:schemeClr val="tx1"/>
              </a:solidFill>
              <a:effectLst/>
              <a:uLnTx/>
              <a:uFillTx/>
              <a:latin typeface="+mn-ea"/>
              <a:ea typeface="+mn-ea"/>
              <a:cs typeface="+mn-cs"/>
            </a:endParaRPr>
          </a:p>
        </p:txBody>
      </p:sp>
      <p:sp>
        <p:nvSpPr>
          <p:cNvPr id="332823" name="Rectangle 23"/>
          <p:cNvSpPr>
            <a:spLocks noChangeArrowheads="1"/>
          </p:cNvSpPr>
          <p:nvPr/>
        </p:nvSpPr>
        <p:spPr bwMode="auto">
          <a:xfrm>
            <a:off x="550863" y="4943475"/>
            <a:ext cx="6397625" cy="630238"/>
          </a:xfrm>
          <a:prstGeom prst="rect">
            <a:avLst/>
          </a:prstGeom>
          <a:noFill/>
          <a:ln>
            <a:noFill/>
          </a:ln>
          <a:effectLst/>
          <a:extLst>
            <a:ext uri="{909E8E84-426E-40DD-AFC4-6F175D3DCCD1}">
              <a14:hiddenFill xmlns:a14="http://schemas.microsoft.com/office/drawing/2010/main">
                <a:solidFill>
                  <a:srgbClr val="FFFFCC">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5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ea typeface="+mn-ea"/>
                <a:cs typeface="+mn-cs"/>
                <a:sym typeface="Symbol" panose="05050102010706020507" pitchFamily="18" charset="2"/>
              </a:rPr>
              <a:t>例如：</a:t>
            </a:r>
            <a:r>
              <a:rPr kumimoji="0" lang="en-US" altLang="zh-CN" sz="2800" b="1" i="0" u="none" strike="noStrike" kern="1200" cap="none" spc="0" normalizeH="0" baseline="0" noProof="0" dirty="0">
                <a:ln>
                  <a:noFill/>
                </a:ln>
                <a:solidFill>
                  <a:schemeClr val="tx1"/>
                </a:solidFill>
                <a:effectLst/>
                <a:uLnTx/>
                <a:uFillTx/>
                <a:latin typeface="+mn-ea"/>
                <a:ea typeface="+mn-ea"/>
                <a:cs typeface="+mn-cs"/>
                <a:sym typeface="Symbol" panose="05050102010706020507" pitchFamily="18" charset="2"/>
              </a:rPr>
              <a:t></a:t>
            </a:r>
            <a:r>
              <a:rPr kumimoji="0" lang="en-US" altLang="zh-CN" sz="2800" b="1" i="0" u="none" strike="noStrike" kern="1200" cap="none" spc="0" normalizeH="0" baseline="0" noProof="0" dirty="0" err="1">
                <a:ln>
                  <a:noFill/>
                </a:ln>
                <a:solidFill>
                  <a:schemeClr val="tx1"/>
                </a:solidFill>
                <a:effectLst/>
                <a:uLnTx/>
                <a:uFillTx/>
                <a:latin typeface="+mn-ea"/>
                <a:ea typeface="+mn-ea"/>
                <a:cs typeface="+mn-cs"/>
                <a:sym typeface="Symbol" panose="05050102010706020507" pitchFamily="18" charset="2"/>
              </a:rPr>
              <a:t>xy</a:t>
            </a:r>
            <a:r>
              <a:rPr kumimoji="0" lang="en-US" altLang="zh-CN" sz="2800" b="1" i="0" u="none" strike="noStrike" kern="1200" cap="none" spc="0" normalizeH="0" baseline="0" noProof="0" dirty="0" err="1">
                <a:ln>
                  <a:noFill/>
                </a:ln>
                <a:solidFill>
                  <a:schemeClr val="tx1"/>
                </a:solidFill>
                <a:effectLst/>
                <a:uLnTx/>
                <a:uFillTx/>
                <a:latin typeface="+mn-ea"/>
                <a:ea typeface="+mn-ea"/>
                <a:cs typeface="+mn-cs"/>
              </a:rPr>
              <a:t>P</a:t>
            </a:r>
            <a:r>
              <a:rPr kumimoji="0" lang="en-US" altLang="zh-CN" sz="28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800" b="1" i="0" u="none" strike="noStrike" kern="1200" cap="none" spc="0" normalizeH="0" baseline="0" noProof="0" dirty="0" err="1">
                <a:ln>
                  <a:noFill/>
                </a:ln>
                <a:solidFill>
                  <a:schemeClr val="tx1"/>
                </a:solidFill>
                <a:effectLst/>
                <a:uLnTx/>
                <a:uFillTx/>
                <a:latin typeface="+mn-ea"/>
                <a:ea typeface="+mn-ea"/>
                <a:cs typeface="+mn-cs"/>
              </a:rPr>
              <a:t>x,y</a:t>
            </a:r>
            <a:r>
              <a:rPr kumimoji="0" lang="en-US" altLang="zh-CN" sz="28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2800" b="1" i="0" u="none" strike="noStrike" kern="1200" cap="none" spc="0" normalizeH="0" baseline="0" noProof="0" dirty="0">
                <a:ln>
                  <a:noFill/>
                </a:ln>
                <a:solidFill>
                  <a:schemeClr val="tx1"/>
                </a:solidFill>
                <a:effectLst/>
                <a:uLnTx/>
                <a:uFillTx/>
                <a:latin typeface="+mn-ea"/>
                <a:ea typeface="+mn-ea"/>
                <a:cs typeface="+mn-cs"/>
              </a:rPr>
              <a:t>闭命题</a:t>
            </a:r>
            <a:r>
              <a:rPr kumimoji="0" lang="en-US" altLang="zh-CN" sz="28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800" b="1" i="1" u="none" strike="noStrike" kern="1200" cap="none" spc="0" normalizeH="0" baseline="0" noProof="0" dirty="0">
              <a:ln>
                <a:noFill/>
              </a:ln>
              <a:solidFill>
                <a:schemeClr val="tx1"/>
              </a:solidFill>
              <a:effectLst/>
              <a:uLnTx/>
              <a:uFillTx/>
              <a:latin typeface="+mn-ea"/>
              <a:ea typeface="+mn-ea"/>
              <a:cs typeface="+mn-cs"/>
            </a:endParaRPr>
          </a:p>
        </p:txBody>
      </p:sp>
      <p:sp>
        <p:nvSpPr>
          <p:cNvPr id="332825" name="Line 25"/>
          <p:cNvSpPr/>
          <p:nvPr/>
        </p:nvSpPr>
        <p:spPr>
          <a:xfrm>
            <a:off x="625475" y="4745038"/>
            <a:ext cx="7620000" cy="0"/>
          </a:xfrm>
          <a:prstGeom prst="line">
            <a:avLst/>
          </a:prstGeom>
          <a:ln w="6350" cap="flat" cmpd="sng">
            <a:solidFill>
              <a:srgbClr val="800000"/>
            </a:solidFill>
            <a:prstDash val="solid"/>
            <a:headEnd type="none" w="med" len="med"/>
            <a:tailEnd type="none" w="med" len="med"/>
          </a:ln>
        </p:spPr>
      </p:sp>
      <p:sp>
        <p:nvSpPr>
          <p:cNvPr id="332828" name="Rectangle 28"/>
          <p:cNvSpPr>
            <a:spLocks noChangeArrowheads="1"/>
          </p:cNvSpPr>
          <p:nvPr/>
        </p:nvSpPr>
        <p:spPr bwMode="auto">
          <a:xfrm>
            <a:off x="1562100" y="6030913"/>
            <a:ext cx="5949950" cy="631825"/>
          </a:xfrm>
          <a:prstGeom prst="rect">
            <a:avLst/>
          </a:prstGeom>
          <a:noFill/>
          <a:ln>
            <a:noFill/>
          </a:ln>
          <a:effectLst/>
          <a:extLst>
            <a:ext uri="{909E8E84-426E-40DD-AFC4-6F175D3DCCD1}">
              <a14:hiddenFill xmlns:a14="http://schemas.microsoft.com/office/drawing/2010/main">
                <a:solidFill>
                  <a:srgbClr val="FFFFCC">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5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ea typeface="+mn-ea"/>
                <a:cs typeface="+mn-cs"/>
                <a:sym typeface="Symbol" panose="05050102010706020507" pitchFamily="18" charset="2"/>
              </a:rPr>
              <a:t>令 </a:t>
            </a:r>
            <a:r>
              <a:rPr kumimoji="0" lang="en-US" altLang="zh-CN" sz="2800" b="1" i="0" u="none" strike="noStrike" kern="1200" cap="none" spc="0" normalizeH="0" baseline="0" noProof="0" dirty="0">
                <a:ln>
                  <a:noFill/>
                </a:ln>
                <a:solidFill>
                  <a:schemeClr val="tx1"/>
                </a:solidFill>
                <a:effectLst/>
                <a:uLnTx/>
                <a:uFillTx/>
                <a:latin typeface="+mn-ea"/>
                <a:ea typeface="+mn-ea"/>
                <a:cs typeface="+mn-cs"/>
              </a:rPr>
              <a:t>P(</a:t>
            </a:r>
            <a:r>
              <a:rPr kumimoji="0" lang="en-US" altLang="zh-CN" sz="2800" b="1" i="0" u="none" strike="noStrike" kern="1200" cap="none" spc="0" normalizeH="0" baseline="0" noProof="0" dirty="0" err="1">
                <a:ln>
                  <a:noFill/>
                </a:ln>
                <a:solidFill>
                  <a:schemeClr val="tx1"/>
                </a:solidFill>
                <a:effectLst/>
                <a:uLnTx/>
                <a:uFillTx/>
                <a:latin typeface="+mn-ea"/>
                <a:ea typeface="+mn-ea"/>
                <a:cs typeface="+mn-cs"/>
              </a:rPr>
              <a:t>x,y</a:t>
            </a:r>
            <a:r>
              <a:rPr kumimoji="0" lang="en-US" altLang="zh-CN" sz="2800" b="1" i="0" u="none" strike="noStrike" kern="1200" cap="none" spc="0" normalizeH="0" baseline="0" noProof="0" dirty="0">
                <a:ln>
                  <a:noFill/>
                </a:ln>
                <a:solidFill>
                  <a:schemeClr val="tx1"/>
                </a:solidFill>
                <a:effectLst/>
                <a:uLnTx/>
                <a:uFillTx/>
                <a:latin typeface="+mn-ea"/>
                <a:ea typeface="+mn-ea"/>
                <a:cs typeface="+mn-cs"/>
              </a:rPr>
              <a:t>): </a:t>
            </a:r>
            <a:r>
              <a:rPr kumimoji="0" lang="en-US" altLang="zh-CN" sz="2800" b="1" i="0" u="none" strike="noStrike" kern="1200" cap="none" spc="0" normalizeH="0" baseline="0" noProof="0" dirty="0" err="1">
                <a:ln>
                  <a:noFill/>
                </a:ln>
                <a:solidFill>
                  <a:schemeClr val="tx1"/>
                </a:solidFill>
                <a:effectLst/>
                <a:uLnTx/>
                <a:uFillTx/>
                <a:latin typeface="+mn-ea"/>
                <a:ea typeface="+mn-ea"/>
                <a:cs typeface="+mn-cs"/>
                <a:sym typeface="Symbol" panose="05050102010706020507" pitchFamily="18" charset="2"/>
              </a:rPr>
              <a:t>x+y</a:t>
            </a:r>
            <a:r>
              <a:rPr kumimoji="0" lang="en-US" altLang="zh-CN" sz="2800" b="1" i="0" u="none" strike="noStrike" kern="1200" cap="none" spc="0" normalizeH="0" baseline="0" noProof="0" dirty="0">
                <a:ln>
                  <a:noFill/>
                </a:ln>
                <a:solidFill>
                  <a:schemeClr val="tx1"/>
                </a:solidFill>
                <a:effectLst/>
                <a:uLnTx/>
                <a:uFillTx/>
                <a:latin typeface="+mn-ea"/>
                <a:ea typeface="+mn-ea"/>
                <a:cs typeface="+mn-cs"/>
                <a:sym typeface="Symbol" panose="05050102010706020507" pitchFamily="18" charset="2"/>
              </a:rPr>
              <a:t>=0 </a:t>
            </a:r>
            <a:r>
              <a:rPr kumimoji="0" lang="en-US" altLang="zh-CN" sz="28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800" b="1" i="0" u="none" strike="noStrike" kern="1200" cap="none" spc="0" normalizeH="0" baseline="0" noProof="0" dirty="0">
                <a:ln>
                  <a:noFill/>
                </a:ln>
                <a:solidFill>
                  <a:srgbClr val="3366CC"/>
                </a:solidFill>
                <a:effectLst/>
                <a:uLnTx/>
                <a:uFillTx/>
                <a:latin typeface="+mn-ea"/>
                <a:ea typeface="+mn-ea"/>
                <a:cs typeface="+mn-cs"/>
              </a:rPr>
              <a:t>D:</a:t>
            </a:r>
            <a:r>
              <a:rPr kumimoji="0" lang="zh-CN" altLang="en-US" sz="2800" b="1" i="0" u="none" strike="noStrike" kern="1200" cap="none" spc="0" normalizeH="0" baseline="0" noProof="0" dirty="0">
                <a:ln>
                  <a:noFill/>
                </a:ln>
                <a:solidFill>
                  <a:srgbClr val="3366CC"/>
                </a:solidFill>
                <a:effectLst/>
                <a:uLnTx/>
                <a:uFillTx/>
                <a:latin typeface="+mn-ea"/>
                <a:ea typeface="+mn-ea"/>
                <a:cs typeface="+mn-cs"/>
              </a:rPr>
              <a:t>自然数</a:t>
            </a:r>
            <a:r>
              <a:rPr kumimoji="0" lang="zh-CN" altLang="en-US" sz="28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800" b="1" i="0" u="none" strike="noStrike" kern="1200" cap="none" spc="0" normalizeH="0" baseline="0" noProof="0" dirty="0">
                <a:ln>
                  <a:noFill/>
                </a:ln>
                <a:solidFill>
                  <a:srgbClr val="FF0000"/>
                </a:solidFill>
                <a:effectLst/>
                <a:uLnTx/>
                <a:uFillTx/>
                <a:latin typeface="+mn-ea"/>
                <a:ea typeface="+mn-ea"/>
                <a:cs typeface="+mn-cs"/>
              </a:rPr>
              <a:t>F</a:t>
            </a:r>
            <a:r>
              <a:rPr kumimoji="0" lang="zh-CN" altLang="en-US" sz="2800" b="1" i="0" u="none" strike="noStrike" kern="1200" cap="none" spc="0" normalizeH="0" baseline="0" noProof="0" dirty="0">
                <a:ln>
                  <a:noFill/>
                </a:ln>
                <a:solidFill>
                  <a:schemeClr val="tx1"/>
                </a:solidFill>
                <a:effectLst/>
                <a:uLnTx/>
                <a:uFillTx/>
                <a:latin typeface="+mn-ea"/>
                <a:ea typeface="+mn-ea"/>
                <a:cs typeface="+mn-cs"/>
              </a:rPr>
              <a:t>）</a:t>
            </a:r>
            <a:endParaRPr kumimoji="0" lang="zh-CN" altLang="en-US" sz="2800" b="1" i="0" u="none" strike="noStrike" kern="1200" cap="none" spc="0" normalizeH="0" baseline="0" noProof="0" dirty="0">
              <a:ln>
                <a:noFill/>
              </a:ln>
              <a:solidFill>
                <a:schemeClr val="tx1"/>
              </a:solidFill>
              <a:effectLst/>
              <a:uLnTx/>
              <a:uFillTx/>
              <a:latin typeface="+mn-ea"/>
              <a:ea typeface="+mn-ea"/>
              <a:cs typeface="+mn-cs"/>
            </a:endParaRPr>
          </a:p>
        </p:txBody>
      </p:sp>
      <p:sp>
        <p:nvSpPr>
          <p:cNvPr id="58388" name="Rectangle 32"/>
          <p:cNvSpPr/>
          <p:nvPr/>
        </p:nvSpPr>
        <p:spPr>
          <a:xfrm>
            <a:off x="4360863" y="6300788"/>
            <a:ext cx="4038600" cy="5492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lnSpc>
                <a:spcPct val="125000"/>
              </a:lnSpc>
              <a:spcBef>
                <a:spcPct val="0"/>
              </a:spcBef>
              <a:buClrTx/>
              <a:buSzTx/>
              <a:buFontTx/>
              <a:buNone/>
            </a:pPr>
            <a:endParaRPr lang="zh-CN" altLang="zh-CN" sz="2400" b="1" dirty="0">
              <a:ea typeface="楷体_GB2312"/>
            </a:endParaRPr>
          </a:p>
        </p:txBody>
      </p:sp>
      <p:sp>
        <p:nvSpPr>
          <p:cNvPr id="2" name="矩形 1"/>
          <p:cNvSpPr/>
          <p:nvPr/>
        </p:nvSpPr>
        <p:spPr>
          <a:xfrm>
            <a:off x="422275" y="244475"/>
            <a:ext cx="3297238" cy="769938"/>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5002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公式的解释</a:t>
            </a:r>
            <a:r>
              <a:rPr kumimoji="0" lang="zh-CN" altLang="en-US" sz="4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endParaRPr kumimoji="0" lang="zh-CN" altLang="en-US" sz="4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2808"/>
                                        </p:tgtEl>
                                        <p:attrNameLst>
                                          <p:attrName>style.visibility</p:attrName>
                                        </p:attrNameLst>
                                      </p:cBhvr>
                                      <p:to>
                                        <p:strVal val="visible"/>
                                      </p:to>
                                    </p:set>
                                    <p:animEffect transition="in" filter="wipe(left)">
                                      <p:cBhvr>
                                        <p:cTn id="7" dur="500"/>
                                        <p:tgtEl>
                                          <p:spTgt spid="3328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32812"/>
                                        </p:tgtEl>
                                        <p:attrNameLst>
                                          <p:attrName>style.visibility</p:attrName>
                                        </p:attrNameLst>
                                      </p:cBhvr>
                                      <p:to>
                                        <p:strVal val="visible"/>
                                      </p:to>
                                    </p:set>
                                    <p:animEffect transition="in" filter="wipe(left)">
                                      <p:cBhvr>
                                        <p:cTn id="12" dur="500"/>
                                        <p:tgtEl>
                                          <p:spTgt spid="3328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32813"/>
                                        </p:tgtEl>
                                        <p:attrNameLst>
                                          <p:attrName>style.visibility</p:attrName>
                                        </p:attrNameLst>
                                      </p:cBhvr>
                                      <p:to>
                                        <p:strVal val="visible"/>
                                      </p:to>
                                    </p:set>
                                    <p:animEffect transition="in" filter="wipe(left)">
                                      <p:cBhvr>
                                        <p:cTn id="17" dur="500"/>
                                        <p:tgtEl>
                                          <p:spTgt spid="3328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32810"/>
                                        </p:tgtEl>
                                        <p:attrNameLst>
                                          <p:attrName>style.visibility</p:attrName>
                                        </p:attrNameLst>
                                      </p:cBhvr>
                                      <p:to>
                                        <p:strVal val="visible"/>
                                      </p:to>
                                    </p:set>
                                    <p:animEffect transition="in" filter="wipe(left)">
                                      <p:cBhvr>
                                        <p:cTn id="22" dur="500"/>
                                        <p:tgtEl>
                                          <p:spTgt spid="3328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2811"/>
                                        </p:tgtEl>
                                        <p:attrNameLst>
                                          <p:attrName>style.visibility</p:attrName>
                                        </p:attrNameLst>
                                      </p:cBhvr>
                                      <p:to>
                                        <p:strVal val="visible"/>
                                      </p:to>
                                    </p:set>
                                    <p:animEffect transition="in" filter="wipe(left)">
                                      <p:cBhvr>
                                        <p:cTn id="27" dur="500"/>
                                        <p:tgtEl>
                                          <p:spTgt spid="3328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32814"/>
                                        </p:tgtEl>
                                        <p:attrNameLst>
                                          <p:attrName>style.visibility</p:attrName>
                                        </p:attrNameLst>
                                      </p:cBhvr>
                                      <p:to>
                                        <p:strVal val="visible"/>
                                      </p:to>
                                    </p:set>
                                    <p:animEffect transition="in" filter="wipe(left)">
                                      <p:cBhvr>
                                        <p:cTn id="32" dur="500"/>
                                        <p:tgtEl>
                                          <p:spTgt spid="3328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32809"/>
                                        </p:tgtEl>
                                        <p:attrNameLst>
                                          <p:attrName>style.visibility</p:attrName>
                                        </p:attrNameLst>
                                      </p:cBhvr>
                                      <p:to>
                                        <p:strVal val="visible"/>
                                      </p:to>
                                    </p:set>
                                    <p:animEffect transition="in" filter="wipe(left)">
                                      <p:cBhvr>
                                        <p:cTn id="37" dur="500"/>
                                        <p:tgtEl>
                                          <p:spTgt spid="33280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32817"/>
                                        </p:tgtEl>
                                        <p:attrNameLst>
                                          <p:attrName>style.visibility</p:attrName>
                                        </p:attrNameLst>
                                      </p:cBhvr>
                                      <p:to>
                                        <p:strVal val="visible"/>
                                      </p:to>
                                    </p:set>
                                    <p:animEffect transition="in" filter="wipe(left)">
                                      <p:cBhvr>
                                        <p:cTn id="42" dur="500"/>
                                        <p:tgtEl>
                                          <p:spTgt spid="3328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32820"/>
                                        </p:tgtEl>
                                        <p:attrNameLst>
                                          <p:attrName>style.visibility</p:attrName>
                                        </p:attrNameLst>
                                      </p:cBhvr>
                                      <p:to>
                                        <p:strVal val="visible"/>
                                      </p:to>
                                    </p:set>
                                    <p:animEffect transition="in" filter="wipe(left)">
                                      <p:cBhvr>
                                        <p:cTn id="47" dur="500"/>
                                        <p:tgtEl>
                                          <p:spTgt spid="33282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32816"/>
                                        </p:tgtEl>
                                        <p:attrNameLst>
                                          <p:attrName>style.visibility</p:attrName>
                                        </p:attrNameLst>
                                      </p:cBhvr>
                                      <p:to>
                                        <p:strVal val="visible"/>
                                      </p:to>
                                    </p:set>
                                    <p:animEffect transition="in" filter="wipe(left)">
                                      <p:cBhvr>
                                        <p:cTn id="52" dur="500"/>
                                        <p:tgtEl>
                                          <p:spTgt spid="33281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32819"/>
                                        </p:tgtEl>
                                        <p:attrNameLst>
                                          <p:attrName>style.visibility</p:attrName>
                                        </p:attrNameLst>
                                      </p:cBhvr>
                                      <p:to>
                                        <p:strVal val="visible"/>
                                      </p:to>
                                    </p:set>
                                    <p:animEffect transition="in" filter="wipe(left)">
                                      <p:cBhvr>
                                        <p:cTn id="57" dur="500"/>
                                        <p:tgtEl>
                                          <p:spTgt spid="33281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32818"/>
                                        </p:tgtEl>
                                        <p:attrNameLst>
                                          <p:attrName>style.visibility</p:attrName>
                                        </p:attrNameLst>
                                      </p:cBhvr>
                                      <p:to>
                                        <p:strVal val="visible"/>
                                      </p:to>
                                    </p:set>
                                    <p:animEffect transition="in" filter="wipe(left)">
                                      <p:cBhvr>
                                        <p:cTn id="62" dur="500"/>
                                        <p:tgtEl>
                                          <p:spTgt spid="332818"/>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32825"/>
                                        </p:tgtEl>
                                        <p:attrNameLst>
                                          <p:attrName>style.visibility</p:attrName>
                                        </p:attrNameLst>
                                      </p:cBhvr>
                                      <p:to>
                                        <p:strVal val="visible"/>
                                      </p:to>
                                    </p:set>
                                    <p:anim calcmode="lin" valueType="num">
                                      <p:cBhvr additive="base">
                                        <p:cTn id="67" dur="500" fill="hold"/>
                                        <p:tgtEl>
                                          <p:spTgt spid="332825"/>
                                        </p:tgtEl>
                                        <p:attrNameLst>
                                          <p:attrName>ppt_x</p:attrName>
                                        </p:attrNameLst>
                                      </p:cBhvr>
                                      <p:tavLst>
                                        <p:tav tm="0">
                                          <p:val>
                                            <p:strVal val="0-#ppt_w/2"/>
                                          </p:val>
                                        </p:tav>
                                        <p:tav tm="100000">
                                          <p:val>
                                            <p:strVal val="#ppt_x"/>
                                          </p:val>
                                        </p:tav>
                                      </p:tavLst>
                                    </p:anim>
                                    <p:anim calcmode="lin" valueType="num">
                                      <p:cBhvr additive="base">
                                        <p:cTn id="68" dur="500" fill="hold"/>
                                        <p:tgtEl>
                                          <p:spTgt spid="332825"/>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32823"/>
                                        </p:tgtEl>
                                        <p:attrNameLst>
                                          <p:attrName>style.visibility</p:attrName>
                                        </p:attrNameLst>
                                      </p:cBhvr>
                                      <p:to>
                                        <p:strVal val="visible"/>
                                      </p:to>
                                    </p:set>
                                    <p:anim calcmode="lin" valueType="num">
                                      <p:cBhvr additive="base">
                                        <p:cTn id="73" dur="500" fill="hold"/>
                                        <p:tgtEl>
                                          <p:spTgt spid="332823"/>
                                        </p:tgtEl>
                                        <p:attrNameLst>
                                          <p:attrName>ppt_x</p:attrName>
                                        </p:attrNameLst>
                                      </p:cBhvr>
                                      <p:tavLst>
                                        <p:tav tm="0">
                                          <p:val>
                                            <p:strVal val="0-#ppt_w/2"/>
                                          </p:val>
                                        </p:tav>
                                        <p:tav tm="100000">
                                          <p:val>
                                            <p:strVal val="#ppt_x"/>
                                          </p:val>
                                        </p:tav>
                                      </p:tavLst>
                                    </p:anim>
                                    <p:anim calcmode="lin" valueType="num">
                                      <p:cBhvr additive="base">
                                        <p:cTn id="74" dur="500" fill="hold"/>
                                        <p:tgtEl>
                                          <p:spTgt spid="332823"/>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332822"/>
                                        </p:tgtEl>
                                        <p:attrNameLst>
                                          <p:attrName>style.visibility</p:attrName>
                                        </p:attrNameLst>
                                      </p:cBhvr>
                                      <p:to>
                                        <p:strVal val="visible"/>
                                      </p:to>
                                    </p:set>
                                    <p:animEffect transition="in" filter="wipe(left)">
                                      <p:cBhvr>
                                        <p:cTn id="79" dur="500"/>
                                        <p:tgtEl>
                                          <p:spTgt spid="33282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332828"/>
                                        </p:tgtEl>
                                        <p:attrNameLst>
                                          <p:attrName>style.visibility</p:attrName>
                                        </p:attrNameLst>
                                      </p:cBhvr>
                                      <p:to>
                                        <p:strVal val="visible"/>
                                      </p:to>
                                    </p:set>
                                    <p:animEffect transition="in" filter="wipe(left)">
                                      <p:cBhvr>
                                        <p:cTn id="84" dur="500"/>
                                        <p:tgtEl>
                                          <p:spTgt spid="332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8" grpId="0"/>
      <p:bldP spid="332809" grpId="0" animBg="1"/>
      <p:bldP spid="332811" grpId="0" animBg="1"/>
      <p:bldP spid="332814" grpId="0" animBg="1"/>
      <p:bldP spid="332816" grpId="0" animBg="1"/>
      <p:bldP spid="332818" grpId="0" animBg="1"/>
      <p:bldP spid="332822" grpId="0"/>
      <p:bldP spid="332823" grpId="0"/>
      <p:bldP spid="33282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灯片编号占位符 5"/>
          <p:cNvSpPr txBox="1">
            <a:spLocks noGrp="1"/>
          </p:cNvSpPr>
          <p:nvPr>
            <p:ph type="sldNum" sz="quarter" idx="11"/>
          </p:nvPr>
        </p:nvSpPr>
        <p:spPr>
          <a:xfrm>
            <a:off x="457200" y="6245225"/>
            <a:ext cx="2133600" cy="476250"/>
          </a:xfrm>
          <a:ln/>
        </p:spPr>
        <p:txBody>
          <a:bodyPr anchor="b" anchorCtr="0"/>
          <a:p>
            <a:pPr marL="0" indent="0" eaLnBrk="1" hangingPunct="1">
              <a:spcBef>
                <a:spcPct val="0"/>
              </a:spcBef>
              <a:buClrTx/>
              <a:buSzTx/>
              <a:buFontTx/>
              <a:buNone/>
            </a:pPr>
            <a:fld id="{9A0DB2DC-4C9A-4742-B13C-FB6460FD3503}" type="slidenum">
              <a:rPr lang="en-US" altLang="zh-CN" sz="1400" dirty="0"/>
            </a:fld>
            <a:endParaRPr lang="en-US" altLang="zh-CN" sz="1400" dirty="0"/>
          </a:p>
        </p:txBody>
      </p:sp>
      <p:sp>
        <p:nvSpPr>
          <p:cNvPr id="59395" name="Rectangle 2"/>
          <p:cNvSpPr>
            <a:spLocks noGrp="1"/>
          </p:cNvSpPr>
          <p:nvPr>
            <p:ph type="title"/>
          </p:nvPr>
        </p:nvSpPr>
        <p:spPr>
          <a:xfrm>
            <a:off x="457200" y="180975"/>
            <a:ext cx="8229600" cy="990600"/>
          </a:xfrm>
          <a:ln/>
        </p:spPr>
        <p:txBody>
          <a:bodyPr vert="horz" wrap="square" lIns="91440" tIns="45720" rIns="91440" bIns="45720" anchor="ctr" anchorCtr="0"/>
          <a:p>
            <a:pPr eaLnBrk="1" hangingPunct="1"/>
            <a:r>
              <a:rPr lang="zh-CN" altLang="en-US" b="1" dirty="0">
                <a:solidFill>
                  <a:srgbClr val="C00000"/>
                </a:solidFill>
                <a:latin typeface="宋体" panose="02010600030101010101" pitchFamily="2" charset="-122"/>
              </a:rPr>
              <a:t>公式的解释</a:t>
            </a:r>
            <a:r>
              <a:rPr lang="zh-CN" altLang="en-US" sz="4000" b="1" dirty="0">
                <a:solidFill>
                  <a:srgbClr val="C00000"/>
                </a:solidFill>
                <a:latin typeface="宋体" panose="02010600030101010101" pitchFamily="2" charset="-122"/>
              </a:rPr>
              <a:t> </a:t>
            </a:r>
            <a:endParaRPr lang="zh-CN" altLang="en-US" sz="4000" b="1" dirty="0">
              <a:solidFill>
                <a:srgbClr val="C00000"/>
              </a:solidFill>
              <a:latin typeface="宋体" panose="02010600030101010101" pitchFamily="2" charset="-122"/>
            </a:endParaRPr>
          </a:p>
        </p:txBody>
      </p:sp>
      <p:sp>
        <p:nvSpPr>
          <p:cNvPr id="159755" name="Text Box 11"/>
          <p:cNvSpPr txBox="1">
            <a:spLocks noChangeArrowheads="1"/>
          </p:cNvSpPr>
          <p:nvPr/>
        </p:nvSpPr>
        <p:spPr bwMode="auto">
          <a:xfrm>
            <a:off x="457200" y="1163638"/>
            <a:ext cx="8153400" cy="3243263"/>
          </a:xfrm>
          <a:prstGeom prst="rect">
            <a:avLst/>
          </a:prstGeom>
          <a:noFill/>
          <a:ln w="9525">
            <a:noFill/>
            <a:miter lim="800000"/>
          </a:ln>
          <a:effectLst/>
        </p:spPr>
        <p:txBody>
          <a:bodyPr>
            <a:spAutoFit/>
          </a:bodyPr>
          <a:lstStyle/>
          <a:p>
            <a:pPr marR="0" algn="just" defTabSz="914400" eaLnBrk="1" hangingPunct="1">
              <a:spcBef>
                <a:spcPct val="25000"/>
              </a:spcBef>
              <a:buClr>
                <a:schemeClr val="bg2"/>
              </a:buClr>
              <a:buSzPct val="75000"/>
              <a:buFont typeface="Wingdings" panose="05000000000000000000" pitchFamily="2" charset="2"/>
              <a:buNone/>
              <a:defRPr/>
            </a:pPr>
            <a:r>
              <a:rPr kumimoji="0" lang="zh-CN" altLang="en-US" sz="3600" b="1" kern="1200" cap="none" spc="0" normalizeH="0" baseline="0" noProof="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定义</a:t>
            </a:r>
            <a:r>
              <a:rPr kumimoji="0" lang="zh-CN" altLang="en-US" sz="2800" b="1" kern="1200" cap="none" spc="0" normalizeH="0" baseline="0" noProof="0" dirty="0">
                <a:latin typeface="Times New Roman" panose="02020603050405020304" pitchFamily="18" charset="0"/>
                <a:ea typeface="宋体" panose="02010600030101010101" pitchFamily="2" charset="-122"/>
                <a:cs typeface="+mn-cs"/>
              </a:rPr>
              <a:t>  </a:t>
            </a:r>
            <a:r>
              <a:rPr kumimoji="0" lang="zh-CN" altLang="en-US" sz="3200" b="1" kern="1200" cap="none" spc="0" normalizeH="0" baseline="0" noProof="0" dirty="0">
                <a:latin typeface="Times New Roman" panose="02020603050405020304" pitchFamily="18" charset="0"/>
                <a:ea typeface="宋体" panose="02010600030101010101" pitchFamily="2" charset="-122"/>
                <a:cs typeface="+mn-cs"/>
              </a:rPr>
              <a:t>解释</a:t>
            </a:r>
            <a:r>
              <a:rPr kumimoji="0" lang="en-US" altLang="zh-CN" sz="3200" b="1" i="1" kern="1200" cap="none" spc="0" normalizeH="0" baseline="0" noProof="0" dirty="0">
                <a:latin typeface="Times New Roman" panose="02020603050405020304" pitchFamily="18" charset="0"/>
                <a:ea typeface="宋体" panose="02010600030101010101" pitchFamily="2" charset="-122"/>
                <a:cs typeface="+mn-cs"/>
              </a:rPr>
              <a:t>I</a:t>
            </a:r>
            <a:r>
              <a:rPr kumimoji="0" lang="zh-CN" altLang="en-US" sz="3200" b="1" kern="1200" cap="none" spc="0" normalizeH="0" baseline="0" noProof="0" dirty="0">
                <a:latin typeface="Times New Roman" panose="02020603050405020304" pitchFamily="18" charset="0"/>
                <a:ea typeface="宋体" panose="02010600030101010101" pitchFamily="2" charset="-122"/>
                <a:cs typeface="+mn-cs"/>
              </a:rPr>
              <a:t>由下面</a:t>
            </a:r>
            <a:r>
              <a:rPr kumimoji="0" lang="en-US" altLang="zh-CN" sz="3200" b="1" u="sng" kern="1200" cap="none" spc="0" normalizeH="0" baseline="0" noProof="0" dirty="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4</a:t>
            </a:r>
            <a:r>
              <a:rPr kumimoji="0" lang="zh-CN" altLang="en-US" sz="3200" b="1" kern="1200" cap="none" spc="0" normalizeH="0" baseline="0" noProof="0" dirty="0">
                <a:latin typeface="Times New Roman" panose="02020603050405020304" pitchFamily="18" charset="0"/>
                <a:ea typeface="宋体" panose="02010600030101010101" pitchFamily="2" charset="-122"/>
                <a:cs typeface="+mn-cs"/>
              </a:rPr>
              <a:t>部分组成：</a:t>
            </a:r>
            <a:endParaRPr kumimoji="0" lang="zh-CN" altLang="en-US" sz="3200" b="1" kern="1200" cap="none" spc="0" normalizeH="0" baseline="0" noProof="0" dirty="0">
              <a:latin typeface="Times New Roman" panose="02020603050405020304" pitchFamily="18" charset="0"/>
              <a:ea typeface="宋体" panose="02010600030101010101" pitchFamily="2" charset="-122"/>
              <a:cs typeface="+mn-cs"/>
            </a:endParaRPr>
          </a:p>
          <a:p>
            <a:pPr marR="0" algn="just" defTabSz="914400" eaLnBrk="1" hangingPunct="1">
              <a:spcBef>
                <a:spcPct val="25000"/>
              </a:spcBef>
              <a:buClr>
                <a:schemeClr val="bg2"/>
              </a:buClr>
              <a:buSzPct val="75000"/>
              <a:buFont typeface="Wingdings" panose="05000000000000000000" pitchFamily="2" charset="2"/>
              <a:buNone/>
              <a:defRPr/>
            </a:pPr>
            <a:r>
              <a:rPr kumimoji="0" lang="en-US" altLang="zh-CN" sz="2800" b="1" kern="1200" cap="none" spc="0" normalizeH="0" baseline="0" noProof="0" dirty="0">
                <a:latin typeface="Times New Roman" panose="02020603050405020304" pitchFamily="18" charset="0"/>
                <a:ea typeface="宋体" panose="02010600030101010101" pitchFamily="2" charset="-122"/>
                <a:cs typeface="+mn-cs"/>
              </a:rPr>
              <a:t>   (a) </a:t>
            </a:r>
            <a:r>
              <a:rPr kumimoji="0" lang="zh-CN" altLang="en-US" sz="2800" b="1" kern="1200" cap="none" spc="0" normalizeH="0" baseline="0" noProof="0" dirty="0">
                <a:latin typeface="Times New Roman" panose="02020603050405020304" pitchFamily="18" charset="0"/>
                <a:ea typeface="宋体" panose="02010600030101010101" pitchFamily="2" charset="-122"/>
                <a:cs typeface="+mn-cs"/>
              </a:rPr>
              <a:t>非空个体域</a:t>
            </a:r>
            <a:r>
              <a:rPr kumimoji="0" lang="en-US" altLang="zh-CN" sz="2800" b="1" i="1" kern="1200" cap="none" spc="0" normalizeH="0" baseline="0" noProof="0" dirty="0">
                <a:latin typeface="Times New Roman" panose="02020603050405020304" pitchFamily="18" charset="0"/>
                <a:ea typeface="宋体" panose="02010600030101010101" pitchFamily="2" charset="-122"/>
                <a:cs typeface="+mn-cs"/>
              </a:rPr>
              <a:t>D</a:t>
            </a:r>
            <a:r>
              <a:rPr kumimoji="0" lang="en-US" altLang="zh-CN" sz="2800" b="1" i="1" kern="1200" cap="none" spc="0" normalizeH="0" baseline="-30000" noProof="0" dirty="0">
                <a:latin typeface="Times New Roman" panose="02020603050405020304" pitchFamily="18" charset="0"/>
                <a:ea typeface="宋体" panose="02010600030101010101" pitchFamily="2" charset="-122"/>
                <a:cs typeface="+mn-cs"/>
              </a:rPr>
              <a:t>I</a:t>
            </a:r>
            <a:endParaRPr kumimoji="0" lang="en-US" altLang="zh-CN" sz="2800" b="1" kern="1200" cap="none" spc="0" normalizeH="0" baseline="0" noProof="0" dirty="0">
              <a:latin typeface="Times New Roman" panose="02020603050405020304" pitchFamily="18" charset="0"/>
              <a:ea typeface="宋体" panose="02010600030101010101" pitchFamily="2" charset="-122"/>
              <a:cs typeface="+mn-cs"/>
            </a:endParaRPr>
          </a:p>
          <a:p>
            <a:pPr marR="0" algn="just" defTabSz="914400" eaLnBrk="1" hangingPunct="1">
              <a:spcBef>
                <a:spcPct val="25000"/>
              </a:spcBef>
              <a:buClr>
                <a:schemeClr val="bg2"/>
              </a:buClr>
              <a:buSzPct val="75000"/>
              <a:buFont typeface="Wingdings" panose="05000000000000000000" pitchFamily="2" charset="2"/>
              <a:buNone/>
              <a:defRPr/>
            </a:pPr>
            <a:r>
              <a:rPr kumimoji="0" lang="en-US" altLang="zh-CN" sz="2800" b="1" kern="1200" cap="none" spc="0" normalizeH="0" baseline="0" noProof="0" dirty="0">
                <a:latin typeface="Times New Roman" panose="02020603050405020304" pitchFamily="18" charset="0"/>
                <a:ea typeface="宋体" panose="02010600030101010101" pitchFamily="2" charset="-122"/>
                <a:cs typeface="+mn-cs"/>
              </a:rPr>
              <a:t>   (b) </a:t>
            </a:r>
            <a:r>
              <a:rPr kumimoji="0" lang="zh-CN" altLang="en-US" sz="2800" b="1" kern="1200" cap="none" spc="0" normalizeH="0" baseline="0" noProof="0" dirty="0">
                <a:latin typeface="Times New Roman" panose="02020603050405020304" pitchFamily="18" charset="0"/>
                <a:ea typeface="宋体" panose="02010600030101010101" pitchFamily="2" charset="-122"/>
                <a:cs typeface="+mn-cs"/>
              </a:rPr>
              <a:t>对每一个命题常项</a:t>
            </a:r>
            <a:r>
              <a:rPr kumimoji="0" lang="en-US" altLang="zh-CN" sz="2800" b="1" i="1" kern="1200" cap="none" spc="0" normalizeH="0" baseline="0" noProof="0" dirty="0">
                <a:latin typeface="Times New Roman" panose="02020603050405020304" pitchFamily="18" charset="0"/>
                <a:ea typeface="宋体" panose="02010600030101010101" pitchFamily="2" charset="-122"/>
                <a:cs typeface="+mn-cs"/>
              </a:rPr>
              <a:t>a</a:t>
            </a:r>
            <a:r>
              <a:rPr kumimoji="0" lang="en-US" altLang="zh-CN" sz="2800" b="1" kern="1200" cap="none" spc="0" normalizeH="0" baseline="0" noProof="0" dirty="0">
                <a:latin typeface="Times New Roman" panose="02020603050405020304" pitchFamily="18" charset="0"/>
                <a:ea typeface="宋体" panose="02010600030101010101" pitchFamily="2" charset="-122"/>
                <a:cs typeface="+mn-cs"/>
              </a:rPr>
              <a:t> </a:t>
            </a:r>
            <a:r>
              <a:rPr kumimoji="0" lang="zh-CN" altLang="en-US" sz="2800" b="1" kern="1200" cap="none" spc="0" normalizeH="0" baseline="0" noProof="0" dirty="0">
                <a:latin typeface="Times New Roman" panose="02020603050405020304" pitchFamily="18" charset="0"/>
                <a:ea typeface="宋体" panose="02010600030101010101" pitchFamily="2" charset="-122"/>
                <a:cs typeface="+mn-cs"/>
              </a:rPr>
              <a:t>指定一个 </a:t>
            </a:r>
            <a:r>
              <a:rPr kumimoji="0" lang="en-US" altLang="zh-CN" sz="2800" b="1" i="1" kern="1200" cap="none" spc="0" normalizeH="0" baseline="0" noProof="0" dirty="0">
                <a:latin typeface="Times New Roman" panose="02020603050405020304" pitchFamily="18" charset="0"/>
                <a:ea typeface="宋体" panose="02010600030101010101" pitchFamily="2" charset="-122"/>
                <a:cs typeface="+mn-cs"/>
              </a:rPr>
              <a:t>D</a:t>
            </a:r>
            <a:r>
              <a:rPr kumimoji="0" lang="en-US" altLang="zh-CN" sz="2800" b="1" i="1" kern="1200" cap="none" spc="0" normalizeH="0" baseline="-30000" noProof="0" dirty="0">
                <a:latin typeface="Times New Roman" panose="02020603050405020304" pitchFamily="18" charset="0"/>
                <a:ea typeface="宋体" panose="02010600030101010101" pitchFamily="2" charset="-122"/>
                <a:cs typeface="+mn-cs"/>
              </a:rPr>
              <a:t>I</a:t>
            </a:r>
            <a:r>
              <a:rPr kumimoji="0" lang="zh-CN" altLang="en-US" sz="2800" b="1" kern="1200" cap="none" spc="0" normalizeH="0" baseline="0" noProof="0" dirty="0">
                <a:latin typeface="Times New Roman" panose="02020603050405020304" pitchFamily="18" charset="0"/>
                <a:ea typeface="宋体" panose="02010600030101010101" pitchFamily="2" charset="-122"/>
                <a:cs typeface="+mn-cs"/>
              </a:rPr>
              <a:t>的元素</a:t>
            </a:r>
            <a:endParaRPr kumimoji="0" lang="zh-CN" altLang="en-US" sz="2800" b="1" kern="1200" cap="none" spc="0" normalizeH="0" baseline="0" noProof="0" dirty="0">
              <a:latin typeface="Times New Roman" panose="02020603050405020304" pitchFamily="18" charset="0"/>
              <a:ea typeface="宋体" panose="02010600030101010101" pitchFamily="2" charset="-122"/>
              <a:cs typeface="+mn-cs"/>
            </a:endParaRPr>
          </a:p>
          <a:p>
            <a:pPr marR="0" algn="just" defTabSz="914400" eaLnBrk="1" hangingPunct="1">
              <a:spcBef>
                <a:spcPct val="25000"/>
              </a:spcBef>
              <a:buClr>
                <a:schemeClr val="bg2"/>
              </a:buClr>
              <a:buSzPct val="75000"/>
              <a:buFont typeface="Wingdings" panose="05000000000000000000" pitchFamily="2" charset="2"/>
              <a:buNone/>
              <a:defRPr/>
            </a:pPr>
            <a:r>
              <a:rPr kumimoji="0" lang="zh-CN" altLang="en-US" sz="2800" b="1" kern="1200" cap="none" spc="0" normalizeH="0" baseline="0" noProof="0" dirty="0">
                <a:latin typeface="Times New Roman" panose="02020603050405020304" pitchFamily="18" charset="0"/>
                <a:ea typeface="宋体" panose="02010600030101010101" pitchFamily="2" charset="-122"/>
                <a:cs typeface="+mn-cs"/>
              </a:rPr>
              <a:t>   </a:t>
            </a:r>
            <a:r>
              <a:rPr kumimoji="0" lang="en-US" altLang="zh-CN" sz="2800" b="1" kern="1200" cap="none" spc="0" normalizeH="0" baseline="0" noProof="0" dirty="0">
                <a:latin typeface="Times New Roman" panose="02020603050405020304" pitchFamily="18" charset="0"/>
                <a:ea typeface="宋体" panose="02010600030101010101" pitchFamily="2" charset="-122"/>
                <a:cs typeface="+mn-cs"/>
              </a:rPr>
              <a:t>(c) </a:t>
            </a:r>
            <a:r>
              <a:rPr kumimoji="0" lang="zh-CN" altLang="en-US" sz="2800" b="1" kern="1200" cap="none" spc="0" normalizeH="0" baseline="0" noProof="0" dirty="0">
                <a:latin typeface="Times New Roman" panose="02020603050405020304" pitchFamily="18" charset="0"/>
                <a:ea typeface="宋体" panose="02010600030101010101" pitchFamily="2" charset="-122"/>
                <a:cs typeface="+mn-cs"/>
              </a:rPr>
              <a:t>对每一个函数符号</a:t>
            </a:r>
            <a:r>
              <a:rPr kumimoji="0" lang="en-US" altLang="zh-CN" sz="2800" b="1" i="1" kern="1200" cap="none" spc="0" normalizeH="0" baseline="0" noProof="0" dirty="0">
                <a:latin typeface="Times New Roman" panose="02020603050405020304" pitchFamily="18" charset="0"/>
                <a:ea typeface="宋体" panose="02010600030101010101" pitchFamily="2" charset="-122"/>
                <a:cs typeface="+mn-cs"/>
              </a:rPr>
              <a:t>f</a:t>
            </a:r>
            <a:r>
              <a:rPr kumimoji="0" lang="zh-CN" altLang="en-US" sz="2800" b="1" kern="1200" cap="none" spc="0" normalizeH="0" baseline="0" noProof="0" dirty="0">
                <a:latin typeface="Times New Roman" panose="02020603050405020304" pitchFamily="18" charset="0"/>
                <a:ea typeface="宋体" panose="02010600030101010101" pitchFamily="2" charset="-122"/>
                <a:cs typeface="+mn-cs"/>
              </a:rPr>
              <a:t>指定一个</a:t>
            </a:r>
            <a:r>
              <a:rPr kumimoji="0" lang="en-US" altLang="zh-CN" sz="2800" b="1" i="1" kern="1200" cap="none" spc="0" normalizeH="0" baseline="0" noProof="0" dirty="0">
                <a:latin typeface="Times New Roman" panose="02020603050405020304" pitchFamily="18" charset="0"/>
                <a:ea typeface="宋体" panose="02010600030101010101" pitchFamily="2" charset="-122"/>
                <a:cs typeface="+mn-cs"/>
              </a:rPr>
              <a:t>D</a:t>
            </a:r>
            <a:r>
              <a:rPr kumimoji="0" lang="en-US" altLang="zh-CN" sz="2800" b="1" i="1" kern="1200" cap="none" spc="0" normalizeH="0" baseline="-30000" noProof="0" dirty="0">
                <a:latin typeface="Times New Roman" panose="02020603050405020304" pitchFamily="18" charset="0"/>
                <a:ea typeface="宋体" panose="02010600030101010101" pitchFamily="2" charset="-122"/>
                <a:cs typeface="+mn-cs"/>
              </a:rPr>
              <a:t>I</a:t>
            </a:r>
            <a:r>
              <a:rPr kumimoji="0" lang="zh-CN" altLang="en-US" sz="2800" b="1" kern="1200" cap="none" spc="0" normalizeH="0" baseline="0" noProof="0" dirty="0">
                <a:latin typeface="Times New Roman" panose="02020603050405020304" pitchFamily="18" charset="0"/>
                <a:ea typeface="宋体" panose="02010600030101010101" pitchFamily="2" charset="-122"/>
                <a:cs typeface="+mn-cs"/>
              </a:rPr>
              <a:t>上的函数</a:t>
            </a:r>
            <a:endParaRPr kumimoji="0" lang="zh-CN" altLang="en-US" sz="2800" b="1" kern="1200" cap="none" spc="0" normalizeH="0" baseline="0" noProof="0" dirty="0">
              <a:latin typeface="Times New Roman" panose="02020603050405020304" pitchFamily="18" charset="0"/>
              <a:ea typeface="宋体" panose="02010600030101010101" pitchFamily="2" charset="-122"/>
              <a:cs typeface="+mn-cs"/>
            </a:endParaRPr>
          </a:p>
          <a:p>
            <a:pPr marR="0" defTabSz="914400" eaLnBrk="1" hangingPunct="1">
              <a:spcBef>
                <a:spcPct val="25000"/>
              </a:spcBef>
              <a:buClr>
                <a:schemeClr val="bg2"/>
              </a:buClr>
              <a:buSzPct val="75000"/>
              <a:buFont typeface="Wingdings" panose="05000000000000000000" pitchFamily="2" charset="2"/>
              <a:buNone/>
              <a:defRPr/>
            </a:pPr>
            <a:r>
              <a:rPr kumimoji="0" lang="zh-CN" altLang="en-US" sz="2800" b="1" kern="1200" cap="none" spc="0" normalizeH="0" baseline="0" noProof="0" dirty="0">
                <a:latin typeface="Times New Roman" panose="02020603050405020304" pitchFamily="18" charset="0"/>
                <a:ea typeface="宋体" panose="02010600030101010101" pitchFamily="2" charset="-122"/>
                <a:cs typeface="+mn-cs"/>
              </a:rPr>
              <a:t>   </a:t>
            </a:r>
            <a:r>
              <a:rPr kumimoji="0" lang="en-US" altLang="zh-CN" sz="2800" b="1" kern="1200" cap="none" spc="0" normalizeH="0" baseline="0" noProof="0" dirty="0">
                <a:latin typeface="Times New Roman" panose="02020603050405020304" pitchFamily="18" charset="0"/>
                <a:ea typeface="宋体" panose="02010600030101010101" pitchFamily="2" charset="-122"/>
                <a:cs typeface="+mn-cs"/>
              </a:rPr>
              <a:t>(d) </a:t>
            </a:r>
            <a:r>
              <a:rPr kumimoji="0" lang="zh-CN" altLang="en-US" sz="2800" b="1" kern="1200" cap="none" spc="0" normalizeH="0" baseline="0" noProof="0" dirty="0">
                <a:latin typeface="Times New Roman" panose="02020603050405020304" pitchFamily="18" charset="0"/>
                <a:ea typeface="宋体" panose="02010600030101010101" pitchFamily="2" charset="-122"/>
                <a:cs typeface="+mn-cs"/>
              </a:rPr>
              <a:t>对每一个谓词符号</a:t>
            </a:r>
            <a:r>
              <a:rPr kumimoji="0" lang="en-US" altLang="zh-CN" sz="2800" b="1" i="1" kern="1200" cap="none" spc="0" normalizeH="0" baseline="0" noProof="0" dirty="0">
                <a:latin typeface="Times New Roman" panose="02020603050405020304" pitchFamily="18" charset="0"/>
                <a:ea typeface="宋体" panose="02010600030101010101" pitchFamily="2" charset="-122"/>
                <a:cs typeface="+mn-cs"/>
              </a:rPr>
              <a:t>F</a:t>
            </a:r>
            <a:r>
              <a:rPr kumimoji="0" lang="zh-CN" altLang="en-US" sz="2800" b="1" kern="1200" cap="none" spc="0" normalizeH="0" baseline="0" noProof="0" dirty="0">
                <a:latin typeface="Times New Roman" panose="02020603050405020304" pitchFamily="18" charset="0"/>
                <a:ea typeface="宋体" panose="02010600030101010101" pitchFamily="2" charset="-122"/>
                <a:cs typeface="+mn-cs"/>
              </a:rPr>
              <a:t>指定一个</a:t>
            </a:r>
            <a:r>
              <a:rPr kumimoji="0" lang="en-US" altLang="zh-CN" sz="2800" b="1" i="1" kern="1200" cap="none" spc="0" normalizeH="0" baseline="0" noProof="0" dirty="0">
                <a:latin typeface="Times New Roman" panose="02020603050405020304" pitchFamily="18" charset="0"/>
                <a:ea typeface="宋体" panose="02010600030101010101" pitchFamily="2" charset="-122"/>
                <a:cs typeface="+mn-cs"/>
              </a:rPr>
              <a:t>D</a:t>
            </a:r>
            <a:r>
              <a:rPr kumimoji="0" lang="en-US" altLang="zh-CN" sz="2800" b="1" i="1" kern="1200" cap="none" spc="0" normalizeH="0" baseline="-30000" noProof="0" dirty="0">
                <a:latin typeface="Times New Roman" panose="02020603050405020304" pitchFamily="18" charset="0"/>
                <a:ea typeface="宋体" panose="02010600030101010101" pitchFamily="2" charset="-122"/>
                <a:cs typeface="+mn-cs"/>
              </a:rPr>
              <a:t>I</a:t>
            </a:r>
            <a:r>
              <a:rPr kumimoji="0" lang="zh-CN" altLang="en-US" sz="2800" b="1" kern="1200" cap="none" spc="0" normalizeH="0" baseline="0" noProof="0" dirty="0">
                <a:latin typeface="Times New Roman" panose="02020603050405020304" pitchFamily="18" charset="0"/>
                <a:ea typeface="宋体" panose="02010600030101010101" pitchFamily="2" charset="-122"/>
                <a:cs typeface="+mn-cs"/>
              </a:rPr>
              <a:t>上的谓词</a:t>
            </a:r>
            <a:endParaRPr kumimoji="0" lang="zh-CN" altLang="en-US" sz="2800" b="1" kern="1200" cap="none" spc="0" normalizeH="0" baseline="0" noProof="0" dirty="0">
              <a:latin typeface="Times New Roman" panose="02020603050405020304" pitchFamily="18" charset="0"/>
              <a:ea typeface="宋体" panose="02010600030101010101" pitchFamily="2" charset="-122"/>
              <a:cs typeface="+mn-cs"/>
            </a:endParaRPr>
          </a:p>
          <a:p>
            <a:pPr marR="0" algn="just" defTabSz="914400" eaLnBrk="1" hangingPunct="1">
              <a:spcBef>
                <a:spcPct val="20000"/>
              </a:spcBef>
              <a:buClr>
                <a:schemeClr val="bg2"/>
              </a:buClr>
              <a:buSzPct val="75000"/>
              <a:buFont typeface="Wingdings" panose="05000000000000000000" pitchFamily="2" charset="2"/>
              <a:buNone/>
              <a:defRPr/>
            </a:pPr>
            <a:endParaRPr kumimoji="0" lang="en-US" altLang="zh-CN" sz="2400" b="1" kern="1200" cap="none" spc="0" normalizeH="0" baseline="0" noProof="0" dirty="0">
              <a:latin typeface="宋体" panose="02010600030101010101" pitchFamily="2" charset="-122"/>
              <a:ea typeface="宋体" panose="02010600030101010101" pitchFamily="2" charset="-122"/>
              <a:cs typeface="+mn-cs"/>
            </a:endParaRPr>
          </a:p>
        </p:txBody>
      </p:sp>
      <p:sp>
        <p:nvSpPr>
          <p:cNvPr id="5" name="Text Box 11"/>
          <p:cNvSpPr txBox="1">
            <a:spLocks noChangeArrowheads="1"/>
          </p:cNvSpPr>
          <p:nvPr/>
        </p:nvSpPr>
        <p:spPr bwMode="auto">
          <a:xfrm>
            <a:off x="533400" y="4089400"/>
            <a:ext cx="8153400" cy="2517775"/>
          </a:xfrm>
          <a:prstGeom prst="rect">
            <a:avLst/>
          </a:prstGeom>
          <a:noFill/>
          <a:ln w="9525">
            <a:noFill/>
            <a:miter lim="800000"/>
          </a:ln>
          <a:effectLst/>
        </p:spPr>
        <p:txBody>
          <a:bodyPr>
            <a:spAutoFit/>
          </a:bodyPr>
          <a:lstStyle/>
          <a:p>
            <a:pPr marR="0" algn="just" defTabSz="914400" eaLnBrk="1" hangingPunct="1">
              <a:spcBef>
                <a:spcPct val="20000"/>
              </a:spcBef>
              <a:buClr>
                <a:schemeClr val="bg2"/>
              </a:buClr>
              <a:buSzPct val="75000"/>
              <a:buFont typeface="Wingdings" panose="05000000000000000000" pitchFamily="2" charset="2"/>
              <a:buNone/>
              <a:defRPr/>
            </a:pPr>
            <a:r>
              <a:rPr kumimoji="0" lang="zh-CN" altLang="en-US" sz="2800" b="1" kern="1200" cap="none" spc="0" normalizeH="0" baseline="0" noProof="0" dirty="0">
                <a:solidFill>
                  <a:srgbClr val="00008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说明：</a:t>
            </a:r>
            <a:endParaRPr kumimoji="0" lang="zh-CN" altLang="en-US" sz="2800" b="1" kern="1200" cap="none" spc="0" normalizeH="0" baseline="0" noProof="0" dirty="0">
              <a:solidFill>
                <a:srgbClr val="00008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algn="just" defTabSz="914400" eaLnBrk="1" hangingPunct="1">
              <a:spcBef>
                <a:spcPct val="20000"/>
              </a:spcBef>
              <a:buClr>
                <a:schemeClr val="bg2"/>
              </a:buClr>
              <a:buSzPct val="75000"/>
              <a:buFont typeface="Wingdings" panose="05000000000000000000" pitchFamily="2" charset="2"/>
              <a:buNone/>
              <a:defRPr/>
            </a:pPr>
            <a:r>
              <a:rPr kumimoji="0" lang="en-US" altLang="zh-CN" sz="2400" b="1" kern="1200" cap="none" spc="0" normalizeH="0" baseline="0" noProof="0" dirty="0">
                <a:latin typeface="Times New Roman" panose="02020603050405020304" pitchFamily="18" charset="0"/>
                <a:ea typeface="宋体" panose="02010600030101010101" pitchFamily="2" charset="-122"/>
                <a:cs typeface="+mn-cs"/>
              </a:rPr>
              <a:t>1</a:t>
            </a:r>
            <a:r>
              <a:rPr kumimoji="0" lang="zh-CN" altLang="en-US" sz="2400" b="1" kern="1200" cap="none" spc="0" normalizeH="0" baseline="0" noProof="0" dirty="0">
                <a:latin typeface="Times New Roman" panose="02020603050405020304" pitchFamily="18" charset="0"/>
                <a:ea typeface="宋体" panose="02010600030101010101" pitchFamily="2" charset="-122"/>
                <a:cs typeface="+mn-cs"/>
              </a:rPr>
              <a:t>、将公式的</a:t>
            </a:r>
            <a:r>
              <a:rPr kumimoji="0" lang="zh-CN" altLang="en-US" sz="2400" b="1" kern="1200" cap="none" spc="0" normalizeH="0" baseline="0" noProof="0" dirty="0">
                <a:solidFill>
                  <a:srgbClr val="3366CC"/>
                </a:solidFill>
                <a:latin typeface="Times New Roman" panose="02020603050405020304" pitchFamily="18" charset="0"/>
                <a:ea typeface="宋体" panose="02010600030101010101" pitchFamily="2" charset="-122"/>
                <a:cs typeface="+mn-cs"/>
              </a:rPr>
              <a:t>个体常项</a:t>
            </a:r>
            <a:r>
              <a:rPr kumimoji="0" lang="zh-CN" altLang="en-US" sz="2400" b="1" kern="1200" cap="none" spc="0" normalizeH="0" baseline="0" noProof="0" dirty="0">
                <a:latin typeface="Times New Roman" panose="02020603050405020304" pitchFamily="18" charset="0"/>
                <a:ea typeface="宋体" panose="02010600030101010101" pitchFamily="2" charset="-122"/>
                <a:cs typeface="+mn-cs"/>
              </a:rPr>
              <a:t>用</a:t>
            </a:r>
            <a:r>
              <a:rPr kumimoji="0" lang="en-US" altLang="zh-CN" sz="2400" b="1" i="1" kern="1200" cap="none" spc="0" normalizeH="0" baseline="0" noProof="0" dirty="0">
                <a:latin typeface="Times New Roman" panose="02020603050405020304" pitchFamily="18" charset="0"/>
                <a:ea typeface="宋体" panose="02010600030101010101" pitchFamily="2" charset="-122"/>
                <a:cs typeface="+mn-cs"/>
              </a:rPr>
              <a:t>I</a:t>
            </a:r>
            <a:r>
              <a:rPr kumimoji="0" lang="zh-CN" altLang="en-US" sz="2400" b="1" kern="1200" cap="none" spc="0" normalizeH="0" baseline="0" noProof="0" dirty="0">
                <a:latin typeface="Times New Roman" panose="02020603050405020304" pitchFamily="18" charset="0"/>
                <a:ea typeface="宋体" panose="02010600030101010101" pitchFamily="2" charset="-122"/>
                <a:cs typeface="+mn-cs"/>
              </a:rPr>
              <a:t>的</a:t>
            </a:r>
            <a:r>
              <a:rPr kumimoji="0" lang="zh-CN" altLang="en-US" sz="2400" b="1" kern="1200" cap="none" spc="0" normalizeH="0" baseline="0" noProof="0" dirty="0">
                <a:solidFill>
                  <a:srgbClr val="FFC000"/>
                </a:solidFill>
                <a:latin typeface="Times New Roman" panose="02020603050405020304" pitchFamily="18" charset="0"/>
                <a:ea typeface="宋体" panose="02010600030101010101" pitchFamily="2" charset="-122"/>
                <a:cs typeface="+mn-cs"/>
              </a:rPr>
              <a:t>特定常项</a:t>
            </a:r>
            <a:r>
              <a:rPr kumimoji="0" lang="zh-CN" altLang="en-US" sz="2400" b="1" kern="1200" cap="none" spc="0" normalizeH="0" baseline="0" noProof="0" dirty="0">
                <a:latin typeface="Times New Roman" panose="02020603050405020304" pitchFamily="18" charset="0"/>
                <a:ea typeface="宋体" panose="02010600030101010101" pitchFamily="2" charset="-122"/>
                <a:cs typeface="+mn-cs"/>
              </a:rPr>
              <a:t>代替，</a:t>
            </a:r>
            <a:r>
              <a:rPr kumimoji="0" lang="zh-CN" altLang="en-US" sz="2400" b="1" kern="1200" cap="none" spc="0" normalizeH="0" baseline="0" noProof="0" dirty="0">
                <a:solidFill>
                  <a:srgbClr val="3366CC"/>
                </a:solidFill>
                <a:latin typeface="Times New Roman" panose="02020603050405020304" pitchFamily="18" charset="0"/>
                <a:ea typeface="宋体" panose="02010600030101010101" pitchFamily="2" charset="-122"/>
                <a:cs typeface="+mn-cs"/>
              </a:rPr>
              <a:t>函数和谓词</a:t>
            </a:r>
            <a:r>
              <a:rPr kumimoji="0" lang="zh-CN" altLang="en-US" sz="2400" b="1" kern="1200" cap="none" spc="0" normalizeH="0" baseline="0" noProof="0" dirty="0">
                <a:latin typeface="Times New Roman" panose="02020603050405020304" pitchFamily="18" charset="0"/>
                <a:ea typeface="宋体" panose="02010600030101010101" pitchFamily="2" charset="-122"/>
                <a:cs typeface="+mn-cs"/>
              </a:rPr>
              <a:t>用</a:t>
            </a:r>
            <a:r>
              <a:rPr kumimoji="0" lang="en-US" altLang="zh-CN" sz="2400" b="1" i="1" kern="1200" cap="none" spc="0" normalizeH="0" baseline="0" noProof="0" dirty="0">
                <a:latin typeface="Times New Roman" panose="02020603050405020304" pitchFamily="18" charset="0"/>
                <a:ea typeface="宋体" panose="02010600030101010101" pitchFamily="2" charset="-122"/>
                <a:cs typeface="+mn-cs"/>
              </a:rPr>
              <a:t>I</a:t>
            </a:r>
            <a:endParaRPr kumimoji="0" lang="en-US" altLang="zh-CN" sz="2400" b="1" i="1" kern="1200" cap="none" spc="0" normalizeH="0" baseline="0" noProof="0" dirty="0">
              <a:latin typeface="Times New Roman" panose="02020603050405020304" pitchFamily="18" charset="0"/>
              <a:ea typeface="宋体" panose="02010600030101010101" pitchFamily="2" charset="-122"/>
              <a:cs typeface="+mn-cs"/>
            </a:endParaRPr>
          </a:p>
          <a:p>
            <a:pPr marR="0" algn="just" defTabSz="914400" eaLnBrk="1" hangingPunct="1">
              <a:spcBef>
                <a:spcPct val="20000"/>
              </a:spcBef>
              <a:buClr>
                <a:schemeClr val="bg2"/>
              </a:buClr>
              <a:buSzPct val="75000"/>
              <a:buFont typeface="Wingdings" panose="05000000000000000000" pitchFamily="2" charset="2"/>
              <a:buNone/>
              <a:defRPr/>
            </a:pPr>
            <a:r>
              <a:rPr kumimoji="0" lang="en-US" altLang="zh-CN" sz="2400" b="1" i="1" kern="1200" cap="none" spc="0" normalizeH="0" baseline="0" noProof="0" dirty="0">
                <a:latin typeface="Times New Roman" panose="02020603050405020304" pitchFamily="18" charset="0"/>
                <a:ea typeface="宋体" panose="02010600030101010101" pitchFamily="2" charset="-122"/>
                <a:cs typeface="+mn-cs"/>
              </a:rPr>
              <a:t>     </a:t>
            </a:r>
            <a:r>
              <a:rPr kumimoji="0" lang="zh-CN" altLang="en-US" sz="2400" b="1" kern="1200" cap="none" spc="0" normalizeH="0" baseline="0" noProof="0" dirty="0">
                <a:latin typeface="Times New Roman" panose="02020603050405020304" pitchFamily="18" charset="0"/>
                <a:ea typeface="宋体" panose="02010600030101010101" pitchFamily="2" charset="-122"/>
                <a:cs typeface="+mn-cs"/>
              </a:rPr>
              <a:t>的</a:t>
            </a:r>
            <a:r>
              <a:rPr kumimoji="0" lang="zh-CN" altLang="en-US" sz="2400" b="1" kern="1200" cap="none" spc="0" normalizeH="0" baseline="0" noProof="0" dirty="0">
                <a:solidFill>
                  <a:srgbClr val="FFC000"/>
                </a:solidFill>
                <a:latin typeface="Times New Roman" panose="02020603050405020304" pitchFamily="18" charset="0"/>
                <a:ea typeface="宋体" panose="02010600030101010101" pitchFamily="2" charset="-122"/>
                <a:cs typeface="+mn-cs"/>
              </a:rPr>
              <a:t>特定函数和谓词</a:t>
            </a:r>
            <a:r>
              <a:rPr kumimoji="0" lang="zh-CN" altLang="en-US" sz="2400" b="1" kern="1200" cap="none" spc="0" normalizeH="0" baseline="0" noProof="0" dirty="0">
                <a:latin typeface="Times New Roman" panose="02020603050405020304" pitchFamily="18" charset="0"/>
                <a:ea typeface="宋体" panose="02010600030101010101" pitchFamily="2" charset="-122"/>
                <a:cs typeface="+mn-cs"/>
              </a:rPr>
              <a:t>代替。</a:t>
            </a:r>
            <a:endParaRPr kumimoji="0" lang="zh-CN" altLang="en-US" sz="2400" b="1" kern="1200" cap="none" spc="0" normalizeH="0" baseline="0" noProof="0" dirty="0">
              <a:latin typeface="Times New Roman" panose="02020603050405020304" pitchFamily="18" charset="0"/>
              <a:ea typeface="宋体" panose="02010600030101010101" pitchFamily="2" charset="-122"/>
              <a:cs typeface="+mn-cs"/>
            </a:endParaRPr>
          </a:p>
          <a:p>
            <a:pPr marR="0" algn="just" defTabSz="914400" eaLnBrk="1" hangingPunct="1">
              <a:buClr>
                <a:schemeClr val="bg2"/>
              </a:buClr>
              <a:buSzPct val="75000"/>
              <a:buFont typeface="Wingdings" panose="05000000000000000000" pitchFamily="2" charset="2"/>
              <a:buNone/>
              <a:defRPr/>
            </a:pPr>
            <a:r>
              <a:rPr kumimoji="0" lang="en-US" altLang="zh-CN" sz="2400" b="1" kern="1200" cap="none" spc="0" normalizeH="0" baseline="0" noProof="0" dirty="0">
                <a:latin typeface="Times New Roman" panose="02020603050405020304" pitchFamily="18" charset="0"/>
                <a:ea typeface="宋体" panose="02010600030101010101" pitchFamily="2" charset="-122"/>
                <a:cs typeface="+mn-cs"/>
              </a:rPr>
              <a:t>2</a:t>
            </a:r>
            <a:r>
              <a:rPr kumimoji="0" lang="zh-CN" altLang="en-US" sz="2400" b="1" kern="1200" cap="none" spc="0" normalizeH="0" baseline="0" noProof="0" dirty="0">
                <a:latin typeface="Times New Roman" panose="02020603050405020304" pitchFamily="18" charset="0"/>
                <a:ea typeface="宋体" panose="02010600030101010101" pitchFamily="2" charset="-122"/>
                <a:cs typeface="+mn-cs"/>
              </a:rPr>
              <a:t>、被解释的公式不一定全部包含解释中的</a:t>
            </a:r>
            <a:r>
              <a:rPr kumimoji="0" lang="en-US" altLang="zh-CN" sz="2400" b="1" kern="1200" cap="none" spc="0" normalizeH="0" baseline="0" noProof="0" dirty="0">
                <a:latin typeface="Times New Roman" panose="02020603050405020304" pitchFamily="18" charset="0"/>
                <a:ea typeface="宋体" panose="02010600030101010101" pitchFamily="2" charset="-122"/>
                <a:cs typeface="+mn-cs"/>
              </a:rPr>
              <a:t>4</a:t>
            </a:r>
            <a:r>
              <a:rPr kumimoji="0" lang="zh-CN" altLang="en-US" sz="2400" b="1" kern="1200" cap="none" spc="0" normalizeH="0" baseline="0" noProof="0" dirty="0">
                <a:latin typeface="Times New Roman" panose="02020603050405020304" pitchFamily="18" charset="0"/>
                <a:ea typeface="宋体" panose="02010600030101010101" pitchFamily="2" charset="-122"/>
                <a:cs typeface="+mn-cs"/>
              </a:rPr>
              <a:t>部分。</a:t>
            </a:r>
            <a:endParaRPr kumimoji="0" lang="en-US" altLang="zh-CN" sz="2400" b="1" kern="1200" cap="none" spc="0" normalizeH="0" baseline="0" noProof="0" dirty="0">
              <a:latin typeface="Times New Roman" panose="02020603050405020304" pitchFamily="18" charset="0"/>
              <a:ea typeface="宋体" panose="02010600030101010101" pitchFamily="2" charset="-122"/>
              <a:cs typeface="+mn-cs"/>
            </a:endParaRPr>
          </a:p>
          <a:p>
            <a:pPr marR="0" algn="just" defTabSz="914400" eaLnBrk="1" hangingPunct="1">
              <a:buClr>
                <a:schemeClr val="bg2"/>
              </a:buClr>
              <a:buSzPct val="75000"/>
              <a:buFont typeface="Wingdings" panose="05000000000000000000" pitchFamily="2" charset="2"/>
              <a:buNone/>
              <a:defRPr/>
            </a:pPr>
            <a:r>
              <a:rPr kumimoji="0" lang="en-US" altLang="zh-CN" sz="2400" b="1" kern="1200" cap="none" spc="0" normalizeH="0" baseline="0" noProof="0" dirty="0">
                <a:latin typeface="Times New Roman" panose="02020603050405020304" pitchFamily="18" charset="0"/>
                <a:ea typeface="宋体" panose="02010600030101010101" pitchFamily="2" charset="-122"/>
                <a:cs typeface="+mn-cs"/>
              </a:rPr>
              <a:t>3</a:t>
            </a:r>
            <a:r>
              <a:rPr kumimoji="0" lang="zh-CN" altLang="en-US" sz="2400" b="1" kern="1200" cap="none" spc="0" normalizeH="0" baseline="0" noProof="0" dirty="0">
                <a:latin typeface="Times New Roman" panose="02020603050405020304" pitchFamily="18" charset="0"/>
                <a:ea typeface="宋体" panose="02010600030101010101" pitchFamily="2" charset="-122"/>
                <a:cs typeface="+mn-cs"/>
              </a:rPr>
              <a:t>、</a:t>
            </a:r>
            <a:r>
              <a:rPr kumimoji="0" lang="zh-CN" altLang="en-US" sz="2400" b="1" kern="1200" cap="none" spc="0" normalizeH="0" baseline="0" noProof="0" dirty="0">
                <a:solidFill>
                  <a:srgbClr val="3366CC"/>
                </a:solidFill>
                <a:latin typeface="Times New Roman" panose="02020603050405020304" pitchFamily="18" charset="0"/>
                <a:ea typeface="宋体" panose="02010600030101010101" pitchFamily="2" charset="-122"/>
                <a:cs typeface="+mn-cs"/>
              </a:rPr>
              <a:t>闭式</a:t>
            </a:r>
            <a:r>
              <a:rPr kumimoji="0" lang="zh-CN" altLang="en-US" sz="2400" b="1" kern="1200" cap="none" spc="0" normalizeH="0" baseline="0" noProof="0" dirty="0">
                <a:latin typeface="Times New Roman" panose="02020603050405020304" pitchFamily="18" charset="0"/>
                <a:ea typeface="宋体" panose="02010600030101010101" pitchFamily="2" charset="-122"/>
                <a:cs typeface="+mn-cs"/>
              </a:rPr>
              <a:t>在任何解释下都是命题。</a:t>
            </a:r>
            <a:endParaRPr kumimoji="0" lang="zh-CN" altLang="en-US" sz="2400" b="1" kern="1200" cap="none" spc="0" normalizeH="0" baseline="0" noProof="0" dirty="0">
              <a:latin typeface="Times New Roman" panose="02020603050405020304" pitchFamily="18" charset="0"/>
              <a:ea typeface="宋体" panose="02010600030101010101" pitchFamily="2" charset="-122"/>
              <a:cs typeface="+mn-cs"/>
            </a:endParaRPr>
          </a:p>
          <a:p>
            <a:pPr marR="0" algn="just" defTabSz="914400" eaLnBrk="1" hangingPunct="1">
              <a:buClr>
                <a:schemeClr val="bg2"/>
              </a:buClr>
              <a:buSzPct val="75000"/>
              <a:buFont typeface="Wingdings" panose="05000000000000000000" pitchFamily="2" charset="2"/>
              <a:buNone/>
              <a:defRPr/>
            </a:pPr>
            <a:r>
              <a:rPr kumimoji="0" lang="en-US" altLang="zh-CN" sz="2400" b="1" kern="1200" cap="none" spc="0" normalizeH="0" baseline="0" noProof="0" dirty="0">
                <a:latin typeface="Times New Roman" panose="02020603050405020304" pitchFamily="18" charset="0"/>
                <a:ea typeface="宋体" panose="02010600030101010101" pitchFamily="2" charset="-122"/>
                <a:cs typeface="+mn-cs"/>
              </a:rPr>
              <a:t>4</a:t>
            </a:r>
            <a:r>
              <a:rPr kumimoji="0" lang="zh-CN" altLang="en-US" sz="2400" b="1" kern="1200" cap="none" spc="0" normalizeH="0" baseline="0" noProof="0" dirty="0">
                <a:latin typeface="Times New Roman" panose="02020603050405020304" pitchFamily="18" charset="0"/>
                <a:ea typeface="宋体" panose="02010600030101010101" pitchFamily="2" charset="-122"/>
                <a:cs typeface="+mn-cs"/>
              </a:rPr>
              <a:t>、</a:t>
            </a:r>
            <a:r>
              <a:rPr kumimoji="0" lang="zh-CN" altLang="en-US" sz="2400" b="1" kern="1200" cap="none" spc="0" normalizeH="0" baseline="0" noProof="0" dirty="0">
                <a:solidFill>
                  <a:srgbClr val="3366CC"/>
                </a:solidFill>
                <a:latin typeface="宋体" panose="02010600030101010101" pitchFamily="2" charset="-122"/>
                <a:ea typeface="宋体" panose="02010600030101010101" pitchFamily="2" charset="-122"/>
                <a:cs typeface="+mn-cs"/>
              </a:rPr>
              <a:t>开式</a:t>
            </a:r>
            <a:r>
              <a:rPr kumimoji="0" lang="zh-CN" altLang="en-US" sz="2400" b="1" kern="1200" cap="none" spc="0" normalizeH="0" baseline="0" noProof="0" dirty="0">
                <a:latin typeface="宋体" panose="02010600030101010101" pitchFamily="2" charset="-122"/>
                <a:ea typeface="宋体" panose="02010600030101010101" pitchFamily="2" charset="-122"/>
                <a:cs typeface="+mn-cs"/>
              </a:rPr>
              <a:t>在某些解释下也可能是命题。</a:t>
            </a:r>
            <a:endParaRPr kumimoji="0" lang="en-US" altLang="zh-CN" sz="2400" b="1" kern="1200" cap="none" spc="0" normalizeH="0" baseline="0" noProof="0" dirty="0">
              <a:latin typeface="宋体" panose="02010600030101010101" pitchFamily="2" charset="-122"/>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灯片编号占位符 4"/>
          <p:cNvSpPr txBox="1">
            <a:spLocks noGrp="1"/>
          </p:cNvSpPr>
          <p:nvPr/>
        </p:nvSpPr>
        <p:spPr>
          <a:xfrm>
            <a:off x="6553200" y="6248400"/>
            <a:ext cx="21336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grpSp>
        <p:nvGrpSpPr>
          <p:cNvPr id="60419" name="Group 3"/>
          <p:cNvGrpSpPr/>
          <p:nvPr/>
        </p:nvGrpSpPr>
        <p:grpSpPr>
          <a:xfrm>
            <a:off x="250825" y="620713"/>
            <a:ext cx="8893175" cy="5219700"/>
            <a:chOff x="0" y="0"/>
            <a:chExt cx="4672" cy="3288"/>
          </a:xfrm>
        </p:grpSpPr>
        <p:sp>
          <p:nvSpPr>
            <p:cNvPr id="60424" name="Text Box 4"/>
            <p:cNvSpPr txBox="1"/>
            <p:nvPr/>
          </p:nvSpPr>
          <p:spPr>
            <a:xfrm>
              <a:off x="0" y="0"/>
              <a:ext cx="4672" cy="3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lnSpc>
                  <a:spcPct val="120000"/>
                </a:lnSpc>
                <a:spcBef>
                  <a:spcPct val="0"/>
                </a:spcBef>
                <a:buClrTx/>
                <a:buSzTx/>
                <a:buFontTx/>
                <a:buNone/>
              </a:pPr>
              <a:r>
                <a:rPr lang="zh-CN" altLang="en-US" sz="2800" b="1" dirty="0">
                  <a:solidFill>
                    <a:srgbClr val="FF3300"/>
                  </a:solidFill>
                  <a:latin typeface="宋体" panose="02010600030101010101" pitchFamily="2" charset="-122"/>
                </a:rPr>
                <a:t>例</a:t>
              </a:r>
              <a:r>
                <a:rPr lang="en-US" altLang="zh-CN" sz="2800" b="1" dirty="0">
                  <a:solidFill>
                    <a:srgbClr val="FF3300"/>
                  </a:solidFill>
                  <a:latin typeface="宋体" panose="02010600030101010101" pitchFamily="2" charset="-122"/>
                </a:rPr>
                <a:t>9</a:t>
              </a:r>
              <a:r>
                <a:rPr lang="zh-CN" altLang="en-US" sz="2800" b="1" dirty="0">
                  <a:solidFill>
                    <a:srgbClr val="FF3300"/>
                  </a:solidFill>
                  <a:latin typeface="宋体" panose="02010600030101010101" pitchFamily="2" charset="-122"/>
                </a:rPr>
                <a:t>：</a:t>
              </a:r>
              <a:r>
                <a:rPr lang="zh-CN" altLang="en-US" sz="2800" b="1" dirty="0">
                  <a:latin typeface="宋体" panose="02010600030101010101" pitchFamily="2" charset="-122"/>
                </a:rPr>
                <a:t> 给定解释</a:t>
              </a:r>
              <a:r>
                <a:rPr lang="en-US" altLang="zh-CN" sz="2800" b="1" i="1" dirty="0">
                  <a:latin typeface="宋体" panose="02010600030101010101" pitchFamily="2" charset="-122"/>
                </a:rPr>
                <a:t>I </a:t>
              </a:r>
              <a:r>
                <a:rPr lang="zh-CN" altLang="en-US" sz="2800" b="1" dirty="0">
                  <a:latin typeface="宋体" panose="02010600030101010101" pitchFamily="2" charset="-122"/>
                </a:rPr>
                <a:t>如下</a:t>
              </a:r>
              <a:r>
                <a:rPr lang="en-US" altLang="zh-CN" sz="2800" b="1" dirty="0">
                  <a:latin typeface="宋体" panose="02010600030101010101" pitchFamily="2" charset="-122"/>
                </a:rPr>
                <a:t>:  </a:t>
              </a:r>
              <a:endParaRPr lang="en-US" altLang="zh-CN" sz="2800" b="1" dirty="0">
                <a:latin typeface="宋体" panose="02010600030101010101" pitchFamily="2" charset="-122"/>
              </a:endParaRPr>
            </a:p>
            <a:p>
              <a:pPr marL="0" lvl="0" indent="0" eaLnBrk="1" hangingPunct="1">
                <a:lnSpc>
                  <a:spcPct val="120000"/>
                </a:lnSpc>
                <a:spcBef>
                  <a:spcPct val="0"/>
                </a:spcBef>
                <a:buClrTx/>
                <a:buSzTx/>
                <a:buFontTx/>
                <a:buNone/>
              </a:pPr>
              <a:r>
                <a:rPr lang="en-US" altLang="zh-CN" sz="2800" b="1" dirty="0">
                  <a:latin typeface="宋体" panose="02010600030101010101" pitchFamily="2" charset="-122"/>
                </a:rPr>
                <a:t>  </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a</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个体域 </a:t>
              </a:r>
              <a:r>
                <a:rPr lang="en-US" altLang="zh-CN" sz="2800" b="1" i="1" dirty="0">
                  <a:latin typeface="Times New Roman" panose="02020603050405020304" pitchFamily="18" charset="0"/>
                </a:rPr>
                <a:t>D</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N</a:t>
              </a:r>
              <a:endParaRPr lang="en-US" altLang="zh-CN" sz="2800" b="1" i="1" dirty="0">
                <a:latin typeface="Times New Roman" panose="02020603050405020304" pitchFamily="18" charset="0"/>
              </a:endParaRPr>
            </a:p>
            <a:p>
              <a:pPr marL="0" lvl="0" indent="0" eaLnBrk="1" hangingPunct="1">
                <a:lnSpc>
                  <a:spcPct val="120000"/>
                </a:lnSpc>
                <a:spcBef>
                  <a:spcPct val="0"/>
                </a:spcBef>
                <a:buClrTx/>
                <a:buSzTx/>
                <a:buFontTx/>
                <a:buNone/>
              </a:pP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b</a:t>
              </a: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a:p>
              <a:pPr marL="0" lvl="0" indent="0" eaLnBrk="1" hangingPunct="1">
                <a:lnSpc>
                  <a:spcPct val="120000"/>
                </a:lnSpc>
                <a:spcBef>
                  <a:spcPct val="0"/>
                </a:spcBef>
                <a:buClrTx/>
                <a:buSzTx/>
                <a:buFontTx/>
                <a:buNone/>
              </a:pP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c</a:t>
              </a: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a:p>
              <a:pPr marL="0" lvl="0" indent="0" eaLnBrk="1" hangingPunct="1">
                <a:lnSpc>
                  <a:spcPct val="120000"/>
                </a:lnSpc>
                <a:spcBef>
                  <a:spcPct val="0"/>
                </a:spcBef>
                <a:buClrTx/>
                <a:buSzTx/>
                <a:buFontTx/>
                <a:buNone/>
              </a:pP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d</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谓词</a:t>
              </a:r>
              <a:endParaRPr lang="zh-CN" altLang="en-US" sz="2800" b="1" dirty="0">
                <a:latin typeface="Times New Roman" panose="02020603050405020304" pitchFamily="18" charset="0"/>
              </a:endParaRPr>
            </a:p>
            <a:p>
              <a:pPr marL="0" lvl="0" indent="0" eaLnBrk="1" hangingPunct="1">
                <a:lnSpc>
                  <a:spcPct val="120000"/>
                </a:lnSpc>
                <a:spcBef>
                  <a:spcPct val="0"/>
                </a:spcBef>
                <a:buClrTx/>
                <a:buSzTx/>
                <a:buFontTx/>
                <a:buNone/>
              </a:pPr>
              <a:r>
                <a:rPr lang="zh-CN" altLang="en-US" sz="2800" b="1" dirty="0">
                  <a:latin typeface="Times New Roman" panose="02020603050405020304" pitchFamily="18" charset="0"/>
                </a:rPr>
                <a:t>说明下列公式在 </a:t>
              </a:r>
              <a:r>
                <a:rPr lang="en-US" altLang="zh-CN" sz="2800" b="1" i="1" dirty="0">
                  <a:latin typeface="Times New Roman" panose="02020603050405020304" pitchFamily="18" charset="0"/>
                </a:rPr>
                <a:t>I </a:t>
              </a:r>
              <a:r>
                <a:rPr lang="zh-CN" altLang="en-US" sz="2800" b="1" dirty="0">
                  <a:latin typeface="Times New Roman" panose="02020603050405020304" pitchFamily="18" charset="0"/>
                </a:rPr>
                <a:t>下的涵义</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并讨论真值 </a:t>
              </a:r>
              <a:endParaRPr lang="zh-CN" altLang="en-US" sz="2800" b="1" dirty="0">
                <a:latin typeface="Times New Roman" panose="02020603050405020304" pitchFamily="18" charset="0"/>
              </a:endParaRPr>
            </a:p>
            <a:p>
              <a:pPr marL="0" lvl="0" indent="0" eaLnBrk="1" hangingPunct="1">
                <a:lnSpc>
                  <a:spcPct val="120000"/>
                </a:lnSpc>
                <a:spcBef>
                  <a:spcPct val="0"/>
                </a:spcBef>
                <a:buClrTx/>
                <a:buSzTx/>
                <a:buFontTx/>
                <a:buNone/>
              </a:pPr>
              <a:r>
                <a:rPr lang="zh-CN" altLang="en-US" sz="2800" b="1" dirty="0">
                  <a:latin typeface="Times New Roman" panose="02020603050405020304" pitchFamily="18" charset="0"/>
                </a:rPr>
                <a:t>    </a:t>
              </a:r>
              <a:r>
                <a:rPr lang="en-US" altLang="zh-CN" sz="2800" b="1" dirty="0">
                  <a:latin typeface="Times New Roman" panose="02020603050405020304" pitchFamily="18" charset="0"/>
                </a:rPr>
                <a:t>(1) </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xF</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g</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a</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marL="0" lvl="0" indent="0" eaLnBrk="1" hangingPunct="1">
                <a:lnSpc>
                  <a:spcPct val="120000"/>
                </a:lnSpc>
                <a:spcBef>
                  <a:spcPct val="0"/>
                </a:spcBef>
                <a:buClrTx/>
                <a:buSzTx/>
                <a:buFontTx/>
                <a:buNone/>
              </a:pPr>
              <a:endParaRPr lang="en-US" altLang="zh-CN" sz="2800" b="1" dirty="0">
                <a:latin typeface="Times New Roman" panose="02020603050405020304" pitchFamily="18" charset="0"/>
              </a:endParaRPr>
            </a:p>
            <a:p>
              <a:pPr marL="0" lvl="0" indent="0" eaLnBrk="1" hangingPunct="1">
                <a:lnSpc>
                  <a:spcPct val="120000"/>
                </a:lnSpc>
                <a:spcBef>
                  <a:spcPct val="0"/>
                </a:spcBef>
                <a:buClrTx/>
                <a:buSzTx/>
                <a:buFontTx/>
                <a:buNone/>
              </a:pPr>
              <a:endParaRPr lang="en-US" altLang="zh-CN" sz="2800" b="1" dirty="0">
                <a:latin typeface="Times New Roman" panose="02020603050405020304" pitchFamily="18" charset="0"/>
              </a:endParaRPr>
            </a:p>
            <a:p>
              <a:pPr marL="0" lvl="0" indent="0" eaLnBrk="1" hangingPunct="1">
                <a:lnSpc>
                  <a:spcPct val="120000"/>
                </a:lnSpc>
                <a:spcBef>
                  <a:spcPct val="0"/>
                </a:spcBef>
                <a:buClrTx/>
                <a:buSzTx/>
                <a:buFontTx/>
                <a:buNone/>
              </a:pPr>
              <a:endParaRPr lang="en-US" altLang="zh-CN" sz="2800" dirty="0">
                <a:latin typeface="Times New Roman" panose="02020603050405020304" pitchFamily="18" charset="0"/>
              </a:endParaRPr>
            </a:p>
          </p:txBody>
        </p:sp>
        <p:graphicFrame>
          <p:nvGraphicFramePr>
            <p:cNvPr id="60425" name="Object 5"/>
            <p:cNvGraphicFramePr>
              <a:graphicFrameLocks noChangeAspect="1"/>
            </p:cNvGraphicFramePr>
            <p:nvPr/>
          </p:nvGraphicFramePr>
          <p:xfrm>
            <a:off x="608" y="692"/>
            <a:ext cx="754" cy="288"/>
          </p:xfrm>
          <a:graphic>
            <a:graphicData uri="http://schemas.openxmlformats.org/presentationml/2006/ole">
              <mc:AlternateContent xmlns:mc="http://schemas.openxmlformats.org/markup-compatibility/2006">
                <mc:Choice xmlns:v="urn:schemas-microsoft-com:vml" Requires="v">
                  <p:oleObj spid="_x0000_s3076" name="" r:id="rId1" imgW="431800" imgH="165100" progId="Equation.3">
                    <p:embed/>
                  </p:oleObj>
                </mc:Choice>
                <mc:Fallback>
                  <p:oleObj name="" r:id="rId1" imgW="431800" imgH="165100" progId="Equation.3">
                    <p:embed/>
                    <p:pic>
                      <p:nvPicPr>
                        <p:cNvPr id="0" name="图片 3075"/>
                        <p:cNvPicPr/>
                        <p:nvPr/>
                      </p:nvPicPr>
                      <p:blipFill>
                        <a:blip r:embed="rId2"/>
                        <a:stretch>
                          <a:fillRect/>
                        </a:stretch>
                      </p:blipFill>
                      <p:spPr>
                        <a:xfrm>
                          <a:off x="608" y="692"/>
                          <a:ext cx="754" cy="288"/>
                        </a:xfrm>
                        <a:prstGeom prst="rect">
                          <a:avLst/>
                        </a:prstGeom>
                        <a:noFill/>
                        <a:ln w="38100">
                          <a:noFill/>
                          <a:miter/>
                        </a:ln>
                      </p:spPr>
                    </p:pic>
                  </p:oleObj>
                </mc:Fallback>
              </mc:AlternateContent>
            </a:graphicData>
          </a:graphic>
        </p:graphicFrame>
        <p:graphicFrame>
          <p:nvGraphicFramePr>
            <p:cNvPr id="60426" name="Object 6"/>
            <p:cNvGraphicFramePr>
              <a:graphicFrameLocks noChangeAspect="1"/>
            </p:cNvGraphicFramePr>
            <p:nvPr/>
          </p:nvGraphicFramePr>
          <p:xfrm>
            <a:off x="600" y="1018"/>
            <a:ext cx="3221" cy="304"/>
          </p:xfrm>
          <a:graphic>
            <a:graphicData uri="http://schemas.openxmlformats.org/presentationml/2006/ole">
              <mc:AlternateContent xmlns:mc="http://schemas.openxmlformats.org/markup-compatibility/2006">
                <mc:Choice xmlns:v="urn:schemas-microsoft-com:vml" Requires="v">
                  <p:oleObj spid="_x0000_s3077" name="" r:id="rId3" imgW="2133600" imgH="203200" progId="Equation.3">
                    <p:embed/>
                  </p:oleObj>
                </mc:Choice>
                <mc:Fallback>
                  <p:oleObj name="" r:id="rId3" imgW="2133600" imgH="203200" progId="Equation.3">
                    <p:embed/>
                    <p:pic>
                      <p:nvPicPr>
                        <p:cNvPr id="0" name="图片 3076"/>
                        <p:cNvPicPr/>
                        <p:nvPr/>
                      </p:nvPicPr>
                      <p:blipFill>
                        <a:blip r:embed="rId4"/>
                        <a:stretch>
                          <a:fillRect/>
                        </a:stretch>
                      </p:blipFill>
                      <p:spPr>
                        <a:xfrm>
                          <a:off x="600" y="1018"/>
                          <a:ext cx="3221" cy="304"/>
                        </a:xfrm>
                        <a:prstGeom prst="rect">
                          <a:avLst/>
                        </a:prstGeom>
                        <a:noFill/>
                        <a:ln w="38100">
                          <a:noFill/>
                          <a:miter/>
                        </a:ln>
                      </p:spPr>
                    </p:pic>
                  </p:oleObj>
                </mc:Fallback>
              </mc:AlternateContent>
            </a:graphicData>
          </a:graphic>
        </p:graphicFrame>
        <p:graphicFrame>
          <p:nvGraphicFramePr>
            <p:cNvPr id="60427" name="Object 7"/>
            <p:cNvGraphicFramePr>
              <a:graphicFrameLocks noChangeAspect="1"/>
            </p:cNvGraphicFramePr>
            <p:nvPr/>
          </p:nvGraphicFramePr>
          <p:xfrm>
            <a:off x="1010" y="1335"/>
            <a:ext cx="1705" cy="305"/>
          </p:xfrm>
          <a:graphic>
            <a:graphicData uri="http://schemas.openxmlformats.org/presentationml/2006/ole">
              <mc:AlternateContent xmlns:mc="http://schemas.openxmlformats.org/markup-compatibility/2006">
                <mc:Choice xmlns:v="urn:schemas-microsoft-com:vml" Requires="v">
                  <p:oleObj spid="_x0000_s3078" name="" r:id="rId5" imgW="1129665" imgH="203200" progId="Equation.3">
                    <p:embed/>
                  </p:oleObj>
                </mc:Choice>
                <mc:Fallback>
                  <p:oleObj name="" r:id="rId5" imgW="1129665" imgH="203200" progId="Equation.3">
                    <p:embed/>
                    <p:pic>
                      <p:nvPicPr>
                        <p:cNvPr id="0" name="图片 3077"/>
                        <p:cNvPicPr/>
                        <p:nvPr/>
                      </p:nvPicPr>
                      <p:blipFill>
                        <a:blip r:embed="rId6"/>
                        <a:stretch>
                          <a:fillRect/>
                        </a:stretch>
                      </p:blipFill>
                      <p:spPr>
                        <a:xfrm>
                          <a:off x="1010" y="1335"/>
                          <a:ext cx="1705" cy="305"/>
                        </a:xfrm>
                        <a:prstGeom prst="rect">
                          <a:avLst/>
                        </a:prstGeom>
                        <a:noFill/>
                        <a:ln w="38100">
                          <a:noFill/>
                          <a:miter/>
                        </a:ln>
                      </p:spPr>
                    </p:pic>
                  </p:oleObj>
                </mc:Fallback>
              </mc:AlternateContent>
            </a:graphicData>
          </a:graphic>
        </p:graphicFrame>
      </p:grpSp>
      <p:sp>
        <p:nvSpPr>
          <p:cNvPr id="60420" name="Text Box 9"/>
          <p:cNvSpPr txBox="1"/>
          <p:nvPr/>
        </p:nvSpPr>
        <p:spPr>
          <a:xfrm>
            <a:off x="611188" y="4365625"/>
            <a:ext cx="71628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latin typeface="Times New Roman" panose="02020603050405020304" pitchFamily="18" charset="0"/>
              </a:rPr>
              <a:t>(2) </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y</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F</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f</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a</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y</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F</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f</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y</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a</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60421" name="Rectangle 12"/>
          <p:cNvSpPr/>
          <p:nvPr/>
        </p:nvSpPr>
        <p:spPr>
          <a:xfrm>
            <a:off x="684213" y="4997450"/>
            <a:ext cx="358140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buNone/>
            </a:pPr>
            <a:r>
              <a:rPr lang="en-US" altLang="zh-CN" sz="2800" b="1" dirty="0"/>
              <a:t>(3) </a:t>
            </a:r>
            <a:r>
              <a:rPr lang="en-US" altLang="zh-CN" sz="2800" b="1" dirty="0">
                <a:sym typeface="Symbol" panose="05050102010706020507" pitchFamily="18" charset="2"/>
              </a:rPr>
              <a:t></a:t>
            </a:r>
            <a:r>
              <a:rPr lang="en-US" altLang="zh-CN" sz="2800" b="1" i="1" dirty="0"/>
              <a:t>x</a:t>
            </a:r>
            <a:r>
              <a:rPr lang="en-US" altLang="zh-CN" sz="2800" b="1" dirty="0">
                <a:sym typeface="Symbol" panose="05050102010706020507" pitchFamily="18" charset="2"/>
              </a:rPr>
              <a:t></a:t>
            </a:r>
            <a:r>
              <a:rPr lang="en-US" altLang="zh-CN" sz="2800" b="1" i="1" dirty="0"/>
              <a:t>y</a:t>
            </a:r>
            <a:r>
              <a:rPr lang="en-US" altLang="zh-CN" sz="2800" b="1" dirty="0">
                <a:sym typeface="Symbol" panose="05050102010706020507" pitchFamily="18" charset="2"/>
              </a:rPr>
              <a:t></a:t>
            </a:r>
            <a:r>
              <a:rPr lang="en-US" altLang="zh-CN" sz="2800" b="1" i="1" dirty="0"/>
              <a:t>zF</a:t>
            </a:r>
            <a:r>
              <a:rPr lang="en-US" altLang="zh-CN" sz="2800" b="1" dirty="0"/>
              <a:t>(</a:t>
            </a:r>
            <a:r>
              <a:rPr lang="en-US" altLang="zh-CN" sz="2800" b="1" i="1" dirty="0"/>
              <a:t>f</a:t>
            </a:r>
            <a:r>
              <a:rPr lang="en-US" altLang="zh-CN" sz="2800" b="1" dirty="0"/>
              <a:t>(</a:t>
            </a:r>
            <a:r>
              <a:rPr lang="en-US" altLang="zh-CN" sz="2800" b="1" i="1" dirty="0"/>
              <a:t>x</a:t>
            </a:r>
            <a:r>
              <a:rPr lang="en-US" altLang="zh-CN" sz="2800" b="1" dirty="0"/>
              <a:t>,</a:t>
            </a:r>
            <a:r>
              <a:rPr lang="en-US" altLang="zh-CN" sz="2800" b="1" i="1" dirty="0"/>
              <a:t>y</a:t>
            </a:r>
            <a:r>
              <a:rPr lang="en-US" altLang="zh-CN" sz="2800" b="1" dirty="0"/>
              <a:t>),</a:t>
            </a:r>
            <a:r>
              <a:rPr lang="en-US" altLang="zh-CN" sz="2800" b="1" i="1" dirty="0"/>
              <a:t>z</a:t>
            </a:r>
            <a:r>
              <a:rPr lang="en-US" altLang="zh-CN" sz="2800" b="1" dirty="0"/>
              <a:t>)</a:t>
            </a:r>
            <a:endParaRPr lang="en-US" altLang="zh-CN" sz="2800" b="1" dirty="0"/>
          </a:p>
        </p:txBody>
      </p:sp>
      <p:sp>
        <p:nvSpPr>
          <p:cNvPr id="60422" name="Text Box 13"/>
          <p:cNvSpPr txBox="1"/>
          <p:nvPr/>
        </p:nvSpPr>
        <p:spPr>
          <a:xfrm>
            <a:off x="673100" y="5661025"/>
            <a:ext cx="41148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latin typeface="Times New Roman" panose="02020603050405020304" pitchFamily="18" charset="0"/>
              </a:rPr>
              <a:t>(4) </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xF</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f</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g</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60423" name="Text Box 14"/>
          <p:cNvSpPr txBox="1"/>
          <p:nvPr/>
        </p:nvSpPr>
        <p:spPr>
          <a:xfrm>
            <a:off x="4572000" y="5661025"/>
            <a:ext cx="40386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latin typeface="Times New Roman" panose="02020603050405020304" pitchFamily="18" charset="0"/>
              </a:rPr>
              <a:t>(5) </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y</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zF</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f</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y</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z</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灯片编号占位符 4"/>
          <p:cNvSpPr txBox="1">
            <a:spLocks noGrp="1"/>
          </p:cNvSpPr>
          <p:nvPr/>
        </p:nvSpPr>
        <p:spPr>
          <a:xfrm>
            <a:off x="6553200" y="6248400"/>
            <a:ext cx="21336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61443" name="Text Box 3"/>
          <p:cNvSpPr txBox="1"/>
          <p:nvPr/>
        </p:nvSpPr>
        <p:spPr>
          <a:xfrm>
            <a:off x="250825" y="476250"/>
            <a:ext cx="8893175" cy="11176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lnSpc>
                <a:spcPct val="120000"/>
              </a:lnSpc>
              <a:spcBef>
                <a:spcPct val="0"/>
              </a:spcBef>
              <a:buClrTx/>
              <a:buSzTx/>
              <a:buFontTx/>
              <a:buNone/>
            </a:pPr>
            <a:r>
              <a:rPr lang="zh-CN" altLang="en-US" sz="2800" b="1" dirty="0">
                <a:solidFill>
                  <a:srgbClr val="FF3300"/>
                </a:solidFill>
                <a:latin typeface="Times New Roman" panose="02020603050405020304" pitchFamily="18" charset="0"/>
              </a:rPr>
              <a:t>解：</a:t>
            </a:r>
            <a:r>
              <a:rPr lang="zh-CN" altLang="en-US" sz="2800" b="1" dirty="0">
                <a:latin typeface="Times New Roman" panose="02020603050405020304" pitchFamily="18" charset="0"/>
              </a:rPr>
              <a:t>  </a:t>
            </a:r>
            <a:r>
              <a:rPr lang="en-US" altLang="zh-CN" sz="2800" b="1" dirty="0">
                <a:latin typeface="Times New Roman" panose="02020603050405020304" pitchFamily="18" charset="0"/>
              </a:rPr>
              <a:t>(1)</a:t>
            </a:r>
            <a:endParaRPr lang="en-US" altLang="zh-CN" sz="2800" b="1" dirty="0">
              <a:latin typeface="Times New Roman" panose="02020603050405020304" pitchFamily="18" charset="0"/>
            </a:endParaRPr>
          </a:p>
          <a:p>
            <a:pPr marL="0" lvl="0" indent="0" eaLnBrk="1" hangingPunct="1">
              <a:lnSpc>
                <a:spcPct val="120000"/>
              </a:lnSpc>
              <a:spcBef>
                <a:spcPct val="0"/>
              </a:spcBef>
              <a:buClrTx/>
              <a:buSzTx/>
              <a:buFontTx/>
              <a:buNone/>
            </a:pPr>
            <a:endParaRPr lang="en-US" altLang="zh-CN" sz="2800" dirty="0">
              <a:latin typeface="Times New Roman" panose="02020603050405020304" pitchFamily="18" charset="0"/>
            </a:endParaRPr>
          </a:p>
        </p:txBody>
      </p:sp>
      <p:sp>
        <p:nvSpPr>
          <p:cNvPr id="46084" name="Text Box 7"/>
          <p:cNvSpPr txBox="1"/>
          <p:nvPr/>
        </p:nvSpPr>
        <p:spPr>
          <a:xfrm>
            <a:off x="1835150" y="620713"/>
            <a:ext cx="4267200" cy="4762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just" eaLnBrk="1" hangingPunct="1">
              <a:lnSpc>
                <a:spcPct val="90000"/>
              </a:lnSpc>
              <a:buNone/>
            </a:pP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(2</a:t>
            </a:r>
            <a:r>
              <a:rPr lang="en-US" altLang="zh-CN" sz="2800" b="1" i="1" dirty="0">
                <a:latin typeface="Times New Roman" panose="02020603050405020304" pitchFamily="18" charset="0"/>
              </a:rPr>
              <a:t>x=x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假命题</a:t>
            </a:r>
            <a:endParaRPr lang="zh-CN" altLang="en-US" sz="2800" dirty="0"/>
          </a:p>
        </p:txBody>
      </p:sp>
      <p:sp>
        <p:nvSpPr>
          <p:cNvPr id="46085" name="Text Box 9"/>
          <p:cNvSpPr txBox="1"/>
          <p:nvPr/>
        </p:nvSpPr>
        <p:spPr>
          <a:xfrm>
            <a:off x="1187450" y="1196975"/>
            <a:ext cx="7345363"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latin typeface="Times New Roman" panose="02020603050405020304" pitchFamily="18" charset="0"/>
                <a:sym typeface="Symbol" panose="05050102010706020507" pitchFamily="18" charset="2"/>
              </a:rPr>
              <a:t>(2)   </a:t>
            </a:r>
            <a:r>
              <a:rPr lang="en-US" altLang="zh-CN" sz="2800" b="1" i="1" dirty="0">
                <a:latin typeface="Times New Roman" panose="02020603050405020304" pitchFamily="18" charset="0"/>
              </a:rPr>
              <a:t>x</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y</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2=</a:t>
            </a:r>
            <a:r>
              <a:rPr lang="en-US" altLang="zh-CN" sz="2800" b="1" i="1" dirty="0">
                <a:latin typeface="Times New Roman" panose="02020603050405020304" pitchFamily="18" charset="0"/>
              </a:rPr>
              <a:t>y</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y</a:t>
            </a:r>
            <a:r>
              <a:rPr lang="en-US" altLang="zh-CN" sz="2800" b="1" dirty="0">
                <a:latin typeface="Times New Roman" panose="02020603050405020304" pitchFamily="18" charset="0"/>
              </a:rPr>
              <a:t>+2=</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假命题</a:t>
            </a:r>
            <a:endParaRPr lang="zh-CN" altLang="en-US" sz="2800" b="1" dirty="0">
              <a:latin typeface="Times New Roman" panose="02020603050405020304" pitchFamily="18" charset="0"/>
            </a:endParaRPr>
          </a:p>
        </p:txBody>
      </p:sp>
      <p:sp>
        <p:nvSpPr>
          <p:cNvPr id="46086" name="Text Box 10"/>
          <p:cNvSpPr txBox="1"/>
          <p:nvPr/>
        </p:nvSpPr>
        <p:spPr>
          <a:xfrm>
            <a:off x="1187450" y="1901825"/>
            <a:ext cx="63373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latin typeface="Times New Roman" panose="02020603050405020304" pitchFamily="18" charset="0"/>
                <a:sym typeface="Symbol" panose="05050102010706020507" pitchFamily="18" charset="2"/>
              </a:rPr>
              <a:t>(3)   </a:t>
            </a:r>
            <a:r>
              <a:rPr lang="en-US" altLang="zh-CN" sz="2800" b="1" i="1" dirty="0">
                <a:latin typeface="Times New Roman" panose="02020603050405020304" pitchFamily="18" charset="0"/>
              </a:rPr>
              <a:t>x</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y</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z </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x+y</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z</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真命题</a:t>
            </a:r>
            <a:endParaRPr lang="zh-CN" altLang="en-US" sz="2800" b="1" dirty="0">
              <a:latin typeface="Times New Roman" panose="02020603050405020304" pitchFamily="18" charset="0"/>
            </a:endParaRPr>
          </a:p>
        </p:txBody>
      </p:sp>
      <p:sp>
        <p:nvSpPr>
          <p:cNvPr id="46087" name="Text Box 11"/>
          <p:cNvSpPr txBox="1"/>
          <p:nvPr/>
        </p:nvSpPr>
        <p:spPr>
          <a:xfrm>
            <a:off x="1258888" y="2708275"/>
            <a:ext cx="41910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latin typeface="Times New Roman" panose="02020603050405020304" pitchFamily="18" charset="0"/>
                <a:sym typeface="Symbol" panose="05050102010706020507" pitchFamily="18" charset="2"/>
              </a:rPr>
              <a:t>(4) </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(2</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baseline="30000" dirty="0">
                <a:latin typeface="Times New Roman" panose="02020603050405020304" pitchFamily="18" charset="0"/>
              </a:rPr>
              <a:t>2</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真命题</a:t>
            </a:r>
            <a:endParaRPr lang="zh-CN" altLang="en-US" sz="2800" b="1" dirty="0">
              <a:latin typeface="Times New Roman" panose="02020603050405020304" pitchFamily="18" charset="0"/>
            </a:endParaRPr>
          </a:p>
        </p:txBody>
      </p:sp>
      <p:sp>
        <p:nvSpPr>
          <p:cNvPr id="46088" name="Text Box 12"/>
          <p:cNvSpPr txBox="1"/>
          <p:nvPr/>
        </p:nvSpPr>
        <p:spPr>
          <a:xfrm>
            <a:off x="1258888" y="3429000"/>
            <a:ext cx="48006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800" b="1" dirty="0">
                <a:latin typeface="Times New Roman" panose="02020603050405020304" pitchFamily="18" charset="0"/>
                <a:sym typeface="Symbol" panose="05050102010706020507" pitchFamily="18" charset="2"/>
              </a:rPr>
              <a:t>(5) </a:t>
            </a:r>
            <a:r>
              <a:rPr lang="en-US" altLang="zh-CN" sz="2800" b="1" i="1" dirty="0">
                <a:latin typeface="Times New Roman" panose="02020603050405020304" pitchFamily="18" charset="0"/>
              </a:rPr>
              <a:t>x</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y</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z </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y+z</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假命题</a:t>
            </a:r>
            <a:endParaRPr lang="zh-CN" altLang="en-US" sz="2800" b="1" dirty="0">
              <a:latin typeface="Times New Roman" panose="02020603050405020304" pitchFamily="18" charset="0"/>
            </a:endParaRPr>
          </a:p>
        </p:txBody>
      </p:sp>
      <p:sp>
        <p:nvSpPr>
          <p:cNvPr id="46089" name="Text Box 13"/>
          <p:cNvSpPr txBox="1"/>
          <p:nvPr/>
        </p:nvSpPr>
        <p:spPr>
          <a:xfrm>
            <a:off x="1266825" y="4581525"/>
            <a:ext cx="6400800" cy="14160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just" eaLnBrk="1" hangingPunct="1">
              <a:lnSpc>
                <a:spcPct val="90000"/>
              </a:lnSpc>
              <a:buNone/>
            </a:pPr>
            <a:r>
              <a:rPr lang="zh-CN" altLang="en-US" sz="2800" b="1" dirty="0">
                <a:latin typeface="Times New Roman" panose="02020603050405020304" pitchFamily="18" charset="0"/>
              </a:rPr>
              <a:t>两点说明</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marL="0" lvl="0" indent="0" algn="just" eaLnBrk="1" hangingPunct="1">
              <a:lnSpc>
                <a:spcPct val="90000"/>
              </a:lnSpc>
              <a:buNone/>
            </a:pPr>
            <a:r>
              <a:rPr lang="en-US" altLang="zh-CN" sz="2800" b="1" dirty="0">
                <a:latin typeface="Times New Roman" panose="02020603050405020304" pitchFamily="18" charset="0"/>
              </a:rPr>
              <a:t>5</a:t>
            </a:r>
            <a:r>
              <a:rPr lang="zh-CN" altLang="en-US" sz="2800" b="1" dirty="0">
                <a:latin typeface="Times New Roman" panose="02020603050405020304" pitchFamily="18" charset="0"/>
              </a:rPr>
              <a:t>个小题都是闭式</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在</a:t>
            </a:r>
            <a:r>
              <a:rPr lang="en-US" altLang="zh-CN" sz="2800" b="1" i="1" dirty="0">
                <a:latin typeface="Times New Roman" panose="02020603050405020304" pitchFamily="18" charset="0"/>
              </a:rPr>
              <a:t>I</a:t>
            </a:r>
            <a:r>
              <a:rPr lang="zh-CN" altLang="en-US" sz="2800" b="1" dirty="0">
                <a:latin typeface="Times New Roman" panose="02020603050405020304" pitchFamily="18" charset="0"/>
              </a:rPr>
              <a:t>下全是命题</a:t>
            </a:r>
            <a:endParaRPr lang="zh-CN" altLang="en-US" sz="2800" b="1" dirty="0">
              <a:latin typeface="Times New Roman" panose="02020603050405020304" pitchFamily="18" charset="0"/>
            </a:endParaRPr>
          </a:p>
          <a:p>
            <a:pPr marL="0" lvl="0" indent="0" eaLnBrk="1" hangingPunct="1">
              <a:lnSpc>
                <a:spcPct val="90000"/>
              </a:lnSpc>
              <a:buNone/>
            </a:pPr>
            <a:r>
              <a:rPr lang="en-US" altLang="zh-CN" sz="2800" b="1" dirty="0">
                <a:latin typeface="Times New Roman" panose="02020603050405020304" pitchFamily="18" charset="0"/>
              </a:rPr>
              <a:t>(3)</a:t>
            </a:r>
            <a:r>
              <a:rPr lang="zh-CN" altLang="en-US" sz="2800" b="1" dirty="0">
                <a:latin typeface="Times New Roman" panose="02020603050405020304" pitchFamily="18" charset="0"/>
              </a:rPr>
              <a:t>与</a:t>
            </a:r>
            <a:r>
              <a:rPr lang="en-US" altLang="zh-CN" sz="2800" b="1" dirty="0">
                <a:latin typeface="Times New Roman" panose="02020603050405020304" pitchFamily="18" charset="0"/>
              </a:rPr>
              <a:t>(5)</a:t>
            </a:r>
            <a:r>
              <a:rPr lang="zh-CN" altLang="en-US" sz="2800" b="1" dirty="0">
                <a:latin typeface="Times New Roman" panose="02020603050405020304" pitchFamily="18" charset="0"/>
              </a:rPr>
              <a:t>说明，量词顺序不能随意改变 </a:t>
            </a:r>
            <a:endParaRPr lang="zh-CN"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084"/>
                                        </p:tgtEl>
                                        <p:attrNameLst>
                                          <p:attrName>style.visibility</p:attrName>
                                        </p:attrNameLst>
                                      </p:cBhvr>
                                      <p:to>
                                        <p:strVal val="visible"/>
                                      </p:to>
                                    </p:set>
                                    <p:anim calcmode="lin" valueType="num">
                                      <p:cBhvr additive="base">
                                        <p:cTn id="7" dur="500" fill="hold"/>
                                        <p:tgtEl>
                                          <p:spTgt spid="46084"/>
                                        </p:tgtEl>
                                        <p:attrNameLst>
                                          <p:attrName>ppt_x</p:attrName>
                                        </p:attrNameLst>
                                      </p:cBhvr>
                                      <p:tavLst>
                                        <p:tav tm="0">
                                          <p:val>
                                            <p:strVal val="0-#ppt_w/2"/>
                                          </p:val>
                                        </p:tav>
                                        <p:tav tm="100000">
                                          <p:val>
                                            <p:strVal val="#ppt_x"/>
                                          </p:val>
                                        </p:tav>
                                      </p:tavLst>
                                    </p:anim>
                                    <p:anim calcmode="lin" valueType="num">
                                      <p:cBhvr additive="base">
                                        <p:cTn id="8" dur="500" fill="hold"/>
                                        <p:tgtEl>
                                          <p:spTgt spid="4608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6085"/>
                                        </p:tgtEl>
                                        <p:attrNameLst>
                                          <p:attrName>style.visibility</p:attrName>
                                        </p:attrNameLst>
                                      </p:cBhvr>
                                      <p:to>
                                        <p:strVal val="visible"/>
                                      </p:to>
                                    </p:set>
                                    <p:anim calcmode="lin" valueType="num">
                                      <p:cBhvr additive="base">
                                        <p:cTn id="13" dur="500" fill="hold"/>
                                        <p:tgtEl>
                                          <p:spTgt spid="46085"/>
                                        </p:tgtEl>
                                        <p:attrNameLst>
                                          <p:attrName>ppt_x</p:attrName>
                                        </p:attrNameLst>
                                      </p:cBhvr>
                                      <p:tavLst>
                                        <p:tav tm="0">
                                          <p:val>
                                            <p:strVal val="0-#ppt_w/2"/>
                                          </p:val>
                                        </p:tav>
                                        <p:tav tm="100000">
                                          <p:val>
                                            <p:strVal val="#ppt_x"/>
                                          </p:val>
                                        </p:tav>
                                      </p:tavLst>
                                    </p:anim>
                                    <p:anim calcmode="lin" valueType="num">
                                      <p:cBhvr additive="base">
                                        <p:cTn id="14" dur="500" fill="hold"/>
                                        <p:tgtEl>
                                          <p:spTgt spid="4608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6086"/>
                                        </p:tgtEl>
                                        <p:attrNameLst>
                                          <p:attrName>style.visibility</p:attrName>
                                        </p:attrNameLst>
                                      </p:cBhvr>
                                      <p:to>
                                        <p:strVal val="visible"/>
                                      </p:to>
                                    </p:set>
                                    <p:anim calcmode="lin" valueType="num">
                                      <p:cBhvr additive="base">
                                        <p:cTn id="19" dur="500" fill="hold"/>
                                        <p:tgtEl>
                                          <p:spTgt spid="46086"/>
                                        </p:tgtEl>
                                        <p:attrNameLst>
                                          <p:attrName>ppt_x</p:attrName>
                                        </p:attrNameLst>
                                      </p:cBhvr>
                                      <p:tavLst>
                                        <p:tav tm="0">
                                          <p:val>
                                            <p:strVal val="0-#ppt_w/2"/>
                                          </p:val>
                                        </p:tav>
                                        <p:tav tm="100000">
                                          <p:val>
                                            <p:strVal val="#ppt_x"/>
                                          </p:val>
                                        </p:tav>
                                      </p:tavLst>
                                    </p:anim>
                                    <p:anim calcmode="lin" valueType="num">
                                      <p:cBhvr additive="base">
                                        <p:cTn id="20" dur="500" fill="hold"/>
                                        <p:tgtEl>
                                          <p:spTgt spid="4608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6087"/>
                                        </p:tgtEl>
                                        <p:attrNameLst>
                                          <p:attrName>style.visibility</p:attrName>
                                        </p:attrNameLst>
                                      </p:cBhvr>
                                      <p:to>
                                        <p:strVal val="visible"/>
                                      </p:to>
                                    </p:set>
                                    <p:anim calcmode="lin" valueType="num">
                                      <p:cBhvr additive="base">
                                        <p:cTn id="25" dur="500" fill="hold"/>
                                        <p:tgtEl>
                                          <p:spTgt spid="46087"/>
                                        </p:tgtEl>
                                        <p:attrNameLst>
                                          <p:attrName>ppt_x</p:attrName>
                                        </p:attrNameLst>
                                      </p:cBhvr>
                                      <p:tavLst>
                                        <p:tav tm="0">
                                          <p:val>
                                            <p:strVal val="0-#ppt_w/2"/>
                                          </p:val>
                                        </p:tav>
                                        <p:tav tm="100000">
                                          <p:val>
                                            <p:strVal val="#ppt_x"/>
                                          </p:val>
                                        </p:tav>
                                      </p:tavLst>
                                    </p:anim>
                                    <p:anim calcmode="lin" valueType="num">
                                      <p:cBhvr additive="base">
                                        <p:cTn id="26" dur="500" fill="hold"/>
                                        <p:tgtEl>
                                          <p:spTgt spid="4608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6088"/>
                                        </p:tgtEl>
                                        <p:attrNameLst>
                                          <p:attrName>style.visibility</p:attrName>
                                        </p:attrNameLst>
                                      </p:cBhvr>
                                      <p:to>
                                        <p:strVal val="visible"/>
                                      </p:to>
                                    </p:set>
                                    <p:anim calcmode="lin" valueType="num">
                                      <p:cBhvr additive="base">
                                        <p:cTn id="31" dur="500" fill="hold"/>
                                        <p:tgtEl>
                                          <p:spTgt spid="46088"/>
                                        </p:tgtEl>
                                        <p:attrNameLst>
                                          <p:attrName>ppt_x</p:attrName>
                                        </p:attrNameLst>
                                      </p:cBhvr>
                                      <p:tavLst>
                                        <p:tav tm="0">
                                          <p:val>
                                            <p:strVal val="0-#ppt_w/2"/>
                                          </p:val>
                                        </p:tav>
                                        <p:tav tm="100000">
                                          <p:val>
                                            <p:strVal val="#ppt_x"/>
                                          </p:val>
                                        </p:tav>
                                      </p:tavLst>
                                    </p:anim>
                                    <p:anim calcmode="lin" valueType="num">
                                      <p:cBhvr additive="base">
                                        <p:cTn id="32" dur="500" fill="hold"/>
                                        <p:tgtEl>
                                          <p:spTgt spid="4608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6089"/>
                                        </p:tgtEl>
                                        <p:attrNameLst>
                                          <p:attrName>style.visibility</p:attrName>
                                        </p:attrNameLst>
                                      </p:cBhvr>
                                      <p:to>
                                        <p:strVal val="visible"/>
                                      </p:to>
                                    </p:set>
                                    <p:anim calcmode="lin" valueType="num">
                                      <p:cBhvr additive="base">
                                        <p:cTn id="37" dur="500" fill="hold"/>
                                        <p:tgtEl>
                                          <p:spTgt spid="46089"/>
                                        </p:tgtEl>
                                        <p:attrNameLst>
                                          <p:attrName>ppt_x</p:attrName>
                                        </p:attrNameLst>
                                      </p:cBhvr>
                                      <p:tavLst>
                                        <p:tav tm="0">
                                          <p:val>
                                            <p:strVal val="0-#ppt_w/2"/>
                                          </p:val>
                                        </p:tav>
                                        <p:tav tm="100000">
                                          <p:val>
                                            <p:strVal val="#ppt_x"/>
                                          </p:val>
                                        </p:tav>
                                      </p:tavLst>
                                    </p:anim>
                                    <p:anim calcmode="lin" valueType="num">
                                      <p:cBhvr additive="base">
                                        <p:cTn id="38" dur="500" fill="hold"/>
                                        <p:tgtEl>
                                          <p:spTgt spid="460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p:bldP spid="46085" grpId="0"/>
      <p:bldP spid="46086" grpId="0"/>
      <p:bldP spid="46087" grpId="0"/>
      <p:bldP spid="46088" grpId="0"/>
      <p:bldP spid="4608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灯片编号占位符 4"/>
          <p:cNvSpPr txBox="1">
            <a:spLocks noGrp="1"/>
          </p:cNvSpPr>
          <p:nvPr/>
        </p:nvSpPr>
        <p:spPr>
          <a:xfrm>
            <a:off x="6553200" y="6248400"/>
            <a:ext cx="21336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62467" name="Rectangle 2"/>
          <p:cNvSpPr>
            <a:spLocks noGrp="1"/>
          </p:cNvSpPr>
          <p:nvPr>
            <p:ph type="title" idx="4294967295"/>
          </p:nvPr>
        </p:nvSpPr>
        <p:spPr>
          <a:xfrm>
            <a:off x="457200" y="457200"/>
            <a:ext cx="8229600" cy="1219200"/>
          </a:xfrm>
          <a:ln/>
        </p:spPr>
        <p:txBody>
          <a:bodyPr vert="horz" wrap="square" lIns="91440" tIns="45720" rIns="91440" bIns="45720" anchor="ctr" anchorCtr="0"/>
          <a:p>
            <a:pPr eaLnBrk="1" hangingPunct="1"/>
            <a:r>
              <a:rPr lang="zh-CN" altLang="zh-CN" b="1" dirty="0">
                <a:latin typeface="宋体" panose="02010600030101010101" pitchFamily="2" charset="-122"/>
              </a:rPr>
              <a:t>公式的解释与分类</a:t>
            </a:r>
            <a:r>
              <a:rPr lang="zh-CN" altLang="zh-CN" sz="4000" b="1" dirty="0">
                <a:latin typeface="宋体" panose="02010600030101010101" pitchFamily="2" charset="-122"/>
              </a:rPr>
              <a:t> </a:t>
            </a:r>
            <a:endParaRPr lang="zh-CN" altLang="zh-CN" sz="4000" b="1" dirty="0">
              <a:latin typeface="宋体" panose="02010600030101010101" pitchFamily="2" charset="-122"/>
            </a:endParaRPr>
          </a:p>
        </p:txBody>
      </p:sp>
      <p:sp>
        <p:nvSpPr>
          <p:cNvPr id="62468" name="Rectangle 3"/>
          <p:cNvSpPr>
            <a:spLocks noGrp="1"/>
          </p:cNvSpPr>
          <p:nvPr>
            <p:ph type="body" idx="4294967295"/>
          </p:nvPr>
        </p:nvSpPr>
        <p:spPr>
          <a:xfrm>
            <a:off x="539750" y="1916113"/>
            <a:ext cx="8229600" cy="4176712"/>
          </a:xfrm>
          <a:ln/>
        </p:spPr>
        <p:txBody>
          <a:bodyPr vert="horz" wrap="square" lIns="91440" tIns="45720" rIns="91440" bIns="45720" anchor="t" anchorCtr="0"/>
          <a:p>
            <a:pPr algn="just" eaLnBrk="1" hangingPunct="1">
              <a:buNone/>
            </a:pPr>
            <a:r>
              <a:rPr lang="zh-CN" altLang="en-US" sz="2800" b="1" dirty="0">
                <a:latin typeface="Times New Roman" panose="02020603050405020304" pitchFamily="18" charset="0"/>
              </a:rPr>
              <a:t>给定公式 </a:t>
            </a:r>
            <a:r>
              <a:rPr lang="en-US" altLang="zh-CN" sz="2800" b="1" i="1" dirty="0">
                <a:latin typeface="Times New Roman" panose="02020603050405020304" pitchFamily="18" charset="0"/>
              </a:rPr>
              <a:t>A</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F</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G</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algn="just" eaLnBrk="1" hangingPunct="1">
              <a:buNone/>
            </a:pPr>
            <a:r>
              <a:rPr lang="zh-CN" altLang="en-US" sz="2800" b="1" dirty="0">
                <a:solidFill>
                  <a:srgbClr val="FF3300"/>
                </a:solidFill>
                <a:latin typeface="Times New Roman" panose="02020603050405020304" pitchFamily="18" charset="0"/>
              </a:rPr>
              <a:t>成真解释</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个体域</a:t>
            </a:r>
            <a:r>
              <a:rPr lang="en-US" altLang="zh-CN" sz="2800" b="1" i="1" dirty="0">
                <a:latin typeface="Times New Roman" panose="02020603050405020304" pitchFamily="18" charset="0"/>
              </a:rPr>
              <a:t>N</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F</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 </a:t>
            </a:r>
            <a:r>
              <a:rPr lang="en-US" altLang="zh-CN" sz="2800" b="1" i="1" dirty="0">
                <a:latin typeface="Times New Roman" panose="02020603050405020304" pitchFamily="18" charset="0"/>
                <a:sym typeface="Symbol" panose="05050102010706020507" pitchFamily="18" charset="2"/>
              </a:rPr>
              <a:t>x</a:t>
            </a:r>
            <a:r>
              <a:rPr lang="en-US" altLang="zh-CN" sz="2800" b="1" dirty="0">
                <a:latin typeface="Times New Roman" panose="02020603050405020304" pitchFamily="18" charset="0"/>
                <a:sym typeface="Symbol" panose="05050102010706020507" pitchFamily="18" charset="2"/>
              </a:rPr>
              <a:t>&gt;2, </a:t>
            </a:r>
            <a:r>
              <a:rPr lang="en-US" altLang="zh-CN" sz="2800" b="1" i="1" dirty="0">
                <a:latin typeface="Times New Roman" panose="02020603050405020304" pitchFamily="18" charset="0"/>
              </a:rPr>
              <a:t>G</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 </a:t>
            </a:r>
            <a:r>
              <a:rPr lang="en-US" altLang="zh-CN" sz="2800" b="1" i="1" dirty="0">
                <a:latin typeface="Times New Roman" panose="02020603050405020304" pitchFamily="18" charset="0"/>
                <a:sym typeface="Symbol" panose="05050102010706020507" pitchFamily="18" charset="2"/>
              </a:rPr>
              <a:t>x</a:t>
            </a:r>
            <a:r>
              <a:rPr lang="en-US" altLang="zh-CN" sz="2800" b="1" dirty="0">
                <a:latin typeface="Times New Roman" panose="02020603050405020304" pitchFamily="18" charset="0"/>
                <a:sym typeface="Symbol" panose="05050102010706020507" pitchFamily="18" charset="2"/>
              </a:rPr>
              <a:t>&gt;1</a:t>
            </a:r>
            <a:endParaRPr lang="en-US" altLang="zh-CN" sz="2800" b="1" dirty="0">
              <a:latin typeface="Times New Roman" panose="02020603050405020304" pitchFamily="18" charset="0"/>
              <a:sym typeface="Symbol" panose="05050102010706020507" pitchFamily="18" charset="2"/>
            </a:endParaRPr>
          </a:p>
          <a:p>
            <a:pPr algn="just" eaLnBrk="1" hangingPunct="1">
              <a:buNone/>
            </a:pPr>
            <a:r>
              <a:rPr lang="en-US" altLang="zh-CN" sz="2800" b="1" dirty="0">
                <a:latin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sym typeface="Symbol" panose="05050102010706020507" pitchFamily="18" charset="2"/>
              </a:rPr>
              <a:t>代入得</a:t>
            </a:r>
            <a:r>
              <a:rPr lang="en-US" altLang="zh-CN" sz="2800" b="1" i="1" dirty="0">
                <a:latin typeface="Times New Roman" panose="02020603050405020304" pitchFamily="18" charset="0"/>
              </a:rPr>
              <a:t>A</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&gt;2</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&gt;1)       </a:t>
            </a:r>
            <a:r>
              <a:rPr lang="zh-CN" altLang="en-US" sz="2800" b="1" dirty="0">
                <a:latin typeface="Times New Roman" panose="02020603050405020304" pitchFamily="18" charset="0"/>
              </a:rPr>
              <a:t>真命题</a:t>
            </a:r>
            <a:endParaRPr lang="zh-CN" altLang="en-US" sz="2800" b="1" dirty="0">
              <a:latin typeface="Times New Roman" panose="02020603050405020304" pitchFamily="18" charset="0"/>
            </a:endParaRPr>
          </a:p>
          <a:p>
            <a:pPr algn="just" eaLnBrk="1" hangingPunct="1">
              <a:buNone/>
            </a:pPr>
            <a:r>
              <a:rPr lang="zh-CN" altLang="en-US" sz="2800" b="1" dirty="0">
                <a:solidFill>
                  <a:srgbClr val="FF3300"/>
                </a:solidFill>
                <a:latin typeface="Times New Roman" panose="02020603050405020304" pitchFamily="18" charset="0"/>
              </a:rPr>
              <a:t>成假解释</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个体域</a:t>
            </a:r>
            <a:r>
              <a:rPr lang="en-US" altLang="zh-CN" sz="2800" b="1" i="1" dirty="0">
                <a:latin typeface="Times New Roman" panose="02020603050405020304" pitchFamily="18" charset="0"/>
              </a:rPr>
              <a:t>N</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F</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 </a:t>
            </a:r>
            <a:r>
              <a:rPr lang="en-US" altLang="zh-CN" sz="2800" b="1" i="1" dirty="0">
                <a:latin typeface="Times New Roman" panose="02020603050405020304" pitchFamily="18" charset="0"/>
                <a:sym typeface="Symbol" panose="05050102010706020507" pitchFamily="18" charset="2"/>
              </a:rPr>
              <a:t>x</a:t>
            </a:r>
            <a:r>
              <a:rPr lang="en-US" altLang="zh-CN" sz="2800" b="1" dirty="0">
                <a:latin typeface="Times New Roman" panose="02020603050405020304" pitchFamily="18" charset="0"/>
                <a:sym typeface="Symbol" panose="05050102010706020507" pitchFamily="18" charset="2"/>
              </a:rPr>
              <a:t>&gt;1, </a:t>
            </a:r>
            <a:r>
              <a:rPr lang="en-US" altLang="zh-CN" sz="2800" b="1" i="1" dirty="0">
                <a:latin typeface="Times New Roman" panose="02020603050405020304" pitchFamily="18" charset="0"/>
              </a:rPr>
              <a:t>G</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 </a:t>
            </a:r>
            <a:r>
              <a:rPr lang="en-US" altLang="zh-CN" sz="2800" b="1" i="1" dirty="0">
                <a:latin typeface="Times New Roman" panose="02020603050405020304" pitchFamily="18" charset="0"/>
                <a:sym typeface="Symbol" panose="05050102010706020507" pitchFamily="18" charset="2"/>
              </a:rPr>
              <a:t>x</a:t>
            </a:r>
            <a:r>
              <a:rPr lang="en-US" altLang="zh-CN" sz="2800" b="1" dirty="0">
                <a:latin typeface="Times New Roman" panose="02020603050405020304" pitchFamily="18" charset="0"/>
                <a:sym typeface="Symbol" panose="05050102010706020507" pitchFamily="18" charset="2"/>
              </a:rPr>
              <a:t>&gt;2</a:t>
            </a:r>
            <a:endParaRPr lang="en-US" altLang="zh-CN" sz="2800" b="1" dirty="0">
              <a:latin typeface="Times New Roman" panose="02020603050405020304" pitchFamily="18" charset="0"/>
              <a:sym typeface="Symbol" panose="05050102010706020507" pitchFamily="18" charset="2"/>
            </a:endParaRPr>
          </a:p>
          <a:p>
            <a:pPr algn="just" eaLnBrk="1" hangingPunct="1">
              <a:buNone/>
            </a:pPr>
            <a:r>
              <a:rPr lang="en-US" altLang="zh-CN" sz="2800" b="1" dirty="0">
                <a:latin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sym typeface="Symbol" panose="05050102010706020507" pitchFamily="18" charset="2"/>
              </a:rPr>
              <a:t>代入得</a:t>
            </a:r>
            <a:r>
              <a:rPr lang="en-US" altLang="zh-CN" sz="2800" b="1" i="1" dirty="0">
                <a:latin typeface="Times New Roman" panose="02020603050405020304" pitchFamily="18" charset="0"/>
              </a:rPr>
              <a:t>A</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&gt;1</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&gt;2)       </a:t>
            </a:r>
            <a:r>
              <a:rPr lang="zh-CN" altLang="en-US" sz="2800" b="1" dirty="0">
                <a:latin typeface="Times New Roman" panose="02020603050405020304" pitchFamily="18" charset="0"/>
              </a:rPr>
              <a:t>假命题</a:t>
            </a:r>
            <a:endParaRPr lang="zh-CN" altLang="en-US" sz="2800" b="1" dirty="0">
              <a:latin typeface="Times New Roman" panose="02020603050405020304" pitchFamily="18" charset="0"/>
            </a:endParaRPr>
          </a:p>
          <a:p>
            <a:pPr algn="just" eaLnBrk="1" hangingPunct="1">
              <a:buNone/>
            </a:pPr>
            <a:endParaRPr lang="zh-CN" altLang="en-US" sz="2800" b="1" dirty="0">
              <a:latin typeface="Times New Roman" panose="02020603050405020304" pitchFamily="18" charset="0"/>
              <a:sym typeface="Symbol" panose="05050102010706020507" pitchFamily="18" charset="2"/>
            </a:endParaRPr>
          </a:p>
          <a:p>
            <a:pPr algn="just" eaLnBrk="1" hangingPunct="1">
              <a:buNone/>
            </a:pPr>
            <a:r>
              <a:rPr lang="zh-CN" altLang="en-US" sz="2800" b="1" dirty="0">
                <a:latin typeface="Times New Roman" panose="02020603050405020304" pitchFamily="18" charset="0"/>
                <a:sym typeface="Symbol" panose="05050102010706020507" pitchFamily="18" charset="2"/>
              </a:rPr>
              <a:t>问</a:t>
            </a:r>
            <a:r>
              <a:rPr lang="en-US" altLang="zh-CN" sz="2800" b="1" dirty="0">
                <a:latin typeface="Times New Roman" panose="02020603050405020304" pitchFamily="18" charset="0"/>
                <a:sym typeface="Symbol" panose="05050102010706020507" pitchFamily="18" charset="2"/>
              </a:rPr>
              <a:t>: </a:t>
            </a:r>
            <a:r>
              <a:rPr lang="en-US" altLang="zh-CN" sz="2800" b="1" i="1" dirty="0">
                <a:latin typeface="Times New Roman" panose="02020603050405020304" pitchFamily="18" charset="0"/>
              </a:rPr>
              <a:t>xF</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F</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有成真解释吗？</a:t>
            </a:r>
            <a:endParaRPr lang="zh-CN" altLang="en-US" sz="2800" b="1" dirty="0">
              <a:latin typeface="Times New Roman" panose="02020603050405020304" pitchFamily="18" charset="0"/>
            </a:endParaRPr>
          </a:p>
          <a:p>
            <a:pPr eaLnBrk="1" hangingPunct="1">
              <a:buNone/>
            </a:pPr>
            <a:r>
              <a:rPr lang="zh-CN" altLang="en-US" sz="2800" b="1" dirty="0">
                <a:latin typeface="Times New Roman" panose="02020603050405020304" pitchFamily="18" charset="0"/>
                <a:sym typeface="Symbol" panose="05050102010706020507" pitchFamily="18" charset="2"/>
              </a:rPr>
              <a:t>       </a:t>
            </a:r>
            <a:r>
              <a:rPr lang="en-US" altLang="zh-CN" sz="2800" b="1" i="1" dirty="0">
                <a:latin typeface="Times New Roman" panose="02020603050405020304" pitchFamily="18" charset="0"/>
              </a:rPr>
              <a:t>xF</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F</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有成假解释吗？ </a:t>
            </a:r>
            <a:endParaRPr lang="zh-CN" altLang="en-US" sz="2800" b="1" dirty="0">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灯片编号占位符 4"/>
          <p:cNvSpPr txBox="1">
            <a:spLocks noGrp="1"/>
          </p:cNvSpPr>
          <p:nvPr/>
        </p:nvSpPr>
        <p:spPr>
          <a:xfrm>
            <a:off x="6553200" y="6248400"/>
            <a:ext cx="21336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8195" name="Rectangle 2"/>
          <p:cNvSpPr>
            <a:spLocks noGrp="1"/>
          </p:cNvSpPr>
          <p:nvPr>
            <p:ph type="title" idx="4294967295"/>
          </p:nvPr>
        </p:nvSpPr>
        <p:spPr>
          <a:xfrm>
            <a:off x="457200" y="457200"/>
            <a:ext cx="8229600" cy="990600"/>
          </a:xfrm>
          <a:ln/>
        </p:spPr>
        <p:txBody>
          <a:bodyPr vert="horz" wrap="square" lIns="91440" tIns="45720" rIns="91440" bIns="45720" anchor="ctr" anchorCtr="0"/>
          <a:p>
            <a:pPr eaLnBrk="1" hangingPunct="1"/>
            <a:r>
              <a:rPr lang="zh-CN" altLang="en-US" sz="4000" b="1" dirty="0">
                <a:latin typeface="Times New Roman" panose="02020603050405020304" pitchFamily="18" charset="0"/>
              </a:rPr>
              <a:t>基本概念</a:t>
            </a:r>
            <a:r>
              <a:rPr lang="en-US" altLang="zh-CN" sz="4000" b="1" dirty="0">
                <a:latin typeface="Times New Roman" panose="02020603050405020304" pitchFamily="18" charset="0"/>
              </a:rPr>
              <a:t>——</a:t>
            </a:r>
            <a:r>
              <a:rPr lang="zh-CN" altLang="en-US" sz="4000" b="1" dirty="0">
                <a:latin typeface="Times New Roman" panose="02020603050405020304" pitchFamily="18" charset="0"/>
              </a:rPr>
              <a:t>个体词、谓词、量词 </a:t>
            </a:r>
            <a:endParaRPr lang="zh-CN" altLang="en-US" sz="4000" b="1" dirty="0">
              <a:latin typeface="Times New Roman" panose="02020603050405020304" pitchFamily="18" charset="0"/>
            </a:endParaRPr>
          </a:p>
        </p:txBody>
      </p:sp>
      <p:sp>
        <p:nvSpPr>
          <p:cNvPr id="8196" name="Rectangle 3"/>
          <p:cNvSpPr>
            <a:spLocks noGrp="1"/>
          </p:cNvSpPr>
          <p:nvPr>
            <p:ph type="body" idx="4294967295"/>
          </p:nvPr>
        </p:nvSpPr>
        <p:spPr>
          <a:xfrm>
            <a:off x="611188" y="1844675"/>
            <a:ext cx="8229600" cy="4267200"/>
          </a:xfrm>
          <a:ln/>
        </p:spPr>
        <p:txBody>
          <a:bodyPr vert="horz" wrap="square" lIns="91440" tIns="45720" rIns="91440" bIns="45720" anchor="t" anchorCtr="0"/>
          <a:p>
            <a:pPr algn="just" eaLnBrk="1" hangingPunct="1"/>
            <a:r>
              <a:rPr lang="zh-CN" altLang="en-US" b="1" dirty="0">
                <a:solidFill>
                  <a:srgbClr val="FF3300"/>
                </a:solidFill>
                <a:latin typeface="Times New Roman" panose="02020603050405020304" pitchFamily="18" charset="0"/>
              </a:rPr>
              <a:t>个体词</a:t>
            </a:r>
            <a:r>
              <a:rPr lang="en-US" altLang="zh-CN" b="1" dirty="0">
                <a:solidFill>
                  <a:srgbClr val="FF3300"/>
                </a:solidFill>
                <a:latin typeface="Times New Roman" panose="02020603050405020304" pitchFamily="18" charset="0"/>
              </a:rPr>
              <a:t>(</a:t>
            </a:r>
            <a:r>
              <a:rPr lang="zh-CN" altLang="en-US" b="1" dirty="0">
                <a:solidFill>
                  <a:srgbClr val="FF3300"/>
                </a:solidFill>
                <a:latin typeface="Times New Roman" panose="02020603050405020304" pitchFamily="18" charset="0"/>
              </a:rPr>
              <a:t>个体</a:t>
            </a:r>
            <a:r>
              <a:rPr lang="en-US" altLang="zh-CN" b="1" dirty="0">
                <a:solidFill>
                  <a:srgbClr val="FF3300"/>
                </a:solidFill>
                <a:latin typeface="Times New Roman" panose="02020603050405020304" pitchFamily="18" charset="0"/>
              </a:rPr>
              <a:t>)</a:t>
            </a:r>
            <a:r>
              <a:rPr lang="en-US" altLang="zh-CN" b="1" dirty="0">
                <a:latin typeface="Times New Roman" panose="02020603050405020304" pitchFamily="18" charset="0"/>
              </a:rPr>
              <a:t>: </a:t>
            </a:r>
            <a:r>
              <a:rPr lang="zh-CN" altLang="en-US" b="1" dirty="0">
                <a:latin typeface="Times New Roman" panose="02020603050405020304" pitchFamily="18" charset="0"/>
              </a:rPr>
              <a:t>所研究对象中可以独立存在的具体或抽象的客体</a:t>
            </a:r>
            <a:endParaRPr lang="zh-CN" altLang="en-US" b="1" dirty="0">
              <a:latin typeface="Times New Roman" panose="02020603050405020304" pitchFamily="18" charset="0"/>
            </a:endParaRPr>
          </a:p>
          <a:p>
            <a:pPr lvl="1" algn="just" eaLnBrk="1" hangingPunct="1"/>
            <a:r>
              <a:rPr lang="zh-CN" altLang="en-US" b="1" dirty="0">
                <a:solidFill>
                  <a:srgbClr val="FF3300"/>
                </a:solidFill>
                <a:latin typeface="Times New Roman" panose="02020603050405020304" pitchFamily="18" charset="0"/>
              </a:rPr>
              <a:t>个体常项</a:t>
            </a:r>
            <a:r>
              <a:rPr lang="zh-CN" altLang="en-US" b="1" dirty="0">
                <a:latin typeface="Times New Roman" panose="02020603050405020304" pitchFamily="18" charset="0"/>
              </a:rPr>
              <a:t>：具体的事物，用</a:t>
            </a:r>
            <a:r>
              <a:rPr lang="en-US" altLang="zh-CN" b="1" i="1" dirty="0">
                <a:latin typeface="Times New Roman" panose="02020603050405020304" pitchFamily="18" charset="0"/>
              </a:rPr>
              <a:t>a</a:t>
            </a:r>
            <a:r>
              <a:rPr lang="en-US" altLang="zh-CN" b="1" dirty="0">
                <a:latin typeface="Times New Roman" panose="02020603050405020304" pitchFamily="18" charset="0"/>
              </a:rPr>
              <a:t>, </a:t>
            </a:r>
            <a:r>
              <a:rPr lang="en-US" altLang="zh-CN" b="1" i="1" dirty="0">
                <a:latin typeface="Times New Roman" panose="02020603050405020304" pitchFamily="18" charset="0"/>
              </a:rPr>
              <a:t>b</a:t>
            </a:r>
            <a:r>
              <a:rPr lang="en-US" altLang="zh-CN" b="1" dirty="0">
                <a:latin typeface="Times New Roman" panose="02020603050405020304" pitchFamily="18" charset="0"/>
              </a:rPr>
              <a:t>, </a:t>
            </a:r>
            <a:r>
              <a:rPr lang="en-US" altLang="zh-CN" b="1" i="1" dirty="0">
                <a:latin typeface="Times New Roman" panose="02020603050405020304" pitchFamily="18" charset="0"/>
              </a:rPr>
              <a:t>c</a:t>
            </a:r>
            <a:r>
              <a:rPr lang="zh-CN" altLang="en-US" b="1" dirty="0">
                <a:latin typeface="Times New Roman" panose="02020603050405020304" pitchFamily="18" charset="0"/>
              </a:rPr>
              <a:t>表示</a:t>
            </a:r>
            <a:endParaRPr lang="zh-CN" altLang="en-US" b="1" dirty="0">
              <a:latin typeface="Times New Roman" panose="02020603050405020304" pitchFamily="18" charset="0"/>
            </a:endParaRPr>
          </a:p>
          <a:p>
            <a:pPr lvl="1" algn="just" eaLnBrk="1" hangingPunct="1"/>
            <a:r>
              <a:rPr lang="zh-CN" altLang="en-US" b="1" dirty="0">
                <a:solidFill>
                  <a:srgbClr val="FF3300"/>
                </a:solidFill>
                <a:latin typeface="Times New Roman" panose="02020603050405020304" pitchFamily="18" charset="0"/>
              </a:rPr>
              <a:t>个体变项</a:t>
            </a:r>
            <a:r>
              <a:rPr lang="zh-CN" altLang="en-US" b="1" dirty="0">
                <a:latin typeface="Times New Roman" panose="02020603050405020304" pitchFamily="18" charset="0"/>
              </a:rPr>
              <a:t>：抽象的事物，用</a:t>
            </a:r>
            <a:r>
              <a:rPr lang="en-US" altLang="zh-CN" b="1" i="1" dirty="0">
                <a:latin typeface="Times New Roman" panose="02020603050405020304" pitchFamily="18" charset="0"/>
              </a:rPr>
              <a:t>x</a:t>
            </a:r>
            <a:r>
              <a:rPr lang="en-US" altLang="zh-CN" b="1" dirty="0">
                <a:latin typeface="Times New Roman" panose="02020603050405020304" pitchFamily="18" charset="0"/>
              </a:rPr>
              <a:t>, </a:t>
            </a:r>
            <a:r>
              <a:rPr lang="en-US" altLang="zh-CN" b="1" i="1" dirty="0">
                <a:latin typeface="Times New Roman" panose="02020603050405020304" pitchFamily="18" charset="0"/>
              </a:rPr>
              <a:t>y</a:t>
            </a:r>
            <a:r>
              <a:rPr lang="en-US" altLang="zh-CN" b="1" dirty="0">
                <a:latin typeface="Times New Roman" panose="02020603050405020304" pitchFamily="18" charset="0"/>
              </a:rPr>
              <a:t>, </a:t>
            </a:r>
            <a:r>
              <a:rPr lang="en-US" altLang="zh-CN" b="1" i="1" dirty="0">
                <a:latin typeface="Times New Roman" panose="02020603050405020304" pitchFamily="18" charset="0"/>
              </a:rPr>
              <a:t>z</a:t>
            </a:r>
            <a:r>
              <a:rPr lang="zh-CN" altLang="en-US" b="1" dirty="0">
                <a:latin typeface="Times New Roman" panose="02020603050405020304" pitchFamily="18" charset="0"/>
              </a:rPr>
              <a:t>表示</a:t>
            </a:r>
            <a:endParaRPr lang="zh-CN" altLang="en-US" b="1" dirty="0">
              <a:latin typeface="Times New Roman" panose="02020603050405020304" pitchFamily="18" charset="0"/>
            </a:endParaRPr>
          </a:p>
          <a:p>
            <a:pPr lvl="1" algn="just" eaLnBrk="1" hangingPunct="1"/>
            <a:r>
              <a:rPr lang="zh-CN" altLang="en-US" b="1" dirty="0">
                <a:solidFill>
                  <a:srgbClr val="FF3300"/>
                </a:solidFill>
                <a:latin typeface="Times New Roman" panose="02020603050405020304" pitchFamily="18" charset="0"/>
              </a:rPr>
              <a:t>个  体  域</a:t>
            </a:r>
            <a:r>
              <a:rPr lang="en-US" altLang="zh-CN" b="1" dirty="0">
                <a:latin typeface="Times New Roman" panose="02020603050405020304" pitchFamily="18" charset="0"/>
              </a:rPr>
              <a:t>:  </a:t>
            </a:r>
            <a:r>
              <a:rPr lang="zh-CN" altLang="en-US" b="1" dirty="0">
                <a:latin typeface="Times New Roman" panose="02020603050405020304" pitchFamily="18" charset="0"/>
              </a:rPr>
              <a:t>个体变项的取值范围</a:t>
            </a:r>
            <a:endParaRPr lang="zh-CN" altLang="en-US" b="1" dirty="0">
              <a:latin typeface="Times New Roman" panose="02020603050405020304" pitchFamily="18" charset="0"/>
            </a:endParaRPr>
          </a:p>
          <a:p>
            <a:pPr lvl="2" algn="just" eaLnBrk="1" hangingPunct="1"/>
            <a:r>
              <a:rPr lang="zh-CN" altLang="en-US" b="1" dirty="0">
                <a:latin typeface="Times New Roman" panose="02020603050405020304" pitchFamily="18" charset="0"/>
              </a:rPr>
              <a:t> </a:t>
            </a:r>
            <a:r>
              <a:rPr lang="zh-CN" altLang="en-US" b="1" dirty="0">
                <a:solidFill>
                  <a:srgbClr val="FF3300"/>
                </a:solidFill>
                <a:latin typeface="Times New Roman" panose="02020603050405020304" pitchFamily="18" charset="0"/>
              </a:rPr>
              <a:t>有限个体域</a:t>
            </a:r>
            <a:r>
              <a:rPr lang="zh-CN" altLang="en-US" b="1" dirty="0">
                <a:latin typeface="Times New Roman" panose="02020603050405020304" pitchFamily="18" charset="0"/>
              </a:rPr>
              <a:t>，如</a:t>
            </a:r>
            <a:r>
              <a:rPr lang="en-US" altLang="zh-CN" b="1" dirty="0">
                <a:latin typeface="Times New Roman" panose="02020603050405020304" pitchFamily="18" charset="0"/>
              </a:rPr>
              <a:t>{</a:t>
            </a:r>
            <a:r>
              <a:rPr lang="en-US" altLang="zh-CN" b="1" i="1" dirty="0">
                <a:latin typeface="Times New Roman" panose="02020603050405020304" pitchFamily="18" charset="0"/>
              </a:rPr>
              <a:t>a</a:t>
            </a:r>
            <a:r>
              <a:rPr lang="en-US" altLang="zh-CN" b="1" dirty="0">
                <a:latin typeface="Times New Roman" panose="02020603050405020304" pitchFamily="18" charset="0"/>
              </a:rPr>
              <a:t>, </a:t>
            </a:r>
            <a:r>
              <a:rPr lang="en-US" altLang="zh-CN" b="1" i="1" dirty="0">
                <a:latin typeface="Times New Roman" panose="02020603050405020304" pitchFamily="18" charset="0"/>
              </a:rPr>
              <a:t>b</a:t>
            </a:r>
            <a:r>
              <a:rPr lang="en-US" altLang="zh-CN" b="1" dirty="0">
                <a:latin typeface="Times New Roman" panose="02020603050405020304" pitchFamily="18" charset="0"/>
              </a:rPr>
              <a:t>, </a:t>
            </a:r>
            <a:r>
              <a:rPr lang="en-US" altLang="zh-CN" b="1" i="1" dirty="0">
                <a:latin typeface="Times New Roman" panose="02020603050405020304" pitchFamily="18" charset="0"/>
              </a:rPr>
              <a:t>c</a:t>
            </a:r>
            <a:r>
              <a:rPr lang="en-US" altLang="zh-CN" b="1" dirty="0">
                <a:latin typeface="Times New Roman" panose="02020603050405020304" pitchFamily="18" charset="0"/>
              </a:rPr>
              <a:t>}, {1, 2}</a:t>
            </a:r>
            <a:endParaRPr lang="en-US" altLang="zh-CN" b="1" dirty="0">
              <a:latin typeface="Times New Roman" panose="02020603050405020304" pitchFamily="18" charset="0"/>
            </a:endParaRPr>
          </a:p>
          <a:p>
            <a:pPr lvl="2" algn="just" eaLnBrk="1" hangingPunct="1"/>
            <a:r>
              <a:rPr lang="en-US" altLang="zh-CN" b="1" dirty="0">
                <a:latin typeface="Times New Roman" panose="02020603050405020304" pitchFamily="18" charset="0"/>
              </a:rPr>
              <a:t> </a:t>
            </a:r>
            <a:r>
              <a:rPr lang="zh-CN" altLang="en-US" b="1" dirty="0">
                <a:solidFill>
                  <a:srgbClr val="FF3300"/>
                </a:solidFill>
                <a:latin typeface="Times New Roman" panose="02020603050405020304" pitchFamily="18" charset="0"/>
              </a:rPr>
              <a:t>无限个体域</a:t>
            </a:r>
            <a:r>
              <a:rPr lang="zh-CN" altLang="en-US" b="1" dirty="0">
                <a:latin typeface="Times New Roman" panose="02020603050405020304" pitchFamily="18" charset="0"/>
              </a:rPr>
              <a:t>，如自然数集合</a:t>
            </a:r>
            <a:r>
              <a:rPr lang="en-US" altLang="zh-CN" b="1" dirty="0">
                <a:latin typeface="Times New Roman" panose="02020603050405020304" pitchFamily="18" charset="0"/>
              </a:rPr>
              <a:t>, </a:t>
            </a:r>
            <a:r>
              <a:rPr lang="zh-CN" altLang="en-US" b="1" dirty="0">
                <a:latin typeface="Times New Roman" panose="02020603050405020304" pitchFamily="18" charset="0"/>
              </a:rPr>
              <a:t>人类集合</a:t>
            </a:r>
            <a:r>
              <a:rPr lang="en-US" altLang="zh-CN" b="1" dirty="0">
                <a:latin typeface="Times New Roman" panose="02020603050405020304" pitchFamily="18" charset="0"/>
              </a:rPr>
              <a:t>, …</a:t>
            </a:r>
            <a:endParaRPr lang="en-US" altLang="zh-CN" b="1" dirty="0">
              <a:latin typeface="Times New Roman" panose="02020603050405020304" pitchFamily="18" charset="0"/>
            </a:endParaRPr>
          </a:p>
          <a:p>
            <a:pPr lvl="2" eaLnBrk="1" hangingPunct="1"/>
            <a:r>
              <a:rPr lang="en-US" altLang="zh-CN" b="1" dirty="0">
                <a:latin typeface="Times New Roman" panose="02020603050405020304" pitchFamily="18" charset="0"/>
              </a:rPr>
              <a:t> </a:t>
            </a:r>
            <a:r>
              <a:rPr lang="zh-CN" altLang="en-US" b="1" dirty="0">
                <a:solidFill>
                  <a:srgbClr val="FF3300"/>
                </a:solidFill>
                <a:latin typeface="Times New Roman" panose="02020603050405020304" pitchFamily="18" charset="0"/>
              </a:rPr>
              <a:t>全总个体域</a:t>
            </a:r>
            <a:r>
              <a:rPr lang="en-US" altLang="zh-CN" b="1" dirty="0">
                <a:latin typeface="Times New Roman" panose="02020603050405020304" pitchFamily="18" charset="0"/>
              </a:rPr>
              <a:t>:   </a:t>
            </a:r>
            <a:r>
              <a:rPr lang="zh-CN" altLang="en-US" b="1" dirty="0">
                <a:latin typeface="Times New Roman" panose="02020603050405020304" pitchFamily="18" charset="0"/>
              </a:rPr>
              <a:t>宇宙间一切事物组成 </a:t>
            </a:r>
            <a:endParaRPr lang="zh-CN" altLang="en-US" b="1" dirty="0">
              <a:latin typeface="Times New Roman" panose="02020603050405020304"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灯片编号占位符 3"/>
          <p:cNvSpPr txBox="1">
            <a:spLocks noGrp="1"/>
          </p:cNvSpPr>
          <p:nvPr>
            <p:ph type="sldNum" sz="quarter" idx="11"/>
          </p:nvPr>
        </p:nvSpPr>
        <p:spPr>
          <a:xfrm>
            <a:off x="457200" y="6245225"/>
            <a:ext cx="2133600" cy="476250"/>
          </a:xfrm>
          <a:ln/>
        </p:spPr>
        <p:txBody>
          <a:bodyPr anchor="b" anchorCtr="0"/>
          <a:p>
            <a:pPr marL="0" indent="0" eaLnBrk="1" hangingPunct="1">
              <a:spcBef>
                <a:spcPct val="0"/>
              </a:spcBef>
              <a:buClrTx/>
              <a:buSzTx/>
              <a:buFontTx/>
              <a:buNone/>
            </a:pPr>
            <a:fld id="{9A0DB2DC-4C9A-4742-B13C-FB6460FD3503}" type="slidenum">
              <a:rPr lang="en-US" altLang="zh-CN" sz="1400" dirty="0"/>
            </a:fld>
            <a:endParaRPr lang="en-US" altLang="zh-CN" sz="1400" dirty="0"/>
          </a:p>
        </p:txBody>
      </p:sp>
      <p:sp>
        <p:nvSpPr>
          <p:cNvPr id="182274" name="Text Box 2"/>
          <p:cNvSpPr txBox="1">
            <a:spLocks noChangeArrowheads="1"/>
          </p:cNvSpPr>
          <p:nvPr/>
        </p:nvSpPr>
        <p:spPr bwMode="auto">
          <a:xfrm>
            <a:off x="381000" y="681038"/>
            <a:ext cx="8305800" cy="5840413"/>
          </a:xfrm>
          <a:prstGeom prst="rect">
            <a:avLst/>
          </a:prstGeom>
          <a:solidFill>
            <a:srgbClr val="D9F1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例</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  </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判断下列谓词公式的真假。给定解释</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I</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如下：</a:t>
            </a:r>
            <a:endPar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 </a:t>
            </a:r>
            <a:r>
              <a:rPr kumimoji="0" lang="en-US" altLang="zh-CN" sz="2400" b="1" i="1" u="none" strike="noStrike" kern="1200" cap="none" spc="0" normalizeH="0" baseline="0" noProof="0" dirty="0">
                <a:ln>
                  <a:noFill/>
                </a:ln>
                <a:solidFill>
                  <a:srgbClr val="FF99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D</a:t>
            </a:r>
            <a:r>
              <a:rPr kumimoji="0" lang="en-US" altLang="zh-CN" sz="2400" b="1" i="1" u="none" strike="noStrike" kern="1200" cap="none" spc="0" normalizeH="0" baseline="-30000" noProof="0" dirty="0">
                <a:ln>
                  <a:noFill/>
                </a:ln>
                <a:solidFill>
                  <a:srgbClr val="FF99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I</a:t>
            </a:r>
            <a:r>
              <a:rPr kumimoji="0" lang="zh-CN" altLang="en-US" sz="2400" b="1" i="0" u="none" strike="noStrike" kern="1200" cap="none" spc="0" normalizeH="0" baseline="0" noProof="0" dirty="0">
                <a:ln>
                  <a:noFill/>
                </a:ln>
                <a:solidFill>
                  <a:srgbClr val="FF99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a:ln>
                  <a:noFill/>
                </a:ln>
                <a:solidFill>
                  <a:srgbClr val="FF99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{2,3}</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(b) </a:t>
            </a:r>
            <a:r>
              <a:rPr kumimoji="0"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D</a:t>
            </a:r>
            <a:r>
              <a:rPr kumimoji="0" lang="en-US" altLang="zh-CN" sz="2400" b="1" i="1" u="none" strike="noStrike" kern="1200" cap="none" spc="0" normalizeH="0" baseline="-30000" noProof="0" dirty="0">
                <a:ln>
                  <a:noFill/>
                </a:ln>
                <a:solidFill>
                  <a:schemeClr val="tx1"/>
                </a:solidFill>
                <a:effectLst/>
                <a:uLnTx/>
                <a:uFillTx/>
                <a:latin typeface="Times New Roman" panose="02020603050405020304" pitchFamily="18" charset="0"/>
                <a:ea typeface="宋体" panose="02010600030101010101" pitchFamily="2" charset="-122"/>
                <a:cs typeface="+mn-cs"/>
              </a:rPr>
              <a:t>I</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中特定元素</a:t>
            </a:r>
            <a:r>
              <a:rPr kumimoji="0"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=2</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(c) </a:t>
            </a:r>
            <a:r>
              <a:rPr kumimoji="0"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D</a:t>
            </a:r>
            <a:r>
              <a:rPr kumimoji="0" lang="en-US" altLang="zh-CN" sz="2400" b="1" i="1" u="none" strike="noStrike" kern="1200" cap="none" spc="0" normalizeH="0" baseline="-30000" noProof="0" dirty="0">
                <a:ln>
                  <a:noFill/>
                </a:ln>
                <a:solidFill>
                  <a:schemeClr val="tx1"/>
                </a:solidFill>
                <a:effectLst/>
                <a:uLnTx/>
                <a:uFillTx/>
                <a:latin typeface="Times New Roman" panose="02020603050405020304" pitchFamily="18" charset="0"/>
                <a:ea typeface="宋体" panose="02010600030101010101" pitchFamily="2" charset="-122"/>
                <a:cs typeface="+mn-cs"/>
              </a:rPr>
              <a:t>I</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上特定函数</a:t>
            </a:r>
            <a:r>
              <a:rPr kumimoji="0"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f</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x</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  </a:t>
            </a:r>
            <a:r>
              <a:rPr kumimoji="0"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f</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(2)=3, </a:t>
            </a:r>
            <a:r>
              <a:rPr kumimoji="0"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f</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(3)=2</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(d) </a:t>
            </a:r>
            <a:r>
              <a:rPr kumimoji="0"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D</a:t>
            </a:r>
            <a:r>
              <a:rPr kumimoji="0" lang="en-US" altLang="zh-CN" sz="2400" b="1" i="1" u="none" strike="noStrike" kern="1200" cap="none" spc="0" normalizeH="0" baseline="-30000" noProof="0" dirty="0">
                <a:ln>
                  <a:noFill/>
                </a:ln>
                <a:solidFill>
                  <a:schemeClr val="tx1"/>
                </a:solidFill>
                <a:effectLst/>
                <a:uLnTx/>
                <a:uFillTx/>
                <a:latin typeface="Times New Roman" panose="02020603050405020304" pitchFamily="18" charset="0"/>
                <a:ea typeface="宋体" panose="02010600030101010101" pitchFamily="2" charset="-122"/>
                <a:cs typeface="+mn-cs"/>
              </a:rPr>
              <a:t>I</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上特定谓词</a:t>
            </a:r>
            <a:r>
              <a:rPr kumimoji="0"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F</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x</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 </a:t>
            </a:r>
            <a:r>
              <a:rPr kumimoji="0"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F</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(2)=0, </a:t>
            </a:r>
            <a:r>
              <a:rPr kumimoji="0"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F</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(3)=1</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G(</a:t>
            </a:r>
            <a:r>
              <a:rPr kumimoji="0"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x</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y</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为</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G(</a:t>
            </a:r>
            <a:r>
              <a:rPr kumimoji="0" lang="en-US" altLang="zh-CN" sz="2400" b="1" i="1"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i</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j</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 </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其中</a:t>
            </a:r>
            <a:r>
              <a:rPr kumimoji="0" lang="en-US" altLang="zh-CN" sz="2400" b="1" i="1"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i</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j = 2, 3          </a:t>
            </a:r>
            <a:endParaRPr kumimoji="0"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24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1</a:t>
            </a:r>
            <a:r>
              <a:rPr kumimoji="0" lang="zh-CN" altLang="en-US" sz="24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 </a:t>
            </a:r>
            <a:r>
              <a:rPr kumimoji="0" lang="zh-CN" altLang="en-US" sz="24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400" b="1" i="1"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x</a:t>
            </a:r>
            <a:r>
              <a:rPr kumimoji="0" lang="zh-CN" altLang="en-US" sz="24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a:t>
            </a:r>
            <a:r>
              <a:rPr kumimoji="0" lang="en-US" altLang="zh-CN" sz="2400" b="1" i="1"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F</a:t>
            </a:r>
            <a:r>
              <a:rPr kumimoji="0" lang="en-US" altLang="zh-CN" sz="24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a:t>
            </a:r>
            <a:r>
              <a:rPr kumimoji="0" lang="en-US" altLang="zh-CN" sz="2400" b="1" i="1"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x</a:t>
            </a:r>
            <a:r>
              <a:rPr kumimoji="0" lang="en-US" altLang="zh-CN" sz="24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4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G(</a:t>
            </a:r>
            <a:r>
              <a:rPr kumimoji="0" lang="en-US" altLang="zh-CN" sz="2400" b="1" i="1" u="none" strike="noStrike" kern="1200" cap="none" spc="0" normalizeH="0" baseline="0" noProof="0" dirty="0" err="1">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x</a:t>
            </a:r>
            <a:r>
              <a:rPr kumimoji="0" lang="en-US" altLang="zh-CN" sz="2400" b="1" i="0" u="none" strike="noStrike" kern="1200" cap="none" spc="0" normalizeH="0" baseline="0" noProof="0" dirty="0" err="1">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a:t>
            </a:r>
            <a:r>
              <a:rPr kumimoji="0" lang="en-US" altLang="zh-CN" sz="2400" b="1" i="1" u="none" strike="noStrike" kern="1200" cap="none" spc="0" normalizeH="0" baseline="0" noProof="0" dirty="0" err="1">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a</a:t>
            </a:r>
            <a:r>
              <a:rPr kumimoji="0" lang="en-US" altLang="zh-CN" sz="24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F</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(2)</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G(2,2))    </a:t>
            </a:r>
            <a:r>
              <a:rPr kumimoji="0" lang="en-US" altLang="zh-CN" sz="24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F</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(3)</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G(3,2)) </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(0</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1) </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(1 1)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0     </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假命题</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altLang="zh-CN" sz="24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    </a:t>
            </a:r>
            <a:r>
              <a:rPr kumimoji="0" lang="en-US" altLang="zh-CN" sz="24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400" b="1" i="1"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x</a:t>
            </a:r>
            <a:r>
              <a:rPr kumimoji="0" lang="en-US" altLang="zh-CN" sz="24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 </a:t>
            </a:r>
            <a:r>
              <a:rPr kumimoji="0" lang="en-US" altLang="zh-CN" sz="2400" b="1" i="1"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F</a:t>
            </a:r>
            <a:r>
              <a:rPr kumimoji="0" lang="en-US" altLang="zh-CN" sz="24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a:t>
            </a:r>
            <a:r>
              <a:rPr kumimoji="0" lang="en-US" altLang="zh-CN" sz="2400" b="1" i="1"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f</a:t>
            </a:r>
            <a:r>
              <a:rPr kumimoji="0" lang="en-US" altLang="zh-CN" sz="24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a:t>
            </a:r>
            <a:r>
              <a:rPr kumimoji="0" lang="en-US" altLang="zh-CN" sz="2400" b="1" i="1"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x</a:t>
            </a:r>
            <a:r>
              <a:rPr kumimoji="0" lang="en-US" altLang="zh-CN" sz="24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 </a:t>
            </a:r>
            <a:r>
              <a:rPr kumimoji="0" lang="en-US" altLang="zh-CN" sz="24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4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G(</a:t>
            </a:r>
            <a:r>
              <a:rPr kumimoji="0" lang="en-US" altLang="zh-CN" sz="2400" b="1" i="1"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x</a:t>
            </a:r>
            <a:r>
              <a:rPr kumimoji="0" lang="en-US" altLang="zh-CN" sz="24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 </a:t>
            </a:r>
            <a:r>
              <a:rPr kumimoji="0" lang="en-US" altLang="zh-CN" sz="2400" b="1" i="1"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f</a:t>
            </a:r>
            <a:r>
              <a:rPr kumimoji="0" lang="en-US" altLang="zh-CN" sz="24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a:t>
            </a:r>
            <a:r>
              <a:rPr kumimoji="0" lang="en-US" altLang="zh-CN" sz="2400" b="1" i="1"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x</a:t>
            </a:r>
            <a:r>
              <a:rPr kumimoji="0" lang="en-US" altLang="zh-CN" sz="24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 )</a:t>
            </a:r>
            <a:endParaRPr kumimoji="0" lang="en-US" altLang="zh-CN" sz="24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F</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f</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(2))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G(2, </a:t>
            </a:r>
            <a:r>
              <a:rPr kumimoji="0"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f</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(2)) )   </a:t>
            </a:r>
            <a:r>
              <a:rPr kumimoji="0" lang="en-US" altLang="zh-CN" sz="24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F</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f</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(3))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G(3, </a:t>
            </a:r>
            <a:r>
              <a:rPr kumimoji="0"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f</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(3)) ) </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F</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(3)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G(2, 3) )   </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F</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(2)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G(3, 2) )</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( 1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1</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   </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( 0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1 )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    </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真命题</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2274">
                                            <p:txEl>
                                              <p:charRg st="211" end="254"/>
                                            </p:txEl>
                                          </p:spTgt>
                                        </p:tgtEl>
                                        <p:attrNameLst>
                                          <p:attrName>style.visibility</p:attrName>
                                        </p:attrNameLst>
                                      </p:cBhvr>
                                      <p:to>
                                        <p:strVal val="visible"/>
                                      </p:to>
                                    </p:set>
                                    <p:animEffect transition="in" filter="blinds(horizontal)">
                                      <p:cBhvr>
                                        <p:cTn id="7" dur="500"/>
                                        <p:tgtEl>
                                          <p:spTgt spid="182274">
                                            <p:txEl>
                                              <p:charRg st="211" end="25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2274">
                                            <p:txEl>
                                              <p:charRg st="254" end="288"/>
                                            </p:txEl>
                                          </p:spTgt>
                                        </p:tgtEl>
                                        <p:attrNameLst>
                                          <p:attrName>style.visibility</p:attrName>
                                        </p:attrNameLst>
                                      </p:cBhvr>
                                      <p:to>
                                        <p:strVal val="visible"/>
                                      </p:to>
                                    </p:set>
                                    <p:animEffect transition="in" filter="blinds(horizontal)">
                                      <p:cBhvr>
                                        <p:cTn id="12" dur="500"/>
                                        <p:tgtEl>
                                          <p:spTgt spid="182274">
                                            <p:txEl>
                                              <p:charRg st="254" end="28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2274">
                                            <p:txEl>
                                              <p:charRg st="321" end="384"/>
                                            </p:txEl>
                                          </p:spTgt>
                                        </p:tgtEl>
                                        <p:attrNameLst>
                                          <p:attrName>style.visibility</p:attrName>
                                        </p:attrNameLst>
                                      </p:cBhvr>
                                      <p:to>
                                        <p:strVal val="visible"/>
                                      </p:to>
                                    </p:set>
                                    <p:animEffect transition="in" filter="blinds(horizontal)">
                                      <p:cBhvr>
                                        <p:cTn id="17" dur="500"/>
                                        <p:tgtEl>
                                          <p:spTgt spid="182274">
                                            <p:txEl>
                                              <p:charRg st="321" end="38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2274">
                                            <p:txEl>
                                              <p:charRg st="384" end="434"/>
                                            </p:txEl>
                                          </p:spTgt>
                                        </p:tgtEl>
                                        <p:attrNameLst>
                                          <p:attrName>style.visibility</p:attrName>
                                        </p:attrNameLst>
                                      </p:cBhvr>
                                      <p:to>
                                        <p:strVal val="visible"/>
                                      </p:to>
                                    </p:set>
                                    <p:animEffect transition="in" filter="blinds(horizontal)">
                                      <p:cBhvr>
                                        <p:cTn id="22" dur="500"/>
                                        <p:tgtEl>
                                          <p:spTgt spid="182274">
                                            <p:txEl>
                                              <p:charRg st="384" end="43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2274">
                                            <p:txEl>
                                              <p:charRg st="434" end="476"/>
                                            </p:txEl>
                                          </p:spTgt>
                                        </p:tgtEl>
                                        <p:attrNameLst>
                                          <p:attrName>style.visibility</p:attrName>
                                        </p:attrNameLst>
                                      </p:cBhvr>
                                      <p:to>
                                        <p:strVal val="visible"/>
                                      </p:to>
                                    </p:set>
                                    <p:animEffect transition="in" filter="blinds(horizontal)">
                                      <p:cBhvr>
                                        <p:cTn id="27" dur="500"/>
                                        <p:tgtEl>
                                          <p:spTgt spid="182274">
                                            <p:txEl>
                                              <p:charRg st="434" end="47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灯片编号占位符 3"/>
          <p:cNvSpPr txBox="1">
            <a:spLocks noGrp="1"/>
          </p:cNvSpPr>
          <p:nvPr>
            <p:ph type="sldNum" sz="quarter" idx="11"/>
          </p:nvPr>
        </p:nvSpPr>
        <p:spPr>
          <a:xfrm>
            <a:off x="457200" y="6245225"/>
            <a:ext cx="2133600" cy="476250"/>
          </a:xfrm>
          <a:ln/>
        </p:spPr>
        <p:txBody>
          <a:bodyPr anchor="b" anchorCtr="0"/>
          <a:p>
            <a:pPr marL="0" indent="0" eaLnBrk="1" hangingPunct="1">
              <a:spcBef>
                <a:spcPct val="0"/>
              </a:spcBef>
              <a:buClrTx/>
              <a:buSzTx/>
              <a:buFontTx/>
              <a:buNone/>
            </a:pPr>
            <a:fld id="{9A0DB2DC-4C9A-4742-B13C-FB6460FD3503}" type="slidenum">
              <a:rPr lang="en-US" altLang="zh-CN" sz="1400" dirty="0"/>
            </a:fld>
            <a:endParaRPr lang="en-US" altLang="zh-CN" sz="1400" dirty="0"/>
          </a:p>
        </p:txBody>
      </p:sp>
      <p:sp>
        <p:nvSpPr>
          <p:cNvPr id="183298" name="Text Box 2"/>
          <p:cNvSpPr txBox="1">
            <a:spLocks noChangeArrowheads="1"/>
          </p:cNvSpPr>
          <p:nvPr/>
        </p:nvSpPr>
        <p:spPr bwMode="auto">
          <a:xfrm>
            <a:off x="358775" y="812800"/>
            <a:ext cx="8305800" cy="5908675"/>
          </a:xfrm>
          <a:prstGeom prst="rect">
            <a:avLst/>
          </a:prstGeom>
          <a:solidFill>
            <a:srgbClr val="D9F1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例</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2  </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判断下列谓词公式的真假。给定解释：</a:t>
            </a:r>
            <a:endPar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 </a:t>
            </a:r>
            <a:r>
              <a:rPr kumimoji="0" lang="zh-CN" altLang="en-US" sz="2800" b="1" i="0" u="none" strike="noStrike" kern="1200" cap="none" spc="0" normalizeH="0" baseline="0" noProof="0" dirty="0">
                <a:ln>
                  <a:noFill/>
                </a:ln>
                <a:solidFill>
                  <a:srgbClr val="FF99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个体域为自然数集合</a:t>
            </a:r>
            <a:r>
              <a:rPr kumimoji="0" lang="en-US" altLang="zh-CN" sz="2800" b="1" i="1" u="none" strike="noStrike" kern="1200" cap="none" spc="0" normalizeH="0" baseline="0" noProof="0" dirty="0">
                <a:ln>
                  <a:noFill/>
                </a:ln>
                <a:solidFill>
                  <a:srgbClr val="FF99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D</a:t>
            </a:r>
            <a:r>
              <a:rPr kumimoji="0" lang="en-US" altLang="zh-CN" sz="2800" b="1" i="1" u="none" strike="noStrike" kern="1200" cap="none" spc="0" normalizeH="0" baseline="-30000" noProof="0" dirty="0">
                <a:ln>
                  <a:noFill/>
                </a:ln>
                <a:solidFill>
                  <a:srgbClr val="FF99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N</a:t>
            </a:r>
            <a:endParaRPr kumimoji="0" lang="en-US" altLang="zh-CN" sz="2800" b="1" i="0" u="none" strike="noStrike" kern="1200" cap="none" spc="0" normalizeH="0" baseline="0" noProof="0" dirty="0">
              <a:ln>
                <a:noFill/>
              </a:ln>
              <a:solidFill>
                <a:srgbClr val="FF99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(b) </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D</a:t>
            </a:r>
            <a:r>
              <a:rPr kumimoji="0" lang="en-US" altLang="zh-CN" sz="2800" b="1" i="1" u="none" strike="noStrike" kern="1200" cap="none" spc="0" normalizeH="0" baseline="-30000" noProof="0" dirty="0">
                <a:ln>
                  <a:noFill/>
                </a:ln>
                <a:solidFill>
                  <a:schemeClr val="tx1"/>
                </a:solidFill>
                <a:effectLst/>
                <a:uLnTx/>
                <a:uFillTx/>
                <a:latin typeface="Times New Roman" panose="02020603050405020304" pitchFamily="18" charset="0"/>
                <a:ea typeface="宋体" panose="02010600030101010101" pitchFamily="2" charset="-122"/>
                <a:cs typeface="+mn-cs"/>
              </a:rPr>
              <a:t>N</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中特定元素</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=0</a:t>
            </a:r>
            <a:endPar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(c) </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D</a:t>
            </a:r>
            <a:r>
              <a:rPr kumimoji="0" lang="en-US" altLang="zh-CN" sz="2800" b="1" i="1" u="none" strike="noStrike" kern="1200" cap="none" spc="0" normalizeH="0" baseline="-30000" noProof="0" dirty="0">
                <a:ln>
                  <a:noFill/>
                </a:ln>
                <a:solidFill>
                  <a:schemeClr val="tx1"/>
                </a:solidFill>
                <a:effectLst/>
                <a:uLnTx/>
                <a:uFillTx/>
                <a:latin typeface="Times New Roman" panose="02020603050405020304" pitchFamily="18" charset="0"/>
                <a:ea typeface="宋体" panose="02010600030101010101" pitchFamily="2" charset="-122"/>
                <a:cs typeface="+mn-cs"/>
              </a:rPr>
              <a:t>N</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上特定函数 </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f</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x,y</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x+y</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 </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x,y</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x </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y</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(d) </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D</a:t>
            </a:r>
            <a:r>
              <a:rPr kumimoji="0" lang="en-US" altLang="zh-CN" sz="2800" b="1" i="1" u="none" strike="noStrike" kern="1200" cap="none" spc="0" normalizeH="0" baseline="-30000" noProof="0" dirty="0">
                <a:ln>
                  <a:noFill/>
                </a:ln>
                <a:solidFill>
                  <a:schemeClr val="tx1"/>
                </a:solidFill>
                <a:effectLst/>
                <a:uLnTx/>
                <a:uFillTx/>
                <a:latin typeface="Times New Roman" panose="02020603050405020304" pitchFamily="18" charset="0"/>
                <a:ea typeface="宋体" panose="02010600030101010101" pitchFamily="2" charset="-122"/>
                <a:cs typeface="+mn-cs"/>
              </a:rPr>
              <a:t>N</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上特定谓词</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F</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x,y</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为</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x = y</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defRPr/>
            </a:pPr>
            <a:r>
              <a:rPr kumimoji="0" lang="en-US" altLang="zh-CN" sz="28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1</a:t>
            </a:r>
            <a:r>
              <a:rPr kumimoji="0" lang="zh-CN" altLang="en-US" sz="28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i="1" u="none" strike="noStrike" kern="1200" cap="none" spc="0" normalizeH="0" baseline="0" noProof="0" dirty="0" err="1">
                <a:ln>
                  <a:noFill/>
                </a:ln>
                <a:solidFill>
                  <a:srgbClr val="0070C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x</a:t>
            </a:r>
            <a:r>
              <a:rPr kumimoji="0" lang="en-US" altLang="zh-CN" sz="2800" b="1" i="1" u="none" strike="noStrike" kern="1200" cap="none" spc="0" normalizeH="0" baseline="0" noProof="0" dirty="0" err="1">
                <a:ln>
                  <a:noFill/>
                </a:ln>
                <a:solidFill>
                  <a:schemeClr val="accent2"/>
                </a:solidFill>
                <a:effectLst/>
                <a:uLnTx/>
                <a:uFillTx/>
                <a:latin typeface="Times New Roman" panose="02020603050405020304" pitchFamily="18" charset="0"/>
                <a:ea typeface="宋体" panose="02010600030101010101" pitchFamily="2" charset="-122"/>
                <a:cs typeface="+mn-cs"/>
              </a:rPr>
              <a:t>F</a:t>
            </a:r>
            <a:r>
              <a:rPr kumimoji="0" lang="en-US" altLang="zh-CN" sz="28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err="1">
                <a:ln>
                  <a:noFill/>
                </a:ln>
                <a:solidFill>
                  <a:schemeClr val="accent2"/>
                </a:solidFill>
                <a:effectLst/>
                <a:uLnTx/>
                <a:uFillTx/>
                <a:latin typeface="Times New Roman" panose="02020603050405020304" pitchFamily="18" charset="0"/>
                <a:ea typeface="宋体" panose="02010600030101010101" pitchFamily="2" charset="-122"/>
                <a:cs typeface="+mn-cs"/>
              </a:rPr>
              <a:t>x,</a:t>
            </a:r>
            <a:r>
              <a:rPr kumimoji="0" lang="en-US" altLang="zh-CN" sz="2800" b="1" i="1" u="none" strike="noStrike" kern="1200" cap="none" spc="0" normalizeH="0" baseline="0" noProof="0" dirty="0" err="1">
                <a:ln>
                  <a:noFill/>
                </a:ln>
                <a:solidFill>
                  <a:srgbClr val="FF9900"/>
                </a:solidFill>
                <a:effectLst/>
                <a:uLnTx/>
                <a:uFillTx/>
                <a:latin typeface="Times New Roman" panose="02020603050405020304" pitchFamily="18" charset="0"/>
                <a:ea typeface="宋体" panose="02010600030101010101" pitchFamily="2" charset="-122"/>
                <a:cs typeface="+mn-cs"/>
              </a:rPr>
              <a:t>a</a:t>
            </a:r>
            <a:r>
              <a:rPr kumimoji="0" lang="en-US" altLang="zh-CN" sz="28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x</a:t>
            </a:r>
            <a:r>
              <a:rPr kumimoji="0" lang="en-US" altLang="zh-CN" sz="28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a:t>
            </a:r>
            <a:endParaRPr kumimoji="0" lang="en-US" altLang="zh-CN" sz="28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90000"/>
              </a:lnSpc>
              <a:spcBef>
                <a:spcPct val="2000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i="1"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xF</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x ∙</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0</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 </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x</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x</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x</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0=</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x</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dirty="0">
                <a:ln>
                  <a:noFill/>
                </a:ln>
                <a:solidFill>
                  <a:srgbClr val="00B05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假命题</a:t>
            </a:r>
            <a:endParaRPr kumimoji="0" lang="zh-CN" altLang="en-US" sz="2800" b="1" i="0" u="none" strike="noStrike" kern="1200" cap="none" spc="0" normalizeH="0" baseline="0" noProof="0" dirty="0">
              <a:ln>
                <a:noFill/>
              </a:ln>
              <a:solidFill>
                <a:srgbClr val="00B05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90000"/>
              </a:lnSpc>
              <a:spcBef>
                <a:spcPct val="20000"/>
              </a:spcBef>
              <a:spcAft>
                <a:spcPct val="0"/>
              </a:spcAft>
              <a:buClrTx/>
              <a:buSzTx/>
              <a:buFontTx/>
              <a:buNone/>
              <a:defRPr/>
            </a:pPr>
            <a:r>
              <a:rPr kumimoji="0" lang="en-US" altLang="zh-CN" sz="28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    </a:t>
            </a:r>
            <a:r>
              <a:rPr kumimoji="0" lang="en-US" altLang="zh-CN" sz="2800" b="1"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i="1"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x</a:t>
            </a:r>
            <a:r>
              <a:rPr kumimoji="0" lang="en-US" altLang="zh-CN" sz="2800" b="1"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800" b="1"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i="1"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y</a:t>
            </a:r>
            <a:r>
              <a:rPr kumimoji="0" lang="en-US" altLang="zh-CN" sz="28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F</a:t>
            </a:r>
            <a:r>
              <a:rPr kumimoji="0" lang="en-US" altLang="zh-CN" sz="28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f</a:t>
            </a:r>
            <a:r>
              <a:rPr kumimoji="0" lang="en-US" altLang="zh-CN" sz="28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err="1">
                <a:ln>
                  <a:noFill/>
                </a:ln>
                <a:solidFill>
                  <a:schemeClr val="accent2"/>
                </a:solidFill>
                <a:effectLst/>
                <a:uLnTx/>
                <a:uFillTx/>
                <a:latin typeface="Times New Roman" panose="02020603050405020304" pitchFamily="18" charset="0"/>
                <a:ea typeface="宋体" panose="02010600030101010101" pitchFamily="2" charset="-122"/>
                <a:cs typeface="+mn-cs"/>
              </a:rPr>
              <a:t>x,</a:t>
            </a:r>
            <a:r>
              <a:rPr kumimoji="0" lang="en-US" altLang="zh-CN" sz="2800" b="1" i="1" u="none" strike="noStrike" kern="1200" cap="none" spc="0" normalizeH="0" baseline="0" noProof="0" dirty="0" err="1">
                <a:ln>
                  <a:noFill/>
                </a:ln>
                <a:solidFill>
                  <a:srgbClr val="FF9900"/>
                </a:solidFill>
                <a:effectLst/>
                <a:uLnTx/>
                <a:uFillTx/>
                <a:latin typeface="Times New Roman" panose="02020603050405020304" pitchFamily="18" charset="0"/>
                <a:ea typeface="宋体" panose="02010600030101010101" pitchFamily="2" charset="-122"/>
                <a:cs typeface="+mn-cs"/>
              </a:rPr>
              <a:t>a</a:t>
            </a:r>
            <a:r>
              <a:rPr kumimoji="0" lang="en-US" altLang="zh-CN" sz="28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y</a:t>
            </a:r>
            <a:r>
              <a:rPr kumimoji="0" lang="en-US" altLang="zh-CN" sz="28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800" b="1" i="1"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F</a:t>
            </a:r>
            <a:r>
              <a:rPr kumimoji="0" lang="en-US" altLang="zh-CN" sz="28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f</a:t>
            </a:r>
            <a:r>
              <a:rPr kumimoji="0" lang="en-US" altLang="zh-CN" sz="28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err="1">
                <a:ln>
                  <a:noFill/>
                </a:ln>
                <a:solidFill>
                  <a:schemeClr val="accent2"/>
                </a:solidFill>
                <a:effectLst/>
                <a:uLnTx/>
                <a:uFillTx/>
                <a:latin typeface="Times New Roman" panose="02020603050405020304" pitchFamily="18" charset="0"/>
                <a:ea typeface="宋体" panose="02010600030101010101" pitchFamily="2" charset="-122"/>
                <a:cs typeface="+mn-cs"/>
              </a:rPr>
              <a:t>y,</a:t>
            </a:r>
            <a:r>
              <a:rPr kumimoji="0" lang="en-US" altLang="zh-CN" sz="2800" b="1" i="1" u="none" strike="noStrike" kern="1200" cap="none" spc="0" normalizeH="0" baseline="0" noProof="0" dirty="0" err="1">
                <a:ln>
                  <a:noFill/>
                </a:ln>
                <a:solidFill>
                  <a:srgbClr val="FF9900"/>
                </a:solidFill>
                <a:effectLst/>
                <a:uLnTx/>
                <a:uFillTx/>
                <a:latin typeface="Times New Roman" panose="02020603050405020304" pitchFamily="18" charset="0"/>
                <a:ea typeface="宋体" panose="02010600030101010101" pitchFamily="2" charset="-122"/>
                <a:cs typeface="+mn-cs"/>
              </a:rPr>
              <a:t>a</a:t>
            </a:r>
            <a:r>
              <a:rPr kumimoji="0" lang="en-US" altLang="zh-CN" sz="28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x</a:t>
            </a:r>
            <a:r>
              <a:rPr kumimoji="0" lang="en-US" altLang="zh-CN" sz="28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  )</a:t>
            </a:r>
            <a:endParaRPr kumimoji="0" lang="en-US" altLang="zh-CN" sz="28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marR="0" lvl="0" indent="0" algn="l" defTabSz="914400" rtl="0" eaLnBrk="1" fontAlgn="base" latinLnBrk="0" hangingPunct="1">
              <a:lnSpc>
                <a:spcPct val="90000"/>
              </a:lnSpc>
              <a:spcBef>
                <a:spcPct val="2000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x</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y</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F</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0+x</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y</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F</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y+0</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x</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marR="0" lvl="0" indent="0" algn="l" defTabSz="914400" rtl="0" eaLnBrk="1" fontAlgn="base" latinLnBrk="0" hangingPunct="1">
              <a:lnSpc>
                <a:spcPct val="90000"/>
              </a:lnSpc>
              <a:spcBef>
                <a:spcPct val="2000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x</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y </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x=y</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y=x</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                   </a:t>
            </a:r>
            <a:r>
              <a:rPr kumimoji="0" lang="zh-CN" altLang="en-US" sz="2800" b="1" i="0" u="none" strike="noStrike" kern="1200" cap="none" spc="0" normalizeH="0" baseline="0" noProof="0" dirty="0">
                <a:ln>
                  <a:noFill/>
                </a:ln>
                <a:solidFill>
                  <a:srgbClr val="00B05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真命题</a:t>
            </a:r>
            <a:endParaRPr kumimoji="0" lang="zh-CN" altLang="en-US" sz="2800" b="1" i="0" u="none" strike="noStrike" kern="1200" cap="none" spc="0" normalizeH="0" baseline="0" noProof="0" dirty="0">
              <a:ln>
                <a:noFill/>
              </a:ln>
              <a:solidFill>
                <a:srgbClr val="00B05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90000"/>
              </a:lnSpc>
              <a:spcBef>
                <a:spcPct val="20000"/>
              </a:spcBef>
              <a:spcAft>
                <a:spcPct val="0"/>
              </a:spcAft>
              <a:buClrTx/>
              <a:buSzTx/>
              <a:buFontTx/>
              <a:buNone/>
              <a:defRPr/>
            </a:pPr>
            <a:r>
              <a:rPr kumimoji="0" lang="en-US" altLang="zh-CN" sz="28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3)  </a:t>
            </a:r>
            <a:r>
              <a:rPr kumimoji="0" lang="en-US" altLang="zh-CN" sz="2800" b="1" i="1"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 F</a:t>
            </a:r>
            <a:r>
              <a:rPr kumimoji="0" lang="en-US" altLang="zh-CN" sz="28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f</a:t>
            </a:r>
            <a:r>
              <a:rPr kumimoji="0" lang="en-US" altLang="zh-CN" sz="28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err="1">
                <a:ln>
                  <a:noFill/>
                </a:ln>
                <a:solidFill>
                  <a:schemeClr val="accent2"/>
                </a:solidFill>
                <a:effectLst/>
                <a:uLnTx/>
                <a:uFillTx/>
                <a:latin typeface="Times New Roman" panose="02020603050405020304" pitchFamily="18" charset="0"/>
                <a:ea typeface="宋体" panose="02010600030101010101" pitchFamily="2" charset="-122"/>
                <a:cs typeface="+mn-cs"/>
              </a:rPr>
              <a:t>x,y</a:t>
            </a:r>
            <a:r>
              <a:rPr kumimoji="0" lang="en-US" altLang="zh-CN" sz="28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f</a:t>
            </a:r>
            <a:r>
              <a:rPr kumimoji="0" lang="en-US" altLang="zh-CN" sz="28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err="1">
                <a:ln>
                  <a:noFill/>
                </a:ln>
                <a:solidFill>
                  <a:schemeClr val="accent2"/>
                </a:solidFill>
                <a:effectLst/>
                <a:uLnTx/>
                <a:uFillTx/>
                <a:latin typeface="Times New Roman" panose="02020603050405020304" pitchFamily="18" charset="0"/>
                <a:ea typeface="宋体" panose="02010600030101010101" pitchFamily="2" charset="-122"/>
                <a:cs typeface="+mn-cs"/>
              </a:rPr>
              <a:t>y,</a:t>
            </a:r>
            <a:r>
              <a:rPr kumimoji="0" lang="en-US" altLang="zh-CN" sz="2800" b="1" i="1" u="none" strike="noStrike" kern="1200" cap="none" spc="0" normalizeH="0" baseline="0" noProof="0" dirty="0" err="1">
                <a:ln>
                  <a:noFill/>
                </a:ln>
                <a:solidFill>
                  <a:srgbClr val="000082"/>
                </a:solidFill>
                <a:effectLst/>
                <a:uLnTx/>
                <a:uFillTx/>
                <a:latin typeface="Times New Roman" panose="02020603050405020304" pitchFamily="18" charset="0"/>
                <a:ea typeface="宋体" panose="02010600030101010101" pitchFamily="2" charset="-122"/>
                <a:cs typeface="+mn-cs"/>
              </a:rPr>
              <a:t>z</a:t>
            </a:r>
            <a:r>
              <a:rPr kumimoji="0" lang="en-US" altLang="zh-CN" sz="2800" b="1" i="0" u="none" strike="noStrike" kern="1200" cap="none" spc="0" normalizeH="0" baseline="0" noProof="0" dirty="0">
                <a:ln>
                  <a:noFill/>
                </a:ln>
                <a:solidFill>
                  <a:srgbClr val="000082"/>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a:t>
            </a:r>
            <a:endParaRPr kumimoji="0" lang="en-US" altLang="zh-CN" sz="28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marR="0" lvl="0" indent="0" algn="l" defTabSz="914400" rtl="0" eaLnBrk="1" fontAlgn="base" latinLnBrk="0" hangingPunct="1">
              <a:lnSpc>
                <a:spcPct val="90000"/>
              </a:lnSpc>
              <a:spcBef>
                <a:spcPct val="2000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F</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x+y</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y+z</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800" b="1" i="1"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x+y</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y+z</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dirty="0">
                <a:ln>
                  <a:noFill/>
                </a:ln>
                <a:solidFill>
                  <a:srgbClr val="00B05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不是命题</a:t>
            </a:r>
            <a:endParaRPr kumimoji="0" lang="zh-CN" altLang="en-US" sz="2800" b="1" i="0" u="none" strike="noStrike" kern="1200" cap="none" spc="0" normalizeH="0" baseline="0" noProof="0" dirty="0">
              <a:ln>
                <a:noFill/>
              </a:ln>
              <a:solidFill>
                <a:srgbClr val="00B05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3298">
                                            <p:txEl>
                                              <p:charRg st="160" end="210"/>
                                            </p:txEl>
                                          </p:spTgt>
                                        </p:tgtEl>
                                        <p:attrNameLst>
                                          <p:attrName>style.visibility</p:attrName>
                                        </p:attrNameLst>
                                      </p:cBhvr>
                                      <p:to>
                                        <p:strVal val="visible"/>
                                      </p:to>
                                    </p:set>
                                    <p:animEffect transition="in" filter="blinds(horizontal)">
                                      <p:cBhvr>
                                        <p:cTn id="7" dur="500"/>
                                        <p:tgtEl>
                                          <p:spTgt spid="183298">
                                            <p:txEl>
                                              <p:charRg st="160" end="2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3298">
                                            <p:txEl>
                                              <p:charRg st="254" end="292"/>
                                            </p:txEl>
                                          </p:spTgt>
                                        </p:tgtEl>
                                        <p:attrNameLst>
                                          <p:attrName>style.visibility</p:attrName>
                                        </p:attrNameLst>
                                      </p:cBhvr>
                                      <p:to>
                                        <p:strVal val="visible"/>
                                      </p:to>
                                    </p:set>
                                    <p:animEffect transition="in" filter="blinds(horizontal)">
                                      <p:cBhvr>
                                        <p:cTn id="12" dur="500"/>
                                        <p:tgtEl>
                                          <p:spTgt spid="183298">
                                            <p:txEl>
                                              <p:charRg st="254" end="29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3298">
                                            <p:txEl>
                                              <p:charRg st="292" end="345"/>
                                            </p:txEl>
                                          </p:spTgt>
                                        </p:tgtEl>
                                        <p:attrNameLst>
                                          <p:attrName>style.visibility</p:attrName>
                                        </p:attrNameLst>
                                      </p:cBhvr>
                                      <p:to>
                                        <p:strVal val="visible"/>
                                      </p:to>
                                    </p:set>
                                    <p:animEffect transition="in" filter="blinds(horizontal)">
                                      <p:cBhvr>
                                        <p:cTn id="17" dur="500"/>
                                        <p:tgtEl>
                                          <p:spTgt spid="183298">
                                            <p:txEl>
                                              <p:charRg st="292" end="34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3298">
                                            <p:txEl>
                                              <p:charRg st="368" end="420"/>
                                            </p:txEl>
                                          </p:spTgt>
                                        </p:tgtEl>
                                        <p:attrNameLst>
                                          <p:attrName>style.visibility</p:attrName>
                                        </p:attrNameLst>
                                      </p:cBhvr>
                                      <p:to>
                                        <p:strVal val="visible"/>
                                      </p:to>
                                    </p:set>
                                    <p:animEffect transition="in" filter="blinds(horizontal)">
                                      <p:cBhvr>
                                        <p:cTn id="22" dur="500"/>
                                        <p:tgtEl>
                                          <p:spTgt spid="183298">
                                            <p:txEl>
                                              <p:charRg st="368" end="4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灯片编号占位符 5"/>
          <p:cNvSpPr txBox="1">
            <a:spLocks noGrp="1"/>
          </p:cNvSpPr>
          <p:nvPr>
            <p:ph type="sldNum" sz="quarter" idx="11"/>
          </p:nvPr>
        </p:nvSpPr>
        <p:spPr>
          <a:xfrm>
            <a:off x="6850063" y="6248400"/>
            <a:ext cx="2133600" cy="476250"/>
          </a:xfrm>
          <a:ln/>
        </p:spPr>
        <p:txBody>
          <a:bodyPr anchor="b" anchorCtr="0"/>
          <a:p>
            <a:pPr marL="0" indent="0" eaLnBrk="1" hangingPunct="1">
              <a:spcBef>
                <a:spcPct val="0"/>
              </a:spcBef>
              <a:buClrTx/>
              <a:buSzTx/>
              <a:buFontTx/>
              <a:buNone/>
            </a:pPr>
            <a:fld id="{9A0DB2DC-4C9A-4742-B13C-FB6460FD3503}" type="slidenum">
              <a:rPr lang="en-US" altLang="zh-CN" sz="1400" dirty="0"/>
            </a:fld>
            <a:endParaRPr lang="en-US" altLang="zh-CN" sz="1400" dirty="0"/>
          </a:p>
        </p:txBody>
      </p:sp>
      <p:sp>
        <p:nvSpPr>
          <p:cNvPr id="73731" name="Text Box 11"/>
          <p:cNvSpPr txBox="1">
            <a:spLocks noChangeArrowheads="1"/>
          </p:cNvSpPr>
          <p:nvPr/>
        </p:nvSpPr>
        <p:spPr bwMode="auto">
          <a:xfrm>
            <a:off x="395288" y="1268413"/>
            <a:ext cx="7993063" cy="5218113"/>
          </a:xfrm>
          <a:prstGeom prst="rect">
            <a:avLst/>
          </a:prstGeom>
          <a:solidFill>
            <a:srgbClr val="D9F1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例</a:t>
            </a:r>
            <a:r>
              <a:rPr kumimoji="0" lang="en-US" altLang="zh-CN"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3 </a:t>
            </a:r>
            <a:r>
              <a:rPr kumimoji="0"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给定解释</a:t>
            </a:r>
            <a:r>
              <a:rPr kumimoji="0" lang="en-US" altLang="zh-CN" sz="2800" b="1" i="1"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I </a:t>
            </a:r>
            <a:r>
              <a:rPr kumimoji="0"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如下</a:t>
            </a:r>
            <a:r>
              <a:rPr kumimoji="0" lang="en-US" altLang="zh-CN"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endParaRPr kumimoji="0" lang="en-US" altLang="zh-CN"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dirty="0">
                <a:ln>
                  <a:noFill/>
                </a:ln>
                <a:solidFill>
                  <a:srgbClr val="FF99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个体域 </a:t>
            </a:r>
            <a:r>
              <a:rPr kumimoji="0" lang="en-US" altLang="zh-CN" sz="2800" b="1" i="1" u="none" strike="noStrike" kern="1200" cap="none" spc="0" normalizeH="0" baseline="0" noProof="0" dirty="0">
                <a:ln>
                  <a:noFill/>
                </a:ln>
                <a:solidFill>
                  <a:srgbClr val="FF99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D</a:t>
            </a:r>
            <a:r>
              <a:rPr kumimoji="0" lang="en-US" altLang="zh-CN" sz="2800" b="1" i="0" u="none" strike="noStrike" kern="1200" cap="none" spc="0" normalizeH="0" baseline="0" noProof="0" dirty="0">
                <a:ln>
                  <a:noFill/>
                </a:ln>
                <a:solidFill>
                  <a:srgbClr val="FF99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a:ln>
                  <a:noFill/>
                </a:ln>
                <a:solidFill>
                  <a:srgbClr val="FF99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N</a:t>
            </a:r>
            <a:endParaRPr kumimoji="0" lang="en-US" altLang="zh-CN" sz="2800" b="1" i="1" u="none" strike="noStrike" kern="1200" cap="none" spc="0" normalizeH="0" baseline="0" noProof="0" dirty="0">
              <a:ln>
                <a:noFill/>
              </a:ln>
              <a:solidFill>
                <a:srgbClr val="FF99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b</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c</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d</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谓词</a:t>
            </a:r>
            <a:endPar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说明下列公式在 </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I </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下的涵义</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并讨论真值 </a:t>
            </a:r>
            <a:endPar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(1) </a:t>
            </a:r>
            <a:r>
              <a:rPr kumimoji="0" lang="en-US" altLang="zh-CN" sz="2800" b="1"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i="1" u="none" strike="noStrike" kern="1200" cap="none" spc="0" normalizeH="0" baseline="0" noProof="0" dirty="0" err="1">
                <a:ln>
                  <a:noFill/>
                </a:ln>
                <a:solidFill>
                  <a:srgbClr val="0070C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x</a:t>
            </a:r>
            <a:r>
              <a:rPr kumimoji="0" lang="en-US" altLang="zh-CN" sz="2800" b="1" i="1" u="none" strike="noStrike" kern="1200" cap="none" spc="0" normalizeH="0" baseline="0" noProof="0" dirty="0" err="1">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F</a:t>
            </a:r>
            <a:r>
              <a:rPr kumimoji="0" lang="en-US" altLang="zh-CN" sz="28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x</a:t>
            </a:r>
            <a:r>
              <a:rPr kumimoji="0" lang="en-US" altLang="zh-CN" sz="28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a</a:t>
            </a:r>
            <a:r>
              <a:rPr kumimoji="0" lang="en-US" altLang="zh-CN" sz="28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x</a:t>
            </a:r>
            <a:r>
              <a:rPr kumimoji="0" lang="en-US" altLang="zh-CN" sz="28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a:t>
            </a:r>
            <a:endParaRPr kumimoji="0" lang="en-US" altLang="zh-CN" sz="28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endPar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endPar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endPar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aphicFrame>
        <p:nvGraphicFramePr>
          <p:cNvPr id="65540" name="Object 0"/>
          <p:cNvGraphicFramePr>
            <a:graphicFrameLocks noChangeAspect="1"/>
          </p:cNvGraphicFramePr>
          <p:nvPr/>
        </p:nvGraphicFramePr>
        <p:xfrm>
          <a:off x="1331913" y="2287588"/>
          <a:ext cx="1020762" cy="541337"/>
        </p:xfrm>
        <a:graphic>
          <a:graphicData uri="http://schemas.openxmlformats.org/presentationml/2006/ole">
            <mc:AlternateContent xmlns:mc="http://schemas.openxmlformats.org/markup-compatibility/2006">
              <mc:Choice xmlns:v="urn:schemas-microsoft-com:vml" Requires="v">
                <p:oleObj spid="_x0000_s3080" name="" r:id="rId1" imgW="368300" imgH="177800" progId="Equation.3">
                  <p:embed/>
                </p:oleObj>
              </mc:Choice>
              <mc:Fallback>
                <p:oleObj name="" r:id="rId1" imgW="368300" imgH="177800" progId="Equation.3">
                  <p:embed/>
                  <p:pic>
                    <p:nvPicPr>
                      <p:cNvPr id="0" name="图片 3079"/>
                      <p:cNvPicPr/>
                      <p:nvPr/>
                    </p:nvPicPr>
                    <p:blipFill>
                      <a:blip r:embed="rId2"/>
                      <a:stretch>
                        <a:fillRect/>
                      </a:stretch>
                    </p:blipFill>
                    <p:spPr>
                      <a:xfrm>
                        <a:off x="1331913" y="2287588"/>
                        <a:ext cx="1020762" cy="541337"/>
                      </a:xfrm>
                      <a:prstGeom prst="rect">
                        <a:avLst/>
                      </a:prstGeom>
                      <a:noFill/>
                      <a:ln w="38100">
                        <a:noFill/>
                        <a:miter/>
                      </a:ln>
                    </p:spPr>
                  </p:pic>
                </p:oleObj>
              </mc:Fallback>
            </mc:AlternateContent>
          </a:graphicData>
        </a:graphic>
      </p:graphicFrame>
      <p:graphicFrame>
        <p:nvGraphicFramePr>
          <p:cNvPr id="65541" name="Object 1"/>
          <p:cNvGraphicFramePr>
            <a:graphicFrameLocks noChangeAspect="1"/>
          </p:cNvGraphicFramePr>
          <p:nvPr/>
        </p:nvGraphicFramePr>
        <p:xfrm>
          <a:off x="1260475" y="2865438"/>
          <a:ext cx="4471988" cy="498475"/>
        </p:xfrm>
        <a:graphic>
          <a:graphicData uri="http://schemas.openxmlformats.org/presentationml/2006/ole">
            <mc:AlternateContent xmlns:mc="http://schemas.openxmlformats.org/markup-compatibility/2006">
              <mc:Choice xmlns:v="urn:schemas-microsoft-com:vml" Requires="v">
                <p:oleObj spid="_x0000_s3079" name="" r:id="rId3" imgW="1866265" imgH="203200" progId="Equation.3">
                  <p:embed/>
                </p:oleObj>
              </mc:Choice>
              <mc:Fallback>
                <p:oleObj name="" r:id="rId3" imgW="1866265" imgH="203200" progId="Equation.3">
                  <p:embed/>
                  <p:pic>
                    <p:nvPicPr>
                      <p:cNvPr id="0" name="图片 3078"/>
                      <p:cNvPicPr/>
                      <p:nvPr/>
                    </p:nvPicPr>
                    <p:blipFill>
                      <a:blip r:embed="rId4"/>
                      <a:stretch>
                        <a:fillRect/>
                      </a:stretch>
                    </p:blipFill>
                    <p:spPr>
                      <a:xfrm>
                        <a:off x="1260475" y="2865438"/>
                        <a:ext cx="4471988" cy="498475"/>
                      </a:xfrm>
                      <a:prstGeom prst="rect">
                        <a:avLst/>
                      </a:prstGeom>
                      <a:noFill/>
                      <a:ln w="38100">
                        <a:noFill/>
                        <a:miter/>
                      </a:ln>
                    </p:spPr>
                  </p:pic>
                </p:oleObj>
              </mc:Fallback>
            </mc:AlternateContent>
          </a:graphicData>
        </a:graphic>
      </p:graphicFrame>
      <p:graphicFrame>
        <p:nvGraphicFramePr>
          <p:cNvPr id="65542" name="Object 2"/>
          <p:cNvGraphicFramePr>
            <a:graphicFrameLocks noChangeAspect="1"/>
          </p:cNvGraphicFramePr>
          <p:nvPr/>
        </p:nvGraphicFramePr>
        <p:xfrm>
          <a:off x="2020888" y="3409950"/>
          <a:ext cx="2371725" cy="496888"/>
        </p:xfrm>
        <a:graphic>
          <a:graphicData uri="http://schemas.openxmlformats.org/presentationml/2006/ole">
            <mc:AlternateContent xmlns:mc="http://schemas.openxmlformats.org/markup-compatibility/2006">
              <mc:Choice xmlns:v="urn:schemas-microsoft-com:vml" Requires="v">
                <p:oleObj spid="_x0000_s3081" name="" r:id="rId5" imgW="989965" imgH="203200" progId="Equation.3">
                  <p:embed/>
                </p:oleObj>
              </mc:Choice>
              <mc:Fallback>
                <p:oleObj name="" r:id="rId5" imgW="989965" imgH="203200" progId="Equation.3">
                  <p:embed/>
                  <p:pic>
                    <p:nvPicPr>
                      <p:cNvPr id="0" name="图片 3080"/>
                      <p:cNvPicPr/>
                      <p:nvPr/>
                    </p:nvPicPr>
                    <p:blipFill>
                      <a:blip r:embed="rId6"/>
                      <a:stretch>
                        <a:fillRect/>
                      </a:stretch>
                    </p:blipFill>
                    <p:spPr>
                      <a:xfrm>
                        <a:off x="2020888" y="3409950"/>
                        <a:ext cx="2371725" cy="496888"/>
                      </a:xfrm>
                      <a:prstGeom prst="rect">
                        <a:avLst/>
                      </a:prstGeom>
                      <a:noFill/>
                      <a:ln w="38100">
                        <a:noFill/>
                        <a:miter/>
                      </a:ln>
                    </p:spPr>
                  </p:pic>
                </p:oleObj>
              </mc:Fallback>
            </mc:AlternateContent>
          </a:graphicData>
        </a:graphic>
      </p:graphicFrame>
      <p:sp>
        <p:nvSpPr>
          <p:cNvPr id="163848" name="Text Box 8"/>
          <p:cNvSpPr txBox="1">
            <a:spLocks noChangeArrowheads="1"/>
          </p:cNvSpPr>
          <p:nvPr/>
        </p:nvSpPr>
        <p:spPr bwMode="auto">
          <a:xfrm>
            <a:off x="1152525" y="4968875"/>
            <a:ext cx="712628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defRPr/>
            </a:pP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x</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(2</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x=x</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dirty="0">
                <a:ln>
                  <a:noFill/>
                </a:ln>
                <a:solidFill>
                  <a:srgbClr val="0066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假命题</a:t>
            </a:r>
            <a:endParaRPr kumimoji="0" lang="zh-CN" altLang="en-US" sz="2800" b="0" i="0" u="none" strike="noStrike" kern="1200" cap="none" spc="0" normalizeH="0" baseline="0" noProof="0" dirty="0">
              <a:ln>
                <a:noFill/>
              </a:ln>
              <a:solidFill>
                <a:srgbClr val="006600"/>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73736" name="Text Box 9"/>
          <p:cNvSpPr txBox="1">
            <a:spLocks noChangeArrowheads="1"/>
          </p:cNvSpPr>
          <p:nvPr/>
        </p:nvSpPr>
        <p:spPr bwMode="auto">
          <a:xfrm>
            <a:off x="881063" y="5484813"/>
            <a:ext cx="71628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8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(2) </a:t>
            </a:r>
            <a:r>
              <a:rPr kumimoji="0" lang="en-US" altLang="zh-CN" sz="2800" b="1"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i="1" u="none" strike="noStrike" kern="1200" cap="none" spc="0" normalizeH="0" baseline="0" noProof="0" dirty="0" err="1">
                <a:ln>
                  <a:noFill/>
                </a:ln>
                <a:solidFill>
                  <a:srgbClr val="0070C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x</a:t>
            </a:r>
            <a:r>
              <a:rPr kumimoji="0" lang="en-US" altLang="zh-CN" sz="2800" b="1" i="0" u="none" strike="noStrike" kern="1200" cap="none" spc="0" normalizeH="0" baseline="0" noProof="0" dirty="0" err="1">
                <a:ln>
                  <a:noFill/>
                </a:ln>
                <a:solidFill>
                  <a:srgbClr val="0070C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i="1" u="none" strike="noStrike" kern="1200" cap="none" spc="0" normalizeH="0" baseline="0" noProof="0" dirty="0" err="1" smtClean="0">
                <a:ln>
                  <a:noFill/>
                </a:ln>
                <a:solidFill>
                  <a:srgbClr val="0070C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y</a:t>
            </a:r>
            <a:r>
              <a:rPr kumimoji="0" lang="en-US" altLang="zh-CN" sz="2800" b="1" i="1" u="none" strike="noStrike" kern="120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dirty="0" smtClean="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F</a:t>
            </a:r>
            <a:r>
              <a:rPr kumimoji="0" lang="en-US" altLang="zh-CN" sz="28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f</a:t>
            </a:r>
            <a:r>
              <a:rPr kumimoji="0" lang="en-US" altLang="zh-CN" sz="28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x</a:t>
            </a:r>
            <a:r>
              <a:rPr kumimoji="0" lang="en-US" altLang="zh-CN" sz="28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a</a:t>
            </a:r>
            <a:r>
              <a:rPr kumimoji="0" lang="en-US" altLang="zh-CN" sz="28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y</a:t>
            </a:r>
            <a:r>
              <a:rPr kumimoji="0" lang="en-US" altLang="zh-CN" sz="28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i="1"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F</a:t>
            </a:r>
            <a:r>
              <a:rPr kumimoji="0" lang="en-US" altLang="zh-CN" sz="28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f</a:t>
            </a:r>
            <a:r>
              <a:rPr kumimoji="0" lang="en-US" altLang="zh-CN" sz="28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y</a:t>
            </a:r>
            <a:r>
              <a:rPr kumimoji="0" lang="en-US" altLang="zh-CN" sz="28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a</a:t>
            </a:r>
            <a:r>
              <a:rPr kumimoji="0" lang="en-US" altLang="zh-CN" sz="28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x</a:t>
            </a:r>
            <a:r>
              <a:rPr kumimoji="0" lang="en-US" altLang="zh-CN" sz="28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rPr>
              <a:t>))</a:t>
            </a:r>
            <a:endParaRPr kumimoji="0" lang="en-US" altLang="zh-CN" sz="2800" b="1" i="0" u="none" strike="noStrike" kern="1200" cap="none" spc="0" normalizeH="0" baseline="0" noProof="0" dirty="0">
              <a:ln>
                <a:noFill/>
              </a:ln>
              <a:solidFill>
                <a:schemeClr val="bg2">
                  <a:lumMod val="60000"/>
                  <a:lumOff val="40000"/>
                </a:schemeClr>
              </a:solidFill>
              <a:effectLst/>
              <a:uLnTx/>
              <a:uFillTx/>
              <a:latin typeface="Times New Roman" panose="02020603050405020304" pitchFamily="18" charset="0"/>
              <a:ea typeface="宋体" panose="02010600030101010101" pitchFamily="2" charset="-122"/>
              <a:cs typeface="+mn-cs"/>
            </a:endParaRPr>
          </a:p>
        </p:txBody>
      </p:sp>
      <p:sp>
        <p:nvSpPr>
          <p:cNvPr id="163850" name="Text Box 10"/>
          <p:cNvSpPr txBox="1">
            <a:spLocks noChangeArrowheads="1"/>
          </p:cNvSpPr>
          <p:nvPr/>
        </p:nvSpPr>
        <p:spPr bwMode="auto">
          <a:xfrm>
            <a:off x="1260475" y="5992813"/>
            <a:ext cx="6840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i="1"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x</a:t>
            </a:r>
            <a:r>
              <a:rPr kumimoji="0" lang="en-US" altLang="zh-CN" sz="28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i="1"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y</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x+</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2=</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y</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y</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+2=</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x</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dirty="0">
                <a:ln>
                  <a:noFill/>
                </a:ln>
                <a:solidFill>
                  <a:srgbClr val="0066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假命题</a:t>
            </a:r>
            <a:endParaRPr kumimoji="0" lang="zh-CN" altLang="en-US" sz="2800" b="1" i="0" u="none" strike="noStrike" kern="1200" cap="none" spc="0" normalizeH="0" baseline="0" noProof="0" dirty="0">
              <a:ln>
                <a:noFill/>
              </a:ln>
              <a:solidFill>
                <a:srgbClr val="0066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48"/>
                                        </p:tgtEl>
                                        <p:attrNameLst>
                                          <p:attrName>style.visibility</p:attrName>
                                        </p:attrNameLst>
                                      </p:cBhvr>
                                      <p:to>
                                        <p:strVal val="visible"/>
                                      </p:to>
                                    </p:set>
                                    <p:animEffect transition="in" filter="blinds(horizontal)">
                                      <p:cBhvr>
                                        <p:cTn id="7" dur="500"/>
                                        <p:tgtEl>
                                          <p:spTgt spid="1638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50"/>
                                        </p:tgtEl>
                                        <p:attrNameLst>
                                          <p:attrName>style.visibility</p:attrName>
                                        </p:attrNameLst>
                                      </p:cBhvr>
                                      <p:to>
                                        <p:strVal val="visible"/>
                                      </p:to>
                                    </p:set>
                                    <p:animEffect transition="in" filter="blinds(horizontal)">
                                      <p:cBhvr>
                                        <p:cTn id="12" dur="500"/>
                                        <p:tgtEl>
                                          <p:spTgt spid="163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8" grpId="0"/>
      <p:bldP spid="16385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灯片编号占位符 5"/>
          <p:cNvSpPr txBox="1">
            <a:spLocks noGrp="1"/>
          </p:cNvSpPr>
          <p:nvPr>
            <p:ph type="sldNum" sz="quarter" idx="11"/>
          </p:nvPr>
        </p:nvSpPr>
        <p:spPr>
          <a:xfrm>
            <a:off x="6889750" y="6272213"/>
            <a:ext cx="2133600" cy="476250"/>
          </a:xfrm>
          <a:ln/>
        </p:spPr>
        <p:txBody>
          <a:bodyPr anchor="b" anchorCtr="0"/>
          <a:p>
            <a:pPr marL="0" indent="0" eaLnBrk="1" hangingPunct="1">
              <a:spcBef>
                <a:spcPct val="0"/>
              </a:spcBef>
              <a:buClrTx/>
              <a:buSzTx/>
              <a:buFontTx/>
              <a:buNone/>
            </a:pPr>
            <a:fld id="{9A0DB2DC-4C9A-4742-B13C-FB6460FD3503}" type="slidenum">
              <a:rPr lang="en-US" altLang="zh-CN" sz="1400" dirty="0"/>
            </a:fld>
            <a:endParaRPr lang="en-US" altLang="zh-CN" sz="1400" dirty="0"/>
          </a:p>
        </p:txBody>
      </p:sp>
      <p:sp>
        <p:nvSpPr>
          <p:cNvPr id="66563" name="Rectangle 2"/>
          <p:cNvSpPr>
            <a:spLocks noGrp="1"/>
          </p:cNvSpPr>
          <p:nvPr>
            <p:ph type="title"/>
          </p:nvPr>
        </p:nvSpPr>
        <p:spPr>
          <a:xfrm>
            <a:off x="395288" y="377825"/>
            <a:ext cx="7561262" cy="635000"/>
          </a:xfrm>
          <a:ln/>
        </p:spPr>
        <p:txBody>
          <a:bodyPr vert="horz" wrap="square" lIns="91440" tIns="45720" rIns="91440" bIns="45720" anchor="ctr" anchorCtr="0"/>
          <a:p>
            <a:pPr eaLnBrk="1" hangingPunct="1"/>
            <a:r>
              <a:rPr lang="zh-CN" altLang="en-US" b="1" dirty="0">
                <a:latin typeface="宋体" panose="02010600030101010101" pitchFamily="2" charset="-122"/>
              </a:rPr>
              <a:t>例</a:t>
            </a:r>
            <a:r>
              <a:rPr lang="en-US" altLang="zh-CN" b="1" dirty="0">
                <a:latin typeface="Times New Roman" panose="02020603050405020304" pitchFamily="18" charset="0"/>
              </a:rPr>
              <a:t>3</a:t>
            </a:r>
            <a:r>
              <a:rPr lang="en-US" altLang="zh-CN" b="1" dirty="0">
                <a:latin typeface="宋体" panose="02010600030101010101" pitchFamily="2" charset="-122"/>
              </a:rPr>
              <a:t>(</a:t>
            </a:r>
            <a:r>
              <a:rPr lang="zh-CN" altLang="en-US" b="1" dirty="0">
                <a:latin typeface="宋体" panose="02010600030101010101" pitchFamily="2" charset="-122"/>
              </a:rPr>
              <a:t>续</a:t>
            </a:r>
            <a:r>
              <a:rPr lang="en-US" altLang="zh-CN" b="1" dirty="0">
                <a:latin typeface="宋体" panose="02010600030101010101" pitchFamily="2" charset="-122"/>
              </a:rPr>
              <a:t>)</a:t>
            </a:r>
            <a:endParaRPr lang="en-US" altLang="zh-CN" b="1" dirty="0">
              <a:latin typeface="宋体" panose="02010600030101010101" pitchFamily="2" charset="-122"/>
            </a:endParaRPr>
          </a:p>
        </p:txBody>
      </p:sp>
      <p:sp>
        <p:nvSpPr>
          <p:cNvPr id="75780" name="Rectangle 3"/>
          <p:cNvSpPr>
            <a:spLocks noGrp="1" noChangeArrowheads="1"/>
          </p:cNvSpPr>
          <p:nvPr>
            <p:ph idx="1"/>
          </p:nvPr>
        </p:nvSpPr>
        <p:spPr>
          <a:xfrm>
            <a:off x="539750" y="1557338"/>
            <a:ext cx="7993063" cy="2447925"/>
          </a:xfrm>
          <a:solidFill>
            <a:srgbClr val="D9F1FF"/>
          </a:solidFill>
        </p:spPr>
        <p:txBody>
          <a:bodyPr vert="horz" wrap="square" lIns="91440" tIns="45720" rIns="91440" bIns="45720" numCol="1" anchor="t" anchorCtr="0" compatLnSpc="1"/>
          <a:lstStyle/>
          <a:p>
            <a:pPr marL="342900" marR="0" lvl="0" indent="-342900" algn="just" defTabSz="914400" rtl="0" eaLnBrk="1" fontAlgn="base" latinLnBrk="0" hangingPunct="1">
              <a:lnSpc>
                <a:spcPct val="100000"/>
              </a:lnSpc>
              <a:spcBef>
                <a:spcPct val="20000"/>
              </a:spcBef>
              <a:spcAft>
                <a:spcPct val="0"/>
              </a:spcAft>
              <a:buClr>
                <a:schemeClr val="bg2"/>
              </a:buClr>
              <a:buSzPct val="75000"/>
              <a:buFontTx/>
              <a:buNone/>
              <a:defRPr/>
            </a:pPr>
            <a:r>
              <a:rPr kumimoji="0" lang="en-US" altLang="zh-CN" sz="2800" b="1" i="0" u="none" strike="noStrike" kern="0" cap="none" spc="0" normalizeH="0" baseline="0" noProof="0" dirty="0">
                <a:ln>
                  <a:noFill/>
                </a:ln>
                <a:solidFill>
                  <a:schemeClr val="accent2"/>
                </a:solidFill>
                <a:effectLst/>
                <a:uLnTx/>
                <a:uFillTx/>
                <a:latin typeface="Times New Roman" panose="02020603050405020304" pitchFamily="18" charset="0"/>
                <a:ea typeface="+mn-ea"/>
                <a:cs typeface="+mn-cs"/>
              </a:rPr>
              <a:t>(3) </a:t>
            </a:r>
            <a:r>
              <a:rPr kumimoji="0" lang="en-US" altLang="zh-CN" sz="2800" b="1" i="0" u="none" strike="noStrike" kern="0" cap="none" spc="0" normalizeH="0" baseline="0" noProof="0" dirty="0">
                <a:ln>
                  <a:noFill/>
                </a:ln>
                <a:solidFill>
                  <a:srgbClr val="0070C0"/>
                </a:solidFill>
                <a:effectLst>
                  <a:outerShdw blurRad="38100" dist="38100" dir="2700000" algn="tl">
                    <a:srgbClr val="000000">
                      <a:alpha val="43137"/>
                    </a:srgbClr>
                  </a:outerShdw>
                </a:effectLst>
                <a:uLnTx/>
                <a:uFillTx/>
                <a:latin typeface="Times New Roman" panose="02020603050405020304" pitchFamily="18" charset="0"/>
                <a:ea typeface="+mn-ea"/>
                <a:cs typeface="+mn-cs"/>
                <a:sym typeface="Symbol" panose="05050102010706020507" pitchFamily="18" charset="2"/>
              </a:rPr>
              <a:t></a:t>
            </a:r>
            <a:r>
              <a:rPr kumimoji="0" lang="en-US" altLang="zh-CN" sz="2800" b="1" i="1" u="none" strike="noStrike" kern="0" cap="none" spc="0" normalizeH="0" baseline="0" noProof="0" dirty="0" err="1">
                <a:ln>
                  <a:noFill/>
                </a:ln>
                <a:solidFill>
                  <a:srgbClr val="0070C0"/>
                </a:solidFill>
                <a:effectLst>
                  <a:outerShdw blurRad="38100" dist="38100" dir="2700000" algn="tl">
                    <a:srgbClr val="000000">
                      <a:alpha val="43137"/>
                    </a:srgbClr>
                  </a:outerShdw>
                </a:effectLst>
                <a:uLnTx/>
                <a:uFillTx/>
                <a:latin typeface="Times New Roman" panose="02020603050405020304" pitchFamily="18" charset="0"/>
                <a:ea typeface="+mn-ea"/>
                <a:cs typeface="+mn-cs"/>
              </a:rPr>
              <a:t>x</a:t>
            </a:r>
            <a:r>
              <a:rPr kumimoji="0" lang="en-US" altLang="zh-CN" sz="2800" b="1" i="0" u="none" strike="noStrike" kern="0" cap="none" spc="0" normalizeH="0" baseline="0" noProof="0" dirty="0" err="1">
                <a:ln>
                  <a:noFill/>
                </a:ln>
                <a:solidFill>
                  <a:srgbClr val="0070C0"/>
                </a:solidFill>
                <a:effectLst>
                  <a:outerShdw blurRad="38100" dist="38100" dir="2700000" algn="tl">
                    <a:srgbClr val="000000">
                      <a:alpha val="43137"/>
                    </a:srgbClr>
                  </a:outerShdw>
                </a:effectLst>
                <a:uLnTx/>
                <a:uFillTx/>
                <a:latin typeface="Times New Roman" panose="02020603050405020304" pitchFamily="18" charset="0"/>
                <a:ea typeface="+mn-ea"/>
                <a:cs typeface="+mn-cs"/>
                <a:sym typeface="Symbol" panose="05050102010706020507" pitchFamily="18" charset="2"/>
              </a:rPr>
              <a:t></a:t>
            </a:r>
            <a:r>
              <a:rPr kumimoji="0" lang="en-US" altLang="zh-CN" sz="2800" b="1" i="1" u="none" strike="noStrike" kern="0" cap="none" spc="0" normalizeH="0" baseline="0" noProof="0" dirty="0" err="1">
                <a:ln>
                  <a:noFill/>
                </a:ln>
                <a:solidFill>
                  <a:srgbClr val="0070C0"/>
                </a:solidFill>
                <a:effectLst>
                  <a:outerShdw blurRad="38100" dist="38100" dir="2700000" algn="tl">
                    <a:srgbClr val="000000">
                      <a:alpha val="43137"/>
                    </a:srgbClr>
                  </a:outerShdw>
                </a:effectLst>
                <a:uLnTx/>
                <a:uFillTx/>
                <a:latin typeface="Times New Roman" panose="02020603050405020304" pitchFamily="18" charset="0"/>
                <a:ea typeface="+mn-ea"/>
                <a:cs typeface="+mn-cs"/>
              </a:rPr>
              <a:t>y</a:t>
            </a:r>
            <a:r>
              <a:rPr kumimoji="0" lang="en-US" altLang="zh-CN" sz="2800" b="1" i="0" u="none" strike="noStrike" kern="0" cap="none" spc="0" normalizeH="0" baseline="0" noProof="0" dirty="0" err="1">
                <a:ln>
                  <a:noFill/>
                </a:ln>
                <a:solidFill>
                  <a:srgbClr val="0070C0"/>
                </a:solidFill>
                <a:effectLst>
                  <a:outerShdw blurRad="38100" dist="38100" dir="2700000" algn="tl">
                    <a:srgbClr val="000000">
                      <a:alpha val="43137"/>
                    </a:srgbClr>
                  </a:outerShdw>
                </a:effectLst>
                <a:uLnTx/>
                <a:uFillTx/>
                <a:latin typeface="Times New Roman" panose="02020603050405020304" pitchFamily="18" charset="0"/>
                <a:ea typeface="+mn-ea"/>
                <a:cs typeface="+mn-cs"/>
                <a:sym typeface="Symbol" panose="05050102010706020507" pitchFamily="18" charset="2"/>
              </a:rPr>
              <a:t></a:t>
            </a:r>
            <a:r>
              <a:rPr kumimoji="0" lang="en-US" altLang="zh-CN" sz="2800" b="1" i="1" u="none" strike="noStrike" kern="0" cap="none" spc="0" normalizeH="0" baseline="0" noProof="0" dirty="0" err="1">
                <a:ln>
                  <a:noFill/>
                </a:ln>
                <a:solidFill>
                  <a:srgbClr val="0070C0"/>
                </a:solidFill>
                <a:effectLst>
                  <a:outerShdw blurRad="38100" dist="38100" dir="2700000" algn="tl">
                    <a:srgbClr val="000000">
                      <a:alpha val="43137"/>
                    </a:srgbClr>
                  </a:outerShdw>
                </a:effectLst>
                <a:uLnTx/>
                <a:uFillTx/>
                <a:latin typeface="Times New Roman" panose="02020603050405020304" pitchFamily="18" charset="0"/>
                <a:ea typeface="+mn-ea"/>
                <a:cs typeface="+mn-cs"/>
              </a:rPr>
              <a:t>z</a:t>
            </a:r>
            <a:r>
              <a:rPr kumimoji="0" lang="en-US" altLang="zh-CN" sz="2800" b="1" i="1" u="none" strike="noStrike" kern="0" cap="none" spc="0" normalizeH="0" baseline="0" noProof="0" dirty="0" err="1">
                <a:ln>
                  <a:noFill/>
                </a:ln>
                <a:solidFill>
                  <a:schemeClr val="accent2"/>
                </a:solidFill>
                <a:effectLst/>
                <a:uLnTx/>
                <a:uFillTx/>
                <a:latin typeface="Times New Roman" panose="02020603050405020304" pitchFamily="18" charset="0"/>
                <a:ea typeface="+mn-ea"/>
                <a:cs typeface="+mn-cs"/>
              </a:rPr>
              <a:t>F</a:t>
            </a:r>
            <a:r>
              <a:rPr kumimoji="0" lang="en-US" altLang="zh-CN" sz="2800" b="1" i="0" u="none" strike="noStrike" kern="0" cap="none" spc="0" normalizeH="0" baseline="0" noProof="0" dirty="0">
                <a:ln>
                  <a:noFill/>
                </a:ln>
                <a:solidFill>
                  <a:schemeClr val="accent2"/>
                </a:solidFill>
                <a:effectLst/>
                <a:uLnTx/>
                <a:uFillTx/>
                <a:latin typeface="Times New Roman" panose="02020603050405020304" pitchFamily="18" charset="0"/>
                <a:ea typeface="+mn-ea"/>
                <a:cs typeface="+mn-cs"/>
              </a:rPr>
              <a:t>(</a:t>
            </a:r>
            <a:r>
              <a:rPr kumimoji="0" lang="en-US" altLang="zh-CN" sz="2800" b="1" i="1" u="none" strike="noStrike" kern="0" cap="none" spc="0" normalizeH="0" baseline="0" noProof="0" dirty="0">
                <a:ln>
                  <a:noFill/>
                </a:ln>
                <a:solidFill>
                  <a:schemeClr val="accent2"/>
                </a:solidFill>
                <a:effectLst/>
                <a:uLnTx/>
                <a:uFillTx/>
                <a:latin typeface="Times New Roman" panose="02020603050405020304" pitchFamily="18" charset="0"/>
                <a:ea typeface="+mn-ea"/>
                <a:cs typeface="+mn-cs"/>
              </a:rPr>
              <a:t>f</a:t>
            </a:r>
            <a:r>
              <a:rPr kumimoji="0" lang="en-US" altLang="zh-CN" sz="2800" b="1" i="0" u="none" strike="noStrike" kern="0" cap="none" spc="0" normalizeH="0" baseline="0" noProof="0" dirty="0">
                <a:ln>
                  <a:noFill/>
                </a:ln>
                <a:solidFill>
                  <a:schemeClr val="accent2"/>
                </a:solidFill>
                <a:effectLst/>
                <a:uLnTx/>
                <a:uFillTx/>
                <a:latin typeface="Times New Roman" panose="02020603050405020304" pitchFamily="18" charset="0"/>
                <a:ea typeface="+mn-ea"/>
                <a:cs typeface="+mn-cs"/>
              </a:rPr>
              <a:t>(</a:t>
            </a:r>
            <a:r>
              <a:rPr kumimoji="0" lang="en-US" altLang="zh-CN" sz="2800" b="1" i="1" u="none" strike="noStrike" kern="0" cap="none" spc="0" normalizeH="0" baseline="0" noProof="0" dirty="0">
                <a:ln>
                  <a:noFill/>
                </a:ln>
                <a:solidFill>
                  <a:schemeClr val="accent2"/>
                </a:solidFill>
                <a:effectLst/>
                <a:uLnTx/>
                <a:uFillTx/>
                <a:latin typeface="Times New Roman" panose="02020603050405020304" pitchFamily="18" charset="0"/>
                <a:ea typeface="+mn-ea"/>
                <a:cs typeface="+mn-cs"/>
              </a:rPr>
              <a:t>x</a:t>
            </a:r>
            <a:r>
              <a:rPr kumimoji="0" lang="en-US" altLang="zh-CN" sz="2800" b="1" i="0" u="none" strike="noStrike" kern="0" cap="none" spc="0" normalizeH="0" baseline="0" noProof="0" dirty="0">
                <a:ln>
                  <a:noFill/>
                </a:ln>
                <a:solidFill>
                  <a:schemeClr val="accent2"/>
                </a:solidFill>
                <a:effectLst/>
                <a:uLnTx/>
                <a:uFillTx/>
                <a:latin typeface="Times New Roman" panose="02020603050405020304" pitchFamily="18" charset="0"/>
                <a:ea typeface="+mn-ea"/>
                <a:cs typeface="+mn-cs"/>
              </a:rPr>
              <a:t>, </a:t>
            </a:r>
            <a:r>
              <a:rPr kumimoji="0" lang="en-US" altLang="zh-CN" sz="2800" b="1" i="1" u="none" strike="noStrike" kern="0" cap="none" spc="0" normalizeH="0" baseline="0" noProof="0" dirty="0">
                <a:ln>
                  <a:noFill/>
                </a:ln>
                <a:solidFill>
                  <a:schemeClr val="accent2"/>
                </a:solidFill>
                <a:effectLst/>
                <a:uLnTx/>
                <a:uFillTx/>
                <a:latin typeface="Times New Roman" panose="02020603050405020304" pitchFamily="18" charset="0"/>
                <a:ea typeface="+mn-ea"/>
                <a:cs typeface="+mn-cs"/>
              </a:rPr>
              <a:t>y</a:t>
            </a:r>
            <a:r>
              <a:rPr kumimoji="0" lang="en-US" altLang="zh-CN" sz="2800" b="1" i="0" u="none" strike="noStrike" kern="0" cap="none" spc="0" normalizeH="0" baseline="0" noProof="0" dirty="0">
                <a:ln>
                  <a:noFill/>
                </a:ln>
                <a:solidFill>
                  <a:schemeClr val="accent2"/>
                </a:solidFill>
                <a:effectLst/>
                <a:uLnTx/>
                <a:uFillTx/>
                <a:latin typeface="Times New Roman" panose="02020603050405020304" pitchFamily="18" charset="0"/>
                <a:ea typeface="+mn-ea"/>
                <a:cs typeface="+mn-cs"/>
              </a:rPr>
              <a:t>), </a:t>
            </a:r>
            <a:r>
              <a:rPr kumimoji="0" lang="en-US" altLang="zh-CN" sz="2800" b="1" i="1" u="none" strike="noStrike" kern="0" cap="none" spc="0" normalizeH="0" baseline="0" noProof="0" dirty="0">
                <a:ln>
                  <a:noFill/>
                </a:ln>
                <a:solidFill>
                  <a:schemeClr val="accent2"/>
                </a:solidFill>
                <a:effectLst/>
                <a:uLnTx/>
                <a:uFillTx/>
                <a:latin typeface="Times New Roman" panose="02020603050405020304" pitchFamily="18" charset="0"/>
                <a:ea typeface="+mn-ea"/>
                <a:cs typeface="+mn-cs"/>
              </a:rPr>
              <a:t>z</a:t>
            </a:r>
            <a:r>
              <a:rPr kumimoji="0" lang="en-US" altLang="zh-CN" sz="2800" b="1" i="0" u="none" strike="noStrike" kern="0" cap="none" spc="0" normalizeH="0" baseline="0" noProof="0" dirty="0">
                <a:ln>
                  <a:noFill/>
                </a:ln>
                <a:solidFill>
                  <a:schemeClr val="accent2"/>
                </a:solidFill>
                <a:effectLst/>
                <a:uLnTx/>
                <a:uFillTx/>
                <a:latin typeface="Times New Roman" panose="02020603050405020304" pitchFamily="18" charset="0"/>
                <a:ea typeface="+mn-ea"/>
                <a:cs typeface="+mn-cs"/>
              </a:rPr>
              <a:t>)</a:t>
            </a:r>
            <a:endParaRPr kumimoji="0" lang="en-US" altLang="zh-CN" sz="2800" b="1" i="0" u="none" strike="noStrike" kern="0" cap="none" spc="0" normalizeH="0" baseline="0" noProof="0" dirty="0">
              <a:ln>
                <a:noFill/>
              </a:ln>
              <a:solidFill>
                <a:schemeClr val="accent2"/>
              </a:solidFill>
              <a:effectLst/>
              <a:uLnTx/>
              <a:uFillTx/>
              <a:latin typeface="Times New Roman" panose="02020603050405020304" pitchFamily="18" charset="0"/>
              <a:ea typeface="+mn-ea"/>
              <a:cs typeface="+mn-cs"/>
            </a:endParaRPr>
          </a:p>
          <a:p>
            <a:pPr marL="342900" marR="0" lvl="0" indent="-342900" algn="just" defTabSz="914400" rtl="0" eaLnBrk="1" fontAlgn="base" latinLnBrk="0" hangingPunct="1">
              <a:lnSpc>
                <a:spcPct val="100000"/>
              </a:lnSpc>
              <a:spcBef>
                <a:spcPct val="20000"/>
              </a:spcBef>
              <a:spcAft>
                <a:spcPct val="0"/>
              </a:spcAft>
              <a:buClr>
                <a:schemeClr val="bg2"/>
              </a:buClr>
              <a:buSzPct val="75000"/>
              <a:buFontTx/>
              <a:buNone/>
              <a:defRPr/>
            </a:pPr>
            <a:endParaRPr kumimoji="0" lang="en-US" altLang="zh-CN" sz="2800" b="1" i="0" u="none" strike="noStrike" kern="0" cap="none" spc="0" normalizeH="0" baseline="0" noProof="0" dirty="0">
              <a:ln>
                <a:noFill/>
              </a:ln>
              <a:solidFill>
                <a:schemeClr val="accent2"/>
              </a:solidFill>
              <a:effectLst/>
              <a:uLnTx/>
              <a:uFillTx/>
              <a:latin typeface="Times New Roman" panose="02020603050405020304" pitchFamily="18" charset="0"/>
              <a:ea typeface="+mn-ea"/>
              <a:cs typeface="+mn-cs"/>
            </a:endParaRPr>
          </a:p>
          <a:p>
            <a:pPr marL="342900" marR="0" lvl="0" indent="-342900" algn="just" defTabSz="914400" rtl="0" eaLnBrk="1" fontAlgn="base" latinLnBrk="0" hangingPunct="1">
              <a:lnSpc>
                <a:spcPct val="100000"/>
              </a:lnSpc>
              <a:spcBef>
                <a:spcPct val="20000"/>
              </a:spcBef>
              <a:spcAft>
                <a:spcPct val="0"/>
              </a:spcAft>
              <a:buClr>
                <a:schemeClr val="bg2"/>
              </a:buClr>
              <a:buSzPct val="75000"/>
              <a:buFontTx/>
              <a:buNone/>
              <a:defRPr/>
            </a:pPr>
            <a:endPar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endParaRPr>
          </a:p>
        </p:txBody>
      </p:sp>
      <p:sp>
        <p:nvSpPr>
          <p:cNvPr id="75782" name="Text Box 5"/>
          <p:cNvSpPr txBox="1">
            <a:spLocks noChangeArrowheads="1"/>
          </p:cNvSpPr>
          <p:nvPr/>
        </p:nvSpPr>
        <p:spPr bwMode="auto">
          <a:xfrm>
            <a:off x="620713" y="2676525"/>
            <a:ext cx="403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8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(4) </a:t>
            </a:r>
            <a:r>
              <a:rPr kumimoji="0" lang="en-US" altLang="zh-CN" sz="2800" b="1"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i="1" u="none" strike="noStrike" kern="1200" cap="none" spc="0" normalizeH="0" baseline="0" noProof="0" dirty="0" err="1">
                <a:ln>
                  <a:noFill/>
                </a:ln>
                <a:solidFill>
                  <a:srgbClr val="0070C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x</a:t>
            </a:r>
            <a:r>
              <a:rPr kumimoji="0" lang="en-US" altLang="zh-CN" sz="2800" b="1" i="0" u="none" strike="noStrike" kern="1200" cap="none" spc="0" normalizeH="0" baseline="0" noProof="0" dirty="0" err="1">
                <a:ln>
                  <a:noFill/>
                </a:ln>
                <a:solidFill>
                  <a:srgbClr val="0070C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i="1" u="none" strike="noStrike" kern="1200" cap="none" spc="0" normalizeH="0" baseline="0" noProof="0" dirty="0" err="1">
                <a:ln>
                  <a:noFill/>
                </a:ln>
                <a:solidFill>
                  <a:srgbClr val="0070C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y</a:t>
            </a:r>
            <a:r>
              <a:rPr kumimoji="0" lang="en-US" altLang="zh-CN" sz="2800" b="1" i="0" u="none" strike="noStrike" kern="1200" cap="none" spc="0" normalizeH="0" baseline="0" noProof="0" dirty="0" err="1">
                <a:ln>
                  <a:noFill/>
                </a:ln>
                <a:solidFill>
                  <a:srgbClr val="0070C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i="1" u="none" strike="noStrike" kern="1200" cap="none" spc="0" normalizeH="0" baseline="0" noProof="0" dirty="0" err="1">
                <a:ln>
                  <a:noFill/>
                </a:ln>
                <a:solidFill>
                  <a:srgbClr val="0070C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z</a:t>
            </a:r>
            <a:r>
              <a:rPr kumimoji="0" lang="en-US" altLang="zh-CN" sz="2800" b="1" i="1" u="none" strike="noStrike" kern="1200" cap="none" spc="0" normalizeH="0" baseline="0" noProof="0" dirty="0" err="1">
                <a:ln>
                  <a:noFill/>
                </a:ln>
                <a:solidFill>
                  <a:schemeClr val="accent2"/>
                </a:solidFill>
                <a:effectLst/>
                <a:uLnTx/>
                <a:uFillTx/>
                <a:latin typeface="Times New Roman" panose="02020603050405020304" pitchFamily="18" charset="0"/>
                <a:ea typeface="宋体" panose="02010600030101010101" pitchFamily="2" charset="-122"/>
                <a:cs typeface="+mn-cs"/>
              </a:rPr>
              <a:t>F</a:t>
            </a:r>
            <a:r>
              <a:rPr kumimoji="0" lang="en-US" altLang="zh-CN" sz="28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f</a:t>
            </a:r>
            <a:r>
              <a:rPr kumimoji="0" lang="en-US" altLang="zh-CN" sz="28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y</a:t>
            </a:r>
            <a:r>
              <a:rPr kumimoji="0" lang="en-US" altLang="zh-CN" sz="28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z</a:t>
            </a:r>
            <a:r>
              <a:rPr kumimoji="0" lang="en-US" altLang="zh-CN" sz="28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x</a:t>
            </a:r>
            <a:r>
              <a:rPr kumimoji="0" lang="en-US" altLang="zh-CN" sz="28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a:t>
            </a:r>
            <a:endParaRPr kumimoji="0" lang="en-US" altLang="zh-CN" sz="2800" b="1" i="0" u="none" strike="noStrike" kern="120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164870" name="Text Box 6"/>
          <p:cNvSpPr txBox="1">
            <a:spLocks noChangeArrowheads="1"/>
          </p:cNvSpPr>
          <p:nvPr/>
        </p:nvSpPr>
        <p:spPr bwMode="auto">
          <a:xfrm>
            <a:off x="1042988" y="3297238"/>
            <a:ext cx="480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i="1"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x</a:t>
            </a:r>
            <a:r>
              <a:rPr kumimoji="0" lang="en-US" altLang="zh-CN" sz="28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i="1"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y</a:t>
            </a:r>
            <a:r>
              <a:rPr kumimoji="0" lang="en-US" altLang="zh-CN" sz="28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i="1"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z</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y+z</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x</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dirty="0">
                <a:ln>
                  <a:noFill/>
                </a:ln>
                <a:solidFill>
                  <a:srgbClr val="0066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假命题</a:t>
            </a:r>
            <a:endParaRPr kumimoji="0" lang="zh-CN" altLang="en-US" sz="2800" b="1" i="0" u="none" strike="noStrike" kern="1200" cap="none" spc="0" normalizeH="0" baseline="0" noProof="0" dirty="0">
              <a:ln>
                <a:noFill/>
              </a:ln>
              <a:solidFill>
                <a:srgbClr val="0066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64873" name="Text Box 9"/>
          <p:cNvSpPr txBox="1">
            <a:spLocks noChangeArrowheads="1"/>
          </p:cNvSpPr>
          <p:nvPr/>
        </p:nvSpPr>
        <p:spPr bwMode="auto">
          <a:xfrm>
            <a:off x="1042988" y="2073275"/>
            <a:ext cx="5041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i="1"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x</a:t>
            </a:r>
            <a:r>
              <a:rPr kumimoji="0" lang="en-US" altLang="zh-CN" sz="28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i="1"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y</a:t>
            </a:r>
            <a:r>
              <a:rPr kumimoji="0" lang="en-US" altLang="zh-CN" sz="28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i="1"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z</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x+y</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z</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dirty="0">
                <a:ln>
                  <a:noFill/>
                </a:ln>
                <a:solidFill>
                  <a:srgbClr val="0066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真命题</a:t>
            </a:r>
            <a:endParaRPr kumimoji="0" lang="zh-CN" altLang="en-US" sz="2800" b="1" i="0" u="none" strike="noStrike" kern="1200" cap="none" spc="0" normalizeH="0" baseline="0" noProof="0" dirty="0">
              <a:ln>
                <a:noFill/>
              </a:ln>
              <a:solidFill>
                <a:srgbClr val="0066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11" name="Text Box 4" descr="水滴"/>
          <p:cNvSpPr txBox="1"/>
          <p:nvPr/>
        </p:nvSpPr>
        <p:spPr>
          <a:xfrm>
            <a:off x="539750" y="4457700"/>
            <a:ext cx="6818313" cy="1600200"/>
          </a:xfrm>
          <a:prstGeom prst="rect">
            <a:avLst/>
          </a:prstGeom>
          <a:blipFill rotWithShape="1">
            <a:blip r:embed="rId1"/>
          </a:blipFill>
          <a:ln w="9525" cap="flat" cmpd="sng">
            <a:solidFill>
              <a:srgbClr val="00008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342900" lvl="0" indent="-342900" algn="just" eaLnBrk="1" hangingPunct="1">
              <a:lnSpc>
                <a:spcPts val="2800"/>
              </a:lnSpc>
              <a:spcBef>
                <a:spcPct val="50000"/>
              </a:spcBef>
              <a:buNone/>
            </a:pPr>
            <a:r>
              <a:rPr lang="zh-CN" altLang="en-US" sz="2800" b="1" dirty="0">
                <a:latin typeface="Times New Roman" panose="02020603050405020304" pitchFamily="18" charset="0"/>
              </a:rPr>
              <a:t>两点说明</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marL="342900" lvl="0" indent="-342900" algn="just" eaLnBrk="1" hangingPunct="1">
              <a:lnSpc>
                <a:spcPts val="2800"/>
              </a:lnSpc>
              <a:spcBef>
                <a:spcPct val="50000"/>
              </a:spcBef>
              <a:buFont typeface="Wingdings" panose="05000000000000000000" pitchFamily="2" charset="2"/>
              <a:buChar char="u"/>
            </a:pPr>
            <a:r>
              <a:rPr lang="en-US" altLang="zh-CN" sz="2800" b="1" dirty="0">
                <a:latin typeface="Times New Roman" panose="02020603050405020304" pitchFamily="18" charset="0"/>
              </a:rPr>
              <a:t>4</a:t>
            </a:r>
            <a:r>
              <a:rPr lang="zh-CN" altLang="en-US" sz="2800" b="1" dirty="0">
                <a:latin typeface="Times New Roman" panose="02020603050405020304" pitchFamily="18" charset="0"/>
              </a:rPr>
              <a:t>个小题都是闭式，在</a:t>
            </a:r>
            <a:r>
              <a:rPr lang="en-US" altLang="zh-CN" sz="2800" b="1" dirty="0">
                <a:latin typeface="Times New Roman" panose="02020603050405020304" pitchFamily="18" charset="0"/>
              </a:rPr>
              <a:t>I</a:t>
            </a:r>
            <a:r>
              <a:rPr lang="zh-CN" altLang="en-US" sz="2800" b="1" dirty="0">
                <a:latin typeface="Times New Roman" panose="02020603050405020304" pitchFamily="18" charset="0"/>
              </a:rPr>
              <a:t>下全是命题。</a:t>
            </a:r>
            <a:endParaRPr lang="zh-CN" altLang="en-US" sz="2800" b="1" dirty="0">
              <a:latin typeface="Times New Roman" panose="02020603050405020304" pitchFamily="18" charset="0"/>
            </a:endParaRPr>
          </a:p>
          <a:p>
            <a:pPr marL="342900" lvl="0" indent="-342900" algn="just" eaLnBrk="1" hangingPunct="1">
              <a:lnSpc>
                <a:spcPts val="2800"/>
              </a:lnSpc>
              <a:spcBef>
                <a:spcPct val="50000"/>
              </a:spcBef>
              <a:buFont typeface="Wingdings" panose="05000000000000000000" pitchFamily="2" charset="2"/>
              <a:buChar char="u"/>
            </a:pPr>
            <a:r>
              <a:rPr lang="en-US" altLang="zh-CN" sz="2800" b="1" dirty="0">
                <a:latin typeface="Times New Roman" panose="02020603050405020304" pitchFamily="18" charset="0"/>
              </a:rPr>
              <a:t>(3)</a:t>
            </a:r>
            <a:r>
              <a:rPr lang="zh-CN" altLang="en-US" sz="2800" b="1" dirty="0">
                <a:latin typeface="Times New Roman" panose="02020603050405020304" pitchFamily="18" charset="0"/>
              </a:rPr>
              <a:t>与</a:t>
            </a:r>
            <a:r>
              <a:rPr lang="en-US" altLang="zh-CN" sz="2800" b="1" dirty="0">
                <a:latin typeface="Times New Roman" panose="02020603050405020304" pitchFamily="18" charset="0"/>
              </a:rPr>
              <a:t>(4)</a:t>
            </a:r>
            <a:r>
              <a:rPr lang="zh-CN" altLang="en-US" sz="2800" b="1" dirty="0">
                <a:latin typeface="Times New Roman" panose="02020603050405020304" pitchFamily="18" charset="0"/>
              </a:rPr>
              <a:t>说明，量词顺序不能随意改变。 </a:t>
            </a:r>
            <a:endParaRPr lang="zh-CN" altLang="en-US" sz="28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4873"/>
                                        </p:tgtEl>
                                        <p:attrNameLst>
                                          <p:attrName>style.visibility</p:attrName>
                                        </p:attrNameLst>
                                      </p:cBhvr>
                                      <p:to>
                                        <p:strVal val="visible"/>
                                      </p:to>
                                    </p:set>
                                    <p:anim calcmode="lin" valueType="num">
                                      <p:cBhvr additive="base">
                                        <p:cTn id="7" dur="500" fill="hold"/>
                                        <p:tgtEl>
                                          <p:spTgt spid="164873"/>
                                        </p:tgtEl>
                                        <p:attrNameLst>
                                          <p:attrName>ppt_x</p:attrName>
                                        </p:attrNameLst>
                                      </p:cBhvr>
                                      <p:tavLst>
                                        <p:tav tm="0">
                                          <p:val>
                                            <p:strVal val="0-#ppt_w/2"/>
                                          </p:val>
                                        </p:tav>
                                        <p:tav tm="100000">
                                          <p:val>
                                            <p:strVal val="#ppt_x"/>
                                          </p:val>
                                        </p:tav>
                                      </p:tavLst>
                                    </p:anim>
                                    <p:anim calcmode="lin" valueType="num">
                                      <p:cBhvr additive="base">
                                        <p:cTn id="8" dur="500" fill="hold"/>
                                        <p:tgtEl>
                                          <p:spTgt spid="16487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4870"/>
                                        </p:tgtEl>
                                        <p:attrNameLst>
                                          <p:attrName>style.visibility</p:attrName>
                                        </p:attrNameLst>
                                      </p:cBhvr>
                                      <p:to>
                                        <p:strVal val="visible"/>
                                      </p:to>
                                    </p:set>
                                    <p:anim calcmode="lin" valueType="num">
                                      <p:cBhvr additive="base">
                                        <p:cTn id="13" dur="500" fill="hold"/>
                                        <p:tgtEl>
                                          <p:spTgt spid="164870"/>
                                        </p:tgtEl>
                                        <p:attrNameLst>
                                          <p:attrName>ppt_x</p:attrName>
                                        </p:attrNameLst>
                                      </p:cBhvr>
                                      <p:tavLst>
                                        <p:tav tm="0">
                                          <p:val>
                                            <p:strVal val="0-#ppt_w/2"/>
                                          </p:val>
                                        </p:tav>
                                        <p:tav tm="100000">
                                          <p:val>
                                            <p:strVal val="#ppt_x"/>
                                          </p:val>
                                        </p:tav>
                                      </p:tavLst>
                                    </p:anim>
                                    <p:anim calcmode="lin" valueType="num">
                                      <p:cBhvr additive="base">
                                        <p:cTn id="14" dur="500" fill="hold"/>
                                        <p:tgtEl>
                                          <p:spTgt spid="16487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70" grpId="0"/>
      <p:bldP spid="164873" grpId="0"/>
      <p:bldP spid="1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灯片编号占位符 4"/>
          <p:cNvSpPr txBox="1">
            <a:spLocks noGrp="1"/>
          </p:cNvSpPr>
          <p:nvPr/>
        </p:nvSpPr>
        <p:spPr>
          <a:xfrm>
            <a:off x="6553200" y="6248400"/>
            <a:ext cx="21336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67587" name="Rectangle 3"/>
          <p:cNvSpPr>
            <a:spLocks noGrp="1"/>
          </p:cNvSpPr>
          <p:nvPr>
            <p:ph type="body" idx="4294967295"/>
          </p:nvPr>
        </p:nvSpPr>
        <p:spPr>
          <a:xfrm>
            <a:off x="323850" y="836613"/>
            <a:ext cx="8820150" cy="5616575"/>
          </a:xfrm>
          <a:ln/>
        </p:spPr>
        <p:txBody>
          <a:bodyPr vert="horz" wrap="square" lIns="91440" tIns="45720" rIns="91440" bIns="45720" anchor="t" anchorCtr="0"/>
          <a:p>
            <a:pPr marL="476250" indent="-476250" algn="just" eaLnBrk="1" hangingPunct="1">
              <a:lnSpc>
                <a:spcPct val="90000"/>
              </a:lnSpc>
              <a:spcBef>
                <a:spcPct val="50000"/>
              </a:spcBef>
              <a:buClrTx/>
              <a:buNone/>
            </a:pPr>
            <a:r>
              <a:rPr lang="zh-CN" altLang="en-US" sz="2800" b="1" dirty="0">
                <a:solidFill>
                  <a:srgbClr val="FF0000"/>
                </a:solidFill>
                <a:latin typeface="Times New Roman" panose="02020603050405020304" pitchFamily="18" charset="0"/>
              </a:rPr>
              <a:t>课堂练习： 指出下面公式在解释</a:t>
            </a:r>
            <a:r>
              <a:rPr lang="en-US" altLang="zh-CN" sz="2800" b="1" dirty="0">
                <a:solidFill>
                  <a:srgbClr val="FF0000"/>
                </a:solidFill>
                <a:latin typeface="Times New Roman" panose="02020603050405020304" pitchFamily="18" charset="0"/>
              </a:rPr>
              <a:t>I</a:t>
            </a:r>
            <a:r>
              <a:rPr lang="zh-CN" altLang="en-US" sz="2800" b="1" dirty="0">
                <a:solidFill>
                  <a:srgbClr val="FF0000"/>
                </a:solidFill>
                <a:latin typeface="Times New Roman" panose="02020603050405020304" pitchFamily="18" charset="0"/>
              </a:rPr>
              <a:t>下的真值。</a:t>
            </a:r>
            <a:endParaRPr lang="zh-CN" altLang="en-US" sz="2800" b="1" dirty="0">
              <a:solidFill>
                <a:srgbClr val="FF0000"/>
              </a:solidFill>
              <a:latin typeface="Times New Roman" panose="02020603050405020304" pitchFamily="18" charset="0"/>
            </a:endParaRPr>
          </a:p>
          <a:p>
            <a:pPr marL="476250" indent="-476250" algn="just" eaLnBrk="1" hangingPunct="1">
              <a:lnSpc>
                <a:spcPct val="90000"/>
              </a:lnSpc>
              <a:spcBef>
                <a:spcPct val="50000"/>
              </a:spcBef>
              <a:buClrTx/>
              <a:buNone/>
            </a:pPr>
            <a:r>
              <a:rPr lang="en-US" altLang="zh-CN" sz="2800" b="1" dirty="0">
                <a:solidFill>
                  <a:srgbClr val="000000"/>
                </a:solidFill>
                <a:latin typeface="Times New Roman" panose="02020603050405020304" pitchFamily="18" charset="0"/>
              </a:rPr>
              <a:t>(1)G=</a:t>
            </a:r>
            <a:r>
              <a:rPr lang="en-US" altLang="zh-CN" sz="2800" b="1" dirty="0">
                <a:solidFill>
                  <a:srgbClr val="000000"/>
                </a:solidFill>
                <a:latin typeface="Times New Roman" panose="02020603050405020304" pitchFamily="18" charset="0"/>
                <a:sym typeface="Symbol" panose="05050102010706020507" pitchFamily="18" charset="2"/>
              </a:rPr>
              <a:t></a:t>
            </a:r>
            <a:r>
              <a:rPr lang="en-US" altLang="zh-CN" sz="2800" b="1" dirty="0">
                <a:solidFill>
                  <a:srgbClr val="000000"/>
                </a:solidFill>
                <a:latin typeface="Times New Roman" panose="02020603050405020304" pitchFamily="18" charset="0"/>
              </a:rPr>
              <a:t>x(P(f(x))∧Q(x</a:t>
            </a:r>
            <a:r>
              <a:rPr lang="zh-CN" altLang="en-US" sz="2800" b="1" dirty="0">
                <a:solidFill>
                  <a:srgbClr val="000000"/>
                </a:solidFill>
                <a:latin typeface="Times New Roman" panose="02020603050405020304" pitchFamily="18" charset="0"/>
              </a:rPr>
              <a:t>，</a:t>
            </a:r>
            <a:r>
              <a:rPr lang="en-US" altLang="zh-CN" sz="2800" b="1" dirty="0">
                <a:solidFill>
                  <a:srgbClr val="000000"/>
                </a:solidFill>
                <a:latin typeface="Times New Roman" panose="02020603050405020304" pitchFamily="18" charset="0"/>
              </a:rPr>
              <a:t>f(a)))</a:t>
            </a:r>
            <a:r>
              <a:rPr lang="zh-CN" altLang="en-US" sz="2800" b="1" dirty="0">
                <a:solidFill>
                  <a:srgbClr val="000000"/>
                </a:solidFill>
                <a:latin typeface="Times New Roman" panose="02020603050405020304" pitchFamily="18" charset="0"/>
              </a:rPr>
              <a:t>；</a:t>
            </a:r>
            <a:endParaRPr lang="zh-CN" altLang="en-US" sz="2800" b="1" dirty="0">
              <a:solidFill>
                <a:srgbClr val="000000"/>
              </a:solidFill>
              <a:latin typeface="Times New Roman" panose="02020603050405020304" pitchFamily="18" charset="0"/>
            </a:endParaRPr>
          </a:p>
          <a:p>
            <a:pPr marL="476250" indent="-476250" algn="just" eaLnBrk="1" hangingPunct="1">
              <a:lnSpc>
                <a:spcPct val="90000"/>
              </a:lnSpc>
              <a:spcBef>
                <a:spcPct val="50000"/>
              </a:spcBef>
              <a:buClrTx/>
              <a:buNone/>
            </a:pPr>
            <a:r>
              <a:rPr lang="en-US" altLang="zh-CN" sz="2800" b="1" dirty="0">
                <a:solidFill>
                  <a:srgbClr val="000000"/>
                </a:solidFill>
                <a:latin typeface="Times New Roman" panose="02020603050405020304" pitchFamily="18" charset="0"/>
              </a:rPr>
              <a:t>(2)H=</a:t>
            </a:r>
            <a:r>
              <a:rPr lang="en-US" altLang="zh-CN" sz="2800" b="1" dirty="0">
                <a:solidFill>
                  <a:srgbClr val="000000"/>
                </a:solidFill>
                <a:latin typeface="Times New Roman" panose="02020603050405020304" pitchFamily="18" charset="0"/>
                <a:sym typeface="Symbol" panose="05050102010706020507" pitchFamily="18" charset="2"/>
              </a:rPr>
              <a:t></a:t>
            </a:r>
            <a:r>
              <a:rPr lang="en-US" altLang="zh-CN" sz="2800" b="1" dirty="0">
                <a:solidFill>
                  <a:srgbClr val="000000"/>
                </a:solidFill>
                <a:latin typeface="Times New Roman" panose="02020603050405020304" pitchFamily="18" charset="0"/>
              </a:rPr>
              <a:t>x(P(x)∧Q(x</a:t>
            </a:r>
            <a:r>
              <a:rPr lang="zh-CN" altLang="en-US" sz="2800" b="1" dirty="0">
                <a:solidFill>
                  <a:srgbClr val="000000"/>
                </a:solidFill>
                <a:latin typeface="Times New Roman" panose="02020603050405020304" pitchFamily="18" charset="0"/>
              </a:rPr>
              <a:t>，</a:t>
            </a:r>
            <a:r>
              <a:rPr lang="en-US" altLang="zh-CN" sz="2800" b="1" dirty="0">
                <a:solidFill>
                  <a:srgbClr val="000000"/>
                </a:solidFill>
                <a:latin typeface="Times New Roman" panose="02020603050405020304" pitchFamily="18" charset="0"/>
              </a:rPr>
              <a:t>a))</a:t>
            </a:r>
            <a:r>
              <a:rPr lang="zh-CN" altLang="en-US" sz="2800" b="1" dirty="0">
                <a:solidFill>
                  <a:srgbClr val="000000"/>
                </a:solidFill>
                <a:latin typeface="Times New Roman" panose="02020603050405020304" pitchFamily="18" charset="0"/>
              </a:rPr>
              <a:t>。</a:t>
            </a:r>
            <a:endParaRPr lang="zh-CN" altLang="en-US" sz="2800" b="1" dirty="0">
              <a:solidFill>
                <a:srgbClr val="000000"/>
              </a:solidFill>
              <a:latin typeface="Times New Roman" panose="02020603050405020304" pitchFamily="18" charset="0"/>
            </a:endParaRPr>
          </a:p>
          <a:p>
            <a:pPr marL="476250" indent="-476250" algn="just" eaLnBrk="1" hangingPunct="1">
              <a:lnSpc>
                <a:spcPct val="90000"/>
              </a:lnSpc>
              <a:spcBef>
                <a:spcPct val="50000"/>
              </a:spcBef>
              <a:buClrTx/>
            </a:pPr>
            <a:r>
              <a:rPr lang="zh-CN" altLang="en-US" sz="2800" b="1" dirty="0">
                <a:solidFill>
                  <a:srgbClr val="000000"/>
                </a:solidFill>
                <a:latin typeface="Times New Roman" panose="02020603050405020304" pitchFamily="18" charset="0"/>
              </a:rPr>
              <a:t>解释</a:t>
            </a:r>
            <a:r>
              <a:rPr lang="en-US" altLang="zh-CN" sz="2800" b="1" dirty="0">
                <a:solidFill>
                  <a:srgbClr val="000000"/>
                </a:solidFill>
                <a:latin typeface="Times New Roman" panose="02020603050405020304" pitchFamily="18" charset="0"/>
              </a:rPr>
              <a:t>I</a:t>
            </a:r>
            <a:r>
              <a:rPr lang="zh-CN" altLang="en-US" sz="2800" b="1" dirty="0">
                <a:solidFill>
                  <a:srgbClr val="000000"/>
                </a:solidFill>
                <a:latin typeface="Times New Roman" panose="02020603050405020304" pitchFamily="18" charset="0"/>
              </a:rPr>
              <a:t>：</a:t>
            </a:r>
            <a:endParaRPr lang="zh-CN" altLang="en-US" sz="2800" b="1" dirty="0">
              <a:solidFill>
                <a:srgbClr val="000000"/>
              </a:solidFill>
              <a:latin typeface="Times New Roman" panose="02020603050405020304" pitchFamily="18" charset="0"/>
            </a:endParaRPr>
          </a:p>
          <a:p>
            <a:pPr marL="952500" lvl="1" algn="just" eaLnBrk="1" hangingPunct="1">
              <a:lnSpc>
                <a:spcPct val="90000"/>
              </a:lnSpc>
              <a:spcBef>
                <a:spcPct val="50000"/>
              </a:spcBef>
              <a:buClrTx/>
              <a:buNone/>
            </a:pPr>
            <a:r>
              <a:rPr lang="en-US" altLang="zh-CN" b="1" dirty="0">
                <a:solidFill>
                  <a:srgbClr val="000000"/>
                </a:solidFill>
                <a:latin typeface="Times New Roman" panose="02020603050405020304" pitchFamily="18" charset="0"/>
              </a:rPr>
              <a:t>D={2</a:t>
            </a:r>
            <a:r>
              <a:rPr lang="zh-CN" altLang="en-US" b="1" dirty="0">
                <a:solidFill>
                  <a:srgbClr val="000000"/>
                </a:solidFill>
                <a:latin typeface="Times New Roman" panose="02020603050405020304" pitchFamily="18" charset="0"/>
              </a:rPr>
              <a:t>，</a:t>
            </a:r>
            <a:r>
              <a:rPr lang="en-US" altLang="zh-CN" b="1" dirty="0">
                <a:solidFill>
                  <a:srgbClr val="000000"/>
                </a:solidFill>
                <a:latin typeface="Times New Roman" panose="02020603050405020304" pitchFamily="18" charset="0"/>
              </a:rPr>
              <a:t>3}</a:t>
            </a:r>
            <a:r>
              <a:rPr lang="zh-CN" altLang="en-US" b="1" dirty="0">
                <a:solidFill>
                  <a:srgbClr val="000000"/>
                </a:solidFill>
                <a:latin typeface="Times New Roman" panose="02020603050405020304" pitchFamily="18" charset="0"/>
              </a:rPr>
              <a:t>；</a:t>
            </a:r>
            <a:endParaRPr lang="zh-CN" altLang="en-US" b="1" dirty="0">
              <a:solidFill>
                <a:srgbClr val="000000"/>
              </a:solidFill>
              <a:latin typeface="Times New Roman" panose="02020603050405020304" pitchFamily="18" charset="0"/>
            </a:endParaRPr>
          </a:p>
          <a:p>
            <a:pPr marL="952500" lvl="1" algn="just" eaLnBrk="1" hangingPunct="1">
              <a:lnSpc>
                <a:spcPct val="90000"/>
              </a:lnSpc>
              <a:spcBef>
                <a:spcPct val="50000"/>
              </a:spcBef>
              <a:buClrTx/>
              <a:buNone/>
            </a:pPr>
            <a:r>
              <a:rPr lang="en-US" altLang="zh-CN" b="1" dirty="0">
                <a:solidFill>
                  <a:srgbClr val="000000"/>
                </a:solidFill>
                <a:latin typeface="Times New Roman" panose="02020603050405020304" pitchFamily="18" charset="0"/>
              </a:rPr>
              <a:t>a</a:t>
            </a:r>
            <a:r>
              <a:rPr lang="zh-CN" altLang="en-US" b="1" dirty="0">
                <a:solidFill>
                  <a:srgbClr val="000000"/>
                </a:solidFill>
                <a:latin typeface="Times New Roman" panose="02020603050405020304" pitchFamily="18" charset="0"/>
              </a:rPr>
              <a:t>：</a:t>
            </a:r>
            <a:r>
              <a:rPr lang="en-US" altLang="zh-CN" b="1" dirty="0">
                <a:solidFill>
                  <a:srgbClr val="000000"/>
                </a:solidFill>
                <a:latin typeface="Times New Roman" panose="02020603050405020304" pitchFamily="18" charset="0"/>
              </a:rPr>
              <a:t>2</a:t>
            </a:r>
            <a:r>
              <a:rPr lang="zh-CN" altLang="en-US" b="1" dirty="0">
                <a:solidFill>
                  <a:srgbClr val="000000"/>
                </a:solidFill>
                <a:latin typeface="Times New Roman" panose="02020603050405020304" pitchFamily="18" charset="0"/>
              </a:rPr>
              <a:t>；</a:t>
            </a:r>
            <a:endParaRPr lang="zh-CN" altLang="en-US" b="1" dirty="0">
              <a:solidFill>
                <a:srgbClr val="000000"/>
              </a:solidFill>
              <a:latin typeface="Times New Roman" panose="02020603050405020304" pitchFamily="18" charset="0"/>
            </a:endParaRPr>
          </a:p>
          <a:p>
            <a:pPr marL="952500" lvl="1" algn="just" eaLnBrk="1" hangingPunct="1">
              <a:lnSpc>
                <a:spcPct val="90000"/>
              </a:lnSpc>
              <a:spcBef>
                <a:spcPct val="50000"/>
              </a:spcBef>
              <a:buClrTx/>
              <a:buNone/>
            </a:pPr>
            <a:r>
              <a:rPr lang="en-US" altLang="zh-CN" b="1" dirty="0">
                <a:solidFill>
                  <a:srgbClr val="000000"/>
                </a:solidFill>
                <a:latin typeface="Times New Roman" panose="02020603050405020304" pitchFamily="18" charset="0"/>
              </a:rPr>
              <a:t>f(2)=3</a:t>
            </a:r>
            <a:r>
              <a:rPr lang="zh-CN" altLang="en-US" b="1" dirty="0">
                <a:solidFill>
                  <a:srgbClr val="000000"/>
                </a:solidFill>
                <a:latin typeface="Times New Roman" panose="02020603050405020304" pitchFamily="18" charset="0"/>
              </a:rPr>
              <a:t>、</a:t>
            </a:r>
            <a:r>
              <a:rPr lang="en-US" altLang="zh-CN" b="1" dirty="0">
                <a:solidFill>
                  <a:srgbClr val="000000"/>
                </a:solidFill>
                <a:latin typeface="Times New Roman" panose="02020603050405020304" pitchFamily="18" charset="0"/>
              </a:rPr>
              <a:t>f(3)=2</a:t>
            </a:r>
            <a:r>
              <a:rPr lang="zh-CN" altLang="en-US" b="1" dirty="0">
                <a:solidFill>
                  <a:srgbClr val="000000"/>
                </a:solidFill>
                <a:latin typeface="Times New Roman" panose="02020603050405020304" pitchFamily="18" charset="0"/>
              </a:rPr>
              <a:t>；</a:t>
            </a:r>
            <a:endParaRPr lang="zh-CN" altLang="en-US" b="1" dirty="0">
              <a:solidFill>
                <a:srgbClr val="000000"/>
              </a:solidFill>
              <a:latin typeface="Times New Roman" panose="02020603050405020304" pitchFamily="18" charset="0"/>
            </a:endParaRPr>
          </a:p>
          <a:p>
            <a:pPr marL="952500" lvl="1" algn="just" eaLnBrk="1" hangingPunct="1">
              <a:lnSpc>
                <a:spcPct val="90000"/>
              </a:lnSpc>
              <a:spcBef>
                <a:spcPct val="50000"/>
              </a:spcBef>
              <a:buClrTx/>
              <a:buNone/>
            </a:pPr>
            <a:r>
              <a:rPr lang="en-US" altLang="zh-CN" b="1" dirty="0">
                <a:solidFill>
                  <a:srgbClr val="000000"/>
                </a:solidFill>
                <a:latin typeface="Times New Roman" panose="02020603050405020304" pitchFamily="18" charset="0"/>
              </a:rPr>
              <a:t>P(2)=0</a:t>
            </a:r>
            <a:r>
              <a:rPr lang="zh-CN" altLang="en-US" b="1" dirty="0">
                <a:solidFill>
                  <a:srgbClr val="000000"/>
                </a:solidFill>
                <a:latin typeface="Times New Roman" panose="02020603050405020304" pitchFamily="18" charset="0"/>
              </a:rPr>
              <a:t>、</a:t>
            </a:r>
            <a:r>
              <a:rPr lang="en-US" altLang="zh-CN" b="1" dirty="0">
                <a:solidFill>
                  <a:srgbClr val="000000"/>
                </a:solidFill>
                <a:latin typeface="Times New Roman" panose="02020603050405020304" pitchFamily="18" charset="0"/>
              </a:rPr>
              <a:t>P(3)=1</a:t>
            </a:r>
            <a:r>
              <a:rPr lang="zh-CN" altLang="en-US" b="1" dirty="0">
                <a:solidFill>
                  <a:srgbClr val="000000"/>
                </a:solidFill>
                <a:latin typeface="Times New Roman" panose="02020603050405020304" pitchFamily="18" charset="0"/>
              </a:rPr>
              <a:t>； </a:t>
            </a:r>
            <a:endParaRPr lang="zh-CN" altLang="en-US" b="1" dirty="0">
              <a:solidFill>
                <a:srgbClr val="000000"/>
              </a:solidFill>
              <a:latin typeface="Times New Roman" panose="02020603050405020304" pitchFamily="18" charset="0"/>
            </a:endParaRPr>
          </a:p>
          <a:p>
            <a:pPr marL="952500" lvl="1" algn="just" eaLnBrk="1" hangingPunct="1">
              <a:lnSpc>
                <a:spcPct val="90000"/>
              </a:lnSpc>
              <a:spcBef>
                <a:spcPct val="50000"/>
              </a:spcBef>
              <a:buClrTx/>
              <a:buNone/>
            </a:pPr>
            <a:r>
              <a:rPr lang="en-US" altLang="zh-CN" b="1" dirty="0">
                <a:solidFill>
                  <a:srgbClr val="000000"/>
                </a:solidFill>
                <a:latin typeface="Times New Roman" panose="02020603050405020304" pitchFamily="18" charset="0"/>
              </a:rPr>
              <a:t>Q(2</a:t>
            </a:r>
            <a:r>
              <a:rPr lang="zh-CN" altLang="en-US" b="1" dirty="0">
                <a:solidFill>
                  <a:srgbClr val="000000"/>
                </a:solidFill>
                <a:latin typeface="Times New Roman" panose="02020603050405020304" pitchFamily="18" charset="0"/>
              </a:rPr>
              <a:t>，</a:t>
            </a:r>
            <a:r>
              <a:rPr lang="en-US" altLang="zh-CN" b="1" dirty="0">
                <a:solidFill>
                  <a:srgbClr val="000000"/>
                </a:solidFill>
                <a:latin typeface="Times New Roman" panose="02020603050405020304" pitchFamily="18" charset="0"/>
              </a:rPr>
              <a:t>2)=1</a:t>
            </a:r>
            <a:r>
              <a:rPr lang="zh-CN" altLang="en-US" b="1" dirty="0">
                <a:solidFill>
                  <a:srgbClr val="000000"/>
                </a:solidFill>
                <a:latin typeface="Times New Roman" panose="02020603050405020304" pitchFamily="18" charset="0"/>
              </a:rPr>
              <a:t>、</a:t>
            </a:r>
            <a:r>
              <a:rPr lang="en-US" altLang="zh-CN" b="1" dirty="0">
                <a:solidFill>
                  <a:srgbClr val="000000"/>
                </a:solidFill>
                <a:latin typeface="Times New Roman" panose="02020603050405020304" pitchFamily="18" charset="0"/>
              </a:rPr>
              <a:t>Q(2</a:t>
            </a:r>
            <a:r>
              <a:rPr lang="zh-CN" altLang="en-US" b="1" dirty="0">
                <a:solidFill>
                  <a:srgbClr val="000000"/>
                </a:solidFill>
                <a:latin typeface="Times New Roman" panose="02020603050405020304" pitchFamily="18" charset="0"/>
              </a:rPr>
              <a:t>，</a:t>
            </a:r>
            <a:r>
              <a:rPr lang="en-US" altLang="zh-CN" b="1" dirty="0">
                <a:solidFill>
                  <a:srgbClr val="000000"/>
                </a:solidFill>
                <a:latin typeface="Times New Roman" panose="02020603050405020304" pitchFamily="18" charset="0"/>
              </a:rPr>
              <a:t>3)=1</a:t>
            </a:r>
            <a:r>
              <a:rPr lang="zh-CN" altLang="en-US" b="1" dirty="0">
                <a:solidFill>
                  <a:srgbClr val="000000"/>
                </a:solidFill>
                <a:latin typeface="Times New Roman" panose="02020603050405020304" pitchFamily="18" charset="0"/>
              </a:rPr>
              <a:t>、</a:t>
            </a:r>
            <a:r>
              <a:rPr lang="en-US" altLang="zh-CN" b="1" dirty="0">
                <a:solidFill>
                  <a:srgbClr val="000000"/>
                </a:solidFill>
                <a:latin typeface="Times New Roman" panose="02020603050405020304" pitchFamily="18" charset="0"/>
              </a:rPr>
              <a:t>Q(3</a:t>
            </a:r>
            <a:r>
              <a:rPr lang="zh-CN" altLang="en-US" b="1" dirty="0">
                <a:solidFill>
                  <a:srgbClr val="000000"/>
                </a:solidFill>
                <a:latin typeface="Times New Roman" panose="02020603050405020304" pitchFamily="18" charset="0"/>
              </a:rPr>
              <a:t>，</a:t>
            </a:r>
            <a:r>
              <a:rPr lang="en-US" altLang="zh-CN" b="1" dirty="0">
                <a:solidFill>
                  <a:srgbClr val="000000"/>
                </a:solidFill>
                <a:latin typeface="Times New Roman" panose="02020603050405020304" pitchFamily="18" charset="0"/>
              </a:rPr>
              <a:t>2)=0</a:t>
            </a:r>
            <a:r>
              <a:rPr lang="zh-CN" altLang="en-US" b="1" dirty="0">
                <a:solidFill>
                  <a:srgbClr val="000000"/>
                </a:solidFill>
                <a:latin typeface="Times New Roman" panose="02020603050405020304" pitchFamily="18" charset="0"/>
              </a:rPr>
              <a:t>、</a:t>
            </a:r>
            <a:r>
              <a:rPr lang="en-US" altLang="zh-CN" b="1" dirty="0">
                <a:solidFill>
                  <a:srgbClr val="000000"/>
                </a:solidFill>
                <a:latin typeface="Times New Roman" panose="02020603050405020304" pitchFamily="18" charset="0"/>
              </a:rPr>
              <a:t>Q(3</a:t>
            </a:r>
            <a:r>
              <a:rPr lang="zh-CN" altLang="en-US" b="1" dirty="0">
                <a:solidFill>
                  <a:srgbClr val="000000"/>
                </a:solidFill>
                <a:latin typeface="Times New Roman" panose="02020603050405020304" pitchFamily="18" charset="0"/>
              </a:rPr>
              <a:t>，</a:t>
            </a:r>
            <a:r>
              <a:rPr lang="en-US" altLang="zh-CN" b="1" dirty="0">
                <a:solidFill>
                  <a:srgbClr val="000000"/>
                </a:solidFill>
                <a:latin typeface="Times New Roman" panose="02020603050405020304" pitchFamily="18" charset="0"/>
              </a:rPr>
              <a:t>3)=1</a:t>
            </a:r>
            <a:r>
              <a:rPr lang="zh-CN" altLang="en-US" b="1" dirty="0">
                <a:solidFill>
                  <a:srgbClr val="000000"/>
                </a:solidFill>
                <a:latin typeface="Times New Roman" panose="02020603050405020304" pitchFamily="18" charset="0"/>
              </a:rPr>
              <a:t>；</a:t>
            </a:r>
            <a:endParaRPr lang="zh-CN" altLang="en-US" b="1" dirty="0">
              <a:solidFill>
                <a:srgbClr val="000000"/>
              </a:solidFill>
              <a:latin typeface="Times New Roman" panose="0202060305040502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灯片编号占位符 4"/>
          <p:cNvSpPr txBox="1">
            <a:spLocks noGrp="1"/>
          </p:cNvSpPr>
          <p:nvPr/>
        </p:nvSpPr>
        <p:spPr>
          <a:xfrm>
            <a:off x="6553200" y="6248400"/>
            <a:ext cx="21336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68611" name="Rectangle 3"/>
          <p:cNvSpPr>
            <a:spLocks noGrp="1"/>
          </p:cNvSpPr>
          <p:nvPr>
            <p:ph type="body" idx="4294967295"/>
          </p:nvPr>
        </p:nvSpPr>
        <p:spPr>
          <a:xfrm>
            <a:off x="323850" y="765175"/>
            <a:ext cx="8569325" cy="2232025"/>
          </a:xfrm>
          <a:ln/>
        </p:spPr>
        <p:txBody>
          <a:bodyPr vert="horz" wrap="square" lIns="91440" tIns="45720" rIns="91440" bIns="45720" anchor="t" anchorCtr="0"/>
          <a:p>
            <a:pPr marL="952500" indent="-952500" algn="just" defTabSz="914400" eaLnBrk="1" hangingPunct="1">
              <a:lnSpc>
                <a:spcPct val="90000"/>
              </a:lnSpc>
              <a:spcBef>
                <a:spcPct val="50000"/>
              </a:spcBef>
              <a:buClrTx/>
              <a:buNone/>
              <a:tabLst>
                <a:tab pos="768350" algn="l"/>
              </a:tabLst>
            </a:pPr>
            <a:r>
              <a:rPr lang="zh-CN" altLang="en-US" sz="2800" b="1" dirty="0">
                <a:latin typeface="Times New Roman" panose="02020603050405020304" pitchFamily="18" charset="0"/>
              </a:rPr>
              <a:t>解 </a:t>
            </a:r>
            <a:r>
              <a:rPr lang="en-US" altLang="zh-CN" sz="2800" b="1" dirty="0">
                <a:latin typeface="Times New Roman" panose="02020603050405020304" pitchFamily="18" charset="0"/>
              </a:rPr>
              <a:t>(1)G=</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x(P(f(x))∧Q(x</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f(a)))</a:t>
            </a:r>
            <a:r>
              <a:rPr lang="zh-CN" altLang="en-US" sz="2800" b="1" dirty="0">
                <a:latin typeface="Times New Roman" panose="02020603050405020304" pitchFamily="18" charset="0"/>
              </a:rPr>
              <a:t>；</a:t>
            </a:r>
            <a:endParaRPr lang="zh-CN" altLang="en-US" sz="2800" b="1" dirty="0">
              <a:latin typeface="Times New Roman" panose="02020603050405020304" pitchFamily="18" charset="0"/>
            </a:endParaRPr>
          </a:p>
          <a:p>
            <a:pPr marL="952500" indent="-952500" algn="just" defTabSz="914400" eaLnBrk="1" hangingPunct="1">
              <a:lnSpc>
                <a:spcPct val="90000"/>
              </a:lnSpc>
              <a:spcBef>
                <a:spcPct val="50000"/>
              </a:spcBef>
              <a:buClrTx/>
              <a:buNone/>
              <a:tabLst>
                <a:tab pos="768350" algn="l"/>
              </a:tabLst>
            </a:pPr>
            <a:r>
              <a:rPr lang="en-US" altLang="zh-CN" sz="2400" b="1" dirty="0">
                <a:solidFill>
                  <a:srgbClr val="0033CC"/>
                </a:solidFill>
                <a:latin typeface="Times New Roman" panose="02020603050405020304" pitchFamily="18" charset="0"/>
              </a:rPr>
              <a:t>D={2</a:t>
            </a:r>
            <a:r>
              <a:rPr lang="zh-CN" altLang="en-US" sz="2400" b="1" dirty="0">
                <a:solidFill>
                  <a:srgbClr val="0033CC"/>
                </a:solidFill>
                <a:latin typeface="Times New Roman" panose="02020603050405020304" pitchFamily="18" charset="0"/>
              </a:rPr>
              <a:t>，</a:t>
            </a:r>
            <a:r>
              <a:rPr lang="en-US" altLang="zh-CN" sz="2400" b="1" dirty="0">
                <a:solidFill>
                  <a:srgbClr val="0033CC"/>
                </a:solidFill>
                <a:latin typeface="Times New Roman" panose="02020603050405020304" pitchFamily="18" charset="0"/>
              </a:rPr>
              <a:t>3}</a:t>
            </a:r>
            <a:r>
              <a:rPr lang="zh-CN" altLang="en-US" sz="2400" b="1" dirty="0">
                <a:solidFill>
                  <a:srgbClr val="0033CC"/>
                </a:solidFill>
                <a:latin typeface="Times New Roman" panose="02020603050405020304" pitchFamily="18" charset="0"/>
              </a:rPr>
              <a:t>；   </a:t>
            </a:r>
            <a:r>
              <a:rPr lang="en-US" altLang="zh-CN" sz="2400" b="1" dirty="0">
                <a:solidFill>
                  <a:srgbClr val="0033CC"/>
                </a:solidFill>
                <a:latin typeface="Times New Roman" panose="02020603050405020304" pitchFamily="18" charset="0"/>
              </a:rPr>
              <a:t>a=2</a:t>
            </a:r>
            <a:r>
              <a:rPr lang="zh-CN" altLang="en-US" sz="2400" b="1" dirty="0">
                <a:solidFill>
                  <a:srgbClr val="0033CC"/>
                </a:solidFill>
                <a:latin typeface="Times New Roman" panose="02020603050405020304" pitchFamily="18" charset="0"/>
              </a:rPr>
              <a:t>；     </a:t>
            </a:r>
            <a:r>
              <a:rPr lang="en-US" altLang="zh-CN" sz="2400" b="1" dirty="0">
                <a:solidFill>
                  <a:srgbClr val="0033CC"/>
                </a:solidFill>
                <a:latin typeface="Times New Roman" panose="02020603050405020304" pitchFamily="18" charset="0"/>
              </a:rPr>
              <a:t>f(2)=3</a:t>
            </a:r>
            <a:r>
              <a:rPr lang="zh-CN" altLang="en-US" sz="2400" b="1" dirty="0">
                <a:solidFill>
                  <a:srgbClr val="0033CC"/>
                </a:solidFill>
                <a:latin typeface="Times New Roman" panose="02020603050405020304" pitchFamily="18" charset="0"/>
              </a:rPr>
              <a:t>、</a:t>
            </a:r>
            <a:r>
              <a:rPr lang="en-US" altLang="zh-CN" sz="2400" b="1" dirty="0">
                <a:solidFill>
                  <a:srgbClr val="0033CC"/>
                </a:solidFill>
                <a:latin typeface="Times New Roman" panose="02020603050405020304" pitchFamily="18" charset="0"/>
              </a:rPr>
              <a:t>f(3)=2</a:t>
            </a:r>
            <a:r>
              <a:rPr lang="zh-CN" altLang="en-US" sz="2400" b="1" dirty="0">
                <a:solidFill>
                  <a:srgbClr val="0033CC"/>
                </a:solidFill>
                <a:latin typeface="Times New Roman" panose="02020603050405020304" pitchFamily="18" charset="0"/>
              </a:rPr>
              <a:t>；</a:t>
            </a:r>
            <a:endParaRPr lang="zh-CN" altLang="en-US" sz="2400" b="1" dirty="0">
              <a:solidFill>
                <a:srgbClr val="0033CC"/>
              </a:solidFill>
              <a:latin typeface="Times New Roman" panose="02020603050405020304" pitchFamily="18" charset="0"/>
            </a:endParaRPr>
          </a:p>
          <a:p>
            <a:pPr marL="952500" indent="-952500" algn="just" defTabSz="914400" eaLnBrk="1" hangingPunct="1">
              <a:lnSpc>
                <a:spcPct val="90000"/>
              </a:lnSpc>
              <a:spcBef>
                <a:spcPct val="50000"/>
              </a:spcBef>
              <a:buClrTx/>
              <a:buNone/>
              <a:tabLst>
                <a:tab pos="768350" algn="l"/>
              </a:tabLst>
            </a:pPr>
            <a:r>
              <a:rPr lang="en-US" altLang="zh-CN" sz="2400" b="1" dirty="0">
                <a:solidFill>
                  <a:srgbClr val="0033CC"/>
                </a:solidFill>
                <a:latin typeface="Times New Roman" panose="02020603050405020304" pitchFamily="18" charset="0"/>
              </a:rPr>
              <a:t>P(2)=0</a:t>
            </a:r>
            <a:r>
              <a:rPr lang="zh-CN" altLang="en-US" sz="2400" b="1" dirty="0">
                <a:solidFill>
                  <a:srgbClr val="0033CC"/>
                </a:solidFill>
                <a:latin typeface="Times New Roman" panose="02020603050405020304" pitchFamily="18" charset="0"/>
              </a:rPr>
              <a:t>、</a:t>
            </a:r>
            <a:r>
              <a:rPr lang="en-US" altLang="zh-CN" sz="2400" b="1" dirty="0">
                <a:solidFill>
                  <a:srgbClr val="0033CC"/>
                </a:solidFill>
                <a:latin typeface="Times New Roman" panose="02020603050405020304" pitchFamily="18" charset="0"/>
              </a:rPr>
              <a:t>P(3)=1</a:t>
            </a:r>
            <a:r>
              <a:rPr lang="zh-CN" altLang="en-US" sz="2400" b="1" dirty="0">
                <a:solidFill>
                  <a:srgbClr val="0033CC"/>
                </a:solidFill>
                <a:latin typeface="Times New Roman" panose="02020603050405020304" pitchFamily="18" charset="0"/>
              </a:rPr>
              <a:t>； </a:t>
            </a:r>
            <a:endParaRPr lang="zh-CN" altLang="en-US" sz="2400" b="1" dirty="0">
              <a:solidFill>
                <a:srgbClr val="0033CC"/>
              </a:solidFill>
              <a:latin typeface="Times New Roman" panose="02020603050405020304" pitchFamily="18" charset="0"/>
            </a:endParaRPr>
          </a:p>
          <a:p>
            <a:pPr marL="952500" indent="-952500" algn="just" defTabSz="914400" eaLnBrk="1" hangingPunct="1">
              <a:lnSpc>
                <a:spcPct val="90000"/>
              </a:lnSpc>
              <a:spcBef>
                <a:spcPct val="50000"/>
              </a:spcBef>
              <a:buClrTx/>
              <a:buNone/>
              <a:tabLst>
                <a:tab pos="768350" algn="l"/>
              </a:tabLst>
            </a:pPr>
            <a:r>
              <a:rPr lang="en-US" altLang="zh-CN" sz="2400" b="1" dirty="0">
                <a:solidFill>
                  <a:srgbClr val="0033CC"/>
                </a:solidFill>
                <a:latin typeface="Times New Roman" panose="02020603050405020304" pitchFamily="18" charset="0"/>
              </a:rPr>
              <a:t>Q(2</a:t>
            </a:r>
            <a:r>
              <a:rPr lang="zh-CN" altLang="en-US" sz="2400" b="1" dirty="0">
                <a:solidFill>
                  <a:srgbClr val="0033CC"/>
                </a:solidFill>
                <a:latin typeface="Times New Roman" panose="02020603050405020304" pitchFamily="18" charset="0"/>
              </a:rPr>
              <a:t>，</a:t>
            </a:r>
            <a:r>
              <a:rPr lang="en-US" altLang="zh-CN" sz="2400" b="1" dirty="0">
                <a:solidFill>
                  <a:srgbClr val="0033CC"/>
                </a:solidFill>
                <a:latin typeface="Times New Roman" panose="02020603050405020304" pitchFamily="18" charset="0"/>
              </a:rPr>
              <a:t>2)=1</a:t>
            </a:r>
            <a:r>
              <a:rPr lang="zh-CN" altLang="en-US" sz="2400" b="1" dirty="0">
                <a:solidFill>
                  <a:srgbClr val="0033CC"/>
                </a:solidFill>
                <a:latin typeface="Times New Roman" panose="02020603050405020304" pitchFamily="18" charset="0"/>
              </a:rPr>
              <a:t>、</a:t>
            </a:r>
            <a:r>
              <a:rPr lang="en-US" altLang="zh-CN" sz="2400" b="1" dirty="0">
                <a:solidFill>
                  <a:srgbClr val="0033CC"/>
                </a:solidFill>
                <a:latin typeface="Times New Roman" panose="02020603050405020304" pitchFamily="18" charset="0"/>
              </a:rPr>
              <a:t>Q(2</a:t>
            </a:r>
            <a:r>
              <a:rPr lang="zh-CN" altLang="en-US" sz="2400" b="1" dirty="0">
                <a:solidFill>
                  <a:srgbClr val="0033CC"/>
                </a:solidFill>
                <a:latin typeface="Times New Roman" panose="02020603050405020304" pitchFamily="18" charset="0"/>
              </a:rPr>
              <a:t>，</a:t>
            </a:r>
            <a:r>
              <a:rPr lang="en-US" altLang="zh-CN" sz="2400" b="1" dirty="0">
                <a:solidFill>
                  <a:srgbClr val="0033CC"/>
                </a:solidFill>
                <a:latin typeface="Times New Roman" panose="02020603050405020304" pitchFamily="18" charset="0"/>
              </a:rPr>
              <a:t>3)=1</a:t>
            </a:r>
            <a:r>
              <a:rPr lang="zh-CN" altLang="en-US" sz="2400" b="1" dirty="0">
                <a:solidFill>
                  <a:srgbClr val="0033CC"/>
                </a:solidFill>
                <a:latin typeface="Times New Roman" panose="02020603050405020304" pitchFamily="18" charset="0"/>
              </a:rPr>
              <a:t>、</a:t>
            </a:r>
            <a:r>
              <a:rPr lang="en-US" altLang="zh-CN" sz="2400" b="1" dirty="0">
                <a:solidFill>
                  <a:srgbClr val="0033CC"/>
                </a:solidFill>
                <a:latin typeface="Times New Roman" panose="02020603050405020304" pitchFamily="18" charset="0"/>
              </a:rPr>
              <a:t>Q(3</a:t>
            </a:r>
            <a:r>
              <a:rPr lang="zh-CN" altLang="en-US" sz="2400" b="1" dirty="0">
                <a:solidFill>
                  <a:srgbClr val="0033CC"/>
                </a:solidFill>
                <a:latin typeface="Times New Roman" panose="02020603050405020304" pitchFamily="18" charset="0"/>
              </a:rPr>
              <a:t>，</a:t>
            </a:r>
            <a:r>
              <a:rPr lang="en-US" altLang="zh-CN" sz="2400" b="1" dirty="0">
                <a:solidFill>
                  <a:srgbClr val="0033CC"/>
                </a:solidFill>
                <a:latin typeface="Times New Roman" panose="02020603050405020304" pitchFamily="18" charset="0"/>
              </a:rPr>
              <a:t>2)=0</a:t>
            </a:r>
            <a:r>
              <a:rPr lang="zh-CN" altLang="en-US" sz="2400" b="1" dirty="0">
                <a:solidFill>
                  <a:srgbClr val="0033CC"/>
                </a:solidFill>
                <a:latin typeface="Times New Roman" panose="02020603050405020304" pitchFamily="18" charset="0"/>
              </a:rPr>
              <a:t>、</a:t>
            </a:r>
            <a:r>
              <a:rPr lang="en-US" altLang="zh-CN" sz="2400" b="1" dirty="0">
                <a:solidFill>
                  <a:srgbClr val="0033CC"/>
                </a:solidFill>
                <a:latin typeface="Times New Roman" panose="02020603050405020304" pitchFamily="18" charset="0"/>
              </a:rPr>
              <a:t>Q(3</a:t>
            </a:r>
            <a:r>
              <a:rPr lang="zh-CN" altLang="en-US" sz="2400" b="1" dirty="0">
                <a:solidFill>
                  <a:srgbClr val="0033CC"/>
                </a:solidFill>
                <a:latin typeface="Times New Roman" panose="02020603050405020304" pitchFamily="18" charset="0"/>
              </a:rPr>
              <a:t>，</a:t>
            </a:r>
            <a:r>
              <a:rPr lang="en-US" altLang="zh-CN" sz="2400" b="1" dirty="0">
                <a:solidFill>
                  <a:srgbClr val="0033CC"/>
                </a:solidFill>
                <a:latin typeface="Times New Roman" panose="02020603050405020304" pitchFamily="18" charset="0"/>
              </a:rPr>
              <a:t>3)=1</a:t>
            </a:r>
            <a:r>
              <a:rPr lang="zh-CN" altLang="en-US" sz="2400" b="1" dirty="0">
                <a:solidFill>
                  <a:srgbClr val="0033CC"/>
                </a:solidFill>
                <a:latin typeface="Times New Roman" panose="02020603050405020304" pitchFamily="18" charset="0"/>
              </a:rPr>
              <a:t>；</a:t>
            </a:r>
            <a:endParaRPr lang="zh-CN" altLang="en-US" sz="2400" b="1" dirty="0">
              <a:solidFill>
                <a:srgbClr val="0033CC"/>
              </a:solidFill>
              <a:latin typeface="Times New Roman" panose="02020603050405020304" pitchFamily="18" charset="0"/>
            </a:endParaRPr>
          </a:p>
          <a:p>
            <a:pPr marL="1143000" lvl="1" indent="0" algn="just" defTabSz="914400" eaLnBrk="1" hangingPunct="1">
              <a:lnSpc>
                <a:spcPct val="90000"/>
              </a:lnSpc>
              <a:spcBef>
                <a:spcPct val="50000"/>
              </a:spcBef>
              <a:buClrTx/>
              <a:buNone/>
              <a:tabLst>
                <a:tab pos="768350" algn="l"/>
              </a:tabLst>
            </a:pPr>
            <a:endParaRPr lang="zh-CN" altLang="en-US" b="1" dirty="0">
              <a:latin typeface="宋体" panose="02010600030101010101" pitchFamily="2" charset="-122"/>
            </a:endParaRPr>
          </a:p>
        </p:txBody>
      </p:sp>
      <p:sp>
        <p:nvSpPr>
          <p:cNvPr id="2" name="矩形 1"/>
          <p:cNvSpPr/>
          <p:nvPr/>
        </p:nvSpPr>
        <p:spPr>
          <a:xfrm>
            <a:off x="347663" y="3357563"/>
            <a:ext cx="7753350" cy="22891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952500" lvl="0" indent="-952500" algn="just" defTabSz="914400" eaLnBrk="1" hangingPunct="1">
              <a:lnSpc>
                <a:spcPct val="90000"/>
              </a:lnSpc>
              <a:spcBef>
                <a:spcPct val="50000"/>
              </a:spcBef>
              <a:buClrTx/>
              <a:buSzTx/>
              <a:buNone/>
              <a:tabLst>
                <a:tab pos="768350" algn="l"/>
              </a:tabLst>
            </a:pPr>
            <a:r>
              <a:rPr lang="en-US" altLang="zh-CN" sz="2800" b="1" dirty="0">
                <a:latin typeface="Times New Roman" panose="02020603050405020304" pitchFamily="18" charset="0"/>
              </a:rPr>
              <a:t>G </a:t>
            </a:r>
            <a:r>
              <a:rPr lang="en-US" altLang="zh-CN" sz="2800" b="1" dirty="0">
                <a:latin typeface="Symbol" panose="05050102010706020507" pitchFamily="18" charset="2"/>
              </a:rPr>
              <a:t>Û</a:t>
            </a:r>
            <a:r>
              <a:rPr lang="en-US" altLang="zh-CN" sz="2800" b="1" dirty="0">
                <a:latin typeface="Times New Roman" panose="02020603050405020304" pitchFamily="18" charset="0"/>
              </a:rPr>
              <a:t>(P(f(2))∧Q(2</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f(2)))∨(P(f(3))∧Q(3</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f(2))))</a:t>
            </a:r>
            <a:endParaRPr lang="en-US" altLang="zh-CN" sz="2800" b="1" dirty="0">
              <a:latin typeface="Times New Roman" panose="02020603050405020304" pitchFamily="18" charset="0"/>
            </a:endParaRPr>
          </a:p>
          <a:p>
            <a:pPr marL="952500" lvl="0" indent="-952500" algn="just" defTabSz="914400" eaLnBrk="1" hangingPunct="1">
              <a:lnSpc>
                <a:spcPct val="90000"/>
              </a:lnSpc>
              <a:spcBef>
                <a:spcPct val="50000"/>
              </a:spcBef>
              <a:buClrTx/>
              <a:buSzTx/>
              <a:buNone/>
              <a:tabLst>
                <a:tab pos="768350" algn="l"/>
              </a:tabLst>
            </a:pPr>
            <a:r>
              <a:rPr lang="en-US" altLang="zh-CN" sz="2800" b="1" dirty="0">
                <a:latin typeface="Times New Roman" panose="02020603050405020304" pitchFamily="18" charset="0"/>
              </a:rPr>
              <a:t>   </a:t>
            </a:r>
            <a:r>
              <a:rPr lang="en-US" altLang="zh-CN" sz="2800" b="1" dirty="0">
                <a:latin typeface="Symbol" panose="05050102010706020507" pitchFamily="18" charset="2"/>
              </a:rPr>
              <a:t>Û</a:t>
            </a:r>
            <a:r>
              <a:rPr lang="en-US" altLang="zh-CN" sz="2800" b="1" dirty="0">
                <a:latin typeface="Times New Roman" panose="02020603050405020304" pitchFamily="18" charset="0"/>
              </a:rPr>
              <a:t>(P(3)∧Q(2</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3))∨(P(2)∧Q(3</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3))</a:t>
            </a:r>
            <a:endParaRPr lang="en-US" altLang="zh-CN" sz="2800" b="1" dirty="0">
              <a:latin typeface="Times New Roman" panose="02020603050405020304" pitchFamily="18" charset="0"/>
            </a:endParaRPr>
          </a:p>
          <a:p>
            <a:pPr marL="952500" lvl="0" indent="-952500" algn="just" defTabSz="914400" eaLnBrk="1" hangingPunct="1">
              <a:lnSpc>
                <a:spcPct val="90000"/>
              </a:lnSpc>
              <a:spcBef>
                <a:spcPct val="50000"/>
              </a:spcBef>
              <a:buClrTx/>
              <a:buSzTx/>
              <a:buNone/>
              <a:tabLst>
                <a:tab pos="768350" algn="l"/>
              </a:tabLst>
            </a:pPr>
            <a:r>
              <a:rPr lang="en-US" altLang="zh-CN" sz="2800" b="1" dirty="0">
                <a:latin typeface="Times New Roman" panose="02020603050405020304" pitchFamily="18" charset="0"/>
              </a:rPr>
              <a:t>   </a:t>
            </a:r>
            <a:r>
              <a:rPr lang="en-US" altLang="zh-CN" sz="2800" b="1" dirty="0">
                <a:latin typeface="Symbol" panose="05050102010706020507" pitchFamily="18" charset="2"/>
              </a:rPr>
              <a:t>Û</a:t>
            </a:r>
            <a:r>
              <a:rPr lang="en-US" altLang="zh-CN" sz="2800" b="1" dirty="0">
                <a:latin typeface="Times New Roman" panose="02020603050405020304" pitchFamily="18" charset="0"/>
              </a:rPr>
              <a:t>(1∧1)∨(0∧1)</a:t>
            </a:r>
            <a:endParaRPr lang="en-US" altLang="zh-CN" sz="2800" b="1" dirty="0">
              <a:latin typeface="Times New Roman" panose="02020603050405020304" pitchFamily="18" charset="0"/>
            </a:endParaRPr>
          </a:p>
          <a:p>
            <a:pPr marL="952500" lvl="0" indent="-952500" algn="just" defTabSz="914400" eaLnBrk="1" hangingPunct="1">
              <a:lnSpc>
                <a:spcPct val="90000"/>
              </a:lnSpc>
              <a:spcBef>
                <a:spcPct val="50000"/>
              </a:spcBef>
              <a:buClrTx/>
              <a:buSzTx/>
              <a:buNone/>
              <a:tabLst>
                <a:tab pos="768350" algn="l"/>
              </a:tabLst>
            </a:pPr>
            <a:r>
              <a:rPr lang="en-US" altLang="zh-CN" sz="2800" b="1" dirty="0">
                <a:latin typeface="Times New Roman" panose="02020603050405020304" pitchFamily="18" charset="0"/>
              </a:rPr>
              <a:t>   </a:t>
            </a:r>
            <a:r>
              <a:rPr lang="en-US" altLang="zh-CN" sz="2800" b="1" dirty="0">
                <a:latin typeface="Symbol" panose="05050102010706020507" pitchFamily="18" charset="2"/>
              </a:rPr>
              <a:t>Û </a:t>
            </a:r>
            <a:r>
              <a:rPr lang="en-US" altLang="zh-CN" sz="2800" b="1" dirty="0">
                <a:latin typeface="Times New Roman" panose="02020603050405020304" pitchFamily="18" charset="0"/>
              </a:rPr>
              <a:t>1</a:t>
            </a:r>
            <a:endParaRPr lang="en-US" altLang="zh-CN" sz="28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灯片编号占位符 4"/>
          <p:cNvSpPr txBox="1">
            <a:spLocks noGrp="1"/>
          </p:cNvSpPr>
          <p:nvPr/>
        </p:nvSpPr>
        <p:spPr>
          <a:xfrm>
            <a:off x="6553200" y="6248400"/>
            <a:ext cx="21336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69635" name="Rectangle 3"/>
          <p:cNvSpPr>
            <a:spLocks noGrp="1"/>
          </p:cNvSpPr>
          <p:nvPr>
            <p:ph type="body" idx="4294967295"/>
          </p:nvPr>
        </p:nvSpPr>
        <p:spPr>
          <a:xfrm>
            <a:off x="395288" y="908050"/>
            <a:ext cx="8153400" cy="2160588"/>
          </a:xfrm>
          <a:ln/>
        </p:spPr>
        <p:txBody>
          <a:bodyPr vert="horz" wrap="square" lIns="91440" tIns="45720" rIns="91440" bIns="45720" anchor="t" anchorCtr="0"/>
          <a:p>
            <a:pPr marL="1336675" indent="-1336675" algn="just" defTabSz="914400" eaLnBrk="1" hangingPunct="1">
              <a:lnSpc>
                <a:spcPct val="90000"/>
              </a:lnSpc>
              <a:spcBef>
                <a:spcPct val="50000"/>
              </a:spcBef>
              <a:buClrTx/>
              <a:buNone/>
              <a:tabLst>
                <a:tab pos="1336675" algn="l"/>
              </a:tabLst>
            </a:pPr>
            <a:r>
              <a:rPr lang="zh-CN" altLang="en-US" sz="2800" b="1" dirty="0">
                <a:latin typeface="Times New Roman" panose="02020603050405020304" pitchFamily="18" charset="0"/>
              </a:rPr>
              <a:t>解    </a:t>
            </a:r>
            <a:r>
              <a:rPr lang="en-US" altLang="zh-CN" sz="2800" b="1" dirty="0">
                <a:latin typeface="Times New Roman" panose="02020603050405020304" pitchFamily="18" charset="0"/>
              </a:rPr>
              <a:t>(2) H=</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x(P(x)∧Q(x</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a))</a:t>
            </a:r>
            <a:endParaRPr lang="en-US" altLang="zh-CN" sz="2800" b="1" dirty="0">
              <a:latin typeface="Times New Roman" panose="02020603050405020304" pitchFamily="18" charset="0"/>
            </a:endParaRPr>
          </a:p>
          <a:p>
            <a:pPr marL="1336675" indent="-1336675" algn="just" defTabSz="914400" eaLnBrk="1" hangingPunct="1">
              <a:lnSpc>
                <a:spcPct val="90000"/>
              </a:lnSpc>
              <a:spcBef>
                <a:spcPct val="50000"/>
              </a:spcBef>
              <a:buClrTx/>
              <a:buNone/>
              <a:tabLst>
                <a:tab pos="1336675" algn="l"/>
              </a:tabLst>
            </a:pPr>
            <a:r>
              <a:rPr lang="en-US" altLang="zh-CN" sz="2400" b="1" dirty="0">
                <a:solidFill>
                  <a:srgbClr val="0033CC"/>
                </a:solidFill>
                <a:latin typeface="Times New Roman" panose="02020603050405020304" pitchFamily="18" charset="0"/>
              </a:rPr>
              <a:t>     D={2</a:t>
            </a:r>
            <a:r>
              <a:rPr lang="zh-CN" altLang="en-US" sz="2400" b="1" dirty="0">
                <a:solidFill>
                  <a:srgbClr val="0033CC"/>
                </a:solidFill>
                <a:latin typeface="Times New Roman" panose="02020603050405020304" pitchFamily="18" charset="0"/>
              </a:rPr>
              <a:t>，</a:t>
            </a:r>
            <a:r>
              <a:rPr lang="en-US" altLang="zh-CN" sz="2400" b="1" dirty="0">
                <a:solidFill>
                  <a:srgbClr val="0033CC"/>
                </a:solidFill>
                <a:latin typeface="Times New Roman" panose="02020603050405020304" pitchFamily="18" charset="0"/>
              </a:rPr>
              <a:t>3}</a:t>
            </a:r>
            <a:r>
              <a:rPr lang="zh-CN" altLang="en-US" sz="2400" b="1" dirty="0">
                <a:solidFill>
                  <a:srgbClr val="0033CC"/>
                </a:solidFill>
                <a:latin typeface="Times New Roman" panose="02020603050405020304" pitchFamily="18" charset="0"/>
              </a:rPr>
              <a:t>；   </a:t>
            </a:r>
            <a:r>
              <a:rPr lang="en-US" altLang="zh-CN" sz="2400" b="1" dirty="0">
                <a:solidFill>
                  <a:srgbClr val="0033CC"/>
                </a:solidFill>
                <a:latin typeface="Times New Roman" panose="02020603050405020304" pitchFamily="18" charset="0"/>
              </a:rPr>
              <a:t>a=2</a:t>
            </a:r>
            <a:r>
              <a:rPr lang="zh-CN" altLang="en-US" sz="2400" b="1" dirty="0">
                <a:solidFill>
                  <a:srgbClr val="0033CC"/>
                </a:solidFill>
                <a:latin typeface="Times New Roman" panose="02020603050405020304" pitchFamily="18" charset="0"/>
              </a:rPr>
              <a:t>；     </a:t>
            </a:r>
            <a:r>
              <a:rPr lang="en-US" altLang="zh-CN" sz="2400" b="1" dirty="0">
                <a:solidFill>
                  <a:srgbClr val="0033CC"/>
                </a:solidFill>
                <a:latin typeface="Times New Roman" panose="02020603050405020304" pitchFamily="18" charset="0"/>
              </a:rPr>
              <a:t>f(2)=3</a:t>
            </a:r>
            <a:r>
              <a:rPr lang="zh-CN" altLang="en-US" sz="2400" b="1" dirty="0">
                <a:solidFill>
                  <a:srgbClr val="0033CC"/>
                </a:solidFill>
                <a:latin typeface="Times New Roman" panose="02020603050405020304" pitchFamily="18" charset="0"/>
              </a:rPr>
              <a:t>、</a:t>
            </a:r>
            <a:r>
              <a:rPr lang="en-US" altLang="zh-CN" sz="2400" b="1" dirty="0">
                <a:solidFill>
                  <a:srgbClr val="0033CC"/>
                </a:solidFill>
                <a:latin typeface="Times New Roman" panose="02020603050405020304" pitchFamily="18" charset="0"/>
              </a:rPr>
              <a:t>f(3)=2</a:t>
            </a:r>
            <a:r>
              <a:rPr lang="zh-CN" altLang="en-US" sz="2400" b="1" dirty="0">
                <a:solidFill>
                  <a:srgbClr val="0033CC"/>
                </a:solidFill>
                <a:latin typeface="Times New Roman" panose="02020603050405020304" pitchFamily="18" charset="0"/>
              </a:rPr>
              <a:t>；</a:t>
            </a:r>
            <a:endParaRPr lang="zh-CN" altLang="en-US" sz="2400" b="1" dirty="0">
              <a:solidFill>
                <a:srgbClr val="0033CC"/>
              </a:solidFill>
              <a:latin typeface="Times New Roman" panose="02020603050405020304" pitchFamily="18" charset="0"/>
            </a:endParaRPr>
          </a:p>
          <a:p>
            <a:pPr marL="1336675" indent="-1336675" algn="just" defTabSz="914400" eaLnBrk="1" hangingPunct="1">
              <a:lnSpc>
                <a:spcPct val="90000"/>
              </a:lnSpc>
              <a:spcBef>
                <a:spcPct val="50000"/>
              </a:spcBef>
              <a:buClrTx/>
              <a:buNone/>
              <a:tabLst>
                <a:tab pos="1336675" algn="l"/>
              </a:tabLst>
            </a:pPr>
            <a:r>
              <a:rPr lang="zh-CN" altLang="en-US" sz="2400" b="1" dirty="0">
                <a:solidFill>
                  <a:srgbClr val="0033CC"/>
                </a:solidFill>
                <a:latin typeface="Times New Roman" panose="02020603050405020304" pitchFamily="18" charset="0"/>
              </a:rPr>
              <a:t>     </a:t>
            </a:r>
            <a:r>
              <a:rPr lang="en-US" altLang="zh-CN" sz="2400" b="1" dirty="0">
                <a:solidFill>
                  <a:srgbClr val="0033CC"/>
                </a:solidFill>
                <a:latin typeface="Times New Roman" panose="02020603050405020304" pitchFamily="18" charset="0"/>
              </a:rPr>
              <a:t>P(2)=0</a:t>
            </a:r>
            <a:r>
              <a:rPr lang="zh-CN" altLang="en-US" sz="2400" b="1" dirty="0">
                <a:solidFill>
                  <a:srgbClr val="0033CC"/>
                </a:solidFill>
                <a:latin typeface="Times New Roman" panose="02020603050405020304" pitchFamily="18" charset="0"/>
              </a:rPr>
              <a:t>、</a:t>
            </a:r>
            <a:r>
              <a:rPr lang="en-US" altLang="zh-CN" sz="2400" b="1" dirty="0">
                <a:solidFill>
                  <a:srgbClr val="0033CC"/>
                </a:solidFill>
                <a:latin typeface="Times New Roman" panose="02020603050405020304" pitchFamily="18" charset="0"/>
              </a:rPr>
              <a:t>P(3)=1</a:t>
            </a:r>
            <a:r>
              <a:rPr lang="zh-CN" altLang="en-US" sz="2400" b="1" dirty="0">
                <a:solidFill>
                  <a:srgbClr val="0033CC"/>
                </a:solidFill>
                <a:latin typeface="Times New Roman" panose="02020603050405020304" pitchFamily="18" charset="0"/>
              </a:rPr>
              <a:t>； </a:t>
            </a:r>
            <a:endParaRPr lang="zh-CN" altLang="en-US" sz="2400" b="1" dirty="0">
              <a:solidFill>
                <a:srgbClr val="0033CC"/>
              </a:solidFill>
              <a:latin typeface="Times New Roman" panose="02020603050405020304" pitchFamily="18" charset="0"/>
            </a:endParaRPr>
          </a:p>
          <a:p>
            <a:pPr marL="1336675" indent="-1336675" algn="just" defTabSz="914400" eaLnBrk="1" hangingPunct="1">
              <a:lnSpc>
                <a:spcPct val="90000"/>
              </a:lnSpc>
              <a:spcBef>
                <a:spcPct val="50000"/>
              </a:spcBef>
              <a:buClrTx/>
              <a:buNone/>
              <a:tabLst>
                <a:tab pos="1336675" algn="l"/>
              </a:tabLst>
            </a:pPr>
            <a:r>
              <a:rPr lang="zh-CN" altLang="en-US" sz="2400" b="1" dirty="0">
                <a:solidFill>
                  <a:srgbClr val="0033CC"/>
                </a:solidFill>
                <a:latin typeface="Times New Roman" panose="02020603050405020304" pitchFamily="18" charset="0"/>
              </a:rPr>
              <a:t>     </a:t>
            </a:r>
            <a:r>
              <a:rPr lang="en-US" altLang="zh-CN" sz="2400" b="1" dirty="0">
                <a:solidFill>
                  <a:srgbClr val="0033CC"/>
                </a:solidFill>
                <a:latin typeface="Times New Roman" panose="02020603050405020304" pitchFamily="18" charset="0"/>
              </a:rPr>
              <a:t>Q(2</a:t>
            </a:r>
            <a:r>
              <a:rPr lang="zh-CN" altLang="en-US" sz="2400" b="1" dirty="0">
                <a:solidFill>
                  <a:srgbClr val="0033CC"/>
                </a:solidFill>
                <a:latin typeface="Times New Roman" panose="02020603050405020304" pitchFamily="18" charset="0"/>
              </a:rPr>
              <a:t>，</a:t>
            </a:r>
            <a:r>
              <a:rPr lang="en-US" altLang="zh-CN" sz="2400" b="1" dirty="0">
                <a:solidFill>
                  <a:srgbClr val="0033CC"/>
                </a:solidFill>
                <a:latin typeface="Times New Roman" panose="02020603050405020304" pitchFamily="18" charset="0"/>
              </a:rPr>
              <a:t>2)=1</a:t>
            </a:r>
            <a:r>
              <a:rPr lang="zh-CN" altLang="en-US" sz="2400" b="1" dirty="0">
                <a:solidFill>
                  <a:srgbClr val="0033CC"/>
                </a:solidFill>
                <a:latin typeface="Times New Roman" panose="02020603050405020304" pitchFamily="18" charset="0"/>
              </a:rPr>
              <a:t>、</a:t>
            </a:r>
            <a:r>
              <a:rPr lang="en-US" altLang="zh-CN" sz="2400" b="1" dirty="0">
                <a:solidFill>
                  <a:srgbClr val="0033CC"/>
                </a:solidFill>
                <a:latin typeface="Times New Roman" panose="02020603050405020304" pitchFamily="18" charset="0"/>
              </a:rPr>
              <a:t>Q(2</a:t>
            </a:r>
            <a:r>
              <a:rPr lang="zh-CN" altLang="en-US" sz="2400" b="1" dirty="0">
                <a:solidFill>
                  <a:srgbClr val="0033CC"/>
                </a:solidFill>
                <a:latin typeface="Times New Roman" panose="02020603050405020304" pitchFamily="18" charset="0"/>
              </a:rPr>
              <a:t>，</a:t>
            </a:r>
            <a:r>
              <a:rPr lang="en-US" altLang="zh-CN" sz="2400" b="1" dirty="0">
                <a:solidFill>
                  <a:srgbClr val="0033CC"/>
                </a:solidFill>
                <a:latin typeface="Times New Roman" panose="02020603050405020304" pitchFamily="18" charset="0"/>
              </a:rPr>
              <a:t>3)=1</a:t>
            </a:r>
            <a:r>
              <a:rPr lang="zh-CN" altLang="en-US" sz="2400" b="1" dirty="0">
                <a:solidFill>
                  <a:srgbClr val="0033CC"/>
                </a:solidFill>
                <a:latin typeface="Times New Roman" panose="02020603050405020304" pitchFamily="18" charset="0"/>
              </a:rPr>
              <a:t>、</a:t>
            </a:r>
            <a:r>
              <a:rPr lang="en-US" altLang="zh-CN" sz="2400" b="1" dirty="0">
                <a:solidFill>
                  <a:srgbClr val="0033CC"/>
                </a:solidFill>
                <a:latin typeface="Times New Roman" panose="02020603050405020304" pitchFamily="18" charset="0"/>
              </a:rPr>
              <a:t>Q(3</a:t>
            </a:r>
            <a:r>
              <a:rPr lang="zh-CN" altLang="en-US" sz="2400" b="1" dirty="0">
                <a:solidFill>
                  <a:srgbClr val="0033CC"/>
                </a:solidFill>
                <a:latin typeface="Times New Roman" panose="02020603050405020304" pitchFamily="18" charset="0"/>
              </a:rPr>
              <a:t>，</a:t>
            </a:r>
            <a:r>
              <a:rPr lang="en-US" altLang="zh-CN" sz="2400" b="1" dirty="0">
                <a:solidFill>
                  <a:srgbClr val="0033CC"/>
                </a:solidFill>
                <a:latin typeface="Times New Roman" panose="02020603050405020304" pitchFamily="18" charset="0"/>
              </a:rPr>
              <a:t>2)=0</a:t>
            </a:r>
            <a:r>
              <a:rPr lang="zh-CN" altLang="en-US" sz="2400" b="1" dirty="0">
                <a:solidFill>
                  <a:srgbClr val="0033CC"/>
                </a:solidFill>
                <a:latin typeface="Times New Roman" panose="02020603050405020304" pitchFamily="18" charset="0"/>
              </a:rPr>
              <a:t>、</a:t>
            </a:r>
            <a:r>
              <a:rPr lang="en-US" altLang="zh-CN" sz="2400" b="1" dirty="0">
                <a:solidFill>
                  <a:srgbClr val="0033CC"/>
                </a:solidFill>
                <a:latin typeface="Times New Roman" panose="02020603050405020304" pitchFamily="18" charset="0"/>
              </a:rPr>
              <a:t>Q(3</a:t>
            </a:r>
            <a:r>
              <a:rPr lang="zh-CN" altLang="en-US" sz="2400" b="1" dirty="0">
                <a:solidFill>
                  <a:srgbClr val="0033CC"/>
                </a:solidFill>
                <a:latin typeface="Times New Roman" panose="02020603050405020304" pitchFamily="18" charset="0"/>
              </a:rPr>
              <a:t>，</a:t>
            </a:r>
            <a:r>
              <a:rPr lang="en-US" altLang="zh-CN" sz="2400" b="1" dirty="0">
                <a:solidFill>
                  <a:srgbClr val="0033CC"/>
                </a:solidFill>
                <a:latin typeface="Times New Roman" panose="02020603050405020304" pitchFamily="18" charset="0"/>
              </a:rPr>
              <a:t>3)=1</a:t>
            </a:r>
            <a:r>
              <a:rPr lang="zh-CN" altLang="en-US" sz="2400" b="1" dirty="0">
                <a:solidFill>
                  <a:srgbClr val="0033CC"/>
                </a:solidFill>
                <a:latin typeface="Times New Roman" panose="02020603050405020304" pitchFamily="18" charset="0"/>
              </a:rPr>
              <a:t>；</a:t>
            </a:r>
            <a:endParaRPr lang="zh-CN" altLang="en-US" sz="2400" b="1" dirty="0">
              <a:solidFill>
                <a:srgbClr val="0033CC"/>
              </a:solidFill>
              <a:latin typeface="Times New Roman" panose="02020603050405020304" pitchFamily="18" charset="0"/>
            </a:endParaRPr>
          </a:p>
        </p:txBody>
      </p:sp>
      <p:sp>
        <p:nvSpPr>
          <p:cNvPr id="2" name="矩形 1"/>
          <p:cNvSpPr/>
          <p:nvPr/>
        </p:nvSpPr>
        <p:spPr>
          <a:xfrm>
            <a:off x="755650" y="3149600"/>
            <a:ext cx="7416800" cy="21510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1905000" lvl="1" indent="0" algn="just" defTabSz="914400" eaLnBrk="1" hangingPunct="1">
              <a:lnSpc>
                <a:spcPct val="90000"/>
              </a:lnSpc>
              <a:spcBef>
                <a:spcPct val="50000"/>
              </a:spcBef>
              <a:buClrTx/>
              <a:buSzTx/>
              <a:buNone/>
              <a:tabLst>
                <a:tab pos="1336675" algn="l"/>
              </a:tabLst>
            </a:pPr>
            <a:endParaRPr lang="zh-CN" altLang="en-US" sz="1800" b="1" dirty="0">
              <a:solidFill>
                <a:srgbClr val="0033CC"/>
              </a:solidFill>
              <a:latin typeface="Times New Roman" panose="02020603050405020304" pitchFamily="18" charset="0"/>
            </a:endParaRPr>
          </a:p>
          <a:p>
            <a:pPr marL="1336675" lvl="0" indent="-1336675" algn="just" defTabSz="914400" eaLnBrk="1" hangingPunct="1">
              <a:lnSpc>
                <a:spcPct val="90000"/>
              </a:lnSpc>
              <a:spcBef>
                <a:spcPct val="50000"/>
              </a:spcBef>
              <a:buClrTx/>
              <a:buSzTx/>
              <a:buNone/>
              <a:tabLst>
                <a:tab pos="1336675" algn="l"/>
              </a:tabLst>
            </a:pPr>
            <a:r>
              <a:rPr lang="en-US" altLang="zh-CN" sz="2800" b="1" dirty="0">
                <a:latin typeface="Times New Roman" panose="02020603050405020304" pitchFamily="18" charset="0"/>
              </a:rPr>
              <a:t>H </a:t>
            </a:r>
            <a:r>
              <a:rPr lang="en-US" altLang="zh-CN" sz="2800" b="1" dirty="0">
                <a:latin typeface="Symbol" panose="05050102010706020507" pitchFamily="18" charset="2"/>
              </a:rPr>
              <a:t>Û</a:t>
            </a:r>
            <a:r>
              <a:rPr lang="en-US" altLang="zh-CN" sz="2800" b="1" dirty="0">
                <a:latin typeface="宋体" panose="02010600030101010101" pitchFamily="2" charset="-122"/>
              </a:rPr>
              <a:t> </a:t>
            </a:r>
            <a:r>
              <a:rPr lang="en-US" altLang="zh-CN" sz="2800" b="1" dirty="0">
                <a:latin typeface="Times New Roman" panose="02020603050405020304" pitchFamily="18" charset="0"/>
              </a:rPr>
              <a:t>(P(2)∧Q(2</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2)∧P(3)∧Q(3</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2))</a:t>
            </a:r>
            <a:endParaRPr lang="en-US" altLang="zh-CN" sz="2800" b="1" dirty="0">
              <a:latin typeface="Times New Roman" panose="02020603050405020304" pitchFamily="18" charset="0"/>
            </a:endParaRPr>
          </a:p>
          <a:p>
            <a:pPr marL="1336675" lvl="0" indent="-1336675" algn="just" defTabSz="914400" eaLnBrk="1" hangingPunct="1">
              <a:lnSpc>
                <a:spcPct val="90000"/>
              </a:lnSpc>
              <a:spcBef>
                <a:spcPct val="50000"/>
              </a:spcBef>
              <a:buClrTx/>
              <a:buSzTx/>
              <a:buNone/>
              <a:tabLst>
                <a:tab pos="1336675" algn="l"/>
              </a:tabLst>
            </a:pPr>
            <a:r>
              <a:rPr lang="en-US" altLang="zh-CN" sz="2800" b="1" dirty="0">
                <a:latin typeface="宋体" panose="02010600030101010101" pitchFamily="2" charset="-122"/>
              </a:rPr>
              <a:t>  </a:t>
            </a:r>
            <a:r>
              <a:rPr lang="en-US" altLang="zh-CN" sz="2800" b="1" dirty="0">
                <a:latin typeface="Symbol" panose="05050102010706020507" pitchFamily="18" charset="2"/>
              </a:rPr>
              <a:t>Û</a:t>
            </a:r>
            <a:r>
              <a:rPr lang="en-US" altLang="zh-CN" sz="2800" b="1" dirty="0">
                <a:latin typeface="宋体" panose="02010600030101010101" pitchFamily="2" charset="-122"/>
              </a:rPr>
              <a:t> </a:t>
            </a:r>
            <a:r>
              <a:rPr lang="en-US" altLang="zh-CN" sz="2800" b="1" dirty="0">
                <a:latin typeface="Times New Roman" panose="02020603050405020304" pitchFamily="18" charset="0"/>
              </a:rPr>
              <a:t>0∧1∧1∧0</a:t>
            </a:r>
            <a:endParaRPr lang="en-US" altLang="zh-CN" sz="2800" b="1" dirty="0">
              <a:latin typeface="Times New Roman" panose="02020603050405020304" pitchFamily="18" charset="0"/>
            </a:endParaRPr>
          </a:p>
          <a:p>
            <a:pPr marL="1336675" lvl="0" indent="-1336675" algn="just" defTabSz="914400" eaLnBrk="1" hangingPunct="1">
              <a:lnSpc>
                <a:spcPct val="90000"/>
              </a:lnSpc>
              <a:spcBef>
                <a:spcPct val="50000"/>
              </a:spcBef>
              <a:buClrTx/>
              <a:buSzTx/>
              <a:buNone/>
              <a:tabLst>
                <a:tab pos="1336675" algn="l"/>
              </a:tabLst>
            </a:pPr>
            <a:r>
              <a:rPr lang="en-US" altLang="zh-CN" sz="2800" b="1" dirty="0">
                <a:latin typeface="宋体" panose="02010600030101010101" pitchFamily="2" charset="-122"/>
              </a:rPr>
              <a:t>  </a:t>
            </a:r>
            <a:r>
              <a:rPr lang="en-US" altLang="zh-CN" sz="2800" b="1" dirty="0">
                <a:latin typeface="Symbol" panose="05050102010706020507" pitchFamily="18" charset="2"/>
              </a:rPr>
              <a:t>Û</a:t>
            </a:r>
            <a:r>
              <a:rPr lang="en-US" altLang="zh-CN" sz="2800" b="1" dirty="0">
                <a:latin typeface="宋体" panose="02010600030101010101" pitchFamily="2" charset="-122"/>
              </a:rPr>
              <a:t> </a:t>
            </a:r>
            <a:r>
              <a:rPr lang="en-US" altLang="zh-CN" sz="2800" b="1" dirty="0">
                <a:latin typeface="Times New Roman" panose="02020603050405020304" pitchFamily="18" charset="0"/>
              </a:rPr>
              <a:t>0</a:t>
            </a:r>
            <a:endParaRPr lang="en-US" altLang="zh-CN" sz="28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charRg st="1" end="3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charRg st="31" end="4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charRg st="43" end="4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标题 1"/>
          <p:cNvSpPr>
            <a:spLocks noGrp="1"/>
          </p:cNvSpPr>
          <p:nvPr>
            <p:ph type="title"/>
          </p:nvPr>
        </p:nvSpPr>
        <p:spPr>
          <a:xfrm>
            <a:off x="457200" y="98425"/>
            <a:ext cx="7561263" cy="11430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chemeClr val="bg2">
                    <a:lumMod val="60000"/>
                    <a:lumOff val="40000"/>
                  </a:schemeClr>
                </a:solidFill>
                <a:effectLst/>
                <a:uLnTx/>
                <a:uFillTx/>
                <a:latin typeface="+mj-lt"/>
                <a:ea typeface="+mj-ea"/>
                <a:cs typeface="+mj-cs"/>
              </a:rPr>
              <a:t>赋值</a:t>
            </a:r>
            <a:endParaRPr kumimoji="0" lang="zh-CN" altLang="en-US" sz="4400" b="1" i="0" u="none" strike="noStrike" kern="0" cap="none" spc="0" normalizeH="0" baseline="0" noProof="0" dirty="0">
              <a:ln>
                <a:noFill/>
              </a:ln>
              <a:solidFill>
                <a:schemeClr val="bg2">
                  <a:lumMod val="60000"/>
                  <a:lumOff val="40000"/>
                </a:schemeClr>
              </a:solidFill>
              <a:effectLst/>
              <a:uLnTx/>
              <a:uFillTx/>
              <a:latin typeface="+mj-lt"/>
              <a:ea typeface="+mj-ea"/>
              <a:cs typeface="+mj-cs"/>
            </a:endParaRPr>
          </a:p>
        </p:txBody>
      </p:sp>
      <p:sp>
        <p:nvSpPr>
          <p:cNvPr id="3" name="内容占位符 2"/>
          <p:cNvSpPr>
            <a:spLocks noGrp="1"/>
          </p:cNvSpPr>
          <p:nvPr>
            <p:ph idx="1"/>
          </p:nvPr>
        </p:nvSpPr>
        <p:spPr>
          <a:xfrm>
            <a:off x="423863" y="1484313"/>
            <a:ext cx="8256588" cy="5373688"/>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n"/>
              <a:defRPr/>
            </a:pPr>
            <a:r>
              <a:rPr kumimoji="0" lang="zh-CN" altLang="en-US" sz="3200" b="1" i="0" u="none" strike="noStrike" kern="0" cap="none" spc="0" normalizeH="0" baseline="0" noProof="0" dirty="0">
                <a:ln>
                  <a:noFill/>
                </a:ln>
                <a:solidFill>
                  <a:schemeClr val="tx1"/>
                </a:solidFill>
                <a:effectLst/>
                <a:uLnTx/>
                <a:uFillTx/>
                <a:latin typeface="+mn-ea"/>
                <a:ea typeface="+mn-ea"/>
                <a:cs typeface="+mn-cs"/>
              </a:rPr>
              <a:t>给定解释</a:t>
            </a:r>
            <a:r>
              <a:rPr kumimoji="0" lang="en-US" altLang="zh-CN" sz="3200" b="1" i="1" u="none" strike="noStrike" kern="0" cap="none" spc="0" normalizeH="0" baseline="0" noProof="0" dirty="0">
                <a:ln>
                  <a:noFill/>
                </a:ln>
                <a:solidFill>
                  <a:schemeClr val="tx1"/>
                </a:solidFill>
                <a:effectLst/>
                <a:uLnTx/>
                <a:uFillTx/>
                <a:latin typeface="+mn-ea"/>
                <a:ea typeface="+mn-ea"/>
                <a:cs typeface="+mn-cs"/>
              </a:rPr>
              <a:t>I</a:t>
            </a:r>
            <a:r>
              <a:rPr kumimoji="0" lang="zh-CN" altLang="en-US" sz="3200" b="1" i="0" u="none" strike="noStrike" kern="0" cap="none" spc="0" normalizeH="0" baseline="0" noProof="0" dirty="0">
                <a:ln>
                  <a:noFill/>
                </a:ln>
                <a:solidFill>
                  <a:schemeClr val="tx1"/>
                </a:solidFill>
                <a:effectLst/>
                <a:uLnTx/>
                <a:uFillTx/>
                <a:latin typeface="+mn-ea"/>
                <a:ea typeface="+mn-ea"/>
                <a:cs typeface="+mn-cs"/>
              </a:rPr>
              <a:t>，对公式中每个</a:t>
            </a:r>
            <a:r>
              <a:rPr kumimoji="0" lang="zh-CN" altLang="en-US" sz="3200" b="1" i="0" u="none" strike="noStrike" kern="0" cap="none" spc="0" normalizeH="0" baseline="0" noProof="0" dirty="0">
                <a:ln>
                  <a:noFill/>
                </a:ln>
                <a:solidFill>
                  <a:srgbClr val="FF0000"/>
                </a:solidFill>
                <a:effectLst/>
                <a:uLnTx/>
                <a:uFillTx/>
                <a:latin typeface="+mn-ea"/>
                <a:ea typeface="+mn-ea"/>
                <a:cs typeface="+mn-cs"/>
              </a:rPr>
              <a:t>自由出现</a:t>
            </a:r>
            <a:r>
              <a:rPr kumimoji="0" lang="zh-CN" altLang="en-US" sz="3200" b="1" i="0" u="none" strike="noStrike" kern="0" cap="none" spc="0" normalizeH="0" baseline="0" noProof="0" dirty="0">
                <a:ln>
                  <a:noFill/>
                </a:ln>
                <a:solidFill>
                  <a:schemeClr val="tx1"/>
                </a:solidFill>
                <a:effectLst/>
                <a:uLnTx/>
                <a:uFillTx/>
                <a:latin typeface="+mn-ea"/>
                <a:ea typeface="+mn-ea"/>
                <a:cs typeface="+mn-cs"/>
              </a:rPr>
              <a:t>的</a:t>
            </a:r>
            <a:r>
              <a:rPr kumimoji="0" lang="zh-CN" altLang="en-US" sz="3200" b="1" i="0" u="none" strike="noStrike" kern="0" cap="none" spc="0" normalizeH="0" baseline="0" noProof="0" dirty="0">
                <a:ln>
                  <a:noFill/>
                </a:ln>
                <a:solidFill>
                  <a:srgbClr val="FF0066"/>
                </a:solidFill>
                <a:effectLst/>
                <a:uLnTx/>
                <a:uFillTx/>
                <a:latin typeface="+mn-ea"/>
                <a:ea typeface="+mn-ea"/>
                <a:cs typeface="+mn-cs"/>
              </a:rPr>
              <a:t>个体变项</a:t>
            </a:r>
            <a:r>
              <a:rPr kumimoji="0" lang="zh-CN" altLang="en-US" sz="3200" b="1" i="0" u="none" strike="noStrike" kern="0" cap="none" spc="0" normalizeH="0" baseline="0" noProof="0" dirty="0">
                <a:ln>
                  <a:noFill/>
                </a:ln>
                <a:solidFill>
                  <a:schemeClr val="tx1"/>
                </a:solidFill>
                <a:effectLst/>
                <a:uLnTx/>
                <a:uFillTx/>
                <a:latin typeface="+mn-ea"/>
                <a:ea typeface="+mn-ea"/>
                <a:cs typeface="+mn-cs"/>
              </a:rPr>
              <a:t>指定个体域中的</a:t>
            </a:r>
            <a:r>
              <a:rPr kumimoji="0" lang="zh-CN" altLang="en-US" sz="3200" b="1" i="0" u="none" strike="noStrike" kern="0" cap="none" spc="0" normalizeH="0" baseline="0" noProof="0" dirty="0">
                <a:ln>
                  <a:noFill/>
                </a:ln>
                <a:solidFill>
                  <a:schemeClr val="bg2">
                    <a:lumMod val="60000"/>
                    <a:lumOff val="40000"/>
                  </a:schemeClr>
                </a:solidFill>
                <a:effectLst/>
                <a:uLnTx/>
                <a:uFillTx/>
                <a:latin typeface="+mn-ea"/>
                <a:ea typeface="+mn-ea"/>
                <a:cs typeface="+mn-cs"/>
              </a:rPr>
              <a:t>一个元素</a:t>
            </a:r>
            <a:r>
              <a:rPr kumimoji="0" lang="zh-CN" altLang="en-US" sz="3200" b="1" i="0" u="none" strike="noStrike" kern="0" cap="none" spc="0" normalizeH="0" baseline="0" noProof="0" dirty="0">
                <a:ln>
                  <a:noFill/>
                </a:ln>
                <a:solidFill>
                  <a:schemeClr val="tx1"/>
                </a:solidFill>
                <a:effectLst/>
                <a:uLnTx/>
                <a:uFillTx/>
                <a:latin typeface="+mn-ea"/>
                <a:ea typeface="+mn-ea"/>
                <a:cs typeface="+mn-cs"/>
              </a:rPr>
              <a:t>，称为在解释</a:t>
            </a:r>
            <a:r>
              <a:rPr kumimoji="0" lang="en-US" altLang="zh-CN" sz="3200" b="1" i="1" u="none" strike="noStrike" kern="0" cap="none" spc="0" normalizeH="0" baseline="0" noProof="0" dirty="0">
                <a:ln>
                  <a:noFill/>
                </a:ln>
                <a:solidFill>
                  <a:schemeClr val="tx1"/>
                </a:solidFill>
                <a:effectLst/>
                <a:uLnTx/>
                <a:uFillTx/>
                <a:latin typeface="+mn-ea"/>
                <a:ea typeface="+mn-ea"/>
                <a:cs typeface="+mn-cs"/>
              </a:rPr>
              <a:t>I</a:t>
            </a:r>
            <a:r>
              <a:rPr kumimoji="0" lang="zh-CN" altLang="en-US" sz="3200" b="1" i="0" u="none" strike="noStrike" kern="0" cap="none" spc="0" normalizeH="0" baseline="0" noProof="0" dirty="0">
                <a:ln>
                  <a:noFill/>
                </a:ln>
                <a:solidFill>
                  <a:schemeClr val="tx1"/>
                </a:solidFill>
                <a:effectLst/>
                <a:uLnTx/>
                <a:uFillTx/>
                <a:latin typeface="+mn-ea"/>
                <a:ea typeface="+mn-ea"/>
                <a:cs typeface="+mn-cs"/>
              </a:rPr>
              <a:t>下的</a:t>
            </a:r>
            <a:r>
              <a:rPr kumimoji="0" lang="zh-CN" altLang="en-US" sz="3200" b="1" i="0" u="none" strike="noStrike" kern="0" cap="none" spc="0" normalizeH="0" baseline="0" noProof="0" dirty="0">
                <a:ln>
                  <a:noFill/>
                </a:ln>
                <a:solidFill>
                  <a:srgbClr val="FF0000"/>
                </a:solidFill>
                <a:effectLst/>
                <a:uLnTx/>
                <a:uFillTx/>
                <a:latin typeface="+mn-ea"/>
                <a:ea typeface="+mn-ea"/>
                <a:cs typeface="+mn-cs"/>
              </a:rPr>
              <a:t>赋值</a:t>
            </a:r>
            <a:r>
              <a:rPr kumimoji="0" lang="zh-CN" altLang="en-US" sz="3200" b="1" i="0" u="none" strike="noStrike" kern="0" cap="none" spc="0" normalizeH="0" baseline="0" noProof="0" dirty="0">
                <a:ln>
                  <a:noFill/>
                </a:ln>
                <a:solidFill>
                  <a:schemeClr val="tx1"/>
                </a:solidFill>
                <a:effectLst/>
                <a:uLnTx/>
                <a:uFillTx/>
                <a:latin typeface="+mn-ea"/>
                <a:ea typeface="+mn-ea"/>
                <a:cs typeface="+mn-cs"/>
              </a:rPr>
              <a:t>。</a:t>
            </a:r>
            <a:endParaRPr kumimoji="0" lang="en-US" altLang="zh-CN" sz="3200" b="1" i="0" u="none" strike="noStrike" kern="0" cap="none" spc="0" normalizeH="0" baseline="0" noProof="0" dirty="0">
              <a:ln>
                <a:noFill/>
              </a:ln>
              <a:solidFill>
                <a:schemeClr val="tx1"/>
              </a:solidFill>
              <a:effectLst/>
              <a:uLnTx/>
              <a:uFillTx/>
              <a:latin typeface="+mn-ea"/>
              <a:ea typeface="+mn-ea"/>
              <a:cs typeface="+mn-cs"/>
            </a:endParaRPr>
          </a:p>
          <a:p>
            <a:pPr marL="342900" marR="0" lvl="0" indent="-342900" algn="just" defTabSz="914400" rtl="0" eaLnBrk="0" fontAlgn="base" latinLnBrk="0" hangingPunct="0">
              <a:lnSpc>
                <a:spcPct val="100000"/>
              </a:lnSpc>
              <a:spcBef>
                <a:spcPct val="20000"/>
              </a:spcBef>
              <a:spcAft>
                <a:spcPct val="0"/>
              </a:spcAft>
              <a:buClr>
                <a:schemeClr val="tx1"/>
              </a:buClr>
              <a:buSzPct val="70000"/>
              <a:buFont typeface="Wingdings" panose="05000000000000000000" pitchFamily="2" charset="2"/>
              <a:buChar char="n"/>
              <a:defRPr/>
            </a:pPr>
            <a:r>
              <a:rPr kumimoji="0" lang="zh-CN" altLang="en-US" sz="3200" b="1" i="0" u="none" strike="noStrike" kern="0" cap="none" spc="0" normalizeH="0" baseline="0" noProof="0" dirty="0">
                <a:ln>
                  <a:noFill/>
                </a:ln>
                <a:solidFill>
                  <a:schemeClr val="bg2">
                    <a:lumMod val="60000"/>
                    <a:lumOff val="40000"/>
                  </a:schemeClr>
                </a:solidFill>
                <a:effectLst/>
                <a:uLnTx/>
                <a:uFillTx/>
                <a:latin typeface="Times New Roman" panose="02020603050405020304" pitchFamily="18" charset="0"/>
                <a:ea typeface="+mn-ea"/>
                <a:cs typeface="+mn-cs"/>
              </a:rPr>
              <a:t>公式</a:t>
            </a:r>
            <a:r>
              <a:rPr kumimoji="0" lang="en-US" altLang="zh-CN" sz="3200" b="1" i="1" u="none" strike="noStrike" kern="0" cap="none" spc="0" normalizeH="0" baseline="0" noProof="0" dirty="0">
                <a:ln>
                  <a:noFill/>
                </a:ln>
                <a:solidFill>
                  <a:schemeClr val="bg2">
                    <a:lumMod val="60000"/>
                    <a:lumOff val="40000"/>
                  </a:schemeClr>
                </a:solidFill>
                <a:effectLst/>
                <a:uLnTx/>
                <a:uFillTx/>
                <a:latin typeface="Times New Roman" panose="02020603050405020304" pitchFamily="18" charset="0"/>
                <a:ea typeface="+mn-ea"/>
                <a:cs typeface="+mn-cs"/>
              </a:rPr>
              <a:t>A</a:t>
            </a:r>
            <a:r>
              <a:rPr kumimoji="0" lang="zh-CN" altLang="en-US" sz="3200" b="1" i="0" u="none" strike="noStrike" kern="0" cap="none" spc="0" normalizeH="0" baseline="0" noProof="0" dirty="0">
                <a:ln>
                  <a:noFill/>
                </a:ln>
                <a:solidFill>
                  <a:schemeClr val="bg2">
                    <a:lumMod val="60000"/>
                    <a:lumOff val="40000"/>
                  </a:schemeClr>
                </a:solidFill>
                <a:effectLst/>
                <a:uLnTx/>
                <a:uFillTx/>
                <a:latin typeface="Times New Roman" panose="02020603050405020304" pitchFamily="18" charset="0"/>
                <a:ea typeface="+mn-ea"/>
                <a:cs typeface="+mn-cs"/>
              </a:rPr>
              <a:t>在解释</a:t>
            </a:r>
            <a:r>
              <a:rPr kumimoji="0" lang="en-US" altLang="zh-CN" sz="3200" b="1" i="1" u="none" strike="noStrike" kern="0" cap="none" spc="0" normalizeH="0" baseline="0" noProof="0" dirty="0">
                <a:ln>
                  <a:noFill/>
                </a:ln>
                <a:solidFill>
                  <a:schemeClr val="bg2">
                    <a:lumMod val="60000"/>
                    <a:lumOff val="40000"/>
                  </a:schemeClr>
                </a:solidFill>
                <a:effectLst/>
                <a:uLnTx/>
                <a:uFillTx/>
                <a:latin typeface="Times New Roman" panose="02020603050405020304" pitchFamily="18" charset="0"/>
                <a:ea typeface="+mn-ea"/>
                <a:cs typeface="+mn-cs"/>
              </a:rPr>
              <a:t>I</a:t>
            </a:r>
            <a:r>
              <a:rPr kumimoji="0" lang="zh-CN" altLang="en-US" sz="3200" b="1" i="0" u="none" strike="noStrike" kern="0" cap="none" spc="0" normalizeH="0" baseline="0" noProof="0" dirty="0">
                <a:ln>
                  <a:noFill/>
                </a:ln>
                <a:solidFill>
                  <a:schemeClr val="bg2">
                    <a:lumMod val="60000"/>
                    <a:lumOff val="40000"/>
                  </a:schemeClr>
                </a:solidFill>
                <a:effectLst/>
                <a:uLnTx/>
                <a:uFillTx/>
                <a:latin typeface="Times New Roman" panose="02020603050405020304" pitchFamily="18" charset="0"/>
                <a:ea typeface="+mn-ea"/>
                <a:cs typeface="+mn-cs"/>
              </a:rPr>
              <a:t>和</a:t>
            </a:r>
            <a:r>
              <a:rPr kumimoji="0" lang="zh-CN" altLang="en-US" sz="32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mn-cs"/>
              </a:rPr>
              <a:t>赋值</a:t>
            </a:r>
            <a:r>
              <a:rPr kumimoji="0" lang="zh-CN" altLang="en-US" sz="3200" b="1" i="1" u="none" strike="noStrike" kern="0" cap="none" spc="0" normalizeH="0" baseline="0" noProof="0" dirty="0">
                <a:ln>
                  <a:noFill/>
                </a:ln>
                <a:solidFill>
                  <a:srgbClr val="FF0000"/>
                </a:solidFill>
                <a:effectLst/>
                <a:uLnTx/>
                <a:uFillTx/>
                <a:latin typeface="Times New Roman" panose="02020603050405020304" pitchFamily="18" charset="0"/>
                <a:ea typeface="+mn-ea"/>
                <a:cs typeface="+mn-cs"/>
                <a:sym typeface="Symbol" panose="05050102010706020507" pitchFamily="18" charset="2"/>
              </a:rPr>
              <a:t></a:t>
            </a:r>
            <a:r>
              <a:rPr kumimoji="0" lang="zh-CN" altLang="en-US" sz="3200" b="1" i="0" u="none" strike="noStrike" kern="0" cap="none" spc="0" normalizeH="0" baseline="0" noProof="0" dirty="0">
                <a:ln>
                  <a:noFill/>
                </a:ln>
                <a:solidFill>
                  <a:schemeClr val="bg2">
                    <a:lumMod val="60000"/>
                    <a:lumOff val="40000"/>
                  </a:schemeClr>
                </a:solidFill>
                <a:effectLst/>
                <a:uLnTx/>
                <a:uFillTx/>
                <a:latin typeface="Times New Roman" panose="02020603050405020304" pitchFamily="18" charset="0"/>
                <a:ea typeface="+mn-ea"/>
                <a:cs typeface="+mn-cs"/>
                <a:sym typeface="Symbol" panose="05050102010706020507" pitchFamily="18" charset="2"/>
              </a:rPr>
              <a:t>下的含义</a:t>
            </a:r>
            <a:r>
              <a:rPr kumimoji="0" lang="zh-CN" altLang="en-US" sz="3200" b="1" i="0" u="none" strike="noStrike" kern="0" cap="none" spc="0" normalizeH="0" baseline="0" noProof="0" dirty="0">
                <a:ln>
                  <a:noFill/>
                </a:ln>
                <a:solidFill>
                  <a:schemeClr val="bg2">
                    <a:lumMod val="60000"/>
                    <a:lumOff val="40000"/>
                  </a:schemeClr>
                </a:solidFill>
                <a:effectLst/>
                <a:uLnTx/>
                <a:uFillTx/>
                <a:latin typeface="Times New Roman" panose="02020603050405020304" pitchFamily="18" charset="0"/>
                <a:ea typeface="+mn-ea"/>
                <a:cs typeface="+mn-cs"/>
              </a:rPr>
              <a:t>：</a:t>
            </a:r>
            <a:r>
              <a:rPr kumimoji="0" lang="en-US" altLang="zh-CN" sz="3200" b="1" i="0" u="none" strike="noStrike" kern="0" cap="none" spc="0" normalizeH="0" baseline="0" noProof="0" dirty="0">
                <a:ln>
                  <a:noFill/>
                </a:ln>
                <a:solidFill>
                  <a:schemeClr val="bg2">
                    <a:lumMod val="60000"/>
                    <a:lumOff val="40000"/>
                  </a:schemeClr>
                </a:solidFill>
                <a:effectLst/>
                <a:uLnTx/>
                <a:uFillTx/>
                <a:latin typeface="Times New Roman" panose="02020603050405020304" pitchFamily="18" charset="0"/>
                <a:ea typeface="+mn-ea"/>
                <a:cs typeface="+mn-cs"/>
              </a:rPr>
              <a:t> </a:t>
            </a:r>
            <a:r>
              <a:rPr kumimoji="0" lang="zh-CN" altLang="en-US" sz="3200" b="1" i="0" u="none" strike="noStrike" kern="0" cap="none" spc="0" normalizeH="0" baseline="0" noProof="0" dirty="0">
                <a:ln>
                  <a:noFill/>
                </a:ln>
                <a:solidFill>
                  <a:schemeClr val="bg2">
                    <a:lumMod val="60000"/>
                    <a:lumOff val="40000"/>
                  </a:schemeClr>
                </a:solidFill>
                <a:effectLst/>
                <a:uLnTx/>
                <a:uFillTx/>
                <a:latin typeface="Times New Roman" panose="02020603050405020304" pitchFamily="18" charset="0"/>
                <a:ea typeface="+mn-ea"/>
                <a:cs typeface="+mn-cs"/>
              </a:rPr>
              <a:t>取个体域</a:t>
            </a:r>
            <a:r>
              <a:rPr kumimoji="0" lang="en-US" altLang="zh-CN" sz="3200" b="1" i="1" u="none" strike="noStrike" kern="0" cap="none" spc="0" normalizeH="0" baseline="0" noProof="0" dirty="0">
                <a:ln>
                  <a:noFill/>
                </a:ln>
                <a:solidFill>
                  <a:schemeClr val="bg2">
                    <a:lumMod val="60000"/>
                    <a:lumOff val="40000"/>
                  </a:schemeClr>
                </a:solidFill>
                <a:effectLst/>
                <a:uLnTx/>
                <a:uFillTx/>
                <a:latin typeface="Times New Roman" panose="02020603050405020304" pitchFamily="18" charset="0"/>
                <a:ea typeface="+mn-ea"/>
                <a:cs typeface="+mn-cs"/>
              </a:rPr>
              <a:t>D</a:t>
            </a:r>
            <a:r>
              <a:rPr kumimoji="0" lang="en-US" altLang="zh-CN" sz="3200" b="1" i="1" u="none" strike="noStrike" kern="0" cap="none" spc="0" normalizeH="0" baseline="-30000" noProof="0" dirty="0">
                <a:ln>
                  <a:noFill/>
                </a:ln>
                <a:solidFill>
                  <a:schemeClr val="bg2">
                    <a:lumMod val="60000"/>
                    <a:lumOff val="40000"/>
                  </a:schemeClr>
                </a:solidFill>
                <a:effectLst/>
                <a:uLnTx/>
                <a:uFillTx/>
                <a:latin typeface="Times New Roman" panose="02020603050405020304" pitchFamily="18" charset="0"/>
                <a:ea typeface="+mn-ea"/>
                <a:cs typeface="+mn-cs"/>
              </a:rPr>
              <a:t>I</a:t>
            </a:r>
            <a:r>
              <a:rPr kumimoji="0" lang="en-US" altLang="zh-CN" sz="3200" b="1" i="0" u="none" strike="noStrike" kern="0" cap="none" spc="0" normalizeH="0" baseline="0" noProof="0" dirty="0">
                <a:ln>
                  <a:noFill/>
                </a:ln>
                <a:solidFill>
                  <a:schemeClr val="bg2">
                    <a:lumMod val="60000"/>
                    <a:lumOff val="40000"/>
                  </a:schemeClr>
                </a:solidFill>
                <a:effectLst/>
                <a:uLnTx/>
                <a:uFillTx/>
                <a:latin typeface="Times New Roman" panose="02020603050405020304" pitchFamily="18" charset="0"/>
                <a:ea typeface="+mn-ea"/>
                <a:cs typeface="+mn-cs"/>
              </a:rPr>
              <a:t>, </a:t>
            </a:r>
            <a:r>
              <a:rPr kumimoji="0" lang="zh-CN" altLang="en-US" sz="3200" b="1" i="0" u="none" strike="noStrike" kern="0" cap="none" spc="0" normalizeH="0" baseline="0" noProof="0" dirty="0">
                <a:ln>
                  <a:noFill/>
                </a:ln>
                <a:solidFill>
                  <a:schemeClr val="bg2">
                    <a:lumMod val="60000"/>
                    <a:lumOff val="40000"/>
                  </a:schemeClr>
                </a:solidFill>
                <a:effectLst/>
                <a:uLnTx/>
                <a:uFillTx/>
                <a:latin typeface="Times New Roman" panose="02020603050405020304" pitchFamily="18" charset="0"/>
                <a:ea typeface="+mn-ea"/>
                <a:cs typeface="+mn-cs"/>
              </a:rPr>
              <a:t>并将公式中出现的</a:t>
            </a:r>
            <a:r>
              <a:rPr kumimoji="0" lang="en-US" altLang="zh-CN" sz="3200" b="1" i="1" u="none" strike="noStrike" kern="0" cap="none" spc="0" normalizeH="0" baseline="0" noProof="0" dirty="0">
                <a:ln>
                  <a:noFill/>
                </a:ln>
                <a:solidFill>
                  <a:schemeClr val="bg2">
                    <a:lumMod val="60000"/>
                    <a:lumOff val="40000"/>
                  </a:schemeClr>
                </a:solidFill>
                <a:effectLst/>
                <a:uLnTx/>
                <a:uFillTx/>
                <a:latin typeface="Times New Roman" panose="02020603050405020304" pitchFamily="18" charset="0"/>
                <a:ea typeface="+mn-ea"/>
                <a:cs typeface="+mn-cs"/>
              </a:rPr>
              <a:t>a</a:t>
            </a:r>
            <a:r>
              <a:rPr kumimoji="0" lang="zh-CN" altLang="en-US" sz="3200" b="1" i="0" u="none" strike="noStrike" kern="0" cap="none" spc="0" normalizeH="0" baseline="0" noProof="0" dirty="0">
                <a:ln>
                  <a:noFill/>
                </a:ln>
                <a:solidFill>
                  <a:schemeClr val="bg2">
                    <a:lumMod val="60000"/>
                    <a:lumOff val="40000"/>
                  </a:schemeClr>
                </a:solidFill>
                <a:effectLst/>
                <a:uLnTx/>
                <a:uFillTx/>
                <a:latin typeface="Times New Roman" panose="02020603050405020304" pitchFamily="18" charset="0"/>
                <a:ea typeface="+mn-ea"/>
                <a:cs typeface="+mn-cs"/>
              </a:rPr>
              <a:t>、</a:t>
            </a:r>
            <a:r>
              <a:rPr kumimoji="0" lang="en-US" altLang="zh-CN" sz="3200" b="1" i="1" u="none" strike="noStrike" kern="0" cap="none" spc="0" normalizeH="0" baseline="0" noProof="0" dirty="0">
                <a:ln>
                  <a:noFill/>
                </a:ln>
                <a:solidFill>
                  <a:schemeClr val="bg2">
                    <a:lumMod val="60000"/>
                    <a:lumOff val="40000"/>
                  </a:schemeClr>
                </a:solidFill>
                <a:effectLst/>
                <a:uLnTx/>
                <a:uFillTx/>
                <a:latin typeface="Times New Roman" panose="02020603050405020304" pitchFamily="18" charset="0"/>
                <a:ea typeface="+mn-ea"/>
                <a:cs typeface="+mn-cs"/>
              </a:rPr>
              <a:t>f</a:t>
            </a:r>
            <a:r>
              <a:rPr kumimoji="0" lang="zh-CN" altLang="en-US" sz="3200" b="1" i="0" u="none" strike="noStrike" kern="0" cap="none" spc="0" normalizeH="0" baseline="0" noProof="0" dirty="0">
                <a:ln>
                  <a:noFill/>
                </a:ln>
                <a:solidFill>
                  <a:schemeClr val="bg2">
                    <a:lumMod val="60000"/>
                    <a:lumOff val="40000"/>
                  </a:schemeClr>
                </a:solidFill>
                <a:effectLst/>
                <a:uLnTx/>
                <a:uFillTx/>
                <a:latin typeface="Times New Roman" panose="02020603050405020304" pitchFamily="18" charset="0"/>
                <a:ea typeface="+mn-ea"/>
                <a:cs typeface="+mn-cs"/>
              </a:rPr>
              <a:t>、</a:t>
            </a:r>
            <a:r>
              <a:rPr kumimoji="0" lang="en-US" altLang="zh-CN" sz="3200" b="1" i="1" u="none" strike="noStrike" kern="0" cap="none" spc="0" normalizeH="0" baseline="0" noProof="0" dirty="0">
                <a:ln>
                  <a:noFill/>
                </a:ln>
                <a:solidFill>
                  <a:schemeClr val="bg2">
                    <a:lumMod val="60000"/>
                    <a:lumOff val="40000"/>
                  </a:schemeClr>
                </a:solidFill>
                <a:effectLst/>
                <a:uLnTx/>
                <a:uFillTx/>
                <a:latin typeface="Times New Roman" panose="02020603050405020304" pitchFamily="18" charset="0"/>
                <a:ea typeface="+mn-ea"/>
                <a:cs typeface="+mn-cs"/>
              </a:rPr>
              <a:t>F</a:t>
            </a:r>
            <a:r>
              <a:rPr kumimoji="0" lang="en-US" altLang="zh-CN" sz="3200" b="1" i="0" u="none" strike="noStrike" kern="0" cap="none" spc="0" normalizeH="0" baseline="0" noProof="0" dirty="0">
                <a:ln>
                  <a:noFill/>
                </a:ln>
                <a:solidFill>
                  <a:schemeClr val="bg2">
                    <a:lumMod val="60000"/>
                    <a:lumOff val="40000"/>
                  </a:schemeClr>
                </a:solidFill>
                <a:effectLst/>
                <a:uLnTx/>
                <a:uFillTx/>
                <a:latin typeface="Times New Roman" panose="02020603050405020304" pitchFamily="18" charset="0"/>
                <a:ea typeface="+mn-ea"/>
                <a:cs typeface="+mn-cs"/>
              </a:rPr>
              <a:t> </a:t>
            </a:r>
            <a:r>
              <a:rPr kumimoji="0" lang="zh-CN" altLang="en-US" sz="3200" b="1" i="0" u="none" strike="noStrike" kern="0" cap="none" spc="0" normalizeH="0" baseline="0" noProof="0" dirty="0">
                <a:ln>
                  <a:noFill/>
                </a:ln>
                <a:solidFill>
                  <a:schemeClr val="bg2">
                    <a:lumMod val="60000"/>
                    <a:lumOff val="40000"/>
                  </a:schemeClr>
                </a:solidFill>
                <a:effectLst/>
                <a:uLnTx/>
                <a:uFillTx/>
                <a:latin typeface="Times New Roman" panose="02020603050405020304" pitchFamily="18" charset="0"/>
                <a:ea typeface="+mn-ea"/>
                <a:cs typeface="+mn-cs"/>
              </a:rPr>
              <a:t>分别解释成</a:t>
            </a:r>
            <a:r>
              <a:rPr kumimoji="0" lang="en-US" altLang="zh-CN" sz="3200" b="1" i="1" u="none" strike="noStrike" kern="0" cap="none" spc="0" normalizeH="0" baseline="0" noProof="0" dirty="0">
                <a:ln>
                  <a:noFill/>
                </a:ln>
                <a:solidFill>
                  <a:schemeClr val="bg2">
                    <a:lumMod val="60000"/>
                    <a:lumOff val="40000"/>
                  </a:schemeClr>
                </a:solidFill>
                <a:effectLst/>
                <a:uLnTx/>
                <a:uFillTx/>
                <a:latin typeface="Times New Roman" panose="02020603050405020304" pitchFamily="18" charset="0"/>
                <a:ea typeface="+mn-ea"/>
                <a:cs typeface="+mn-cs"/>
              </a:rPr>
              <a:t>D</a:t>
            </a:r>
            <a:r>
              <a:rPr kumimoji="0" lang="en-US" altLang="zh-CN" sz="3200" b="1" i="1" u="none" strike="noStrike" kern="0" cap="none" spc="0" normalizeH="0" baseline="-30000" noProof="0" dirty="0">
                <a:ln>
                  <a:noFill/>
                </a:ln>
                <a:solidFill>
                  <a:schemeClr val="bg2">
                    <a:lumMod val="60000"/>
                    <a:lumOff val="40000"/>
                  </a:schemeClr>
                </a:solidFill>
                <a:effectLst/>
                <a:uLnTx/>
                <a:uFillTx/>
                <a:latin typeface="Times New Roman" panose="02020603050405020304" pitchFamily="18" charset="0"/>
                <a:ea typeface="+mn-ea"/>
                <a:cs typeface="+mn-cs"/>
              </a:rPr>
              <a:t>I</a:t>
            </a:r>
            <a:r>
              <a:rPr kumimoji="0" lang="zh-CN" altLang="en-US" sz="3200" b="1" i="0" u="none" strike="noStrike" kern="0" cap="none" spc="0" normalizeH="0" baseline="0" noProof="0" dirty="0">
                <a:ln>
                  <a:noFill/>
                </a:ln>
                <a:solidFill>
                  <a:schemeClr val="bg2">
                    <a:lumMod val="60000"/>
                    <a:lumOff val="40000"/>
                  </a:schemeClr>
                </a:solidFill>
                <a:effectLst/>
                <a:uLnTx/>
                <a:uFillTx/>
                <a:latin typeface="Times New Roman" panose="02020603050405020304" pitchFamily="18" charset="0"/>
                <a:ea typeface="+mn-ea"/>
                <a:cs typeface="+mn-cs"/>
              </a:rPr>
              <a:t>中的一个元素、一个函数和一个谓词</a:t>
            </a:r>
            <a:r>
              <a:rPr kumimoji="0" lang="en-US" altLang="zh-CN" sz="3200" b="1" i="0" u="none" strike="noStrike" kern="0" cap="none" spc="0" normalizeH="0" baseline="0" noProof="0" dirty="0">
                <a:ln>
                  <a:noFill/>
                </a:ln>
                <a:solidFill>
                  <a:schemeClr val="bg2">
                    <a:lumMod val="60000"/>
                    <a:lumOff val="40000"/>
                  </a:schemeClr>
                </a:solidFill>
                <a:effectLst/>
                <a:uLnTx/>
                <a:uFillTx/>
                <a:latin typeface="Times New Roman" panose="02020603050405020304" pitchFamily="18" charset="0"/>
                <a:ea typeface="+mn-ea"/>
                <a:cs typeface="+mn-cs"/>
              </a:rPr>
              <a:t>, </a:t>
            </a:r>
            <a:r>
              <a:rPr kumimoji="0" lang="zh-CN" altLang="en-US" sz="3200" b="1" i="0" u="none" strike="noStrike" kern="0" cap="none" spc="0" normalizeH="0" baseline="0" noProof="0" dirty="0">
                <a:ln>
                  <a:noFill/>
                </a:ln>
                <a:solidFill>
                  <a:schemeClr val="bg2">
                    <a:lumMod val="60000"/>
                    <a:lumOff val="40000"/>
                  </a:schemeClr>
                </a:solidFill>
                <a:effectLst/>
                <a:uLnTx/>
                <a:uFillTx/>
                <a:latin typeface="Times New Roman" panose="02020603050405020304" pitchFamily="18" charset="0"/>
                <a:ea typeface="+mn-ea"/>
                <a:cs typeface="+mn-cs"/>
              </a:rPr>
              <a:t>把自由出现的</a:t>
            </a:r>
            <a:r>
              <a:rPr kumimoji="0" lang="en-US" altLang="zh-CN" sz="3200" b="1" i="1" u="none" strike="noStrike" kern="0" cap="none" spc="0" normalizeH="0" baseline="0" noProof="0" dirty="0">
                <a:ln>
                  <a:noFill/>
                </a:ln>
                <a:solidFill>
                  <a:srgbClr val="FF0000"/>
                </a:solidFill>
                <a:effectLst/>
                <a:uLnTx/>
                <a:uFillTx/>
                <a:latin typeface="Times New Roman" panose="02020603050405020304" pitchFamily="18" charset="0"/>
                <a:ea typeface="+mn-ea"/>
                <a:cs typeface="+mn-cs"/>
              </a:rPr>
              <a:t>x</a:t>
            </a:r>
            <a:r>
              <a:rPr kumimoji="0" lang="zh-CN" altLang="en-US" sz="32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mn-cs"/>
              </a:rPr>
              <a:t>换成</a:t>
            </a:r>
            <a:r>
              <a:rPr kumimoji="0" lang="zh-CN" altLang="en-US" sz="3200" b="1" i="1" u="none" strike="noStrike" kern="0" cap="none" spc="0" normalizeH="0" baseline="0" noProof="0" dirty="0">
                <a:ln>
                  <a:noFill/>
                </a:ln>
                <a:solidFill>
                  <a:srgbClr val="FF0000"/>
                </a:solidFill>
                <a:effectLst/>
                <a:uLnTx/>
                <a:uFillTx/>
                <a:latin typeface="Times New Roman" panose="02020603050405020304" pitchFamily="18" charset="0"/>
                <a:ea typeface="+mn-ea"/>
                <a:cs typeface="+mn-cs"/>
                <a:sym typeface="Symbol" panose="05050102010706020507" pitchFamily="18" charset="2"/>
              </a:rPr>
              <a:t></a:t>
            </a:r>
            <a:r>
              <a:rPr kumimoji="0" lang="en-US" altLang="zh-CN" sz="32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mn-cs"/>
                <a:sym typeface="Symbol" panose="05050102010706020507" pitchFamily="18" charset="2"/>
              </a:rPr>
              <a:t>(</a:t>
            </a:r>
            <a:r>
              <a:rPr kumimoji="0" lang="en-US" altLang="zh-CN" sz="3200" b="1" i="1" u="none" strike="noStrike" kern="0" cap="none" spc="0" normalizeH="0" baseline="0" noProof="0" dirty="0">
                <a:ln>
                  <a:noFill/>
                </a:ln>
                <a:solidFill>
                  <a:srgbClr val="FF0000"/>
                </a:solidFill>
                <a:effectLst/>
                <a:uLnTx/>
                <a:uFillTx/>
                <a:latin typeface="Times New Roman" panose="02020603050405020304" pitchFamily="18" charset="0"/>
                <a:ea typeface="+mn-ea"/>
                <a:cs typeface="+mn-cs"/>
                <a:sym typeface="Symbol" panose="05050102010706020507" pitchFamily="18" charset="2"/>
              </a:rPr>
              <a:t>x</a:t>
            </a:r>
            <a:r>
              <a:rPr kumimoji="0" lang="en-US" altLang="zh-CN" sz="32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mn-cs"/>
                <a:sym typeface="Symbol" panose="05050102010706020507" pitchFamily="18" charset="2"/>
              </a:rPr>
              <a:t>)</a:t>
            </a:r>
            <a:r>
              <a:rPr kumimoji="0" lang="zh-CN" altLang="en-US" sz="3200" b="1" i="0" u="none" strike="noStrike" kern="0" cap="none" spc="0" normalizeH="0" baseline="0" noProof="0" dirty="0">
                <a:ln>
                  <a:noFill/>
                </a:ln>
                <a:solidFill>
                  <a:schemeClr val="bg2">
                    <a:lumMod val="60000"/>
                    <a:lumOff val="40000"/>
                  </a:schemeClr>
                </a:solidFill>
                <a:effectLst/>
                <a:uLnTx/>
                <a:uFillTx/>
                <a:latin typeface="Times New Roman" panose="02020603050405020304" pitchFamily="18" charset="0"/>
                <a:ea typeface="+mn-ea"/>
                <a:cs typeface="+mn-cs"/>
                <a:sym typeface="Symbol" panose="05050102010706020507" pitchFamily="18" charset="2"/>
              </a:rPr>
              <a:t>后所得到的命题</a:t>
            </a:r>
            <a:r>
              <a:rPr kumimoji="0" lang="zh-CN" altLang="en-US" sz="3200" b="1" i="0" u="none" strike="noStrike" kern="0" cap="none" spc="0" normalizeH="0" baseline="0" noProof="0" dirty="0">
                <a:ln>
                  <a:noFill/>
                </a:ln>
                <a:solidFill>
                  <a:schemeClr val="accent2"/>
                </a:solidFill>
                <a:effectLst/>
                <a:uLnTx/>
                <a:uFillTx/>
                <a:latin typeface="Times New Roman" panose="02020603050405020304" pitchFamily="18" charset="0"/>
                <a:ea typeface="+mn-ea"/>
                <a:cs typeface="+mn-cs"/>
                <a:sym typeface="Symbol" panose="05050102010706020507" pitchFamily="18" charset="2"/>
              </a:rPr>
              <a:t>。</a:t>
            </a:r>
            <a:endParaRPr kumimoji="0" lang="en-US" altLang="zh-CN" sz="3200" b="1" i="0" u="none" strike="noStrike" kern="0" cap="none" spc="0" normalizeH="0" baseline="0" noProof="0" dirty="0">
              <a:ln>
                <a:noFill/>
              </a:ln>
              <a:solidFill>
                <a:schemeClr val="accent2"/>
              </a:solidFill>
              <a:effectLst/>
              <a:uLnTx/>
              <a:uFillTx/>
              <a:latin typeface="Times New Roman" panose="02020603050405020304" pitchFamily="18" charset="0"/>
              <a:ea typeface="+mn-ea"/>
              <a:cs typeface="+mn-cs"/>
              <a:sym typeface="Symbol" panose="05050102010706020507" pitchFamily="18" charset="2"/>
            </a:endParaRPr>
          </a:p>
          <a:p>
            <a:pPr marL="342900" marR="0" lvl="0" indent="-342900" algn="just"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n"/>
              <a:defRPr/>
            </a:pPr>
            <a:r>
              <a:rPr kumimoji="0" lang="zh-CN" altLang="en-US"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sym typeface="Symbol" panose="05050102010706020507" pitchFamily="18" charset="2"/>
              </a:rPr>
              <a:t>在给定的解释和赋值下</a:t>
            </a:r>
            <a:r>
              <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sym typeface="Symbol" panose="05050102010706020507" pitchFamily="18" charset="2"/>
              </a:rPr>
              <a:t>, </a:t>
            </a:r>
            <a:r>
              <a:rPr kumimoji="0" lang="zh-CN" altLang="en-US"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sym typeface="Symbol" panose="05050102010706020507" pitchFamily="18" charset="2"/>
              </a:rPr>
              <a:t>任何公式都成为命题。</a:t>
            </a: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bg2"/>
              </a:buClr>
              <a:buSzPct val="75000"/>
              <a:buFontTx/>
              <a:buNone/>
              <a:defRPr/>
            </a:pPr>
            <a:endParaRPr kumimoji="0" lang="en-US" altLang="zh-CN" sz="32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bg2"/>
              </a:buClr>
              <a:buSzPct val="75000"/>
              <a:buFontTx/>
              <a:buNone/>
              <a:defRPr/>
            </a:pPr>
            <a:endParaRPr kumimoji="0" lang="en-US" altLang="zh-CN" sz="28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20000"/>
              </a:spcBef>
              <a:spcAft>
                <a:spcPct val="0"/>
              </a:spcAft>
              <a:buClr>
                <a:schemeClr val="bg2"/>
              </a:buClr>
              <a:buSzPct val="75000"/>
              <a:buFontTx/>
              <a:buNone/>
              <a:defRPr/>
            </a:pPr>
            <a:endParaRPr kumimoji="0" lang="zh-CN" altLang="en-US" sz="2800" b="1" i="0" u="none" strike="noStrike" kern="0" cap="none" spc="0" normalizeH="0" baseline="0" noProof="0" dirty="0">
              <a:ln>
                <a:noFill/>
              </a:ln>
              <a:solidFill>
                <a:schemeClr val="tx1"/>
              </a:solidFill>
              <a:effectLst/>
              <a:uLnTx/>
              <a:uFillTx/>
              <a:latin typeface="+mn-ea"/>
              <a:ea typeface="+mn-ea"/>
              <a:cs typeface="+mn-cs"/>
            </a:endParaRPr>
          </a:p>
        </p:txBody>
      </p:sp>
      <p:sp>
        <p:nvSpPr>
          <p:cNvPr id="70660" name="灯片编号占位符 3"/>
          <p:cNvSpPr txBox="1">
            <a:spLocks noGrp="1"/>
          </p:cNvSpPr>
          <p:nvPr>
            <p:ph type="sldNum" sz="quarter" idx="11"/>
          </p:nvPr>
        </p:nvSpPr>
        <p:spPr>
          <a:xfrm>
            <a:off x="457200" y="6245225"/>
            <a:ext cx="2133600" cy="476250"/>
          </a:xfrm>
          <a:ln/>
        </p:spPr>
        <p:txBody>
          <a:bodyPr anchor="b" anchorCtr="0"/>
          <a:p>
            <a:pPr marL="0" indent="0" eaLnBrk="1" hangingPunct="1">
              <a:spcBef>
                <a:spcPct val="0"/>
              </a:spcBef>
              <a:buClrTx/>
              <a:buSzTx/>
              <a:buFontTx/>
              <a:buNone/>
            </a:pPr>
            <a:fld id="{9A0DB2DC-4C9A-4742-B13C-FB6460FD3503}" type="slidenum">
              <a:rPr lang="en-US" altLang="zh-CN" sz="1400" dirty="0"/>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charRg st="45" end="13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charRg st="131" end="15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标题 1"/>
          <p:cNvSpPr>
            <a:spLocks noGrp="1"/>
          </p:cNvSpPr>
          <p:nvPr>
            <p:ph type="title"/>
          </p:nvPr>
        </p:nvSpPr>
        <p:spPr>
          <a:xfrm>
            <a:off x="344488" y="115888"/>
            <a:ext cx="7561263" cy="11430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chemeClr val="bg2">
                    <a:lumMod val="60000"/>
                    <a:lumOff val="40000"/>
                  </a:schemeClr>
                </a:solidFill>
                <a:effectLst>
                  <a:outerShdw blurRad="38100" dist="38100" dir="2700000" algn="tl">
                    <a:srgbClr val="000000">
                      <a:alpha val="43137"/>
                    </a:srgbClr>
                  </a:outerShdw>
                </a:effectLst>
                <a:uLnTx/>
                <a:uFillTx/>
                <a:latin typeface="+mj-lt"/>
                <a:ea typeface="+mj-ea"/>
                <a:cs typeface="+mj-cs"/>
              </a:rPr>
              <a:t>赋值（续）：</a:t>
            </a:r>
            <a:endParaRPr kumimoji="0" lang="zh-CN" altLang="en-US" sz="4400" b="0" i="0" u="none" strike="noStrike" kern="0" cap="none" spc="0" normalizeH="0" baseline="0" noProof="0" dirty="0">
              <a:ln>
                <a:noFill/>
              </a:ln>
              <a:solidFill>
                <a:schemeClr val="bg2">
                  <a:lumMod val="60000"/>
                  <a:lumOff val="40000"/>
                </a:schemeClr>
              </a:solidFill>
              <a:effectLst>
                <a:outerShdw blurRad="38100" dist="38100" dir="2700000" algn="tl">
                  <a:srgbClr val="000000">
                    <a:alpha val="43137"/>
                  </a:srgbClr>
                </a:outerShdw>
              </a:effectLst>
              <a:uLnTx/>
              <a:uFillTx/>
              <a:latin typeface="+mj-lt"/>
              <a:ea typeface="+mj-ea"/>
              <a:cs typeface="+mj-cs"/>
            </a:endParaRPr>
          </a:p>
        </p:txBody>
      </p:sp>
      <p:sp>
        <p:nvSpPr>
          <p:cNvPr id="3" name="内容占位符 2"/>
          <p:cNvSpPr>
            <a:spLocks noGrp="1"/>
          </p:cNvSpPr>
          <p:nvPr>
            <p:ph idx="1"/>
          </p:nvPr>
        </p:nvSpPr>
        <p:spPr>
          <a:xfrm>
            <a:off x="323850" y="1181100"/>
            <a:ext cx="8229600" cy="5445125"/>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
                <a:schemeClr val="bg2"/>
              </a:buClr>
              <a:buSzPct val="75000"/>
              <a:buFontTx/>
              <a:buNone/>
              <a:defRPr/>
            </a:pPr>
            <a:r>
              <a:rPr kumimoji="0" lang="zh-CN" altLang="en-US" sz="3200" b="1" i="0" u="none" strike="noStrike" kern="0" cap="none" spc="0" normalizeH="0" baseline="0" noProof="0" dirty="0">
                <a:ln>
                  <a:noFill/>
                </a:ln>
                <a:solidFill>
                  <a:schemeClr val="tx1"/>
                </a:solidFill>
                <a:effectLst/>
                <a:uLnTx/>
                <a:uFillTx/>
                <a:latin typeface="+mn-ea"/>
                <a:ea typeface="+mn-ea"/>
                <a:cs typeface="+mn-cs"/>
              </a:rPr>
              <a:t>如：</a:t>
            </a:r>
            <a:r>
              <a:rPr kumimoji="0" lang="zh-CN" altLang="en-US"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给定解释</a:t>
            </a:r>
            <a:r>
              <a:rPr kumimoji="0" lang="en-US" altLang="zh-CN" sz="32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I</a:t>
            </a:r>
            <a:r>
              <a:rPr kumimoji="0" lang="zh-CN" altLang="en-US"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t>
            </a:r>
            <a:endParaRPr kumimoji="0" lang="zh-CN" altLang="en-US"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endParaRPr>
          </a:p>
          <a:p>
            <a:pPr marL="342900" marR="0" lvl="0" indent="-342900" algn="just" defTabSz="914400" rtl="0" eaLnBrk="0" fontAlgn="base" latinLnBrk="0" hangingPunct="0">
              <a:lnSpc>
                <a:spcPct val="100000"/>
              </a:lnSpc>
              <a:spcBef>
                <a:spcPct val="20000"/>
              </a:spcBef>
              <a:spcAft>
                <a:spcPct val="0"/>
              </a:spcAft>
              <a:buClr>
                <a:schemeClr val="bg2"/>
              </a:buClr>
              <a:buSzPct val="75000"/>
              <a:buFontTx/>
              <a:buNone/>
              <a:defRPr/>
            </a:pPr>
            <a:r>
              <a:rPr kumimoji="0" lang="zh-CN" altLang="en-US"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   </a:t>
            </a:r>
            <a:r>
              <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 </a:t>
            </a:r>
            <a:r>
              <a:rPr kumimoji="0" lang="zh-CN" altLang="en-US"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个体域为自然数集合</a:t>
            </a:r>
            <a:r>
              <a:rPr kumimoji="0" lang="en-US" altLang="zh-CN" sz="32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D</a:t>
            </a:r>
            <a:r>
              <a:rPr kumimoji="0" lang="en-US" altLang="zh-CN" sz="3200" b="1" i="1" u="none" strike="noStrike" kern="0" cap="none" spc="0" normalizeH="0" baseline="-30000" noProof="0" dirty="0">
                <a:ln>
                  <a:noFill/>
                </a:ln>
                <a:solidFill>
                  <a:schemeClr val="tx1"/>
                </a:solidFill>
                <a:effectLst/>
                <a:uLnTx/>
                <a:uFillTx/>
                <a:latin typeface="Times New Roman" panose="02020603050405020304" pitchFamily="18" charset="0"/>
                <a:ea typeface="+mn-ea"/>
                <a:cs typeface="+mn-cs"/>
              </a:rPr>
              <a:t>N</a:t>
            </a:r>
            <a:endPar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endParaRPr>
          </a:p>
          <a:p>
            <a:pPr marL="342900" marR="0" lvl="0" indent="-342900" algn="just" defTabSz="914400" rtl="0" eaLnBrk="0" fontAlgn="base" latinLnBrk="0" hangingPunct="0">
              <a:lnSpc>
                <a:spcPct val="100000"/>
              </a:lnSpc>
              <a:spcBef>
                <a:spcPct val="20000"/>
              </a:spcBef>
              <a:spcAft>
                <a:spcPct val="0"/>
              </a:spcAft>
              <a:buClr>
                <a:schemeClr val="bg2"/>
              </a:buClr>
              <a:buSzPct val="75000"/>
              <a:buFontTx/>
              <a:buNone/>
              <a:defRPr/>
            </a:pPr>
            <a:r>
              <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   (b) </a:t>
            </a:r>
            <a:r>
              <a:rPr kumimoji="0" lang="en-US" altLang="zh-CN" sz="32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D</a:t>
            </a:r>
            <a:r>
              <a:rPr kumimoji="0" lang="en-US" altLang="zh-CN" sz="3200" b="1" i="1" u="none" strike="noStrike" kern="0" cap="none" spc="0" normalizeH="0" baseline="-30000" noProof="0" dirty="0">
                <a:ln>
                  <a:noFill/>
                </a:ln>
                <a:solidFill>
                  <a:schemeClr val="tx1"/>
                </a:solidFill>
                <a:effectLst/>
                <a:uLnTx/>
                <a:uFillTx/>
                <a:latin typeface="Times New Roman" panose="02020603050405020304" pitchFamily="18" charset="0"/>
                <a:ea typeface="+mn-ea"/>
                <a:cs typeface="+mn-cs"/>
              </a:rPr>
              <a:t>N</a:t>
            </a:r>
            <a:r>
              <a:rPr kumimoji="0" lang="zh-CN" altLang="en-US"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中特定元素</a:t>
            </a:r>
            <a:r>
              <a:rPr kumimoji="0" lang="en-US" altLang="zh-CN" sz="32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a:t>
            </a:r>
            <a:r>
              <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=0</a:t>
            </a:r>
            <a:endPar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endParaRPr>
          </a:p>
          <a:p>
            <a:pPr marL="342900" marR="0" lvl="0" indent="-342900" algn="just" defTabSz="914400" rtl="0" eaLnBrk="0" fontAlgn="base" latinLnBrk="0" hangingPunct="0">
              <a:lnSpc>
                <a:spcPct val="100000"/>
              </a:lnSpc>
              <a:spcBef>
                <a:spcPct val="20000"/>
              </a:spcBef>
              <a:spcAft>
                <a:spcPct val="0"/>
              </a:spcAft>
              <a:buClr>
                <a:schemeClr val="bg2"/>
              </a:buClr>
              <a:buSzPct val="75000"/>
              <a:buFontTx/>
              <a:buNone/>
              <a:defRPr/>
            </a:pPr>
            <a:r>
              <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   (c) </a:t>
            </a:r>
            <a:r>
              <a:rPr kumimoji="0" lang="en-US" altLang="zh-CN" sz="32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D</a:t>
            </a:r>
            <a:r>
              <a:rPr kumimoji="0" lang="en-US" altLang="zh-CN" sz="3200" b="1" i="1" u="none" strike="noStrike" kern="0" cap="none" spc="0" normalizeH="0" baseline="-30000" noProof="0" dirty="0">
                <a:ln>
                  <a:noFill/>
                </a:ln>
                <a:solidFill>
                  <a:schemeClr val="tx1"/>
                </a:solidFill>
                <a:effectLst/>
                <a:uLnTx/>
                <a:uFillTx/>
                <a:latin typeface="Times New Roman" panose="02020603050405020304" pitchFamily="18" charset="0"/>
                <a:ea typeface="+mn-ea"/>
                <a:cs typeface="+mn-cs"/>
              </a:rPr>
              <a:t>N</a:t>
            </a:r>
            <a:r>
              <a:rPr kumimoji="0" lang="zh-CN" altLang="en-US"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上特定函数 </a:t>
            </a:r>
            <a:r>
              <a:rPr kumimoji="0" lang="en-US" altLang="zh-CN" sz="32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f</a:t>
            </a:r>
            <a:r>
              <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en-US" altLang="zh-CN" sz="3200" b="1" i="1" u="none" strike="noStrike" kern="0" cap="none" spc="0" normalizeH="0" baseline="0" noProof="0" dirty="0" err="1">
                <a:ln>
                  <a:noFill/>
                </a:ln>
                <a:solidFill>
                  <a:schemeClr val="tx1"/>
                </a:solidFill>
                <a:effectLst/>
                <a:uLnTx/>
                <a:uFillTx/>
                <a:latin typeface="Times New Roman" panose="02020603050405020304" pitchFamily="18" charset="0"/>
                <a:ea typeface="+mn-ea"/>
                <a:cs typeface="+mn-cs"/>
              </a:rPr>
              <a:t>x,y</a:t>
            </a:r>
            <a:r>
              <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 </a:t>
            </a:r>
            <a:r>
              <a:rPr kumimoji="0" lang="en-US" altLang="zh-CN" sz="3200" b="1" i="1" u="none" strike="noStrike" kern="0" cap="none" spc="0" normalizeH="0" baseline="0" noProof="0" dirty="0" err="1">
                <a:ln>
                  <a:noFill/>
                </a:ln>
                <a:solidFill>
                  <a:schemeClr val="tx1"/>
                </a:solidFill>
                <a:effectLst/>
                <a:uLnTx/>
                <a:uFillTx/>
                <a:latin typeface="Times New Roman" panose="02020603050405020304" pitchFamily="18" charset="0"/>
                <a:ea typeface="+mn-ea"/>
                <a:cs typeface="+mn-cs"/>
              </a:rPr>
              <a:t>x+y</a:t>
            </a:r>
            <a:r>
              <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 </a:t>
            </a:r>
            <a:endPar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endParaRPr>
          </a:p>
          <a:p>
            <a:pPr marL="342900" marR="0" lvl="0" indent="-342900" algn="just" defTabSz="914400" rtl="0" eaLnBrk="0" fontAlgn="base" latinLnBrk="0" hangingPunct="0">
              <a:lnSpc>
                <a:spcPct val="100000"/>
              </a:lnSpc>
              <a:spcBef>
                <a:spcPct val="20000"/>
              </a:spcBef>
              <a:spcAft>
                <a:spcPct val="0"/>
              </a:spcAft>
              <a:buClr>
                <a:schemeClr val="bg2"/>
              </a:buClr>
              <a:buSzPct val="75000"/>
              <a:buFontTx/>
              <a:buNone/>
              <a:defRPr/>
            </a:pPr>
            <a:r>
              <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   (d) </a:t>
            </a:r>
            <a:r>
              <a:rPr kumimoji="0" lang="en-US" altLang="zh-CN" sz="32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D</a:t>
            </a:r>
            <a:r>
              <a:rPr kumimoji="0" lang="en-US" altLang="zh-CN" sz="3200" b="1" i="1" u="none" strike="noStrike" kern="0" cap="none" spc="0" normalizeH="0" baseline="-30000" noProof="0" dirty="0">
                <a:ln>
                  <a:noFill/>
                </a:ln>
                <a:solidFill>
                  <a:schemeClr val="tx1"/>
                </a:solidFill>
                <a:effectLst/>
                <a:uLnTx/>
                <a:uFillTx/>
                <a:latin typeface="Times New Roman" panose="02020603050405020304" pitchFamily="18" charset="0"/>
                <a:ea typeface="+mn-ea"/>
                <a:cs typeface="+mn-cs"/>
              </a:rPr>
              <a:t>N</a:t>
            </a:r>
            <a:r>
              <a:rPr kumimoji="0" lang="zh-CN" altLang="en-US"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上特定谓词</a:t>
            </a:r>
            <a:r>
              <a:rPr kumimoji="0" lang="en-US" altLang="zh-CN" sz="32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F</a:t>
            </a:r>
            <a:r>
              <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en-US" altLang="zh-CN" sz="3200" b="1" i="1" u="none" strike="noStrike" kern="0" cap="none" spc="0" normalizeH="0" baseline="0" noProof="0" dirty="0" err="1">
                <a:ln>
                  <a:noFill/>
                </a:ln>
                <a:solidFill>
                  <a:schemeClr val="tx1"/>
                </a:solidFill>
                <a:effectLst/>
                <a:uLnTx/>
                <a:uFillTx/>
                <a:latin typeface="Times New Roman" panose="02020603050405020304" pitchFamily="18" charset="0"/>
                <a:ea typeface="+mn-ea"/>
                <a:cs typeface="+mn-cs"/>
              </a:rPr>
              <a:t>x,y</a:t>
            </a:r>
            <a:r>
              <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 </a:t>
            </a:r>
            <a:r>
              <a:rPr kumimoji="0" lang="zh-CN" altLang="en-US"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为</a:t>
            </a:r>
            <a:r>
              <a:rPr kumimoji="0" lang="en-US" altLang="zh-CN" sz="32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x = y</a:t>
            </a:r>
            <a:r>
              <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   </a:t>
            </a:r>
            <a:endPar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endParaRPr>
          </a:p>
          <a:p>
            <a:pPr marL="342900" marR="0" lvl="0" indent="-342900" algn="l" defTabSz="914400" rtl="0" eaLnBrk="0" fontAlgn="base" latinLnBrk="0" hangingPunct="0">
              <a:lnSpc>
                <a:spcPct val="90000"/>
              </a:lnSpc>
              <a:spcBef>
                <a:spcPct val="20000"/>
              </a:spcBef>
              <a:spcAft>
                <a:spcPct val="0"/>
              </a:spcAft>
              <a:buClr>
                <a:schemeClr val="bg2"/>
              </a:buClr>
              <a:buSzPct val="75000"/>
              <a:buFontTx/>
              <a:buNone/>
              <a:defRPr/>
            </a:pPr>
            <a:r>
              <a:rPr kumimoji="0" lang="zh-CN" altLang="en-US"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 </a:t>
            </a:r>
            <a:r>
              <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     </a:t>
            </a:r>
            <a:r>
              <a:rPr kumimoji="0" lang="en-US" altLang="zh-CN" sz="3200" b="1" i="1" u="none" strike="noStrike" kern="0" cap="none" spc="0" normalizeH="0" baseline="0" noProof="0" dirty="0">
                <a:ln>
                  <a:noFill/>
                </a:ln>
                <a:solidFill>
                  <a:schemeClr val="bg2">
                    <a:lumMod val="60000"/>
                    <a:lumOff val="40000"/>
                  </a:schemeClr>
                </a:solidFill>
                <a:effectLst/>
                <a:uLnTx/>
                <a:uFillTx/>
                <a:latin typeface="Times New Roman" panose="02020603050405020304" pitchFamily="18" charset="0"/>
                <a:ea typeface="+mn-ea"/>
                <a:cs typeface="+mn-cs"/>
              </a:rPr>
              <a:t>F</a:t>
            </a:r>
            <a:r>
              <a:rPr kumimoji="0" lang="en-US" altLang="zh-CN" sz="3200" b="1" i="0" u="none" strike="noStrike" kern="0" cap="none" spc="0" normalizeH="0" baseline="0" noProof="0" dirty="0">
                <a:ln>
                  <a:noFill/>
                </a:ln>
                <a:solidFill>
                  <a:schemeClr val="bg2">
                    <a:lumMod val="60000"/>
                    <a:lumOff val="40000"/>
                  </a:schemeClr>
                </a:solidFill>
                <a:effectLst/>
                <a:uLnTx/>
                <a:uFillTx/>
                <a:latin typeface="Times New Roman" panose="02020603050405020304" pitchFamily="18" charset="0"/>
                <a:ea typeface="+mn-ea"/>
                <a:cs typeface="+mn-cs"/>
              </a:rPr>
              <a:t>(</a:t>
            </a:r>
            <a:r>
              <a:rPr kumimoji="0" lang="en-US" altLang="zh-CN" sz="3200" b="1" i="1" u="none" strike="noStrike" kern="0" cap="none" spc="0" normalizeH="0" baseline="0" noProof="0" dirty="0">
                <a:ln>
                  <a:noFill/>
                </a:ln>
                <a:solidFill>
                  <a:schemeClr val="bg2">
                    <a:lumMod val="60000"/>
                    <a:lumOff val="40000"/>
                  </a:schemeClr>
                </a:solidFill>
                <a:effectLst/>
                <a:uLnTx/>
                <a:uFillTx/>
                <a:latin typeface="Times New Roman" panose="02020603050405020304" pitchFamily="18" charset="0"/>
                <a:ea typeface="+mn-ea"/>
                <a:cs typeface="+mn-cs"/>
              </a:rPr>
              <a:t>f</a:t>
            </a:r>
            <a:r>
              <a:rPr kumimoji="0" lang="en-US" altLang="zh-CN" sz="3200" b="1" i="0" u="none" strike="noStrike" kern="0" cap="none" spc="0" normalizeH="0" baseline="0" noProof="0" dirty="0">
                <a:ln>
                  <a:noFill/>
                </a:ln>
                <a:solidFill>
                  <a:schemeClr val="bg2">
                    <a:lumMod val="60000"/>
                    <a:lumOff val="40000"/>
                  </a:schemeClr>
                </a:solidFill>
                <a:effectLst/>
                <a:uLnTx/>
                <a:uFillTx/>
                <a:latin typeface="Times New Roman" panose="02020603050405020304" pitchFamily="18" charset="0"/>
                <a:ea typeface="+mn-ea"/>
                <a:cs typeface="+mn-cs"/>
              </a:rPr>
              <a:t>(</a:t>
            </a:r>
            <a:r>
              <a:rPr kumimoji="0" lang="en-US" altLang="zh-CN" sz="3200" b="1" i="1" u="none" strike="noStrike" kern="0" cap="none" spc="0" normalizeH="0" baseline="0" noProof="0" dirty="0" err="1">
                <a:ln>
                  <a:noFill/>
                </a:ln>
                <a:solidFill>
                  <a:schemeClr val="bg2">
                    <a:lumMod val="60000"/>
                    <a:lumOff val="40000"/>
                  </a:schemeClr>
                </a:solidFill>
                <a:effectLst/>
                <a:uLnTx/>
                <a:uFillTx/>
                <a:latin typeface="Times New Roman" panose="02020603050405020304" pitchFamily="18" charset="0"/>
                <a:ea typeface="+mn-ea"/>
                <a:cs typeface="+mn-cs"/>
              </a:rPr>
              <a:t>x,y</a:t>
            </a:r>
            <a:r>
              <a:rPr kumimoji="0" lang="en-US" altLang="zh-CN" sz="3200" b="1" i="0" u="none" strike="noStrike" kern="0" cap="none" spc="0" normalizeH="0" baseline="0" noProof="0" dirty="0">
                <a:ln>
                  <a:noFill/>
                </a:ln>
                <a:solidFill>
                  <a:schemeClr val="bg2">
                    <a:lumMod val="60000"/>
                    <a:lumOff val="40000"/>
                  </a:schemeClr>
                </a:solidFill>
                <a:effectLst/>
                <a:uLnTx/>
                <a:uFillTx/>
                <a:latin typeface="Times New Roman" panose="02020603050405020304" pitchFamily="18" charset="0"/>
                <a:ea typeface="+mn-ea"/>
                <a:cs typeface="+mn-cs"/>
              </a:rPr>
              <a:t>), </a:t>
            </a:r>
            <a:r>
              <a:rPr kumimoji="0" lang="en-US" altLang="zh-CN" sz="3200" b="1" i="1" u="none" strike="noStrike" kern="0" cap="none" spc="0" normalizeH="0" baseline="0" noProof="0" dirty="0">
                <a:ln>
                  <a:noFill/>
                </a:ln>
                <a:solidFill>
                  <a:schemeClr val="bg2">
                    <a:lumMod val="60000"/>
                    <a:lumOff val="40000"/>
                  </a:schemeClr>
                </a:solidFill>
                <a:effectLst/>
                <a:uLnTx/>
                <a:uFillTx/>
                <a:latin typeface="Times New Roman" panose="02020603050405020304" pitchFamily="18" charset="0"/>
                <a:ea typeface="+mn-ea"/>
                <a:cs typeface="+mn-cs"/>
              </a:rPr>
              <a:t>f</a:t>
            </a:r>
            <a:r>
              <a:rPr kumimoji="0" lang="en-US" altLang="zh-CN" sz="3200" b="1" i="0" u="none" strike="noStrike" kern="0" cap="none" spc="0" normalizeH="0" baseline="0" noProof="0" dirty="0">
                <a:ln>
                  <a:noFill/>
                </a:ln>
                <a:solidFill>
                  <a:schemeClr val="bg2">
                    <a:lumMod val="60000"/>
                    <a:lumOff val="40000"/>
                  </a:schemeClr>
                </a:solidFill>
                <a:effectLst/>
                <a:uLnTx/>
                <a:uFillTx/>
                <a:latin typeface="Times New Roman" panose="02020603050405020304" pitchFamily="18" charset="0"/>
                <a:ea typeface="+mn-ea"/>
                <a:cs typeface="+mn-cs"/>
              </a:rPr>
              <a:t>(</a:t>
            </a:r>
            <a:r>
              <a:rPr kumimoji="0" lang="en-US" altLang="zh-CN" sz="3200" b="1" i="1" u="none" strike="noStrike" kern="0" cap="none" spc="0" normalizeH="0" baseline="0" noProof="0" dirty="0" err="1">
                <a:ln>
                  <a:noFill/>
                </a:ln>
                <a:solidFill>
                  <a:schemeClr val="bg2">
                    <a:lumMod val="60000"/>
                    <a:lumOff val="40000"/>
                  </a:schemeClr>
                </a:solidFill>
                <a:effectLst/>
                <a:uLnTx/>
                <a:uFillTx/>
                <a:latin typeface="Times New Roman" panose="02020603050405020304" pitchFamily="18" charset="0"/>
                <a:ea typeface="+mn-ea"/>
                <a:cs typeface="+mn-cs"/>
              </a:rPr>
              <a:t>y,z</a:t>
            </a:r>
            <a:r>
              <a:rPr kumimoji="0" lang="en-US" altLang="zh-CN" sz="3200" b="1" i="0" u="none" strike="noStrike" kern="0" cap="none" spc="0" normalizeH="0" baseline="0" noProof="0" dirty="0">
                <a:ln>
                  <a:noFill/>
                </a:ln>
                <a:solidFill>
                  <a:schemeClr val="bg2">
                    <a:lumMod val="60000"/>
                    <a:lumOff val="40000"/>
                  </a:schemeClr>
                </a:solidFill>
                <a:effectLst/>
                <a:uLnTx/>
                <a:uFillTx/>
                <a:latin typeface="Times New Roman" panose="02020603050405020304" pitchFamily="18" charset="0"/>
                <a:ea typeface="+mn-ea"/>
                <a:cs typeface="+mn-cs"/>
              </a:rPr>
              <a:t>))</a:t>
            </a:r>
            <a:endParaRPr kumimoji="0" lang="en-US" altLang="zh-CN" sz="3200" b="1" i="0" u="none" strike="noStrike" kern="0" cap="none" spc="0" normalizeH="0" baseline="0" noProof="0" dirty="0">
              <a:ln>
                <a:noFill/>
              </a:ln>
              <a:solidFill>
                <a:schemeClr val="bg2">
                  <a:lumMod val="60000"/>
                  <a:lumOff val="40000"/>
                </a:schemeClr>
              </a:solidFill>
              <a:effectLst/>
              <a:uLnTx/>
              <a:uFillTx/>
              <a:latin typeface="Times New Roman" panose="02020603050405020304" pitchFamily="18" charset="0"/>
              <a:ea typeface="+mn-ea"/>
              <a:cs typeface="+mn-cs"/>
            </a:endParaRPr>
          </a:p>
          <a:p>
            <a:pPr marL="342900" marR="0" lvl="0" indent="-342900" algn="l" defTabSz="914400" rtl="0" eaLnBrk="0" fontAlgn="base" latinLnBrk="0" hangingPunct="0">
              <a:lnSpc>
                <a:spcPct val="90000"/>
              </a:lnSpc>
              <a:spcBef>
                <a:spcPct val="20000"/>
              </a:spcBef>
              <a:spcAft>
                <a:spcPct val="0"/>
              </a:spcAft>
              <a:buClr>
                <a:schemeClr val="bg2"/>
              </a:buClr>
              <a:buSzPct val="75000"/>
              <a:buFontTx/>
              <a:buNone/>
              <a:defRPr/>
            </a:pPr>
            <a:r>
              <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0" lang="en-US" altLang="zh-CN" sz="32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F</a:t>
            </a:r>
            <a:r>
              <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en-US" altLang="zh-CN" sz="3200" b="1" i="1" u="none" strike="noStrike" kern="0" cap="none" spc="0" normalizeH="0" baseline="0" noProof="0" dirty="0" err="1">
                <a:ln>
                  <a:noFill/>
                </a:ln>
                <a:solidFill>
                  <a:schemeClr val="tx1"/>
                </a:solidFill>
                <a:effectLst/>
                <a:uLnTx/>
                <a:uFillTx/>
                <a:latin typeface="Times New Roman" panose="02020603050405020304" pitchFamily="18" charset="0"/>
                <a:ea typeface="+mn-ea"/>
                <a:cs typeface="+mn-cs"/>
              </a:rPr>
              <a:t>x+y</a:t>
            </a:r>
            <a:r>
              <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 </a:t>
            </a:r>
            <a:r>
              <a:rPr kumimoji="0" lang="en-US" altLang="zh-CN" sz="3200" b="1" i="1" u="none" strike="noStrike" kern="0" cap="none" spc="0" normalizeH="0" baseline="0" noProof="0" dirty="0" err="1">
                <a:ln>
                  <a:noFill/>
                </a:ln>
                <a:solidFill>
                  <a:schemeClr val="tx1"/>
                </a:solidFill>
                <a:effectLst/>
                <a:uLnTx/>
                <a:uFillTx/>
                <a:latin typeface="Times New Roman" panose="02020603050405020304" pitchFamily="18" charset="0"/>
                <a:ea typeface="+mn-ea"/>
                <a:cs typeface="+mn-cs"/>
              </a:rPr>
              <a:t>y+z</a:t>
            </a:r>
            <a:r>
              <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 </a:t>
            </a:r>
            <a:r>
              <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Symbol" panose="05050102010706020507" pitchFamily="18" charset="2"/>
              </a:rPr>
              <a:t> </a:t>
            </a:r>
            <a:r>
              <a:rPr kumimoji="0" lang="en-US" altLang="zh-CN" sz="3200" b="1" i="1" u="none" strike="noStrike" kern="0" cap="none" spc="0" normalizeH="0" baseline="0" noProof="0" dirty="0" err="1">
                <a:ln>
                  <a:noFill/>
                </a:ln>
                <a:solidFill>
                  <a:schemeClr val="tx1"/>
                </a:solidFill>
                <a:effectLst/>
                <a:uLnTx/>
                <a:uFillTx/>
                <a:latin typeface="Times New Roman" panose="02020603050405020304" pitchFamily="18" charset="0"/>
                <a:ea typeface="+mn-ea"/>
                <a:cs typeface="+mn-cs"/>
              </a:rPr>
              <a:t>x+y</a:t>
            </a:r>
            <a:r>
              <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 </a:t>
            </a:r>
            <a:r>
              <a:rPr kumimoji="0" lang="en-US" altLang="zh-CN" sz="3200" b="1" i="1" u="none" strike="noStrike" kern="0" cap="none" spc="0" normalizeH="0" baseline="0" noProof="0" dirty="0" err="1">
                <a:ln>
                  <a:noFill/>
                </a:ln>
                <a:solidFill>
                  <a:schemeClr val="tx1"/>
                </a:solidFill>
                <a:effectLst/>
                <a:uLnTx/>
                <a:uFillTx/>
                <a:latin typeface="Times New Roman" panose="02020603050405020304" pitchFamily="18" charset="0"/>
                <a:ea typeface="+mn-ea"/>
                <a:cs typeface="+mn-cs"/>
              </a:rPr>
              <a:t>y+z</a:t>
            </a:r>
            <a:r>
              <a:rPr kumimoji="0" lang="en-US" altLang="zh-CN" sz="32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 ,     </a:t>
            </a:r>
            <a:r>
              <a:rPr kumimoji="0" lang="zh-CN" altLang="en-US" sz="2800" b="1" i="0" u="none" strike="noStrike" kern="0" cap="none" spc="0" normalizeH="0" baseline="0" noProof="0" dirty="0">
                <a:ln>
                  <a:noFill/>
                </a:ln>
                <a:solidFill>
                  <a:srgbClr val="006600"/>
                </a:solidFill>
                <a:effectLst>
                  <a:outerShdw blurRad="38100" dist="38100" dir="2700000" algn="tl">
                    <a:srgbClr val="000000">
                      <a:alpha val="43137"/>
                    </a:srgbClr>
                  </a:outerShdw>
                </a:effectLst>
                <a:uLnTx/>
                <a:uFillTx/>
                <a:latin typeface="Times New Roman" panose="02020603050405020304" pitchFamily="18" charset="0"/>
                <a:ea typeface="+mn-ea"/>
                <a:cs typeface="+mn-cs"/>
              </a:rPr>
              <a:t>不是命题</a:t>
            </a:r>
            <a:endParaRPr kumimoji="0" lang="en-US" altLang="zh-CN" sz="2800" b="1" i="0" u="none" strike="noStrike" kern="0" cap="none" spc="0" normalizeH="0" baseline="0" noProof="0" dirty="0">
              <a:ln>
                <a:noFill/>
              </a:ln>
              <a:solidFill>
                <a:srgbClr val="006600"/>
              </a:solidFill>
              <a:effectLst>
                <a:outerShdw blurRad="38100" dist="38100" dir="2700000" algn="tl">
                  <a:srgbClr val="000000">
                    <a:alpha val="43137"/>
                  </a:srgbClr>
                </a:outerShdw>
              </a:effectLst>
              <a:uLnTx/>
              <a:uFillTx/>
              <a:latin typeface="Times New Roman" panose="02020603050405020304" pitchFamily="18" charset="0"/>
              <a:ea typeface="+mn-ea"/>
              <a:cs typeface="+mn-cs"/>
            </a:endParaRPr>
          </a:p>
          <a:p>
            <a:pPr marL="342900" marR="0" lvl="0" indent="-342900" algn="l" defTabSz="914400" rtl="0" eaLnBrk="0" fontAlgn="base" latinLnBrk="0" hangingPunct="0">
              <a:lnSpc>
                <a:spcPct val="90000"/>
              </a:lnSpc>
              <a:spcBef>
                <a:spcPct val="20000"/>
              </a:spcBef>
              <a:spcAft>
                <a:spcPct val="0"/>
              </a:spcAft>
              <a:buClr>
                <a:schemeClr val="bg2"/>
              </a:buClr>
              <a:buSzPct val="75000"/>
              <a:buFontTx/>
              <a:buNone/>
              <a:defRPr/>
            </a:pPr>
            <a:r>
              <a:rPr kumimoji="0" lang="zh-CN" altLang="en-US" sz="3200" b="1" i="0" u="none" strike="noStrike" kern="0" cap="none" spc="0" normalizeH="0" baseline="0" noProof="0" dirty="0">
                <a:ln>
                  <a:noFill/>
                </a:ln>
                <a:solidFill>
                  <a:schemeClr val="tx1"/>
                </a:solidFill>
                <a:effectLst/>
                <a:uLnTx/>
                <a:uFillTx/>
                <a:latin typeface="+mn-ea"/>
                <a:ea typeface="+mn-ea"/>
                <a:cs typeface="+mn-cs"/>
              </a:rPr>
              <a:t>    若取赋值</a:t>
            </a:r>
            <a:r>
              <a:rPr kumimoji="0" lang="zh-CN" altLang="en-US" sz="32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sym typeface="Symbol" panose="05050102010706020507" pitchFamily="18" charset="2"/>
              </a:rPr>
              <a:t></a:t>
            </a:r>
            <a:r>
              <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sym typeface="Symbol" panose="05050102010706020507" pitchFamily="18" charset="2"/>
              </a:rPr>
              <a:t>(</a:t>
            </a:r>
            <a:r>
              <a:rPr kumimoji="0" lang="en-US" altLang="zh-CN" sz="32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sym typeface="Symbol" panose="05050102010706020507" pitchFamily="18" charset="2"/>
              </a:rPr>
              <a:t>x</a:t>
            </a:r>
            <a:r>
              <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sym typeface="Symbol" panose="05050102010706020507" pitchFamily="18" charset="2"/>
              </a:rPr>
              <a:t>)=1,</a:t>
            </a:r>
            <a:r>
              <a:rPr kumimoji="0" lang="en-US" altLang="zh-CN" sz="3200" b="1" i="0" u="none" strike="noStrike" kern="0" cap="none" spc="0" normalizeH="0" baseline="0" noProof="0" dirty="0">
                <a:ln>
                  <a:noFill/>
                </a:ln>
                <a:solidFill>
                  <a:schemeClr val="tx1"/>
                </a:solidFill>
                <a:effectLst/>
                <a:uLnTx/>
                <a:uFillTx/>
                <a:latin typeface="+mn-ea"/>
                <a:ea typeface="+mn-ea"/>
                <a:cs typeface="+mn-cs"/>
              </a:rPr>
              <a:t> </a:t>
            </a:r>
            <a:r>
              <a:rPr kumimoji="0" lang="zh-CN" altLang="en-US" sz="32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sym typeface="Symbol" panose="05050102010706020507" pitchFamily="18" charset="2"/>
              </a:rPr>
              <a:t></a:t>
            </a:r>
            <a:r>
              <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sym typeface="Symbol" panose="05050102010706020507" pitchFamily="18" charset="2"/>
              </a:rPr>
              <a:t>(</a:t>
            </a:r>
            <a:r>
              <a:rPr kumimoji="0" lang="en-US" altLang="zh-CN" sz="32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sym typeface="Symbol" panose="05050102010706020507" pitchFamily="18" charset="2"/>
              </a:rPr>
              <a:t>y</a:t>
            </a:r>
            <a:r>
              <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sym typeface="Symbol" panose="05050102010706020507" pitchFamily="18" charset="2"/>
              </a:rPr>
              <a:t>)=2,</a:t>
            </a:r>
            <a:r>
              <a:rPr kumimoji="0" lang="zh-CN" altLang="en-US" sz="32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sym typeface="Symbol" panose="05050102010706020507" pitchFamily="18" charset="2"/>
              </a:rPr>
              <a:t> </a:t>
            </a:r>
            <a:r>
              <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sym typeface="Symbol" panose="05050102010706020507" pitchFamily="18" charset="2"/>
              </a:rPr>
              <a:t>(</a:t>
            </a:r>
            <a:r>
              <a:rPr kumimoji="0" lang="en-US" altLang="zh-CN" sz="32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sym typeface="Symbol" panose="05050102010706020507" pitchFamily="18" charset="2"/>
              </a:rPr>
              <a:t>z</a:t>
            </a:r>
            <a:r>
              <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sym typeface="Symbol" panose="05050102010706020507" pitchFamily="18" charset="2"/>
              </a:rPr>
              <a:t>)=3,</a:t>
            </a:r>
            <a:r>
              <a:rPr kumimoji="0" lang="zh-CN" altLang="en-US"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sym typeface="Symbol" panose="05050102010706020507" pitchFamily="18" charset="2"/>
              </a:rPr>
              <a:t>则在解释</a:t>
            </a:r>
            <a:r>
              <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sym typeface="Symbol" panose="05050102010706020507" pitchFamily="18" charset="2"/>
              </a:rPr>
              <a:t>I</a:t>
            </a:r>
            <a:r>
              <a:rPr kumimoji="0" lang="zh-CN" altLang="en-US"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sym typeface="Symbol" panose="05050102010706020507" pitchFamily="18" charset="2"/>
              </a:rPr>
              <a:t>和赋值</a:t>
            </a:r>
            <a:r>
              <a:rPr kumimoji="0" lang="zh-CN" altLang="en-US" sz="3200" b="1" i="1" u="none" strike="noStrike" kern="0" cap="none" spc="0" normalizeH="0" baseline="0" noProof="0" dirty="0">
                <a:ln>
                  <a:noFill/>
                </a:ln>
                <a:solidFill>
                  <a:schemeClr val="tx1"/>
                </a:solidFill>
                <a:effectLst/>
                <a:uLnTx/>
                <a:uFillTx/>
                <a:latin typeface="Times New Roman" panose="02020603050405020304" pitchFamily="18" charset="0"/>
                <a:ea typeface="+mn-ea"/>
                <a:cs typeface="+mn-cs"/>
                <a:sym typeface="Symbol" panose="05050102010706020507" pitchFamily="18" charset="2"/>
              </a:rPr>
              <a:t></a:t>
            </a:r>
            <a:r>
              <a:rPr kumimoji="0" lang="zh-CN" altLang="en-US"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sym typeface="Symbol" panose="05050102010706020507" pitchFamily="18" charset="2"/>
              </a:rPr>
              <a:t>下，该公式为</a:t>
            </a:r>
            <a:endPar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sym typeface="Symbol" panose="05050102010706020507" pitchFamily="18" charset="2"/>
            </a:endParaRPr>
          </a:p>
          <a:p>
            <a:pPr marL="342900" marR="0" lvl="0" indent="-342900" algn="l" defTabSz="914400" rtl="0" eaLnBrk="0" fontAlgn="base" latinLnBrk="0" hangingPunct="0">
              <a:lnSpc>
                <a:spcPct val="90000"/>
              </a:lnSpc>
              <a:spcBef>
                <a:spcPct val="20000"/>
              </a:spcBef>
              <a:spcAft>
                <a:spcPct val="0"/>
              </a:spcAft>
              <a:buClr>
                <a:schemeClr val="bg2"/>
              </a:buClr>
              <a:buSzPct val="75000"/>
              <a:buFontTx/>
              <a:buNone/>
              <a:defRPr/>
            </a:pPr>
            <a:r>
              <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sym typeface="Symbol" panose="05050102010706020507" pitchFamily="18" charset="2"/>
              </a:rPr>
              <a:t>         1+2=2+3</a:t>
            </a:r>
            <a:r>
              <a:rPr kumimoji="0" lang="zh-CN" altLang="en-US"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sym typeface="Symbol" panose="05050102010706020507" pitchFamily="18" charset="2"/>
              </a:rPr>
              <a:t>，            </a:t>
            </a:r>
            <a:r>
              <a:rPr kumimoji="0" lang="zh-CN" altLang="en-US" sz="2800" b="1" i="0" u="none" strike="noStrike" kern="0" cap="none" spc="0" normalizeH="0" baseline="0" noProof="0" dirty="0">
                <a:ln>
                  <a:noFill/>
                </a:ln>
                <a:solidFill>
                  <a:srgbClr val="006600"/>
                </a:solidFill>
                <a:effectLst>
                  <a:outerShdw blurRad="38100" dist="38100" dir="2700000" algn="tl">
                    <a:srgbClr val="000000">
                      <a:alpha val="43137"/>
                    </a:srgbClr>
                  </a:outerShdw>
                </a:effectLst>
                <a:uLnTx/>
                <a:uFillTx/>
                <a:latin typeface="Times New Roman" panose="02020603050405020304" pitchFamily="18" charset="0"/>
                <a:ea typeface="+mn-ea"/>
                <a:cs typeface="+mn-cs"/>
                <a:sym typeface="Symbol" panose="05050102010706020507" pitchFamily="18" charset="2"/>
              </a:rPr>
              <a:t>假命题</a:t>
            </a:r>
            <a:r>
              <a:rPr kumimoji="0" lang="en-US" altLang="zh-CN" sz="2800" b="1" i="0" u="none" strike="noStrike" kern="0" cap="none" spc="0" normalizeH="0" baseline="0" noProof="0" dirty="0">
                <a:ln>
                  <a:noFill/>
                </a:ln>
                <a:solidFill>
                  <a:srgbClr val="006600"/>
                </a:solidFill>
                <a:effectLst>
                  <a:outerShdw blurRad="38100" dist="38100" dir="2700000" algn="tl">
                    <a:srgbClr val="000000">
                      <a:alpha val="43137"/>
                    </a:srgbClr>
                  </a:outerShdw>
                </a:effectLst>
                <a:uLnTx/>
                <a:uFillTx/>
                <a:latin typeface="+mn-ea"/>
                <a:ea typeface="+mn-ea"/>
                <a:cs typeface="+mn-cs"/>
              </a:rPr>
              <a:t>      </a:t>
            </a:r>
            <a:endParaRPr kumimoji="0" lang="en-US" altLang="zh-CN" sz="2800" b="1" i="0" u="none" strike="noStrike" kern="0" cap="none" spc="0" normalizeH="0" baseline="0" noProof="0" dirty="0">
              <a:ln>
                <a:noFill/>
              </a:ln>
              <a:solidFill>
                <a:srgbClr val="006600"/>
              </a:solidFill>
              <a:effectLst>
                <a:outerShdw blurRad="38100" dist="38100" dir="2700000" algn="tl">
                  <a:srgbClr val="000000">
                    <a:alpha val="43137"/>
                  </a:srgbClr>
                </a:outerShdw>
              </a:effectLst>
              <a:uLnTx/>
              <a:uFillTx/>
              <a:latin typeface="+mn-ea"/>
              <a:ea typeface="+mn-ea"/>
              <a:cs typeface="+mn-cs"/>
            </a:endParaRPr>
          </a:p>
        </p:txBody>
      </p:sp>
      <p:sp>
        <p:nvSpPr>
          <p:cNvPr id="71684" name="灯片编号占位符 3"/>
          <p:cNvSpPr txBox="1">
            <a:spLocks noGrp="1"/>
          </p:cNvSpPr>
          <p:nvPr>
            <p:ph type="sldNum" sz="quarter" idx="11"/>
          </p:nvPr>
        </p:nvSpPr>
        <p:spPr>
          <a:xfrm>
            <a:off x="6553200" y="6245225"/>
            <a:ext cx="2133600" cy="476250"/>
          </a:xfrm>
          <a:ln/>
        </p:spPr>
        <p:txBody>
          <a:bodyPr anchor="b" anchorCtr="0"/>
          <a:p>
            <a:pPr marL="0" indent="0" eaLnBrk="1" hangingPunct="1">
              <a:spcBef>
                <a:spcPct val="0"/>
              </a:spcBef>
              <a:buClrTx/>
              <a:buSzTx/>
              <a:buFontTx/>
              <a:buNone/>
            </a:pPr>
            <a:fld id="{9A0DB2DC-4C9A-4742-B13C-FB6460FD3503}" type="slidenum">
              <a:rPr lang="en-US" altLang="zh-CN" sz="1400" dirty="0"/>
            </a:fld>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charRg st="129" end="17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charRg st="170" end="21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charRg st="217" end="25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灯片编号占位符 4"/>
          <p:cNvSpPr txBox="1">
            <a:spLocks noGrp="1"/>
          </p:cNvSpPr>
          <p:nvPr/>
        </p:nvSpPr>
        <p:spPr>
          <a:xfrm>
            <a:off x="6553200" y="6248400"/>
            <a:ext cx="21336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72707" name="Rectangle 2"/>
          <p:cNvSpPr>
            <a:spLocks noGrp="1"/>
          </p:cNvSpPr>
          <p:nvPr>
            <p:ph type="title" idx="4294967295"/>
          </p:nvPr>
        </p:nvSpPr>
        <p:spPr>
          <a:xfrm>
            <a:off x="457200" y="457200"/>
            <a:ext cx="8229600" cy="1066800"/>
          </a:xfrm>
          <a:ln/>
        </p:spPr>
        <p:txBody>
          <a:bodyPr vert="horz" wrap="square" lIns="91440" tIns="45720" rIns="91440" bIns="45720" anchor="ctr" anchorCtr="0"/>
          <a:p>
            <a:pPr eaLnBrk="1" hangingPunct="1"/>
            <a:r>
              <a:rPr lang="zh-CN" altLang="zh-CN" b="1" dirty="0">
                <a:latin typeface="宋体" panose="02010600030101010101" pitchFamily="2" charset="-122"/>
              </a:rPr>
              <a:t>公式的分类</a:t>
            </a:r>
            <a:r>
              <a:rPr lang="zh-CN" altLang="zh-CN" sz="4000" b="1" dirty="0">
                <a:latin typeface="宋体" panose="02010600030101010101" pitchFamily="2" charset="-122"/>
              </a:rPr>
              <a:t> </a:t>
            </a:r>
            <a:endParaRPr lang="zh-CN" altLang="zh-CN" sz="4000" b="1" dirty="0">
              <a:latin typeface="宋体" panose="02010600030101010101" pitchFamily="2" charset="-122"/>
            </a:endParaRPr>
          </a:p>
        </p:txBody>
      </p:sp>
      <p:sp>
        <p:nvSpPr>
          <p:cNvPr id="72708" name="Rectangle 3"/>
          <p:cNvSpPr>
            <a:spLocks noGrp="1"/>
          </p:cNvSpPr>
          <p:nvPr>
            <p:ph type="body" idx="4294967295"/>
          </p:nvPr>
        </p:nvSpPr>
        <p:spPr>
          <a:xfrm>
            <a:off x="539750" y="1700213"/>
            <a:ext cx="8229600" cy="4267200"/>
          </a:xfrm>
          <a:ln/>
        </p:spPr>
        <p:txBody>
          <a:bodyPr vert="horz" wrap="square" lIns="91440" tIns="45720" rIns="91440" bIns="45720" anchor="t" anchorCtr="0"/>
          <a:p>
            <a:pPr algn="just" eaLnBrk="1" hangingPunct="1">
              <a:buNone/>
            </a:pPr>
            <a:r>
              <a:rPr lang="zh-CN" altLang="en-US" sz="2800" b="1" dirty="0">
                <a:solidFill>
                  <a:srgbClr val="FF3300"/>
                </a:solidFill>
                <a:latin typeface="宋体" panose="02010600030101010101" pitchFamily="2" charset="-122"/>
              </a:rPr>
              <a:t>永真式</a:t>
            </a:r>
            <a:r>
              <a:rPr lang="en-US" altLang="zh-CN" sz="2800" b="1" dirty="0">
                <a:solidFill>
                  <a:srgbClr val="FF3300"/>
                </a:solidFill>
                <a:latin typeface="宋体" panose="02010600030101010101" pitchFamily="2" charset="-122"/>
              </a:rPr>
              <a:t>(</a:t>
            </a:r>
            <a:r>
              <a:rPr lang="zh-CN" altLang="en-US" sz="2800" b="1" dirty="0">
                <a:solidFill>
                  <a:srgbClr val="FF3300"/>
                </a:solidFill>
                <a:latin typeface="宋体" panose="02010600030101010101" pitchFamily="2" charset="-122"/>
              </a:rPr>
              <a:t>逻辑有效式</a:t>
            </a:r>
            <a:r>
              <a:rPr lang="en-US" altLang="zh-CN" sz="2800" b="1" dirty="0">
                <a:solidFill>
                  <a:srgbClr val="FF3300"/>
                </a:solidFill>
                <a:latin typeface="宋体" panose="02010600030101010101" pitchFamily="2" charset="-122"/>
              </a:rPr>
              <a:t>)</a:t>
            </a:r>
            <a:r>
              <a:rPr lang="zh-CN" altLang="en-US" sz="2800" b="1" dirty="0">
                <a:latin typeface="宋体" panose="02010600030101010101" pitchFamily="2" charset="-122"/>
              </a:rPr>
              <a:t>：无成假解释</a:t>
            </a:r>
            <a:endParaRPr lang="zh-CN" altLang="en-US" sz="2800" b="1" dirty="0">
              <a:latin typeface="宋体" panose="02010600030101010101" pitchFamily="2" charset="-122"/>
            </a:endParaRPr>
          </a:p>
          <a:p>
            <a:pPr algn="just" eaLnBrk="1" hangingPunct="1">
              <a:buNone/>
            </a:pPr>
            <a:r>
              <a:rPr lang="zh-CN" altLang="en-US" sz="2800" b="1" dirty="0">
                <a:solidFill>
                  <a:srgbClr val="FF3300"/>
                </a:solidFill>
                <a:latin typeface="宋体" panose="02010600030101010101" pitchFamily="2" charset="-122"/>
              </a:rPr>
              <a:t>矛盾式</a:t>
            </a:r>
            <a:r>
              <a:rPr lang="en-US" altLang="zh-CN" sz="2800" b="1" dirty="0">
                <a:solidFill>
                  <a:srgbClr val="FF3300"/>
                </a:solidFill>
                <a:latin typeface="宋体" panose="02010600030101010101" pitchFamily="2" charset="-122"/>
              </a:rPr>
              <a:t>(</a:t>
            </a:r>
            <a:r>
              <a:rPr lang="zh-CN" altLang="en-US" sz="2800" b="1" dirty="0">
                <a:solidFill>
                  <a:srgbClr val="FF3300"/>
                </a:solidFill>
                <a:latin typeface="宋体" panose="02010600030101010101" pitchFamily="2" charset="-122"/>
              </a:rPr>
              <a:t>永假式</a:t>
            </a:r>
            <a:r>
              <a:rPr lang="en-US" altLang="zh-CN" sz="2800" b="1" dirty="0">
                <a:solidFill>
                  <a:srgbClr val="FF3300"/>
                </a:solidFill>
                <a:latin typeface="宋体" panose="02010600030101010101" pitchFamily="2" charset="-122"/>
              </a:rPr>
              <a:t>)</a:t>
            </a:r>
            <a:r>
              <a:rPr lang="zh-CN" altLang="en-US" sz="2800" b="1" dirty="0">
                <a:latin typeface="宋体" panose="02010600030101010101" pitchFamily="2" charset="-122"/>
              </a:rPr>
              <a:t>：无成真解释</a:t>
            </a:r>
            <a:endParaRPr lang="zh-CN" altLang="en-US" sz="2800" b="1" dirty="0">
              <a:latin typeface="宋体" panose="02010600030101010101" pitchFamily="2" charset="-122"/>
            </a:endParaRPr>
          </a:p>
          <a:p>
            <a:pPr algn="just" eaLnBrk="1" hangingPunct="1">
              <a:buNone/>
            </a:pPr>
            <a:r>
              <a:rPr lang="zh-CN" altLang="en-US" sz="2800" b="1" dirty="0">
                <a:solidFill>
                  <a:srgbClr val="FF3300"/>
                </a:solidFill>
                <a:latin typeface="宋体" panose="02010600030101010101" pitchFamily="2" charset="-122"/>
              </a:rPr>
              <a:t>可满足式</a:t>
            </a:r>
            <a:r>
              <a:rPr lang="zh-CN" altLang="en-US" sz="2800" b="1" dirty="0">
                <a:latin typeface="宋体" panose="02010600030101010101" pitchFamily="2" charset="-122"/>
              </a:rPr>
              <a:t>：至少有一个成真解释</a:t>
            </a:r>
            <a:endParaRPr lang="zh-CN" altLang="en-US" sz="2800" b="1" dirty="0">
              <a:latin typeface="宋体" panose="02010600030101010101" pitchFamily="2" charset="-122"/>
            </a:endParaRPr>
          </a:p>
          <a:p>
            <a:pPr algn="just" eaLnBrk="1" hangingPunct="1">
              <a:buNone/>
            </a:pPr>
            <a:endParaRPr lang="zh-CN" altLang="en-US" sz="2800" b="1" dirty="0">
              <a:latin typeface="宋体" panose="02010600030101010101" pitchFamily="2" charset="-122"/>
            </a:endParaRPr>
          </a:p>
          <a:p>
            <a:pPr algn="just" eaLnBrk="1" hangingPunct="1">
              <a:buNone/>
            </a:pPr>
            <a:r>
              <a:rPr lang="zh-CN" altLang="en-US" sz="2800" b="1" dirty="0">
                <a:latin typeface="宋体" panose="02010600030101010101" pitchFamily="2" charset="-122"/>
              </a:rPr>
              <a:t>几点说明：</a:t>
            </a:r>
            <a:endParaRPr lang="zh-CN" altLang="en-US" sz="2800" b="1" dirty="0">
              <a:latin typeface="宋体" panose="02010600030101010101" pitchFamily="2" charset="-122"/>
            </a:endParaRPr>
          </a:p>
          <a:p>
            <a:pPr algn="just" eaLnBrk="1" hangingPunct="1">
              <a:buNone/>
            </a:pPr>
            <a:r>
              <a:rPr lang="zh-CN" altLang="en-US" sz="2800" b="1" dirty="0">
                <a:latin typeface="宋体" panose="02010600030101010101" pitchFamily="2" charset="-122"/>
              </a:rPr>
              <a:t>永真式为可满足式，但反之不真</a:t>
            </a:r>
            <a:endParaRPr lang="zh-CN" altLang="en-US" sz="2800" b="1" dirty="0">
              <a:latin typeface="宋体" panose="02010600030101010101" pitchFamily="2" charset="-122"/>
            </a:endParaRPr>
          </a:p>
          <a:p>
            <a:pPr algn="just" eaLnBrk="1" hangingPunct="1">
              <a:buNone/>
            </a:pPr>
            <a:r>
              <a:rPr lang="zh-CN" altLang="en-US" sz="2800" b="1" dirty="0">
                <a:latin typeface="宋体" panose="02010600030101010101" pitchFamily="2" charset="-122"/>
              </a:rPr>
              <a:t>判断公式是否为永真式不是易事</a:t>
            </a:r>
            <a:endParaRPr lang="zh-CN" altLang="en-US" sz="2800" b="1" dirty="0">
              <a:latin typeface="宋体" panose="02010600030101010101" pitchFamily="2" charset="-122"/>
            </a:endParaRPr>
          </a:p>
          <a:p>
            <a:pPr eaLnBrk="1" hangingPunct="1">
              <a:buNone/>
            </a:pPr>
            <a:r>
              <a:rPr lang="zh-CN" altLang="en-US" sz="2800" b="1" dirty="0">
                <a:latin typeface="宋体" panose="02010600030101010101" pitchFamily="2" charset="-122"/>
              </a:rPr>
              <a:t>某些代换实例可判公式类型 </a:t>
            </a:r>
            <a:endParaRPr lang="zh-CN" altLang="en-US" sz="2800" b="1" dirty="0">
              <a:latin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灯片编号占位符 4"/>
          <p:cNvSpPr txBox="1">
            <a:spLocks noGrp="1"/>
          </p:cNvSpPr>
          <p:nvPr/>
        </p:nvSpPr>
        <p:spPr>
          <a:xfrm>
            <a:off x="6553200" y="6248400"/>
            <a:ext cx="21336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9219" name="Rectangle 2"/>
          <p:cNvSpPr>
            <a:spLocks noGrp="1"/>
          </p:cNvSpPr>
          <p:nvPr>
            <p:ph type="title" idx="4294967295"/>
          </p:nvPr>
        </p:nvSpPr>
        <p:spPr>
          <a:xfrm>
            <a:off x="539750" y="549275"/>
            <a:ext cx="8229600" cy="990600"/>
          </a:xfrm>
          <a:ln/>
        </p:spPr>
        <p:txBody>
          <a:bodyPr vert="horz" wrap="square" lIns="91440" tIns="45720" rIns="91440" bIns="45720" anchor="ctr" anchorCtr="0"/>
          <a:p>
            <a:pPr eaLnBrk="1" hangingPunct="1"/>
            <a:r>
              <a:rPr lang="zh-CN" altLang="en-US" b="1" dirty="0">
                <a:latin typeface="Times New Roman" panose="02020603050405020304" pitchFamily="18" charset="0"/>
              </a:rPr>
              <a:t>基本概念 </a:t>
            </a:r>
            <a:r>
              <a:rPr lang="en-US" altLang="zh-CN" b="1" dirty="0">
                <a:latin typeface="Times New Roman" panose="02020603050405020304" pitchFamily="18" charset="0"/>
              </a:rPr>
              <a:t>(</a:t>
            </a:r>
            <a:r>
              <a:rPr lang="zh-CN" altLang="en-US" b="1" dirty="0">
                <a:latin typeface="Times New Roman" panose="02020603050405020304" pitchFamily="18" charset="0"/>
              </a:rPr>
              <a:t>续</a:t>
            </a:r>
            <a:r>
              <a:rPr lang="en-US" altLang="zh-CN" b="1" dirty="0">
                <a:latin typeface="Times New Roman" panose="02020603050405020304" pitchFamily="18" charset="0"/>
              </a:rPr>
              <a:t>)</a:t>
            </a:r>
            <a:endParaRPr lang="en-US" altLang="zh-CN" b="1" dirty="0">
              <a:latin typeface="Times New Roman" panose="02020603050405020304" pitchFamily="18" charset="0"/>
            </a:endParaRPr>
          </a:p>
        </p:txBody>
      </p:sp>
      <p:sp>
        <p:nvSpPr>
          <p:cNvPr id="9220" name="Rectangle 3"/>
          <p:cNvSpPr>
            <a:spLocks noGrp="1"/>
          </p:cNvSpPr>
          <p:nvPr>
            <p:ph type="body" idx="4294967295"/>
          </p:nvPr>
        </p:nvSpPr>
        <p:spPr>
          <a:xfrm>
            <a:off x="539750" y="1844675"/>
            <a:ext cx="8229600" cy="4343400"/>
          </a:xfrm>
          <a:ln/>
        </p:spPr>
        <p:txBody>
          <a:bodyPr vert="horz" wrap="square" lIns="91440" tIns="45720" rIns="91440" bIns="45720" anchor="t" anchorCtr="0"/>
          <a:p>
            <a:pPr algn="just" eaLnBrk="1" hangingPunct="1">
              <a:buNone/>
            </a:pPr>
            <a:r>
              <a:rPr lang="zh-CN" altLang="en-US" sz="2800" b="1" dirty="0">
                <a:solidFill>
                  <a:srgbClr val="FF3300"/>
                </a:solidFill>
                <a:latin typeface="Times New Roman" panose="02020603050405020304" pitchFamily="18" charset="0"/>
              </a:rPr>
              <a:t>谓词</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表示个体词性质或相互之间关系的词</a:t>
            </a:r>
            <a:endParaRPr lang="zh-CN" altLang="en-US" sz="2800" b="1" dirty="0">
              <a:latin typeface="Times New Roman" panose="02020603050405020304" pitchFamily="18" charset="0"/>
            </a:endParaRPr>
          </a:p>
          <a:p>
            <a:pPr algn="just" eaLnBrk="1" hangingPunct="1">
              <a:buNone/>
            </a:pPr>
            <a:r>
              <a:rPr lang="zh-CN" altLang="en-US" sz="2800" b="1" dirty="0">
                <a:latin typeface="Times New Roman" panose="02020603050405020304" pitchFamily="18" charset="0"/>
              </a:rPr>
              <a:t>     </a:t>
            </a:r>
            <a:r>
              <a:rPr lang="zh-CN" altLang="en-US" sz="2800" b="1" dirty="0">
                <a:solidFill>
                  <a:srgbClr val="FF3300"/>
                </a:solidFill>
                <a:latin typeface="Times New Roman" panose="02020603050405020304" pitchFamily="18" charset="0"/>
              </a:rPr>
              <a:t>谓词常项</a:t>
            </a:r>
            <a:r>
              <a:rPr lang="zh-CN" altLang="en-US" sz="2800" b="1" dirty="0">
                <a:latin typeface="Times New Roman" panose="02020603050405020304" pitchFamily="18" charset="0"/>
              </a:rPr>
              <a:t>：</a:t>
            </a:r>
            <a:r>
              <a:rPr lang="en-US" altLang="zh-CN" sz="2800" b="1" i="1" dirty="0">
                <a:solidFill>
                  <a:schemeClr val="bg2"/>
                </a:solidFill>
                <a:latin typeface="Times New Roman" panose="02020603050405020304" pitchFamily="18" charset="0"/>
              </a:rPr>
              <a:t>F</a:t>
            </a:r>
            <a:r>
              <a:rPr lang="en-US" altLang="zh-CN" sz="2800" b="1" dirty="0">
                <a:solidFill>
                  <a:schemeClr val="bg2"/>
                </a:solidFill>
                <a:latin typeface="Times New Roman" panose="02020603050405020304" pitchFamily="18" charset="0"/>
              </a:rPr>
              <a:t>: …</a:t>
            </a:r>
            <a:r>
              <a:rPr lang="zh-CN" altLang="en-US" sz="2800" b="1" dirty="0">
                <a:solidFill>
                  <a:schemeClr val="bg2"/>
                </a:solidFill>
                <a:latin typeface="Times New Roman" panose="02020603050405020304" pitchFamily="18" charset="0"/>
              </a:rPr>
              <a:t>是人，</a:t>
            </a:r>
            <a:r>
              <a:rPr lang="en-US" altLang="zh-CN" sz="2800" b="1" i="1" dirty="0">
                <a:solidFill>
                  <a:schemeClr val="bg2"/>
                </a:solidFill>
                <a:latin typeface="Times New Roman" panose="02020603050405020304" pitchFamily="18" charset="0"/>
              </a:rPr>
              <a:t>F</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a</a:t>
            </a:r>
            <a:r>
              <a:rPr lang="en-US" altLang="zh-CN" sz="2800" b="1" dirty="0">
                <a:solidFill>
                  <a:schemeClr val="bg2"/>
                </a:solidFill>
                <a:latin typeface="Times New Roman" panose="02020603050405020304" pitchFamily="18" charset="0"/>
              </a:rPr>
              <a:t>)</a:t>
            </a:r>
            <a:r>
              <a:rPr lang="zh-CN" altLang="en-US"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a</a:t>
            </a:r>
            <a:r>
              <a:rPr lang="zh-CN" altLang="en-US" sz="2800" b="1" dirty="0">
                <a:solidFill>
                  <a:schemeClr val="bg2"/>
                </a:solidFill>
                <a:latin typeface="Times New Roman" panose="02020603050405020304" pitchFamily="18" charset="0"/>
              </a:rPr>
              <a:t>是人</a:t>
            </a:r>
            <a:endParaRPr lang="zh-CN" altLang="en-US" sz="2800" b="1" dirty="0">
              <a:solidFill>
                <a:schemeClr val="bg2"/>
              </a:solidFill>
              <a:latin typeface="Times New Roman" panose="02020603050405020304" pitchFamily="18" charset="0"/>
            </a:endParaRPr>
          </a:p>
          <a:p>
            <a:pPr algn="just" eaLnBrk="1" hangingPunct="1">
              <a:buNone/>
            </a:pPr>
            <a:r>
              <a:rPr lang="zh-CN" altLang="en-US" sz="2800" b="1" dirty="0">
                <a:latin typeface="Times New Roman" panose="02020603050405020304" pitchFamily="18" charset="0"/>
              </a:rPr>
              <a:t>     </a:t>
            </a:r>
            <a:r>
              <a:rPr lang="zh-CN" altLang="en-US" sz="2800" b="1" dirty="0">
                <a:solidFill>
                  <a:srgbClr val="FF3300"/>
                </a:solidFill>
                <a:latin typeface="Times New Roman" panose="02020603050405020304" pitchFamily="18" charset="0"/>
              </a:rPr>
              <a:t>谓词变项</a:t>
            </a:r>
            <a:r>
              <a:rPr lang="zh-CN" altLang="en-US" sz="2800" b="1" dirty="0">
                <a:latin typeface="Times New Roman" panose="02020603050405020304" pitchFamily="18" charset="0"/>
              </a:rPr>
              <a:t>：</a:t>
            </a:r>
            <a:r>
              <a:rPr lang="en-US" altLang="zh-CN" sz="2800" b="1" i="1" dirty="0">
                <a:solidFill>
                  <a:schemeClr val="bg2"/>
                </a:solidFill>
                <a:latin typeface="Times New Roman" panose="02020603050405020304" pitchFamily="18" charset="0"/>
              </a:rPr>
              <a:t>F</a:t>
            </a:r>
            <a:r>
              <a:rPr lang="en-US" altLang="zh-CN" sz="2800" b="1" dirty="0">
                <a:solidFill>
                  <a:schemeClr val="bg2"/>
                </a:solidFill>
                <a:latin typeface="Times New Roman" panose="02020603050405020304" pitchFamily="18" charset="0"/>
              </a:rPr>
              <a:t>: …</a:t>
            </a:r>
            <a:r>
              <a:rPr lang="zh-CN" altLang="en-US" sz="2800" b="1" dirty="0">
                <a:solidFill>
                  <a:schemeClr val="bg2"/>
                </a:solidFill>
                <a:latin typeface="Times New Roman" panose="02020603050405020304" pitchFamily="18" charset="0"/>
              </a:rPr>
              <a:t>具有性质</a:t>
            </a:r>
            <a:r>
              <a:rPr lang="en-US" altLang="zh-CN" sz="2800" b="1" i="1" dirty="0">
                <a:solidFill>
                  <a:schemeClr val="bg2"/>
                </a:solidFill>
                <a:latin typeface="Times New Roman" panose="02020603050405020304" pitchFamily="18" charset="0"/>
              </a:rPr>
              <a:t>F</a:t>
            </a:r>
            <a:r>
              <a:rPr lang="zh-CN" altLang="en-US"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F</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x</a:t>
            </a:r>
            <a:r>
              <a:rPr lang="en-US" altLang="zh-CN" sz="2800" b="1" dirty="0">
                <a:solidFill>
                  <a:schemeClr val="bg2"/>
                </a:solidFill>
                <a:latin typeface="Times New Roman" panose="02020603050405020304" pitchFamily="18" charset="0"/>
              </a:rPr>
              <a:t>)</a:t>
            </a:r>
            <a:r>
              <a:rPr lang="zh-CN" altLang="en-US"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x</a:t>
            </a:r>
            <a:r>
              <a:rPr lang="zh-CN" altLang="en-US" sz="2800" b="1" dirty="0">
                <a:solidFill>
                  <a:schemeClr val="bg2"/>
                </a:solidFill>
                <a:latin typeface="Times New Roman" panose="02020603050405020304" pitchFamily="18" charset="0"/>
              </a:rPr>
              <a:t>具有性质</a:t>
            </a:r>
            <a:r>
              <a:rPr lang="en-US" altLang="zh-CN" sz="2800" b="1" i="1" dirty="0">
                <a:solidFill>
                  <a:schemeClr val="bg2"/>
                </a:solidFill>
                <a:latin typeface="Times New Roman" panose="02020603050405020304" pitchFamily="18" charset="0"/>
              </a:rPr>
              <a:t>F</a:t>
            </a:r>
            <a:endParaRPr lang="en-US" altLang="zh-CN" sz="2800" b="1" dirty="0">
              <a:solidFill>
                <a:schemeClr val="bg2"/>
              </a:solidFill>
              <a:latin typeface="Times New Roman" panose="02020603050405020304" pitchFamily="18" charset="0"/>
            </a:endParaRPr>
          </a:p>
          <a:p>
            <a:pPr algn="just" eaLnBrk="1" hangingPunct="1">
              <a:buNone/>
            </a:pPr>
            <a:r>
              <a:rPr lang="en-US" altLang="zh-CN" sz="2800" b="1" dirty="0">
                <a:latin typeface="Times New Roman" panose="02020603050405020304" pitchFamily="18" charset="0"/>
              </a:rPr>
              <a:t>      </a:t>
            </a:r>
            <a:r>
              <a:rPr lang="zh-CN" altLang="en-US" sz="2800" b="1" dirty="0">
                <a:solidFill>
                  <a:srgbClr val="FF3300"/>
                </a:solidFill>
                <a:latin typeface="Times New Roman" panose="02020603050405020304" pitchFamily="18" charset="0"/>
              </a:rPr>
              <a:t>一元谓词</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表示事物的性质</a:t>
            </a:r>
            <a:endParaRPr lang="zh-CN" altLang="en-US" sz="2800" b="1" dirty="0">
              <a:latin typeface="Times New Roman" panose="02020603050405020304" pitchFamily="18" charset="0"/>
            </a:endParaRPr>
          </a:p>
          <a:p>
            <a:pPr algn="just" eaLnBrk="1" hangingPunct="1">
              <a:buNone/>
            </a:pPr>
            <a:r>
              <a:rPr lang="zh-CN" altLang="en-US" sz="2800" b="1" dirty="0">
                <a:latin typeface="Times New Roman" panose="02020603050405020304" pitchFamily="18" charset="0"/>
              </a:rPr>
              <a:t>      </a:t>
            </a:r>
            <a:r>
              <a:rPr lang="zh-CN" altLang="en-US" sz="2800" b="1" dirty="0">
                <a:solidFill>
                  <a:srgbClr val="FF3300"/>
                </a:solidFill>
                <a:latin typeface="Times New Roman" panose="02020603050405020304" pitchFamily="18" charset="0"/>
              </a:rPr>
              <a:t>多元谓词</a:t>
            </a:r>
            <a:r>
              <a:rPr lang="en-US" altLang="zh-CN" sz="2800" b="1" dirty="0">
                <a:solidFill>
                  <a:srgbClr val="FF3300"/>
                </a:solidFill>
                <a:latin typeface="Times New Roman" panose="02020603050405020304" pitchFamily="18" charset="0"/>
              </a:rPr>
              <a:t>(</a:t>
            </a:r>
            <a:r>
              <a:rPr lang="en-US" altLang="zh-CN" sz="2800" b="1" i="1" dirty="0">
                <a:solidFill>
                  <a:srgbClr val="FF3300"/>
                </a:solidFill>
                <a:latin typeface="Times New Roman" panose="02020603050405020304" pitchFamily="18" charset="0"/>
              </a:rPr>
              <a:t>n</a:t>
            </a:r>
            <a:r>
              <a:rPr lang="zh-CN" altLang="en-US" sz="2800" b="1" dirty="0">
                <a:solidFill>
                  <a:srgbClr val="FF3300"/>
                </a:solidFill>
                <a:latin typeface="Times New Roman" panose="02020603050405020304" pitchFamily="18" charset="0"/>
              </a:rPr>
              <a:t>元谓词</a:t>
            </a:r>
            <a:r>
              <a:rPr lang="en-US" altLang="zh-CN" sz="2800" b="1" dirty="0">
                <a:solidFill>
                  <a:srgbClr val="FF3300"/>
                </a:solidFill>
                <a:latin typeface="Times New Roman" panose="02020603050405020304" pitchFamily="18" charset="0"/>
              </a:rPr>
              <a:t>, </a:t>
            </a:r>
            <a:r>
              <a:rPr lang="en-US" altLang="zh-CN" sz="2800" b="1" i="1" dirty="0">
                <a:solidFill>
                  <a:srgbClr val="FF3300"/>
                </a:solidFill>
                <a:latin typeface="Times New Roman" panose="02020603050405020304" pitchFamily="18" charset="0"/>
              </a:rPr>
              <a:t>n</a:t>
            </a:r>
            <a:r>
              <a:rPr lang="en-US" altLang="zh-CN" sz="2800" b="1" dirty="0">
                <a:solidFill>
                  <a:srgbClr val="FF3300"/>
                </a:solidFill>
                <a:latin typeface="Times New Roman" panose="02020603050405020304" pitchFamily="18" charset="0"/>
                <a:sym typeface="Symbol" panose="05050102010706020507" pitchFamily="18" charset="2"/>
              </a:rPr>
              <a:t></a:t>
            </a:r>
            <a:r>
              <a:rPr lang="en-US" altLang="zh-CN" sz="2800" b="1" dirty="0">
                <a:solidFill>
                  <a:srgbClr val="FF3300"/>
                </a:solidFill>
                <a:latin typeface="Times New Roman" panose="02020603050405020304" pitchFamily="18" charset="0"/>
              </a:rPr>
              <a:t>2)</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表示事物之间的关系</a:t>
            </a:r>
            <a:endParaRPr lang="zh-CN" altLang="en-US" sz="2800" b="1" dirty="0">
              <a:latin typeface="Times New Roman" panose="02020603050405020304" pitchFamily="18" charset="0"/>
            </a:endParaRPr>
          </a:p>
          <a:p>
            <a:pPr algn="just" eaLnBrk="1" hangingPunct="1">
              <a:buNone/>
            </a:pPr>
            <a:r>
              <a:rPr lang="zh-CN" altLang="en-US" sz="2800" b="1" dirty="0">
                <a:latin typeface="Times New Roman" panose="02020603050405020304" pitchFamily="18" charset="0"/>
              </a:rPr>
              <a:t>      </a:t>
            </a:r>
            <a:r>
              <a:rPr lang="zh-CN" altLang="en-US" sz="2800" b="1" dirty="0">
                <a:solidFill>
                  <a:schemeClr val="bg2"/>
                </a:solidFill>
                <a:latin typeface="Times New Roman" panose="02020603050405020304" pitchFamily="18" charset="0"/>
              </a:rPr>
              <a:t>如 </a:t>
            </a:r>
            <a:r>
              <a:rPr lang="en-US" altLang="zh-CN" sz="2800" b="1" i="1" dirty="0">
                <a:solidFill>
                  <a:schemeClr val="bg2"/>
                </a:solidFill>
                <a:latin typeface="Times New Roman" panose="02020603050405020304" pitchFamily="18" charset="0"/>
              </a:rPr>
              <a:t>L</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x</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y</a:t>
            </a:r>
            <a:r>
              <a:rPr lang="en-US" altLang="zh-CN" sz="2800" b="1" dirty="0">
                <a:solidFill>
                  <a:schemeClr val="bg2"/>
                </a:solidFill>
                <a:latin typeface="Times New Roman" panose="02020603050405020304" pitchFamily="18" charset="0"/>
              </a:rPr>
              <a:t>)</a:t>
            </a:r>
            <a:r>
              <a:rPr lang="zh-CN" altLang="en-US"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x</a:t>
            </a:r>
            <a:r>
              <a:rPr lang="zh-CN" altLang="en-US" sz="2800" b="1" dirty="0">
                <a:solidFill>
                  <a:schemeClr val="bg2"/>
                </a:solidFill>
                <a:latin typeface="Times New Roman" panose="02020603050405020304" pitchFamily="18" charset="0"/>
              </a:rPr>
              <a:t>与</a:t>
            </a:r>
            <a:r>
              <a:rPr lang="en-US" altLang="zh-CN" sz="2800" b="1" i="1" dirty="0">
                <a:solidFill>
                  <a:schemeClr val="bg2"/>
                </a:solidFill>
                <a:latin typeface="Times New Roman" panose="02020603050405020304" pitchFamily="18" charset="0"/>
              </a:rPr>
              <a:t>y</a:t>
            </a:r>
            <a:r>
              <a:rPr lang="zh-CN" altLang="en-US" sz="2800" b="1" dirty="0">
                <a:solidFill>
                  <a:schemeClr val="bg2"/>
                </a:solidFill>
                <a:latin typeface="Times New Roman" panose="02020603050405020304" pitchFamily="18" charset="0"/>
              </a:rPr>
              <a:t>有关系</a:t>
            </a:r>
            <a:r>
              <a:rPr lang="en-US" altLang="zh-CN" sz="2800" b="1" i="1" dirty="0">
                <a:solidFill>
                  <a:schemeClr val="bg2"/>
                </a:solidFill>
                <a:latin typeface="Times New Roman" panose="02020603050405020304" pitchFamily="18" charset="0"/>
              </a:rPr>
              <a:t>L</a:t>
            </a:r>
            <a:r>
              <a:rPr lang="zh-CN" altLang="en-US"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L</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x</a:t>
            </a:r>
            <a:r>
              <a:rPr lang="en-US" altLang="zh-CN"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y</a:t>
            </a:r>
            <a:r>
              <a:rPr lang="en-US" altLang="zh-CN" sz="2800" b="1" dirty="0">
                <a:solidFill>
                  <a:schemeClr val="bg2"/>
                </a:solidFill>
                <a:latin typeface="Times New Roman" panose="02020603050405020304" pitchFamily="18" charset="0"/>
              </a:rPr>
              <a:t>)</a:t>
            </a:r>
            <a:r>
              <a:rPr lang="zh-CN" altLang="en-US" sz="2800" b="1" dirty="0">
                <a:solidFill>
                  <a:schemeClr val="bg2"/>
                </a:solidFill>
                <a:latin typeface="Times New Roman" panose="02020603050405020304" pitchFamily="18" charset="0"/>
              </a:rPr>
              <a:t>：</a:t>
            </a:r>
            <a:r>
              <a:rPr lang="en-US" altLang="zh-CN" sz="2800" b="1" i="1" dirty="0">
                <a:solidFill>
                  <a:schemeClr val="bg2"/>
                </a:solidFill>
                <a:latin typeface="Times New Roman" panose="02020603050405020304" pitchFamily="18" charset="0"/>
              </a:rPr>
              <a:t>x</a:t>
            </a:r>
            <a:r>
              <a:rPr lang="en-US" altLang="zh-CN" sz="2800" b="1" dirty="0">
                <a:solidFill>
                  <a:schemeClr val="bg2"/>
                </a:solidFill>
                <a:latin typeface="Times New Roman" panose="02020603050405020304" pitchFamily="18" charset="0"/>
                <a:sym typeface="Symbol" panose="05050102010706020507" pitchFamily="18" charset="2"/>
              </a:rPr>
              <a:t></a:t>
            </a:r>
            <a:r>
              <a:rPr lang="en-US" altLang="zh-CN" sz="2800" b="1" i="1" dirty="0">
                <a:solidFill>
                  <a:schemeClr val="bg2"/>
                </a:solidFill>
                <a:latin typeface="Times New Roman" panose="02020603050405020304" pitchFamily="18" charset="0"/>
              </a:rPr>
              <a:t>y</a:t>
            </a:r>
            <a:r>
              <a:rPr lang="zh-CN" altLang="en-US" sz="2800" b="1" dirty="0">
                <a:solidFill>
                  <a:schemeClr val="bg2"/>
                </a:solidFill>
                <a:latin typeface="Times New Roman" panose="02020603050405020304" pitchFamily="18" charset="0"/>
              </a:rPr>
              <a:t>，</a:t>
            </a:r>
            <a:r>
              <a:rPr lang="en-US" altLang="zh-CN" sz="2800" b="1" dirty="0">
                <a:solidFill>
                  <a:schemeClr val="bg2"/>
                </a:solidFill>
                <a:latin typeface="Times New Roman" panose="02020603050405020304" pitchFamily="18" charset="0"/>
              </a:rPr>
              <a:t>…</a:t>
            </a:r>
            <a:endParaRPr lang="en-US" altLang="zh-CN" sz="2800" b="1" dirty="0">
              <a:solidFill>
                <a:schemeClr val="bg2"/>
              </a:solidFill>
              <a:latin typeface="Times New Roman" panose="02020603050405020304" pitchFamily="18" charset="0"/>
            </a:endParaRPr>
          </a:p>
          <a:p>
            <a:pPr eaLnBrk="1" hangingPunct="1">
              <a:buNone/>
            </a:pPr>
            <a:r>
              <a:rPr lang="en-US" altLang="zh-CN" sz="2800" b="1" dirty="0">
                <a:latin typeface="Times New Roman" panose="02020603050405020304" pitchFamily="18" charset="0"/>
              </a:rPr>
              <a:t>      </a:t>
            </a:r>
            <a:r>
              <a:rPr lang="en-US" altLang="zh-CN" sz="2800" b="1" dirty="0">
                <a:solidFill>
                  <a:srgbClr val="FF3300"/>
                </a:solidFill>
                <a:latin typeface="Times New Roman" panose="02020603050405020304" pitchFamily="18" charset="0"/>
              </a:rPr>
              <a:t>0</a:t>
            </a:r>
            <a:r>
              <a:rPr lang="zh-CN" altLang="en-US" sz="2800" b="1" dirty="0">
                <a:solidFill>
                  <a:srgbClr val="FF3300"/>
                </a:solidFill>
                <a:latin typeface="Times New Roman" panose="02020603050405020304" pitchFamily="18" charset="0"/>
              </a:rPr>
              <a:t>元谓词</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不含个体变项的谓词</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即命题</a:t>
            </a:r>
            <a:endParaRPr lang="zh-CN" altLang="en-US" sz="2800" b="1" dirty="0">
              <a:latin typeface="Times New Roman" panose="02020603050405020304"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灯片编号占位符 4"/>
          <p:cNvSpPr txBox="1">
            <a:spLocks noGrp="1"/>
          </p:cNvSpPr>
          <p:nvPr/>
        </p:nvSpPr>
        <p:spPr>
          <a:xfrm>
            <a:off x="6553200" y="6248400"/>
            <a:ext cx="21336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73731" name="Rectangle 3"/>
          <p:cNvSpPr>
            <a:spLocks noGrp="1"/>
          </p:cNvSpPr>
          <p:nvPr>
            <p:ph type="body" idx="4294967295"/>
          </p:nvPr>
        </p:nvSpPr>
        <p:spPr>
          <a:xfrm>
            <a:off x="250825" y="692150"/>
            <a:ext cx="8424863" cy="5329238"/>
          </a:xfrm>
          <a:ln/>
        </p:spPr>
        <p:txBody>
          <a:bodyPr vert="horz" wrap="square" lIns="91440" tIns="45720" rIns="91440" bIns="45720" anchor="t" anchorCtr="0"/>
          <a:p>
            <a:pPr algn="just" eaLnBrk="1" hangingPunct="1">
              <a:lnSpc>
                <a:spcPct val="110000"/>
              </a:lnSpc>
              <a:buNone/>
            </a:pPr>
            <a:r>
              <a:rPr lang="zh-CN" altLang="en-US" sz="2800" b="1" dirty="0">
                <a:solidFill>
                  <a:srgbClr val="FF3300"/>
                </a:solidFill>
                <a:latin typeface="Times New Roman" panose="02020603050405020304" pitchFamily="18" charset="0"/>
              </a:rPr>
              <a:t>例</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：证明下面公式既不是永真式，也不是矛盾式</a:t>
            </a:r>
            <a:endParaRPr lang="zh-CN" altLang="en-US" sz="2800" b="1" dirty="0">
              <a:latin typeface="Times New Roman" panose="02020603050405020304" pitchFamily="18" charset="0"/>
            </a:endParaRPr>
          </a:p>
          <a:p>
            <a:pPr algn="just" eaLnBrk="1" hangingPunct="1">
              <a:lnSpc>
                <a:spcPct val="110000"/>
              </a:lnSpc>
              <a:buNone/>
            </a:pPr>
            <a:r>
              <a:rPr lang="zh-CN" altLang="en-US" sz="2800" b="1" dirty="0">
                <a:latin typeface="Times New Roman" panose="02020603050405020304" pitchFamily="18" charset="0"/>
              </a:rPr>
              <a:t>   </a:t>
            </a:r>
            <a:r>
              <a:rPr lang="en-US" altLang="zh-CN" sz="2800" b="1" dirty="0">
                <a:latin typeface="Times New Roman" panose="02020603050405020304" pitchFamily="18" charset="0"/>
              </a:rPr>
              <a:t>(1) </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F</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G</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algn="just" eaLnBrk="1" hangingPunct="1">
              <a:lnSpc>
                <a:spcPct val="110000"/>
              </a:lnSpc>
              <a:buNone/>
            </a:pPr>
            <a:r>
              <a:rPr lang="en-US" altLang="zh-CN" sz="2800" b="1" dirty="0">
                <a:latin typeface="Times New Roman" panose="02020603050405020304" pitchFamily="18" charset="0"/>
              </a:rPr>
              <a:t>   (2) </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F</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G</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algn="just" eaLnBrk="1" hangingPunct="1">
              <a:lnSpc>
                <a:spcPct val="110000"/>
              </a:lnSpc>
              <a:buNone/>
            </a:pPr>
            <a:r>
              <a:rPr lang="en-US" altLang="zh-CN" sz="2800" b="1" dirty="0">
                <a:latin typeface="Times New Roman" panose="02020603050405020304" pitchFamily="18" charset="0"/>
              </a:rPr>
              <a:t>   (3) </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y</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F</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G</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y</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H</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y</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eaLnBrk="1" hangingPunct="1">
              <a:lnSpc>
                <a:spcPct val="110000"/>
              </a:lnSpc>
              <a:buNone/>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不难对每一个公式给出一个成假解释和一个成真</a:t>
            </a:r>
            <a:endParaRPr lang="zh-CN" altLang="en-US" sz="2800" b="1" dirty="0">
              <a:latin typeface="Times New Roman" panose="02020603050405020304" pitchFamily="18" charset="0"/>
            </a:endParaRPr>
          </a:p>
          <a:p>
            <a:pPr eaLnBrk="1" hangingPunct="1">
              <a:lnSpc>
                <a:spcPct val="110000"/>
              </a:lnSpc>
              <a:buNone/>
            </a:pPr>
            <a:r>
              <a:rPr lang="zh-CN" altLang="en-US" sz="2800" b="1" dirty="0">
                <a:latin typeface="Times New Roman" panose="02020603050405020304" pitchFamily="18" charset="0"/>
              </a:rPr>
              <a:t>   解释</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从而证明它们既不是永真式，也不是矛盾</a:t>
            </a:r>
            <a:endParaRPr lang="zh-CN" altLang="en-US" sz="2800" b="1" dirty="0">
              <a:latin typeface="Times New Roman" panose="02020603050405020304" pitchFamily="18" charset="0"/>
            </a:endParaRPr>
          </a:p>
          <a:p>
            <a:pPr eaLnBrk="1" hangingPunct="1">
              <a:lnSpc>
                <a:spcPct val="110000"/>
              </a:lnSpc>
              <a:buNone/>
            </a:pPr>
            <a:r>
              <a:rPr lang="zh-CN" altLang="en-US" sz="2800" b="1" dirty="0">
                <a:latin typeface="Times New Roman" panose="02020603050405020304" pitchFamily="18" charset="0"/>
              </a:rPr>
              <a:t>   式</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灯片编号占位符 4"/>
          <p:cNvSpPr txBox="1">
            <a:spLocks noGrp="1"/>
          </p:cNvSpPr>
          <p:nvPr/>
        </p:nvSpPr>
        <p:spPr>
          <a:xfrm>
            <a:off x="6553200" y="6248400"/>
            <a:ext cx="21336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74755" name="Rectangle 2"/>
          <p:cNvSpPr>
            <a:spLocks noGrp="1"/>
          </p:cNvSpPr>
          <p:nvPr>
            <p:ph type="title" idx="4294967295"/>
          </p:nvPr>
        </p:nvSpPr>
        <p:spPr>
          <a:xfrm>
            <a:off x="250825" y="333375"/>
            <a:ext cx="8229600" cy="990600"/>
          </a:xfrm>
          <a:ln/>
        </p:spPr>
        <p:txBody>
          <a:bodyPr vert="horz" wrap="square" lIns="91440" tIns="45720" rIns="91440" bIns="45720" anchor="ctr" anchorCtr="0"/>
          <a:p>
            <a:pPr eaLnBrk="1" hangingPunct="1"/>
            <a:r>
              <a:rPr lang="zh-CN" altLang="zh-CN" b="1" dirty="0">
                <a:latin typeface="宋体" panose="02010600030101010101" pitchFamily="2" charset="-122"/>
              </a:rPr>
              <a:t>代换实例</a:t>
            </a:r>
            <a:r>
              <a:rPr lang="zh-CN" altLang="zh-CN" sz="4000" b="1" dirty="0">
                <a:latin typeface="宋体" panose="02010600030101010101" pitchFamily="2" charset="-122"/>
              </a:rPr>
              <a:t> </a:t>
            </a:r>
            <a:endParaRPr lang="zh-CN" altLang="zh-CN" sz="4000" b="1" dirty="0">
              <a:latin typeface="宋体" panose="02010600030101010101" pitchFamily="2" charset="-122"/>
            </a:endParaRPr>
          </a:p>
        </p:txBody>
      </p:sp>
      <p:sp>
        <p:nvSpPr>
          <p:cNvPr id="74756" name="Rectangle 3"/>
          <p:cNvSpPr>
            <a:spLocks noGrp="1"/>
          </p:cNvSpPr>
          <p:nvPr>
            <p:ph type="body" idx="4294967295"/>
          </p:nvPr>
        </p:nvSpPr>
        <p:spPr>
          <a:xfrm>
            <a:off x="250825" y="1484313"/>
            <a:ext cx="8229600" cy="4343400"/>
          </a:xfrm>
          <a:ln/>
        </p:spPr>
        <p:txBody>
          <a:bodyPr vert="horz" wrap="square" lIns="91440" tIns="45720" rIns="91440" bIns="45720" anchor="t" anchorCtr="0"/>
          <a:p>
            <a:pPr algn="just" eaLnBrk="1" hangingPunct="1">
              <a:buNone/>
            </a:pPr>
            <a:r>
              <a:rPr lang="en-US" altLang="zh-CN" sz="2800" b="1" dirty="0">
                <a:solidFill>
                  <a:srgbClr val="FF0066"/>
                </a:solidFill>
                <a:latin typeface="Times New Roman" panose="02020603050405020304" pitchFamily="18" charset="0"/>
              </a:rPr>
              <a:t> </a:t>
            </a:r>
            <a:r>
              <a:rPr lang="zh-CN" altLang="en-US" sz="2800" b="1" dirty="0">
                <a:solidFill>
                  <a:srgbClr val="FF3300"/>
                </a:solidFill>
                <a:latin typeface="Times New Roman" panose="02020603050405020304" pitchFamily="18" charset="0"/>
              </a:rPr>
              <a:t>定义 </a:t>
            </a:r>
            <a:r>
              <a:rPr lang="zh-CN" altLang="en-US" sz="2800" b="1" dirty="0">
                <a:latin typeface="Times New Roman" panose="02020603050405020304" pitchFamily="18" charset="0"/>
              </a:rPr>
              <a:t>设</a:t>
            </a:r>
            <a:r>
              <a:rPr lang="en-US" altLang="zh-CN" sz="2800" b="1" i="1" dirty="0">
                <a:latin typeface="Times New Roman" panose="02020603050405020304" pitchFamily="18" charset="0"/>
              </a:rPr>
              <a:t>A</a:t>
            </a:r>
            <a:r>
              <a:rPr lang="en-US" altLang="zh-CN" sz="2800" b="1" baseline="-30000" dirty="0">
                <a:latin typeface="Times New Roman" panose="02020603050405020304" pitchFamily="18" charset="0"/>
              </a:rPr>
              <a:t>0</a:t>
            </a:r>
            <a:r>
              <a:rPr lang="zh-CN" altLang="en-US" sz="2800" b="1" dirty="0">
                <a:latin typeface="Times New Roman" panose="02020603050405020304" pitchFamily="18" charset="0"/>
              </a:rPr>
              <a:t>是含命题变项</a:t>
            </a:r>
            <a:r>
              <a:rPr lang="en-US" altLang="zh-CN" sz="2800" b="1" i="1" dirty="0">
                <a:latin typeface="Times New Roman" panose="02020603050405020304" pitchFamily="18" charset="0"/>
              </a:rPr>
              <a:t>p</a:t>
            </a:r>
            <a:r>
              <a:rPr lang="en-US" altLang="zh-CN" sz="2800" b="1" baseline="-30000" dirty="0">
                <a:latin typeface="Times New Roman" panose="02020603050405020304" pitchFamily="18" charset="0"/>
              </a:rPr>
              <a:t>1</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p</a:t>
            </a:r>
            <a:r>
              <a:rPr lang="en-US" altLang="zh-CN" sz="2800" b="1" baseline="-30000" dirty="0">
                <a:latin typeface="Times New Roman" panose="02020603050405020304" pitchFamily="18" charset="0"/>
              </a:rPr>
              <a:t>2</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p</a:t>
            </a:r>
            <a:r>
              <a:rPr lang="en-US" altLang="zh-CN" sz="2800" b="1" i="1" baseline="-30000" dirty="0">
                <a:latin typeface="Times New Roman" panose="02020603050405020304" pitchFamily="18" charset="0"/>
              </a:rPr>
              <a:t>n</a:t>
            </a:r>
            <a:r>
              <a:rPr lang="zh-CN" altLang="en-US" sz="2800" b="1" dirty="0">
                <a:latin typeface="Times New Roman" panose="02020603050405020304" pitchFamily="18" charset="0"/>
              </a:rPr>
              <a:t>的命题公式，</a:t>
            </a:r>
            <a:endParaRPr lang="zh-CN" altLang="en-US" sz="2800" b="1" dirty="0">
              <a:latin typeface="Times New Roman" panose="02020603050405020304" pitchFamily="18" charset="0"/>
            </a:endParaRPr>
          </a:p>
          <a:p>
            <a:pPr algn="just" eaLnBrk="1" hangingPunct="1">
              <a:buNone/>
            </a:pPr>
            <a:r>
              <a:rPr lang="zh-CN" altLang="en-US" sz="2800" b="1" i="1" dirty="0">
                <a:latin typeface="Times New Roman" panose="02020603050405020304" pitchFamily="18" charset="0"/>
              </a:rPr>
              <a:t>  </a:t>
            </a:r>
            <a:r>
              <a:rPr lang="en-US" altLang="zh-CN" sz="2800" b="1" i="1" dirty="0">
                <a:latin typeface="Times New Roman" panose="02020603050405020304" pitchFamily="18" charset="0"/>
              </a:rPr>
              <a:t>A</a:t>
            </a:r>
            <a:r>
              <a:rPr lang="en-US" altLang="zh-CN" sz="2800" b="1" baseline="-30000" dirty="0">
                <a:latin typeface="Times New Roman" panose="02020603050405020304" pitchFamily="18" charset="0"/>
              </a:rPr>
              <a:t>1</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A</a:t>
            </a:r>
            <a:r>
              <a:rPr lang="en-US" altLang="zh-CN" sz="2800" b="1" baseline="-30000" dirty="0">
                <a:latin typeface="Times New Roman" panose="02020603050405020304" pitchFamily="18" charset="0"/>
              </a:rPr>
              <a:t>2</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A</a:t>
            </a:r>
            <a:r>
              <a:rPr lang="en-US" altLang="zh-CN" sz="2800" b="1" i="1" baseline="-30000" dirty="0">
                <a:latin typeface="Times New Roman" panose="02020603050405020304" pitchFamily="18" charset="0"/>
              </a:rPr>
              <a:t>n</a:t>
            </a:r>
            <a:r>
              <a:rPr lang="zh-CN" altLang="en-US" sz="2800" b="1" dirty="0">
                <a:latin typeface="Times New Roman" panose="02020603050405020304" pitchFamily="18" charset="0"/>
              </a:rPr>
              <a:t>是</a:t>
            </a:r>
            <a:r>
              <a:rPr lang="en-US" altLang="zh-CN" sz="2800" b="1" i="1" dirty="0">
                <a:latin typeface="Times New Roman" panose="02020603050405020304" pitchFamily="18" charset="0"/>
              </a:rPr>
              <a:t>n</a:t>
            </a:r>
            <a:r>
              <a:rPr lang="zh-CN" altLang="en-US" sz="2800" b="1" dirty="0">
                <a:latin typeface="Times New Roman" panose="02020603050405020304" pitchFamily="18" charset="0"/>
              </a:rPr>
              <a:t>个谓词公式，用</a:t>
            </a:r>
            <a:r>
              <a:rPr lang="en-US" altLang="zh-CN" sz="2800" b="1" i="1" dirty="0">
                <a:latin typeface="Times New Roman" panose="02020603050405020304" pitchFamily="18" charset="0"/>
              </a:rPr>
              <a:t>A</a:t>
            </a:r>
            <a:r>
              <a:rPr lang="en-US" altLang="zh-CN" sz="2800" b="1" i="1" baseline="-30000" dirty="0">
                <a:latin typeface="Times New Roman" panose="02020603050405020304" pitchFamily="18" charset="0"/>
              </a:rPr>
              <a:t>i</a:t>
            </a:r>
            <a:r>
              <a:rPr lang="zh-CN" altLang="en-US" sz="2800" b="1" dirty="0">
                <a:latin typeface="Times New Roman" panose="02020603050405020304" pitchFamily="18" charset="0"/>
              </a:rPr>
              <a:t>处处代替</a:t>
            </a:r>
            <a:r>
              <a:rPr lang="en-US" altLang="zh-CN" sz="2800" b="1" i="1" dirty="0">
                <a:latin typeface="Times New Roman" panose="02020603050405020304" pitchFamily="18" charset="0"/>
              </a:rPr>
              <a:t>A</a:t>
            </a:r>
            <a:r>
              <a:rPr lang="en-US" altLang="zh-CN" sz="2800" b="1" baseline="-30000" dirty="0">
                <a:latin typeface="Times New Roman" panose="02020603050405020304" pitchFamily="18" charset="0"/>
              </a:rPr>
              <a:t>0</a:t>
            </a:r>
            <a:r>
              <a:rPr lang="zh-CN" altLang="en-US" sz="2800" b="1" dirty="0">
                <a:latin typeface="Times New Roman" panose="02020603050405020304" pitchFamily="18" charset="0"/>
              </a:rPr>
              <a:t>中的</a:t>
            </a:r>
            <a:r>
              <a:rPr lang="en-US" altLang="zh-CN" sz="2800" b="1" i="1" dirty="0">
                <a:latin typeface="Times New Roman" panose="02020603050405020304" pitchFamily="18" charset="0"/>
              </a:rPr>
              <a:t>p</a:t>
            </a:r>
            <a:r>
              <a:rPr lang="en-US" altLang="zh-CN" sz="2800" b="1" i="1" baseline="-30000" dirty="0">
                <a:latin typeface="Times New Roman" panose="02020603050405020304" pitchFamily="18" charset="0"/>
              </a:rPr>
              <a:t>i </a:t>
            </a:r>
            <a:endParaRPr lang="en-US" altLang="zh-CN" sz="2800" b="1" i="1" baseline="-30000" dirty="0">
              <a:latin typeface="Times New Roman" panose="02020603050405020304" pitchFamily="18" charset="0"/>
            </a:endParaRPr>
          </a:p>
          <a:p>
            <a:pPr algn="just" eaLnBrk="1" hangingPunct="1">
              <a:buNone/>
            </a:pPr>
            <a:r>
              <a:rPr lang="en-US" altLang="zh-CN" sz="2800" b="1" dirty="0">
                <a:latin typeface="Times New Roman" panose="02020603050405020304" pitchFamily="18" charset="0"/>
              </a:rPr>
              <a:t>  (1</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i</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n</a:t>
            </a:r>
            <a:r>
              <a:rPr lang="en-US" altLang="zh-CN" sz="2800" b="1" dirty="0">
                <a:latin typeface="Times New Roman" panose="02020603050405020304" pitchFamily="18" charset="0"/>
              </a:rPr>
              <a:t>)</a:t>
            </a:r>
            <a:r>
              <a:rPr lang="en-US" altLang="zh-CN" sz="2800" b="1" i="1" baseline="-30000" dirty="0">
                <a:latin typeface="Times New Roman" panose="02020603050405020304" pitchFamily="18" charset="0"/>
              </a:rPr>
              <a:t> </a:t>
            </a:r>
            <a:r>
              <a:rPr lang="zh-CN" altLang="en-US" sz="2800" b="1" dirty="0">
                <a:latin typeface="Times New Roman" panose="02020603050405020304" pitchFamily="18" charset="0"/>
              </a:rPr>
              <a:t>，所得公式</a:t>
            </a:r>
            <a:r>
              <a:rPr lang="en-US" altLang="zh-CN" sz="2800" b="1" i="1" dirty="0">
                <a:latin typeface="Times New Roman" panose="02020603050405020304" pitchFamily="18" charset="0"/>
              </a:rPr>
              <a:t>A</a:t>
            </a:r>
            <a:r>
              <a:rPr lang="zh-CN" altLang="en-US" sz="2800" b="1" dirty="0">
                <a:latin typeface="Times New Roman" panose="02020603050405020304" pitchFamily="18" charset="0"/>
              </a:rPr>
              <a:t>称为</a:t>
            </a:r>
            <a:r>
              <a:rPr lang="en-US" altLang="zh-CN" sz="2800" b="1" i="1" dirty="0">
                <a:latin typeface="Times New Roman" panose="02020603050405020304" pitchFamily="18" charset="0"/>
              </a:rPr>
              <a:t>A</a:t>
            </a:r>
            <a:r>
              <a:rPr lang="en-US" altLang="zh-CN" sz="2800" b="1" baseline="-30000" dirty="0">
                <a:latin typeface="Times New Roman" panose="02020603050405020304" pitchFamily="18" charset="0"/>
              </a:rPr>
              <a:t>0</a:t>
            </a:r>
            <a:r>
              <a:rPr lang="zh-CN" altLang="en-US" sz="2800" b="1" dirty="0">
                <a:latin typeface="Times New Roman" panose="02020603050405020304" pitchFamily="18" charset="0"/>
              </a:rPr>
              <a:t>的</a:t>
            </a:r>
            <a:r>
              <a:rPr lang="zh-CN" altLang="en-US" sz="2800" b="1" dirty="0">
                <a:solidFill>
                  <a:srgbClr val="FF3300"/>
                </a:solidFill>
                <a:latin typeface="Times New Roman" panose="02020603050405020304" pitchFamily="18" charset="0"/>
              </a:rPr>
              <a:t>代换实例</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algn="just" eaLnBrk="1" hangingPunct="1">
              <a:buNone/>
            </a:pPr>
            <a:r>
              <a:rPr lang="en-US" altLang="zh-CN" sz="2800" b="1" dirty="0">
                <a:solidFill>
                  <a:schemeClr val="bg2"/>
                </a:solidFill>
                <a:latin typeface="Times New Roman" panose="02020603050405020304" pitchFamily="18" charset="0"/>
              </a:rPr>
              <a:t> </a:t>
            </a:r>
            <a:r>
              <a:rPr lang="zh-CN" altLang="en-US" sz="2800" b="1" dirty="0">
                <a:solidFill>
                  <a:srgbClr val="1D0F73"/>
                </a:solidFill>
                <a:latin typeface="Times New Roman" panose="02020603050405020304" pitchFamily="18" charset="0"/>
              </a:rPr>
              <a:t>例如</a:t>
            </a:r>
            <a:r>
              <a:rPr lang="en-US" altLang="zh-CN" sz="2800" b="1" dirty="0">
                <a:solidFill>
                  <a:srgbClr val="1D0F73"/>
                </a:solidFill>
                <a:latin typeface="Times New Roman" panose="02020603050405020304" pitchFamily="18" charset="0"/>
              </a:rPr>
              <a:t>:</a:t>
            </a:r>
            <a:endParaRPr lang="en-US" altLang="zh-CN" sz="2800" b="1" dirty="0">
              <a:solidFill>
                <a:srgbClr val="1D0F73"/>
              </a:solidFill>
              <a:latin typeface="Times New Roman" panose="02020603050405020304" pitchFamily="18" charset="0"/>
            </a:endParaRPr>
          </a:p>
          <a:p>
            <a:pPr algn="just" eaLnBrk="1" hangingPunct="1">
              <a:buNone/>
            </a:pPr>
            <a:r>
              <a:rPr lang="en-US" altLang="zh-CN" sz="2800" b="1" i="1" dirty="0">
                <a:solidFill>
                  <a:srgbClr val="1D0F73"/>
                </a:solidFill>
                <a:latin typeface="Times New Roman" panose="02020603050405020304" pitchFamily="18" charset="0"/>
              </a:rPr>
              <a:t>     F</a:t>
            </a:r>
            <a:r>
              <a:rPr lang="en-US" altLang="zh-CN" sz="2800" b="1" dirty="0">
                <a:solidFill>
                  <a:srgbClr val="1D0F73"/>
                </a:solidFill>
                <a:latin typeface="Times New Roman" panose="02020603050405020304" pitchFamily="18" charset="0"/>
              </a:rPr>
              <a:t>(</a:t>
            </a:r>
            <a:r>
              <a:rPr lang="en-US" altLang="zh-CN" sz="2800" b="1" i="1" dirty="0">
                <a:solidFill>
                  <a:srgbClr val="1D0F73"/>
                </a:solidFill>
                <a:latin typeface="Times New Roman" panose="02020603050405020304" pitchFamily="18" charset="0"/>
              </a:rPr>
              <a:t>x</a:t>
            </a:r>
            <a:r>
              <a:rPr lang="en-US" altLang="zh-CN" sz="2800" b="1" dirty="0">
                <a:solidFill>
                  <a:srgbClr val="1D0F73"/>
                </a:solidFill>
                <a:latin typeface="Times New Roman" panose="02020603050405020304" pitchFamily="18" charset="0"/>
              </a:rPr>
              <a:t>)</a:t>
            </a:r>
            <a:r>
              <a:rPr lang="en-US" altLang="zh-CN" sz="2800" b="1" dirty="0">
                <a:solidFill>
                  <a:srgbClr val="1D0F73"/>
                </a:solidFill>
                <a:latin typeface="Times New Roman" panose="02020603050405020304" pitchFamily="18" charset="0"/>
                <a:sym typeface="Symbol" panose="05050102010706020507" pitchFamily="18" charset="2"/>
              </a:rPr>
              <a:t></a:t>
            </a:r>
            <a:r>
              <a:rPr lang="en-US" altLang="zh-CN" sz="2800" b="1" i="1" dirty="0">
                <a:solidFill>
                  <a:srgbClr val="1D0F73"/>
                </a:solidFill>
                <a:latin typeface="Times New Roman" panose="02020603050405020304" pitchFamily="18" charset="0"/>
              </a:rPr>
              <a:t>G</a:t>
            </a:r>
            <a:r>
              <a:rPr lang="en-US" altLang="zh-CN" sz="2800" b="1" dirty="0">
                <a:solidFill>
                  <a:srgbClr val="1D0F73"/>
                </a:solidFill>
                <a:latin typeface="Times New Roman" panose="02020603050405020304" pitchFamily="18" charset="0"/>
              </a:rPr>
              <a:t>(</a:t>
            </a:r>
            <a:r>
              <a:rPr lang="en-US" altLang="zh-CN" sz="2800" b="1" i="1" dirty="0">
                <a:solidFill>
                  <a:srgbClr val="1D0F73"/>
                </a:solidFill>
                <a:latin typeface="Times New Roman" panose="02020603050405020304" pitchFamily="18" charset="0"/>
              </a:rPr>
              <a:t>x</a:t>
            </a:r>
            <a:r>
              <a:rPr lang="en-US" altLang="zh-CN" sz="2800" b="1" dirty="0">
                <a:solidFill>
                  <a:srgbClr val="1D0F73"/>
                </a:solidFill>
                <a:latin typeface="Times New Roman" panose="02020603050405020304" pitchFamily="18" charset="0"/>
              </a:rPr>
              <a:t>), </a:t>
            </a:r>
            <a:r>
              <a:rPr lang="en-US" altLang="zh-CN" sz="2800" b="1" dirty="0">
                <a:solidFill>
                  <a:srgbClr val="1D0F73"/>
                </a:solidFill>
                <a:latin typeface="Times New Roman" panose="02020603050405020304" pitchFamily="18" charset="0"/>
                <a:sym typeface="Symbol" panose="05050102010706020507" pitchFamily="18" charset="2"/>
              </a:rPr>
              <a:t></a:t>
            </a:r>
            <a:r>
              <a:rPr lang="en-US" altLang="zh-CN" sz="2800" b="1" i="1" dirty="0">
                <a:solidFill>
                  <a:srgbClr val="1D0F73"/>
                </a:solidFill>
                <a:latin typeface="Times New Roman" panose="02020603050405020304" pitchFamily="18" charset="0"/>
              </a:rPr>
              <a:t>xF</a:t>
            </a:r>
            <a:r>
              <a:rPr lang="en-US" altLang="zh-CN" sz="2800" b="1" dirty="0">
                <a:solidFill>
                  <a:srgbClr val="1D0F73"/>
                </a:solidFill>
                <a:latin typeface="Times New Roman" panose="02020603050405020304" pitchFamily="18" charset="0"/>
              </a:rPr>
              <a:t>(</a:t>
            </a:r>
            <a:r>
              <a:rPr lang="en-US" altLang="zh-CN" sz="2800" b="1" i="1" dirty="0">
                <a:solidFill>
                  <a:srgbClr val="1D0F73"/>
                </a:solidFill>
                <a:latin typeface="Times New Roman" panose="02020603050405020304" pitchFamily="18" charset="0"/>
              </a:rPr>
              <a:t>x</a:t>
            </a:r>
            <a:r>
              <a:rPr lang="en-US" altLang="zh-CN" sz="2800" b="1" dirty="0">
                <a:solidFill>
                  <a:srgbClr val="1D0F73"/>
                </a:solidFill>
                <a:latin typeface="Times New Roman" panose="02020603050405020304" pitchFamily="18" charset="0"/>
              </a:rPr>
              <a:t>)</a:t>
            </a:r>
            <a:r>
              <a:rPr lang="en-US" altLang="zh-CN" sz="2800" b="1" dirty="0">
                <a:solidFill>
                  <a:srgbClr val="1D0F73"/>
                </a:solidFill>
                <a:latin typeface="Times New Roman" panose="02020603050405020304" pitchFamily="18" charset="0"/>
                <a:sym typeface="Symbol" panose="05050102010706020507" pitchFamily="18" charset="2"/>
              </a:rPr>
              <a:t></a:t>
            </a:r>
            <a:r>
              <a:rPr lang="en-US" altLang="zh-CN" sz="2800" b="1" i="1" dirty="0">
                <a:solidFill>
                  <a:srgbClr val="1D0F73"/>
                </a:solidFill>
                <a:latin typeface="Times New Roman" panose="02020603050405020304" pitchFamily="18" charset="0"/>
              </a:rPr>
              <a:t>yG</a:t>
            </a:r>
            <a:r>
              <a:rPr lang="en-US" altLang="zh-CN" sz="2800" b="1" dirty="0">
                <a:solidFill>
                  <a:srgbClr val="1D0F73"/>
                </a:solidFill>
                <a:latin typeface="Times New Roman" panose="02020603050405020304" pitchFamily="18" charset="0"/>
              </a:rPr>
              <a:t>(</a:t>
            </a:r>
            <a:r>
              <a:rPr lang="en-US" altLang="zh-CN" sz="2800" b="1" i="1" dirty="0">
                <a:solidFill>
                  <a:srgbClr val="1D0F73"/>
                </a:solidFill>
                <a:latin typeface="Times New Roman" panose="02020603050405020304" pitchFamily="18" charset="0"/>
              </a:rPr>
              <a:t>y</a:t>
            </a:r>
            <a:r>
              <a:rPr lang="en-US" altLang="zh-CN" sz="2800" b="1" dirty="0">
                <a:solidFill>
                  <a:srgbClr val="1D0F73"/>
                </a:solidFill>
                <a:latin typeface="Times New Roman" panose="02020603050405020304" pitchFamily="18" charset="0"/>
              </a:rPr>
              <a:t>) </a:t>
            </a:r>
            <a:r>
              <a:rPr lang="zh-CN" altLang="en-US" sz="2800" b="1" dirty="0">
                <a:solidFill>
                  <a:srgbClr val="1D0F73"/>
                </a:solidFill>
                <a:latin typeface="Times New Roman" panose="02020603050405020304" pitchFamily="18" charset="0"/>
              </a:rPr>
              <a:t>等都是</a:t>
            </a:r>
            <a:r>
              <a:rPr lang="en-US" altLang="zh-CN" sz="2800" b="1" i="1" dirty="0">
                <a:solidFill>
                  <a:srgbClr val="1D0F73"/>
                </a:solidFill>
                <a:latin typeface="Times New Roman" panose="02020603050405020304" pitchFamily="18" charset="0"/>
              </a:rPr>
              <a:t>p</a:t>
            </a:r>
            <a:r>
              <a:rPr lang="en-US" altLang="zh-CN" sz="2800" b="1" dirty="0">
                <a:solidFill>
                  <a:srgbClr val="1D0F73"/>
                </a:solidFill>
                <a:latin typeface="Times New Roman" panose="02020603050405020304" pitchFamily="18" charset="0"/>
                <a:sym typeface="Symbol" panose="05050102010706020507" pitchFamily="18" charset="2"/>
              </a:rPr>
              <a:t></a:t>
            </a:r>
            <a:r>
              <a:rPr lang="en-US" altLang="zh-CN" sz="2800" b="1" i="1" dirty="0">
                <a:solidFill>
                  <a:srgbClr val="1D0F73"/>
                </a:solidFill>
                <a:latin typeface="Times New Roman" panose="02020603050405020304" pitchFamily="18" charset="0"/>
              </a:rPr>
              <a:t>q</a:t>
            </a:r>
            <a:r>
              <a:rPr lang="zh-CN" altLang="en-US" sz="2800" b="1" dirty="0">
                <a:solidFill>
                  <a:srgbClr val="1D0F73"/>
                </a:solidFill>
                <a:latin typeface="Times New Roman" panose="02020603050405020304" pitchFamily="18" charset="0"/>
              </a:rPr>
              <a:t>的代换实例，</a:t>
            </a:r>
            <a:r>
              <a:rPr lang="zh-CN" altLang="en-US" sz="2800" b="1" dirty="0">
                <a:solidFill>
                  <a:srgbClr val="1D0F73"/>
                </a:solidFill>
                <a:latin typeface="Times New Roman" panose="02020603050405020304" pitchFamily="18" charset="0"/>
                <a:sym typeface="Symbol" panose="05050102010706020507" pitchFamily="18" charset="2"/>
              </a:rPr>
              <a:t> </a:t>
            </a:r>
            <a:r>
              <a:rPr lang="en-US" altLang="zh-CN" sz="2800" b="1" i="1" dirty="0">
                <a:solidFill>
                  <a:srgbClr val="1D0F73"/>
                </a:solidFill>
                <a:latin typeface="Times New Roman" panose="02020603050405020304" pitchFamily="18" charset="0"/>
              </a:rPr>
              <a:t>x</a:t>
            </a:r>
            <a:r>
              <a:rPr lang="en-US" altLang="zh-CN" sz="2800" b="1" dirty="0">
                <a:solidFill>
                  <a:srgbClr val="1D0F73"/>
                </a:solidFill>
                <a:latin typeface="Times New Roman" panose="02020603050405020304" pitchFamily="18" charset="0"/>
              </a:rPr>
              <a:t>(</a:t>
            </a:r>
            <a:r>
              <a:rPr lang="en-US" altLang="zh-CN" sz="2800" b="1" i="1" dirty="0">
                <a:solidFill>
                  <a:srgbClr val="1D0F73"/>
                </a:solidFill>
                <a:latin typeface="Times New Roman" panose="02020603050405020304" pitchFamily="18" charset="0"/>
              </a:rPr>
              <a:t>F</a:t>
            </a:r>
            <a:r>
              <a:rPr lang="en-US" altLang="zh-CN" sz="2800" b="1" dirty="0">
                <a:solidFill>
                  <a:srgbClr val="1D0F73"/>
                </a:solidFill>
                <a:latin typeface="Times New Roman" panose="02020603050405020304" pitchFamily="18" charset="0"/>
              </a:rPr>
              <a:t>(</a:t>
            </a:r>
            <a:r>
              <a:rPr lang="en-US" altLang="zh-CN" sz="2800" b="1" i="1" dirty="0">
                <a:solidFill>
                  <a:srgbClr val="1D0F73"/>
                </a:solidFill>
                <a:latin typeface="Times New Roman" panose="02020603050405020304" pitchFamily="18" charset="0"/>
              </a:rPr>
              <a:t>x</a:t>
            </a:r>
            <a:r>
              <a:rPr lang="en-US" altLang="zh-CN" sz="2800" b="1" dirty="0">
                <a:solidFill>
                  <a:srgbClr val="1D0F73"/>
                </a:solidFill>
                <a:latin typeface="Times New Roman" panose="02020603050405020304" pitchFamily="18" charset="0"/>
              </a:rPr>
              <a:t>)</a:t>
            </a:r>
            <a:r>
              <a:rPr lang="en-US" altLang="zh-CN" sz="2800" b="1" dirty="0">
                <a:solidFill>
                  <a:srgbClr val="1D0F73"/>
                </a:solidFill>
                <a:latin typeface="Times New Roman" panose="02020603050405020304" pitchFamily="18" charset="0"/>
                <a:sym typeface="Symbol" panose="05050102010706020507" pitchFamily="18" charset="2"/>
              </a:rPr>
              <a:t></a:t>
            </a:r>
            <a:r>
              <a:rPr lang="en-US" altLang="zh-CN" sz="2800" b="1" i="1" dirty="0">
                <a:solidFill>
                  <a:srgbClr val="1D0F73"/>
                </a:solidFill>
                <a:latin typeface="Times New Roman" panose="02020603050405020304" pitchFamily="18" charset="0"/>
              </a:rPr>
              <a:t>G</a:t>
            </a:r>
            <a:r>
              <a:rPr lang="en-US" altLang="zh-CN" sz="2800" b="1" dirty="0">
                <a:solidFill>
                  <a:srgbClr val="1D0F73"/>
                </a:solidFill>
                <a:latin typeface="Times New Roman" panose="02020603050405020304" pitchFamily="18" charset="0"/>
              </a:rPr>
              <a:t>(</a:t>
            </a:r>
            <a:r>
              <a:rPr lang="en-US" altLang="zh-CN" sz="2800" b="1" i="1" dirty="0">
                <a:solidFill>
                  <a:srgbClr val="1D0F73"/>
                </a:solidFill>
                <a:latin typeface="Times New Roman" panose="02020603050405020304" pitchFamily="18" charset="0"/>
              </a:rPr>
              <a:t>x</a:t>
            </a:r>
            <a:r>
              <a:rPr lang="en-US" altLang="zh-CN" sz="2800" b="1" dirty="0">
                <a:solidFill>
                  <a:srgbClr val="1D0F73"/>
                </a:solidFill>
                <a:latin typeface="Times New Roman" panose="02020603050405020304" pitchFamily="18" charset="0"/>
              </a:rPr>
              <a:t>)) </a:t>
            </a:r>
            <a:r>
              <a:rPr lang="zh-CN" altLang="en-US" sz="2800" b="1" dirty="0">
                <a:solidFill>
                  <a:srgbClr val="1D0F73"/>
                </a:solidFill>
                <a:latin typeface="Times New Roman" panose="02020603050405020304" pitchFamily="18" charset="0"/>
              </a:rPr>
              <a:t>不是 </a:t>
            </a:r>
            <a:r>
              <a:rPr lang="en-US" altLang="zh-CN" sz="2800" b="1" i="1" dirty="0">
                <a:solidFill>
                  <a:srgbClr val="1D0F73"/>
                </a:solidFill>
                <a:latin typeface="Times New Roman" panose="02020603050405020304" pitchFamily="18" charset="0"/>
              </a:rPr>
              <a:t>p</a:t>
            </a:r>
            <a:r>
              <a:rPr lang="en-US" altLang="zh-CN" sz="2800" b="1" dirty="0">
                <a:solidFill>
                  <a:srgbClr val="1D0F73"/>
                </a:solidFill>
                <a:latin typeface="Times New Roman" panose="02020603050405020304" pitchFamily="18" charset="0"/>
                <a:sym typeface="Symbol" panose="05050102010706020507" pitchFamily="18" charset="2"/>
              </a:rPr>
              <a:t></a:t>
            </a:r>
            <a:r>
              <a:rPr lang="en-US" altLang="zh-CN" sz="2800" b="1" i="1" dirty="0">
                <a:solidFill>
                  <a:srgbClr val="1D0F73"/>
                </a:solidFill>
                <a:latin typeface="Times New Roman" panose="02020603050405020304" pitchFamily="18" charset="0"/>
              </a:rPr>
              <a:t>q </a:t>
            </a:r>
            <a:r>
              <a:rPr lang="zh-CN" altLang="en-US" sz="2800" b="1" dirty="0">
                <a:solidFill>
                  <a:srgbClr val="1D0F73"/>
                </a:solidFill>
                <a:latin typeface="Times New Roman" panose="02020603050405020304" pitchFamily="18" charset="0"/>
              </a:rPr>
              <a:t>的代换实例</a:t>
            </a:r>
            <a:r>
              <a:rPr lang="en-US" altLang="zh-CN" sz="2800" b="1" dirty="0">
                <a:solidFill>
                  <a:srgbClr val="1D0F73"/>
                </a:solidFill>
                <a:latin typeface="Times New Roman" panose="02020603050405020304" pitchFamily="18" charset="0"/>
              </a:rPr>
              <a:t>. </a:t>
            </a:r>
            <a:endParaRPr lang="en-US" altLang="zh-CN" sz="2800" b="1" dirty="0">
              <a:solidFill>
                <a:srgbClr val="1D0F73"/>
              </a:solidFill>
              <a:latin typeface="Times New Roman" panose="02020603050405020304" pitchFamily="18" charset="0"/>
            </a:endParaRPr>
          </a:p>
          <a:p>
            <a:pPr algn="just" eaLnBrk="1" hangingPunct="1">
              <a:buNone/>
            </a:pPr>
            <a:endParaRPr lang="en-US" altLang="zh-CN" sz="1000" b="1" dirty="0">
              <a:solidFill>
                <a:srgbClr val="1D0F73"/>
              </a:solidFill>
              <a:latin typeface="Times New Roman" panose="02020603050405020304" pitchFamily="18" charset="0"/>
            </a:endParaRPr>
          </a:p>
          <a:p>
            <a:pPr eaLnBrk="1" hangingPunct="1">
              <a:buNone/>
            </a:pPr>
            <a:r>
              <a:rPr lang="en-US" altLang="zh-CN" sz="2800" b="1" dirty="0">
                <a:latin typeface="Times New Roman" panose="02020603050405020304" pitchFamily="18" charset="0"/>
              </a:rPr>
              <a:t> </a:t>
            </a:r>
            <a:r>
              <a:rPr lang="zh-CN" altLang="en-US" sz="2800" b="1" dirty="0">
                <a:solidFill>
                  <a:srgbClr val="FF3300"/>
                </a:solidFill>
                <a:latin typeface="Times New Roman" panose="02020603050405020304" pitchFamily="18" charset="0"/>
              </a:rPr>
              <a:t>定理</a:t>
            </a:r>
            <a:r>
              <a:rPr lang="zh-CN" altLang="en-US" sz="2800" b="1" dirty="0">
                <a:solidFill>
                  <a:srgbClr val="FF0066"/>
                </a:solidFill>
                <a:latin typeface="Times New Roman" panose="02020603050405020304" pitchFamily="18" charset="0"/>
              </a:rPr>
              <a:t>   </a:t>
            </a:r>
            <a:r>
              <a:rPr lang="zh-CN" altLang="en-US" sz="2800" b="1" dirty="0">
                <a:latin typeface="Times New Roman" panose="02020603050405020304" pitchFamily="18" charset="0"/>
              </a:rPr>
              <a:t>重言式的代换实例都是永真式，矛盾式的代</a:t>
            </a:r>
            <a:endParaRPr lang="zh-CN" altLang="en-US" sz="2800" b="1" dirty="0">
              <a:latin typeface="Times New Roman" panose="02020603050405020304" pitchFamily="18" charset="0"/>
            </a:endParaRPr>
          </a:p>
          <a:p>
            <a:pPr eaLnBrk="1" hangingPunct="1">
              <a:buNone/>
            </a:pPr>
            <a:r>
              <a:rPr lang="zh-CN" altLang="en-US" sz="2800" b="1" dirty="0">
                <a:latin typeface="Times New Roman" panose="02020603050405020304" pitchFamily="18" charset="0"/>
              </a:rPr>
              <a:t>换实例都是矛盾式</a:t>
            </a: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灯片编号占位符 4"/>
          <p:cNvSpPr txBox="1">
            <a:spLocks noGrp="1"/>
          </p:cNvSpPr>
          <p:nvPr/>
        </p:nvSpPr>
        <p:spPr>
          <a:xfrm>
            <a:off x="6553200" y="6248400"/>
            <a:ext cx="21336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75779" name="Rectangle 3"/>
          <p:cNvSpPr>
            <a:spLocks noGrp="1"/>
          </p:cNvSpPr>
          <p:nvPr>
            <p:ph type="body" idx="4294967295"/>
          </p:nvPr>
        </p:nvSpPr>
        <p:spPr>
          <a:xfrm>
            <a:off x="323850" y="836613"/>
            <a:ext cx="8820150" cy="5616575"/>
          </a:xfrm>
          <a:ln/>
        </p:spPr>
        <p:txBody>
          <a:bodyPr vert="horz" wrap="square" lIns="91440" tIns="45720" rIns="91440" bIns="45720" anchor="t" anchorCtr="0"/>
          <a:p>
            <a:pPr marL="476250" indent="-476250" algn="just" eaLnBrk="1" hangingPunct="1">
              <a:lnSpc>
                <a:spcPct val="90000"/>
              </a:lnSpc>
              <a:spcBef>
                <a:spcPct val="50000"/>
              </a:spcBef>
              <a:buClrTx/>
              <a:buNone/>
            </a:pPr>
            <a:r>
              <a:rPr lang="zh-CN" altLang="en-US" sz="2800" b="1" dirty="0">
                <a:solidFill>
                  <a:srgbClr val="FF3300"/>
                </a:solidFill>
                <a:latin typeface="Times New Roman" panose="02020603050405020304" pitchFamily="18" charset="0"/>
              </a:rPr>
              <a:t>例</a:t>
            </a:r>
            <a:r>
              <a:rPr lang="en-US" altLang="zh-CN" sz="2800" b="1" dirty="0">
                <a:solidFill>
                  <a:srgbClr val="FF3300"/>
                </a:solidFill>
                <a:latin typeface="Times New Roman" panose="02020603050405020304" pitchFamily="18" charset="0"/>
              </a:rPr>
              <a:t>12</a:t>
            </a:r>
            <a:r>
              <a:rPr lang="zh-CN" altLang="en-US" sz="2800" b="1" dirty="0">
                <a:solidFill>
                  <a:srgbClr val="FF3300"/>
                </a:solidFill>
                <a:latin typeface="Times New Roman" panose="02020603050405020304" pitchFamily="18" charset="0"/>
              </a:rPr>
              <a:t>：</a:t>
            </a:r>
            <a:r>
              <a:rPr lang="zh-CN" altLang="en-US" sz="2800" b="1" dirty="0">
                <a:solidFill>
                  <a:srgbClr val="000000"/>
                </a:solidFill>
                <a:latin typeface="Times New Roman" panose="02020603050405020304" pitchFamily="18" charset="0"/>
              </a:rPr>
              <a:t>  判断下列公式的类型。</a:t>
            </a:r>
            <a:endParaRPr lang="zh-CN" altLang="en-US" sz="2800" b="1" dirty="0">
              <a:solidFill>
                <a:srgbClr val="000000"/>
              </a:solidFill>
              <a:latin typeface="Times New Roman" panose="02020603050405020304" pitchFamily="18" charset="0"/>
            </a:endParaRPr>
          </a:p>
          <a:p>
            <a:pPr marL="476250" indent="-476250" algn="just" eaLnBrk="1" hangingPunct="1">
              <a:lnSpc>
                <a:spcPct val="90000"/>
              </a:lnSpc>
              <a:spcBef>
                <a:spcPct val="50000"/>
              </a:spcBef>
              <a:buClrTx/>
              <a:buNone/>
            </a:pPr>
            <a:r>
              <a:rPr lang="en-US" altLang="zh-CN" sz="2800" b="1" dirty="0">
                <a:solidFill>
                  <a:srgbClr val="000000"/>
                </a:solidFill>
                <a:latin typeface="Times New Roman" panose="02020603050405020304" pitchFamily="18" charset="0"/>
              </a:rPr>
              <a:t>(1) </a:t>
            </a:r>
            <a:endParaRPr lang="en-US" altLang="zh-CN" sz="2800" b="1" dirty="0">
              <a:solidFill>
                <a:srgbClr val="000000"/>
              </a:solidFill>
              <a:latin typeface="Times New Roman" panose="02020603050405020304" pitchFamily="18" charset="0"/>
            </a:endParaRPr>
          </a:p>
          <a:p>
            <a:pPr marL="476250" indent="-476250" algn="just" eaLnBrk="1" hangingPunct="1">
              <a:lnSpc>
                <a:spcPct val="90000"/>
              </a:lnSpc>
              <a:spcBef>
                <a:spcPct val="50000"/>
              </a:spcBef>
              <a:buClrTx/>
              <a:buNone/>
            </a:pPr>
            <a:r>
              <a:rPr lang="en-US" altLang="zh-CN" sz="2800" b="1" dirty="0">
                <a:solidFill>
                  <a:srgbClr val="000000"/>
                </a:solidFill>
                <a:latin typeface="Times New Roman" panose="02020603050405020304" pitchFamily="18" charset="0"/>
              </a:rPr>
              <a:t>(2)</a:t>
            </a:r>
            <a:endParaRPr lang="en-US" altLang="zh-CN" sz="2800" b="1" dirty="0">
              <a:solidFill>
                <a:srgbClr val="000000"/>
              </a:solidFill>
              <a:latin typeface="Times New Roman" panose="02020603050405020304" pitchFamily="18" charset="0"/>
            </a:endParaRPr>
          </a:p>
          <a:p>
            <a:pPr marL="476250" indent="-476250" algn="just" eaLnBrk="1" hangingPunct="1">
              <a:lnSpc>
                <a:spcPct val="90000"/>
              </a:lnSpc>
              <a:spcBef>
                <a:spcPct val="50000"/>
              </a:spcBef>
              <a:buClrTx/>
              <a:buNone/>
            </a:pPr>
            <a:r>
              <a:rPr lang="en-US" altLang="zh-CN" sz="2800" b="1" dirty="0">
                <a:solidFill>
                  <a:srgbClr val="000000"/>
                </a:solidFill>
                <a:latin typeface="Times New Roman" panose="02020603050405020304" pitchFamily="18" charset="0"/>
              </a:rPr>
              <a:t>(3)</a:t>
            </a:r>
            <a:endParaRPr lang="en-US" altLang="zh-CN" sz="2800" b="1" dirty="0">
              <a:solidFill>
                <a:srgbClr val="000000"/>
              </a:solidFill>
              <a:latin typeface="Times New Roman" panose="02020603050405020304" pitchFamily="18" charset="0"/>
            </a:endParaRPr>
          </a:p>
          <a:p>
            <a:pPr marL="476250" indent="-476250" algn="just" eaLnBrk="1" hangingPunct="1">
              <a:lnSpc>
                <a:spcPct val="90000"/>
              </a:lnSpc>
              <a:spcBef>
                <a:spcPct val="50000"/>
              </a:spcBef>
              <a:buClrTx/>
              <a:buNone/>
            </a:pPr>
            <a:r>
              <a:rPr lang="en-US" altLang="zh-CN" sz="2800" b="1" dirty="0">
                <a:solidFill>
                  <a:srgbClr val="000000"/>
                </a:solidFill>
                <a:latin typeface="Times New Roman" panose="02020603050405020304" pitchFamily="18" charset="0"/>
              </a:rPr>
              <a:t>(4)</a:t>
            </a:r>
            <a:endParaRPr lang="en-US" altLang="zh-CN" sz="2800" b="1" dirty="0">
              <a:solidFill>
                <a:srgbClr val="000000"/>
              </a:solidFill>
              <a:latin typeface="Times New Roman" panose="02020603050405020304" pitchFamily="18" charset="0"/>
            </a:endParaRPr>
          </a:p>
          <a:p>
            <a:pPr marL="476250" indent="-476250" algn="just" eaLnBrk="1" hangingPunct="1">
              <a:lnSpc>
                <a:spcPct val="90000"/>
              </a:lnSpc>
              <a:spcBef>
                <a:spcPct val="50000"/>
              </a:spcBef>
              <a:buClrTx/>
              <a:buNone/>
            </a:pPr>
            <a:r>
              <a:rPr lang="en-US" altLang="zh-CN" sz="2800" b="1" dirty="0">
                <a:solidFill>
                  <a:srgbClr val="000000"/>
                </a:solidFill>
                <a:latin typeface="Times New Roman" panose="02020603050405020304" pitchFamily="18" charset="0"/>
              </a:rPr>
              <a:t>(5) </a:t>
            </a:r>
            <a:endParaRPr lang="zh-CN" altLang="en-US" b="1" dirty="0">
              <a:solidFill>
                <a:srgbClr val="000000"/>
              </a:solidFill>
              <a:latin typeface="Times New Roman" panose="02020603050405020304" pitchFamily="18" charset="0"/>
            </a:endParaRPr>
          </a:p>
        </p:txBody>
      </p:sp>
      <p:graphicFrame>
        <p:nvGraphicFramePr>
          <p:cNvPr id="75780" name="Object 4"/>
          <p:cNvGraphicFramePr>
            <a:graphicFrameLocks noChangeAspect="1"/>
          </p:cNvGraphicFramePr>
          <p:nvPr/>
        </p:nvGraphicFramePr>
        <p:xfrm>
          <a:off x="1000125" y="1500188"/>
          <a:ext cx="2928938" cy="357187"/>
        </p:xfrm>
        <a:graphic>
          <a:graphicData uri="http://schemas.openxmlformats.org/presentationml/2006/ole">
            <mc:AlternateContent xmlns:mc="http://schemas.openxmlformats.org/markup-compatibility/2006">
              <mc:Choice xmlns:v="urn:schemas-microsoft-com:vml" Requires="v">
                <p:oleObj spid="_x0000_s3085" name="" r:id="rId1" imgW="1167765" imgH="203200" progId="Equation.3">
                  <p:embed/>
                </p:oleObj>
              </mc:Choice>
              <mc:Fallback>
                <p:oleObj name="" r:id="rId1" imgW="1167765" imgH="203200" progId="Equation.3">
                  <p:embed/>
                  <p:pic>
                    <p:nvPicPr>
                      <p:cNvPr id="0" name="图片 3084"/>
                      <p:cNvPicPr/>
                      <p:nvPr/>
                    </p:nvPicPr>
                    <p:blipFill>
                      <a:blip r:embed="rId2"/>
                      <a:stretch>
                        <a:fillRect/>
                      </a:stretch>
                    </p:blipFill>
                    <p:spPr>
                      <a:xfrm>
                        <a:off x="1000125" y="1500188"/>
                        <a:ext cx="2928938" cy="357187"/>
                      </a:xfrm>
                      <a:prstGeom prst="rect">
                        <a:avLst/>
                      </a:prstGeom>
                      <a:noFill/>
                      <a:ln w="38100">
                        <a:noFill/>
                        <a:miter/>
                      </a:ln>
                    </p:spPr>
                  </p:pic>
                </p:oleObj>
              </mc:Fallback>
            </mc:AlternateContent>
          </a:graphicData>
        </a:graphic>
      </p:graphicFrame>
      <p:graphicFrame>
        <p:nvGraphicFramePr>
          <p:cNvPr id="75781" name="Object 5"/>
          <p:cNvGraphicFramePr>
            <a:graphicFrameLocks noChangeAspect="1"/>
          </p:cNvGraphicFramePr>
          <p:nvPr/>
        </p:nvGraphicFramePr>
        <p:xfrm>
          <a:off x="1023938" y="2071688"/>
          <a:ext cx="5665787" cy="357187"/>
        </p:xfrm>
        <a:graphic>
          <a:graphicData uri="http://schemas.openxmlformats.org/presentationml/2006/ole">
            <mc:AlternateContent xmlns:mc="http://schemas.openxmlformats.org/markup-compatibility/2006">
              <mc:Choice xmlns:v="urn:schemas-microsoft-com:vml" Requires="v">
                <p:oleObj spid="_x0000_s3087" name="" r:id="rId3" imgW="2259330" imgH="203200" progId="Equation.3">
                  <p:embed/>
                </p:oleObj>
              </mc:Choice>
              <mc:Fallback>
                <p:oleObj name="" r:id="rId3" imgW="2259330" imgH="203200" progId="Equation.3">
                  <p:embed/>
                  <p:pic>
                    <p:nvPicPr>
                      <p:cNvPr id="0" name="图片 3086"/>
                      <p:cNvPicPr/>
                      <p:nvPr/>
                    </p:nvPicPr>
                    <p:blipFill>
                      <a:blip r:embed="rId4"/>
                      <a:stretch>
                        <a:fillRect/>
                      </a:stretch>
                    </p:blipFill>
                    <p:spPr>
                      <a:xfrm>
                        <a:off x="1023938" y="2071688"/>
                        <a:ext cx="5665787" cy="357187"/>
                      </a:xfrm>
                      <a:prstGeom prst="rect">
                        <a:avLst/>
                      </a:prstGeom>
                      <a:noFill/>
                      <a:ln w="38100">
                        <a:noFill/>
                        <a:miter/>
                      </a:ln>
                    </p:spPr>
                  </p:pic>
                </p:oleObj>
              </mc:Fallback>
            </mc:AlternateContent>
          </a:graphicData>
        </a:graphic>
      </p:graphicFrame>
      <p:graphicFrame>
        <p:nvGraphicFramePr>
          <p:cNvPr id="75782" name="Object 6"/>
          <p:cNvGraphicFramePr>
            <a:graphicFrameLocks noChangeAspect="1"/>
          </p:cNvGraphicFramePr>
          <p:nvPr/>
        </p:nvGraphicFramePr>
        <p:xfrm>
          <a:off x="1000125" y="2703513"/>
          <a:ext cx="4743450" cy="357187"/>
        </p:xfrm>
        <a:graphic>
          <a:graphicData uri="http://schemas.openxmlformats.org/presentationml/2006/ole">
            <mc:AlternateContent xmlns:mc="http://schemas.openxmlformats.org/markup-compatibility/2006">
              <mc:Choice xmlns:v="urn:schemas-microsoft-com:vml" Requires="v">
                <p:oleObj spid="_x0000_s3082" name="" r:id="rId5" imgW="1891665" imgH="203200" progId="Equation.3">
                  <p:embed/>
                </p:oleObj>
              </mc:Choice>
              <mc:Fallback>
                <p:oleObj name="" r:id="rId5" imgW="1891665" imgH="203200" progId="Equation.3">
                  <p:embed/>
                  <p:pic>
                    <p:nvPicPr>
                      <p:cNvPr id="0" name="图片 3081"/>
                      <p:cNvPicPr/>
                      <p:nvPr/>
                    </p:nvPicPr>
                    <p:blipFill>
                      <a:blip r:embed="rId6"/>
                      <a:stretch>
                        <a:fillRect/>
                      </a:stretch>
                    </p:blipFill>
                    <p:spPr>
                      <a:xfrm>
                        <a:off x="1000125" y="2703513"/>
                        <a:ext cx="4743450" cy="357187"/>
                      </a:xfrm>
                      <a:prstGeom prst="rect">
                        <a:avLst/>
                      </a:prstGeom>
                      <a:noFill/>
                      <a:ln w="38100">
                        <a:noFill/>
                        <a:miter/>
                      </a:ln>
                    </p:spPr>
                  </p:pic>
                </p:oleObj>
              </mc:Fallback>
            </mc:AlternateContent>
          </a:graphicData>
        </a:graphic>
      </p:graphicFrame>
      <p:graphicFrame>
        <p:nvGraphicFramePr>
          <p:cNvPr id="75783" name="Object 7"/>
          <p:cNvGraphicFramePr>
            <a:graphicFrameLocks noChangeAspect="1"/>
          </p:cNvGraphicFramePr>
          <p:nvPr/>
        </p:nvGraphicFramePr>
        <p:xfrm>
          <a:off x="1071563" y="3286125"/>
          <a:ext cx="4806950" cy="357188"/>
        </p:xfrm>
        <a:graphic>
          <a:graphicData uri="http://schemas.openxmlformats.org/presentationml/2006/ole">
            <mc:AlternateContent xmlns:mc="http://schemas.openxmlformats.org/markup-compatibility/2006">
              <mc:Choice xmlns:v="urn:schemas-microsoft-com:vml" Requires="v">
                <p:oleObj spid="_x0000_s3084" name="" r:id="rId7" imgW="1917065" imgH="203200" progId="Equation.3">
                  <p:embed/>
                </p:oleObj>
              </mc:Choice>
              <mc:Fallback>
                <p:oleObj name="" r:id="rId7" imgW="1917065" imgH="203200" progId="Equation.3">
                  <p:embed/>
                  <p:pic>
                    <p:nvPicPr>
                      <p:cNvPr id="0" name="图片 3083"/>
                      <p:cNvPicPr/>
                      <p:nvPr/>
                    </p:nvPicPr>
                    <p:blipFill>
                      <a:blip r:embed="rId8"/>
                      <a:stretch>
                        <a:fillRect/>
                      </a:stretch>
                    </p:blipFill>
                    <p:spPr>
                      <a:xfrm>
                        <a:off x="1071563" y="3286125"/>
                        <a:ext cx="4806950" cy="357188"/>
                      </a:xfrm>
                      <a:prstGeom prst="rect">
                        <a:avLst/>
                      </a:prstGeom>
                      <a:noFill/>
                      <a:ln w="38100">
                        <a:noFill/>
                        <a:miter/>
                      </a:ln>
                    </p:spPr>
                  </p:pic>
                </p:oleObj>
              </mc:Fallback>
            </mc:AlternateContent>
          </a:graphicData>
        </a:graphic>
      </p:graphicFrame>
      <p:graphicFrame>
        <p:nvGraphicFramePr>
          <p:cNvPr id="75784" name="Object 8"/>
          <p:cNvGraphicFramePr>
            <a:graphicFrameLocks noChangeAspect="1"/>
          </p:cNvGraphicFramePr>
          <p:nvPr/>
        </p:nvGraphicFramePr>
        <p:xfrm>
          <a:off x="1071563" y="3890963"/>
          <a:ext cx="4456112" cy="357187"/>
        </p:xfrm>
        <a:graphic>
          <a:graphicData uri="http://schemas.openxmlformats.org/presentationml/2006/ole">
            <mc:AlternateContent xmlns:mc="http://schemas.openxmlformats.org/markup-compatibility/2006">
              <mc:Choice xmlns:v="urn:schemas-microsoft-com:vml" Requires="v">
                <p:oleObj spid="_x0000_s3088" name="" r:id="rId9" imgW="1777365" imgH="203200" progId="Equation.3">
                  <p:embed/>
                </p:oleObj>
              </mc:Choice>
              <mc:Fallback>
                <p:oleObj name="" r:id="rId9" imgW="1777365" imgH="203200" progId="Equation.3">
                  <p:embed/>
                  <p:pic>
                    <p:nvPicPr>
                      <p:cNvPr id="0" name="图片 3087"/>
                      <p:cNvPicPr/>
                      <p:nvPr/>
                    </p:nvPicPr>
                    <p:blipFill>
                      <a:blip r:embed="rId10"/>
                      <a:stretch>
                        <a:fillRect/>
                      </a:stretch>
                    </p:blipFill>
                    <p:spPr>
                      <a:xfrm>
                        <a:off x="1071563" y="3890963"/>
                        <a:ext cx="4456112" cy="357187"/>
                      </a:xfrm>
                      <a:prstGeom prst="rect">
                        <a:avLst/>
                      </a:prstGeom>
                      <a:noFill/>
                      <a:ln w="38100">
                        <a:noFill/>
                        <a:miter/>
                      </a:ln>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灯片编号占位符 4"/>
          <p:cNvSpPr txBox="1">
            <a:spLocks noGrp="1"/>
          </p:cNvSpPr>
          <p:nvPr/>
        </p:nvSpPr>
        <p:spPr>
          <a:xfrm>
            <a:off x="6553200" y="6248400"/>
            <a:ext cx="21336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76803" name="Rectangle 3"/>
          <p:cNvSpPr>
            <a:spLocks noGrp="1"/>
          </p:cNvSpPr>
          <p:nvPr>
            <p:ph type="body" idx="4294967295"/>
          </p:nvPr>
        </p:nvSpPr>
        <p:spPr>
          <a:xfrm>
            <a:off x="323850" y="836613"/>
            <a:ext cx="8820150" cy="504825"/>
          </a:xfrm>
          <a:ln/>
        </p:spPr>
        <p:txBody>
          <a:bodyPr vert="horz" wrap="square" lIns="91440" tIns="45720" rIns="91440" bIns="45720" anchor="t" anchorCtr="0"/>
          <a:p>
            <a:pPr marL="476250" indent="-476250" algn="just" eaLnBrk="1" hangingPunct="1">
              <a:lnSpc>
                <a:spcPct val="90000"/>
              </a:lnSpc>
              <a:spcBef>
                <a:spcPct val="50000"/>
              </a:spcBef>
              <a:buClrTx/>
              <a:buNone/>
            </a:pPr>
            <a:r>
              <a:rPr lang="zh-CN" altLang="en-US" sz="2800" b="1" dirty="0">
                <a:solidFill>
                  <a:srgbClr val="FF3300"/>
                </a:solidFill>
                <a:latin typeface="Times New Roman" panose="02020603050405020304" pitchFamily="18" charset="0"/>
              </a:rPr>
              <a:t>解：</a:t>
            </a:r>
            <a:r>
              <a:rPr lang="zh-CN" altLang="en-US" sz="2800" b="1" dirty="0">
                <a:solidFill>
                  <a:srgbClr val="000000"/>
                </a:solidFill>
                <a:latin typeface="Times New Roman" panose="02020603050405020304" pitchFamily="18" charset="0"/>
              </a:rPr>
              <a:t>  </a:t>
            </a:r>
            <a:r>
              <a:rPr lang="en-US" altLang="zh-CN" sz="2800" b="1" dirty="0">
                <a:solidFill>
                  <a:srgbClr val="000000"/>
                </a:solidFill>
                <a:latin typeface="Times New Roman" panose="02020603050405020304" pitchFamily="18" charset="0"/>
              </a:rPr>
              <a:t>(1)</a:t>
            </a:r>
            <a:r>
              <a:rPr lang="zh-CN" altLang="en-US" sz="2800" b="1" dirty="0">
                <a:solidFill>
                  <a:srgbClr val="FF3300"/>
                </a:solidFill>
                <a:latin typeface="Times New Roman" panose="02020603050405020304" pitchFamily="18" charset="0"/>
              </a:rPr>
              <a:t> </a:t>
            </a:r>
            <a:r>
              <a:rPr lang="zh-CN" altLang="en-US" sz="2800" b="1" dirty="0">
                <a:solidFill>
                  <a:srgbClr val="000000"/>
                </a:solidFill>
                <a:latin typeface="Times New Roman" panose="02020603050405020304" pitchFamily="18" charset="0"/>
              </a:rPr>
              <a:t>  </a:t>
            </a:r>
            <a:r>
              <a:rPr lang="en-US" altLang="zh-CN" sz="2800" b="1" dirty="0">
                <a:solidFill>
                  <a:srgbClr val="000000"/>
                </a:solidFill>
                <a:latin typeface="Times New Roman" panose="02020603050405020304" pitchFamily="18" charset="0"/>
              </a:rPr>
              <a:t> </a:t>
            </a:r>
            <a:endParaRPr lang="zh-CN" altLang="en-US" b="1" dirty="0">
              <a:solidFill>
                <a:srgbClr val="000000"/>
              </a:solidFill>
              <a:latin typeface="Times New Roman" panose="02020603050405020304" pitchFamily="18" charset="0"/>
            </a:endParaRPr>
          </a:p>
        </p:txBody>
      </p:sp>
      <p:graphicFrame>
        <p:nvGraphicFramePr>
          <p:cNvPr id="76804" name="Object 4"/>
          <p:cNvGraphicFramePr>
            <a:graphicFrameLocks noChangeAspect="1"/>
          </p:cNvGraphicFramePr>
          <p:nvPr/>
        </p:nvGraphicFramePr>
        <p:xfrm>
          <a:off x="1930400" y="923925"/>
          <a:ext cx="3416300" cy="417513"/>
        </p:xfrm>
        <a:graphic>
          <a:graphicData uri="http://schemas.openxmlformats.org/presentationml/2006/ole">
            <mc:AlternateContent xmlns:mc="http://schemas.openxmlformats.org/markup-compatibility/2006">
              <mc:Choice xmlns:v="urn:schemas-microsoft-com:vml" Requires="v">
                <p:oleObj spid="_x0000_s3083" name="" r:id="rId1" imgW="1167765" imgH="203200" progId="Equation.3">
                  <p:embed/>
                </p:oleObj>
              </mc:Choice>
              <mc:Fallback>
                <p:oleObj name="" r:id="rId1" imgW="1167765" imgH="203200" progId="Equation.3">
                  <p:embed/>
                  <p:pic>
                    <p:nvPicPr>
                      <p:cNvPr id="0" name="图片 3082"/>
                      <p:cNvPicPr/>
                      <p:nvPr/>
                    </p:nvPicPr>
                    <p:blipFill>
                      <a:blip r:embed="rId2"/>
                      <a:stretch>
                        <a:fillRect/>
                      </a:stretch>
                    </p:blipFill>
                    <p:spPr>
                      <a:xfrm>
                        <a:off x="1930400" y="923925"/>
                        <a:ext cx="3416300" cy="417513"/>
                      </a:xfrm>
                      <a:prstGeom prst="rect">
                        <a:avLst/>
                      </a:prstGeom>
                      <a:noFill/>
                      <a:ln w="38100">
                        <a:noFill/>
                        <a:miter/>
                      </a:ln>
                    </p:spPr>
                  </p:pic>
                </p:oleObj>
              </mc:Fallback>
            </mc:AlternateContent>
          </a:graphicData>
        </a:graphic>
      </p:graphicFrame>
      <p:graphicFrame>
        <p:nvGraphicFramePr>
          <p:cNvPr id="76805" name="Object 5"/>
          <p:cNvGraphicFramePr>
            <a:graphicFrameLocks noChangeAspect="1"/>
          </p:cNvGraphicFramePr>
          <p:nvPr/>
        </p:nvGraphicFramePr>
        <p:xfrm>
          <a:off x="1931988" y="3508375"/>
          <a:ext cx="5664200" cy="357188"/>
        </p:xfrm>
        <a:graphic>
          <a:graphicData uri="http://schemas.openxmlformats.org/presentationml/2006/ole">
            <mc:AlternateContent xmlns:mc="http://schemas.openxmlformats.org/markup-compatibility/2006">
              <mc:Choice xmlns:v="urn:schemas-microsoft-com:vml" Requires="v">
                <p:oleObj spid="_x0000_s3090" name="" r:id="rId3" imgW="2259330" imgH="203200" progId="Equation.3">
                  <p:embed/>
                </p:oleObj>
              </mc:Choice>
              <mc:Fallback>
                <p:oleObj name="" r:id="rId3" imgW="2259330" imgH="203200" progId="Equation.3">
                  <p:embed/>
                  <p:pic>
                    <p:nvPicPr>
                      <p:cNvPr id="0" name="图片 3089"/>
                      <p:cNvPicPr/>
                      <p:nvPr/>
                    </p:nvPicPr>
                    <p:blipFill>
                      <a:blip r:embed="rId4"/>
                      <a:stretch>
                        <a:fillRect/>
                      </a:stretch>
                    </p:blipFill>
                    <p:spPr>
                      <a:xfrm>
                        <a:off x="1931988" y="3508375"/>
                        <a:ext cx="5664200" cy="357188"/>
                      </a:xfrm>
                      <a:prstGeom prst="rect">
                        <a:avLst/>
                      </a:prstGeom>
                      <a:noFill/>
                      <a:ln w="38100">
                        <a:noFill/>
                        <a:miter/>
                      </a:ln>
                    </p:spPr>
                  </p:pic>
                </p:oleObj>
              </mc:Fallback>
            </mc:AlternateContent>
          </a:graphicData>
        </a:graphic>
      </p:graphicFrame>
      <p:sp>
        <p:nvSpPr>
          <p:cNvPr id="2" name="文本框 1"/>
          <p:cNvSpPr txBox="1"/>
          <p:nvPr/>
        </p:nvSpPr>
        <p:spPr>
          <a:xfrm>
            <a:off x="1835150" y="1444625"/>
            <a:ext cx="6337300" cy="18161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spcBef>
                <a:spcPct val="0"/>
              </a:spcBef>
              <a:buClrTx/>
              <a:buSzTx/>
              <a:buFontTx/>
              <a:buNone/>
            </a:pPr>
            <a:r>
              <a:rPr lang="zh-CN" altLang="en-US" sz="2800" dirty="0"/>
              <a:t>前件为真，则后件一定为真，所以是逻辑有效式。</a:t>
            </a:r>
            <a:endParaRPr lang="en-US" altLang="zh-CN" sz="2800" dirty="0"/>
          </a:p>
          <a:p>
            <a:pPr marL="0" lvl="0" indent="0">
              <a:spcBef>
                <a:spcPct val="0"/>
              </a:spcBef>
              <a:buClrTx/>
              <a:buSzTx/>
              <a:buFontTx/>
              <a:buNone/>
            </a:pPr>
            <a:r>
              <a:rPr lang="zh-CN" altLang="en-US" sz="2800" dirty="0"/>
              <a:t>另一证明方法：后件为假，可推出前件为假。</a:t>
            </a:r>
            <a:endParaRPr lang="zh-CN" altLang="en-US" sz="2800" dirty="0"/>
          </a:p>
        </p:txBody>
      </p:sp>
      <p:sp>
        <p:nvSpPr>
          <p:cNvPr id="10" name="Rectangle 3"/>
          <p:cNvSpPr txBox="1">
            <a:spLocks noChangeArrowheads="1"/>
          </p:cNvSpPr>
          <p:nvPr/>
        </p:nvSpPr>
        <p:spPr bwMode="auto">
          <a:xfrm>
            <a:off x="395288" y="3424238"/>
            <a:ext cx="882015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476250" marR="0" lvl="0" indent="-476250" algn="just" defTabSz="914400" rtl="0" eaLnBrk="1" fontAlgn="base" latinLnBrk="0" hangingPunct="1">
              <a:lnSpc>
                <a:spcPct val="90000"/>
              </a:lnSpc>
              <a:spcBef>
                <a:spcPct val="50000"/>
              </a:spcBef>
              <a:spcAft>
                <a:spcPct val="0"/>
              </a:spcAft>
              <a:buClrTx/>
              <a:buSzPct val="75000"/>
              <a:buFont typeface="Wingdings" panose="05000000000000000000" pitchFamily="2" charset="2"/>
              <a:buNone/>
              <a:defRPr/>
            </a:pPr>
            <a:r>
              <a:rPr kumimoji="0" lang="zh-CN" altLang="en-US" sz="2800" b="1" i="0" u="none" strike="noStrike" kern="0" cap="none" spc="0" normalizeH="0" baseline="0" noProof="0" dirty="0">
                <a:ln>
                  <a:noFill/>
                </a:ln>
                <a:solidFill>
                  <a:srgbClr val="FF3300"/>
                </a:solidFill>
                <a:effectLst/>
                <a:uLnTx/>
                <a:uFillTx/>
                <a:latin typeface="Times New Roman" panose="02020603050405020304" pitchFamily="18" charset="0"/>
                <a:ea typeface="+mn-ea"/>
                <a:cs typeface="+mn-cs"/>
              </a:rPr>
              <a:t> </a:t>
            </a:r>
            <a:r>
              <a:rPr kumimoji="0" lang="zh-CN" altLang="en-US" sz="2800" b="1" i="0" u="none" strike="noStrike" kern="0" cap="none" spc="0" normalizeH="0" baseline="0" noProof="0" dirty="0" smtClean="0">
                <a:ln>
                  <a:noFill/>
                </a:ln>
                <a:solidFill>
                  <a:srgbClr val="FF3300"/>
                </a:solidFill>
                <a:effectLst/>
                <a:uLnTx/>
                <a:uFillTx/>
                <a:latin typeface="Times New Roman" panose="02020603050405020304" pitchFamily="18" charset="0"/>
                <a:ea typeface="+mn-ea"/>
                <a:cs typeface="+mn-cs"/>
              </a:rPr>
              <a:t>       </a:t>
            </a:r>
            <a:r>
              <a:rPr kumimoji="0"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cs typeface="+mn-cs"/>
              </a:rPr>
              <a:t>  </a:t>
            </a:r>
            <a:r>
              <a:rPr kumimoji="0" lang="en-US" altLang="zh-CN" sz="28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cs typeface="+mn-cs"/>
              </a:rPr>
              <a:t>(2)</a:t>
            </a:r>
            <a:r>
              <a:rPr kumimoji="0" lang="zh-CN" altLang="en-US" sz="2800" b="1" i="0" u="none" strike="noStrike" kern="0" cap="none" spc="0" normalizeH="0" baseline="0" noProof="0" dirty="0" smtClean="0">
                <a:ln>
                  <a:noFill/>
                </a:ln>
                <a:solidFill>
                  <a:srgbClr val="FF3300"/>
                </a:solidFill>
                <a:effectLst/>
                <a:uLnTx/>
                <a:uFillTx/>
                <a:latin typeface="Times New Roman" panose="02020603050405020304" pitchFamily="18" charset="0"/>
                <a:ea typeface="+mn-ea"/>
                <a:cs typeface="+mn-cs"/>
              </a:rPr>
              <a:t> </a:t>
            </a:r>
            <a:r>
              <a:rPr kumimoji="0"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cs typeface="+mn-cs"/>
              </a:rPr>
              <a:t>  </a:t>
            </a:r>
            <a:r>
              <a:rPr kumimoji="0" lang="en-US" altLang="zh-CN" sz="28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cs typeface="+mn-cs"/>
              </a:rPr>
              <a:t> </a:t>
            </a:r>
            <a:endParaRPr kumimoji="0" lang="zh-CN" altLang="en-US" sz="32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cs typeface="+mn-cs"/>
            </a:endParaRPr>
          </a:p>
        </p:txBody>
      </p:sp>
      <p:sp>
        <p:nvSpPr>
          <p:cNvPr id="11" name="文本框 10"/>
          <p:cNvSpPr txBox="1">
            <a:spLocks noRot="1" noChangeAspect="1" noMove="1" noResize="1" noEditPoints="1" noAdjustHandles="1" noChangeArrowheads="1" noChangeShapeType="1" noTextEdit="1"/>
          </p:cNvSpPr>
          <p:nvPr/>
        </p:nvSpPr>
        <p:spPr>
          <a:xfrm>
            <a:off x="1835150" y="3996082"/>
            <a:ext cx="6336704" cy="954108"/>
          </a:xfrm>
          <a:prstGeom prst="rect">
            <a:avLst/>
          </a:prstGeom>
          <a:blipFill rotWithShape="0">
            <a:blip r:embed="rId5"/>
            <a:stretch>
              <a:fillRect l="-1923" t="-8974"/>
            </a:stretch>
          </a:blipFill>
        </p:spPr>
        <p:txBody>
          <a:bodyPr/>
          <a:lstStyle/>
          <a:p>
            <a:pPr marR="0" defTabSz="914400">
              <a:buClrTx/>
              <a:buSzTx/>
              <a:buFontTx/>
              <a:buNone/>
              <a:defRPr/>
            </a:pPr>
            <a:r>
              <a:rPr kumimoji="0" lang="zh-CN" altLang="en-US" kern="1200" cap="none" spc="0" normalizeH="0" baseline="0" noProof="0">
                <a:noFill/>
                <a:latin typeface="Arial" panose="020B0604020202020204" pitchFamily="34" charset="0"/>
                <a:ea typeface="宋体" panose="02010600030101010101" pitchFamily="2" charset="-122"/>
                <a:cs typeface="+mn-cs"/>
              </a:rPr>
              <a:t> </a:t>
            </a:r>
            <a:endParaRPr kumimoji="0" lang="zh-CN" altLang="en-US" kern="1200" cap="none" spc="0" normalizeH="0" baseline="0" noProof="0">
              <a:noFill/>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灯片编号占位符 4"/>
          <p:cNvSpPr txBox="1">
            <a:spLocks noGrp="1"/>
          </p:cNvSpPr>
          <p:nvPr/>
        </p:nvSpPr>
        <p:spPr>
          <a:xfrm>
            <a:off x="6553200" y="6248400"/>
            <a:ext cx="21336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77827" name="Rectangle 3"/>
          <p:cNvSpPr>
            <a:spLocks noGrp="1"/>
          </p:cNvSpPr>
          <p:nvPr>
            <p:ph type="body" idx="4294967295"/>
          </p:nvPr>
        </p:nvSpPr>
        <p:spPr>
          <a:xfrm>
            <a:off x="323850" y="836613"/>
            <a:ext cx="8820150" cy="504825"/>
          </a:xfrm>
          <a:ln/>
        </p:spPr>
        <p:txBody>
          <a:bodyPr vert="horz" wrap="square" lIns="91440" tIns="45720" rIns="91440" bIns="45720" anchor="t" anchorCtr="0"/>
          <a:p>
            <a:pPr marL="476250" indent="-476250" algn="just" eaLnBrk="1" hangingPunct="1">
              <a:lnSpc>
                <a:spcPct val="90000"/>
              </a:lnSpc>
              <a:spcBef>
                <a:spcPct val="50000"/>
              </a:spcBef>
              <a:buClrTx/>
              <a:buNone/>
            </a:pPr>
            <a:r>
              <a:rPr lang="zh-CN" altLang="en-US" sz="2800" b="1" dirty="0">
                <a:solidFill>
                  <a:srgbClr val="FF3300"/>
                </a:solidFill>
                <a:latin typeface="Times New Roman" panose="02020603050405020304" pitchFamily="18" charset="0"/>
              </a:rPr>
              <a:t>解：</a:t>
            </a:r>
            <a:r>
              <a:rPr lang="zh-CN" altLang="en-US" sz="2800" b="1" dirty="0">
                <a:solidFill>
                  <a:srgbClr val="000000"/>
                </a:solidFill>
                <a:latin typeface="Times New Roman" panose="02020603050405020304" pitchFamily="18" charset="0"/>
              </a:rPr>
              <a:t>  </a:t>
            </a:r>
            <a:r>
              <a:rPr lang="en-US" altLang="zh-CN" sz="2800" b="1" dirty="0">
                <a:solidFill>
                  <a:srgbClr val="000000"/>
                </a:solidFill>
                <a:latin typeface="Times New Roman" panose="02020603050405020304" pitchFamily="18" charset="0"/>
              </a:rPr>
              <a:t>(3)</a:t>
            </a:r>
            <a:r>
              <a:rPr lang="zh-CN" altLang="en-US" sz="2800" b="1" dirty="0">
                <a:solidFill>
                  <a:srgbClr val="FF3300"/>
                </a:solidFill>
                <a:latin typeface="Times New Roman" panose="02020603050405020304" pitchFamily="18" charset="0"/>
              </a:rPr>
              <a:t> </a:t>
            </a:r>
            <a:r>
              <a:rPr lang="zh-CN" altLang="en-US" sz="2800" b="1" dirty="0">
                <a:solidFill>
                  <a:srgbClr val="000000"/>
                </a:solidFill>
                <a:latin typeface="Times New Roman" panose="02020603050405020304" pitchFamily="18" charset="0"/>
              </a:rPr>
              <a:t>  </a:t>
            </a:r>
            <a:r>
              <a:rPr lang="en-US" altLang="zh-CN" sz="2800" b="1" dirty="0">
                <a:solidFill>
                  <a:srgbClr val="000000"/>
                </a:solidFill>
                <a:latin typeface="Times New Roman" panose="02020603050405020304" pitchFamily="18" charset="0"/>
              </a:rPr>
              <a:t> </a:t>
            </a:r>
            <a:endParaRPr lang="zh-CN" altLang="en-US" b="1" dirty="0">
              <a:solidFill>
                <a:srgbClr val="000000"/>
              </a:solidFill>
              <a:latin typeface="Times New Roman" panose="02020603050405020304" pitchFamily="18" charset="0"/>
            </a:endParaRPr>
          </a:p>
        </p:txBody>
      </p:sp>
      <p:sp>
        <p:nvSpPr>
          <p:cNvPr id="10" name="Rectangle 3"/>
          <p:cNvSpPr txBox="1">
            <a:spLocks noChangeArrowheads="1"/>
          </p:cNvSpPr>
          <p:nvPr/>
        </p:nvSpPr>
        <p:spPr bwMode="auto">
          <a:xfrm>
            <a:off x="323850" y="2714625"/>
            <a:ext cx="882015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476250" marR="0" lvl="0" indent="-476250" algn="just" defTabSz="914400" rtl="0" eaLnBrk="1" fontAlgn="base" latinLnBrk="0" hangingPunct="1">
              <a:lnSpc>
                <a:spcPct val="90000"/>
              </a:lnSpc>
              <a:spcBef>
                <a:spcPct val="50000"/>
              </a:spcBef>
              <a:spcAft>
                <a:spcPct val="0"/>
              </a:spcAft>
              <a:buClrTx/>
              <a:buSzPct val="75000"/>
              <a:buFont typeface="Wingdings" panose="05000000000000000000" pitchFamily="2" charset="2"/>
              <a:buNone/>
              <a:defRPr/>
            </a:pPr>
            <a:r>
              <a:rPr kumimoji="0" lang="zh-CN" altLang="en-US" sz="2800" b="1" i="0" u="none" strike="noStrike" kern="0" cap="none" spc="0" normalizeH="0" baseline="0" noProof="0" dirty="0">
                <a:ln>
                  <a:noFill/>
                </a:ln>
                <a:solidFill>
                  <a:srgbClr val="FF3300"/>
                </a:solidFill>
                <a:effectLst/>
                <a:uLnTx/>
                <a:uFillTx/>
                <a:latin typeface="Times New Roman" panose="02020603050405020304" pitchFamily="18" charset="0"/>
                <a:ea typeface="+mn-ea"/>
                <a:cs typeface="+mn-cs"/>
              </a:rPr>
              <a:t> </a:t>
            </a:r>
            <a:r>
              <a:rPr kumimoji="0" lang="zh-CN" altLang="en-US" sz="2800" b="1" i="0" u="none" strike="noStrike" kern="0" cap="none" spc="0" normalizeH="0" baseline="0" noProof="0" dirty="0" smtClean="0">
                <a:ln>
                  <a:noFill/>
                </a:ln>
                <a:solidFill>
                  <a:srgbClr val="FF3300"/>
                </a:solidFill>
                <a:effectLst/>
                <a:uLnTx/>
                <a:uFillTx/>
                <a:latin typeface="Times New Roman" panose="02020603050405020304" pitchFamily="18" charset="0"/>
                <a:ea typeface="+mn-ea"/>
                <a:cs typeface="+mn-cs"/>
              </a:rPr>
              <a:t>       </a:t>
            </a:r>
            <a:r>
              <a:rPr kumimoji="0"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cs typeface="+mn-cs"/>
              </a:rPr>
              <a:t>  </a:t>
            </a:r>
            <a:r>
              <a:rPr kumimoji="0" lang="en-US" altLang="zh-CN" sz="28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cs typeface="+mn-cs"/>
              </a:rPr>
              <a:t>(4)</a:t>
            </a:r>
            <a:r>
              <a:rPr kumimoji="0" lang="zh-CN" altLang="en-US" sz="2800" b="1" i="0" u="none" strike="noStrike" kern="0" cap="none" spc="0" normalizeH="0" baseline="0" noProof="0" dirty="0" smtClean="0">
                <a:ln>
                  <a:noFill/>
                </a:ln>
                <a:solidFill>
                  <a:srgbClr val="FF3300"/>
                </a:solidFill>
                <a:effectLst/>
                <a:uLnTx/>
                <a:uFillTx/>
                <a:latin typeface="Times New Roman" panose="02020603050405020304" pitchFamily="18" charset="0"/>
                <a:ea typeface="+mn-ea"/>
                <a:cs typeface="+mn-cs"/>
              </a:rPr>
              <a:t> </a:t>
            </a:r>
            <a:r>
              <a:rPr kumimoji="0" lang="zh-C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cs typeface="+mn-cs"/>
              </a:rPr>
              <a:t>  </a:t>
            </a:r>
            <a:r>
              <a:rPr kumimoji="0" lang="en-US" altLang="zh-CN" sz="28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cs typeface="+mn-cs"/>
              </a:rPr>
              <a:t> </a:t>
            </a:r>
            <a:endParaRPr kumimoji="0" lang="zh-CN" altLang="en-US" sz="32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cs typeface="+mn-cs"/>
            </a:endParaRPr>
          </a:p>
        </p:txBody>
      </p:sp>
      <p:sp>
        <p:nvSpPr>
          <p:cNvPr id="11" name="文本框 10"/>
          <p:cNvSpPr txBox="1">
            <a:spLocks noRot="1" noChangeAspect="1" noMove="1" noResize="1" noEditPoints="1" noAdjustHandles="1" noChangeArrowheads="1" noChangeShapeType="1" noTextEdit="1"/>
          </p:cNvSpPr>
          <p:nvPr/>
        </p:nvSpPr>
        <p:spPr>
          <a:xfrm>
            <a:off x="1835150" y="3559045"/>
            <a:ext cx="6336704" cy="954108"/>
          </a:xfrm>
          <a:prstGeom prst="rect">
            <a:avLst/>
          </a:prstGeom>
          <a:blipFill rotWithShape="0">
            <a:blip r:embed="rId1"/>
            <a:stretch>
              <a:fillRect l="-1923" t="-8974"/>
            </a:stretch>
          </a:blipFill>
        </p:spPr>
        <p:txBody>
          <a:bodyPr/>
          <a:lstStyle/>
          <a:p>
            <a:pPr marR="0" defTabSz="914400">
              <a:buClrTx/>
              <a:buSzTx/>
              <a:buFontTx/>
              <a:buNone/>
              <a:defRPr/>
            </a:pPr>
            <a:r>
              <a:rPr kumimoji="0" lang="zh-CN" altLang="en-US" kern="1200" cap="none" spc="0" normalizeH="0" baseline="0" noProof="0">
                <a:noFill/>
                <a:latin typeface="Arial" panose="020B0604020202020204" pitchFamily="34" charset="0"/>
                <a:ea typeface="宋体" panose="02010600030101010101" pitchFamily="2" charset="-122"/>
                <a:cs typeface="+mn-cs"/>
              </a:rPr>
              <a:t> </a:t>
            </a:r>
            <a:endParaRPr kumimoji="0" lang="zh-CN" altLang="en-US" kern="1200" cap="none" spc="0" normalizeH="0" baseline="0" noProof="0">
              <a:noFill/>
              <a:latin typeface="Arial" panose="020B0604020202020204" pitchFamily="34" charset="0"/>
              <a:ea typeface="宋体" panose="02010600030101010101" pitchFamily="2" charset="-122"/>
              <a:cs typeface="+mn-cs"/>
            </a:endParaRPr>
          </a:p>
        </p:txBody>
      </p:sp>
      <p:graphicFrame>
        <p:nvGraphicFramePr>
          <p:cNvPr id="77830" name="Object 6"/>
          <p:cNvGraphicFramePr>
            <a:graphicFrameLocks noChangeAspect="1"/>
          </p:cNvGraphicFramePr>
          <p:nvPr/>
        </p:nvGraphicFramePr>
        <p:xfrm>
          <a:off x="1908175" y="895350"/>
          <a:ext cx="4743450" cy="446088"/>
        </p:xfrm>
        <a:graphic>
          <a:graphicData uri="http://schemas.openxmlformats.org/presentationml/2006/ole">
            <mc:AlternateContent xmlns:mc="http://schemas.openxmlformats.org/markup-compatibility/2006">
              <mc:Choice xmlns:v="urn:schemas-microsoft-com:vml" Requires="v">
                <p:oleObj spid="_x0000_s3089" name="" r:id="rId2" imgW="1891665" imgH="203200" progId="Equation.3">
                  <p:embed/>
                </p:oleObj>
              </mc:Choice>
              <mc:Fallback>
                <p:oleObj name="" r:id="rId2" imgW="1891665" imgH="203200" progId="Equation.3">
                  <p:embed/>
                  <p:pic>
                    <p:nvPicPr>
                      <p:cNvPr id="0" name="图片 3088"/>
                      <p:cNvPicPr/>
                      <p:nvPr/>
                    </p:nvPicPr>
                    <p:blipFill>
                      <a:blip r:embed="rId3"/>
                      <a:stretch>
                        <a:fillRect/>
                      </a:stretch>
                    </p:blipFill>
                    <p:spPr>
                      <a:xfrm>
                        <a:off x="1908175" y="895350"/>
                        <a:ext cx="4743450" cy="446088"/>
                      </a:xfrm>
                      <a:prstGeom prst="rect">
                        <a:avLst/>
                      </a:prstGeom>
                      <a:noFill/>
                      <a:ln w="38100">
                        <a:noFill/>
                        <a:miter/>
                      </a:ln>
                    </p:spPr>
                  </p:pic>
                </p:oleObj>
              </mc:Fallback>
            </mc:AlternateContent>
          </a:graphicData>
        </a:graphic>
      </p:graphicFrame>
      <p:sp>
        <p:nvSpPr>
          <p:cNvPr id="12" name="文本框 11"/>
          <p:cNvSpPr txBox="1">
            <a:spLocks noRot="1" noChangeAspect="1" noMove="1" noResize="1" noEditPoints="1" noAdjustHandles="1" noChangeArrowheads="1" noChangeShapeType="1" noTextEdit="1"/>
          </p:cNvSpPr>
          <p:nvPr/>
        </p:nvSpPr>
        <p:spPr>
          <a:xfrm>
            <a:off x="1835150" y="1416259"/>
            <a:ext cx="6336704" cy="954107"/>
          </a:xfrm>
          <a:prstGeom prst="rect">
            <a:avLst/>
          </a:prstGeom>
          <a:blipFill rotWithShape="0">
            <a:blip r:embed="rId4"/>
            <a:stretch>
              <a:fillRect l="-1923" t="-8280"/>
            </a:stretch>
          </a:blipFill>
        </p:spPr>
        <p:txBody>
          <a:bodyPr/>
          <a:lstStyle/>
          <a:p>
            <a:pPr marR="0" defTabSz="914400">
              <a:buClrTx/>
              <a:buSzTx/>
              <a:buFontTx/>
              <a:buNone/>
              <a:defRPr/>
            </a:pPr>
            <a:r>
              <a:rPr kumimoji="0" lang="zh-CN" altLang="en-US" kern="1200" cap="none" spc="0" normalizeH="0" baseline="0" noProof="0">
                <a:noFill/>
                <a:latin typeface="Arial" panose="020B0604020202020204" pitchFamily="34" charset="0"/>
                <a:ea typeface="宋体" panose="02010600030101010101" pitchFamily="2" charset="-122"/>
                <a:cs typeface="+mn-cs"/>
              </a:rPr>
              <a:t> </a:t>
            </a:r>
            <a:endParaRPr kumimoji="0" lang="zh-CN" altLang="en-US" kern="1200" cap="none" spc="0" normalizeH="0" baseline="0" noProof="0">
              <a:noFill/>
              <a:latin typeface="Arial" panose="020B0604020202020204" pitchFamily="34" charset="0"/>
              <a:ea typeface="宋体" panose="02010600030101010101" pitchFamily="2" charset="-122"/>
              <a:cs typeface="+mn-cs"/>
            </a:endParaRPr>
          </a:p>
        </p:txBody>
      </p:sp>
      <p:graphicFrame>
        <p:nvGraphicFramePr>
          <p:cNvPr id="77832" name="Object 7"/>
          <p:cNvGraphicFramePr>
            <a:graphicFrameLocks noChangeAspect="1"/>
          </p:cNvGraphicFramePr>
          <p:nvPr/>
        </p:nvGraphicFramePr>
        <p:xfrm>
          <a:off x="1835150" y="2787650"/>
          <a:ext cx="5795963" cy="430213"/>
        </p:xfrm>
        <a:graphic>
          <a:graphicData uri="http://schemas.openxmlformats.org/presentationml/2006/ole">
            <mc:AlternateContent xmlns:mc="http://schemas.openxmlformats.org/markup-compatibility/2006">
              <mc:Choice xmlns:v="urn:schemas-microsoft-com:vml" Requires="v">
                <p:oleObj spid="_x0000_s3086" name="" r:id="rId5" imgW="1917065" imgH="203200" progId="Equation.3">
                  <p:embed/>
                </p:oleObj>
              </mc:Choice>
              <mc:Fallback>
                <p:oleObj name="" r:id="rId5" imgW="1917065" imgH="203200" progId="Equation.3">
                  <p:embed/>
                  <p:pic>
                    <p:nvPicPr>
                      <p:cNvPr id="0" name="图片 3085"/>
                      <p:cNvPicPr/>
                      <p:nvPr/>
                    </p:nvPicPr>
                    <p:blipFill>
                      <a:blip r:embed="rId6"/>
                      <a:stretch>
                        <a:fillRect/>
                      </a:stretch>
                    </p:blipFill>
                    <p:spPr>
                      <a:xfrm>
                        <a:off x="1835150" y="2787650"/>
                        <a:ext cx="5795963" cy="43021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灯片编号占位符 3"/>
          <p:cNvSpPr txBox="1">
            <a:spLocks noGrp="1"/>
          </p:cNvSpPr>
          <p:nvPr>
            <p:ph type="sldNum" sz="quarter" idx="11"/>
          </p:nvPr>
        </p:nvSpPr>
        <p:spPr>
          <a:xfrm>
            <a:off x="457200" y="6245225"/>
            <a:ext cx="2133600" cy="476250"/>
          </a:xfrm>
          <a:ln/>
        </p:spPr>
        <p:txBody>
          <a:bodyPr anchor="b" anchorCtr="0"/>
          <a:p>
            <a:pPr marL="0" indent="0" eaLnBrk="1" hangingPunct="1">
              <a:spcBef>
                <a:spcPct val="0"/>
              </a:spcBef>
              <a:buClrTx/>
              <a:buSzTx/>
              <a:buFontTx/>
              <a:buNone/>
            </a:pPr>
            <a:fld id="{9A0DB2DC-4C9A-4742-B13C-FB6460FD3503}" type="slidenum">
              <a:rPr lang="en-US" altLang="zh-CN" sz="1400" dirty="0"/>
            </a:fld>
            <a:endParaRPr lang="en-US" altLang="zh-CN" sz="1400" dirty="0"/>
          </a:p>
        </p:txBody>
      </p:sp>
      <p:sp>
        <p:nvSpPr>
          <p:cNvPr id="86019" name="Rectangle 3"/>
          <p:cNvSpPr>
            <a:spLocks noGrp="1"/>
          </p:cNvSpPr>
          <p:nvPr>
            <p:ph type="body" idx="4294967295"/>
          </p:nvPr>
        </p:nvSpPr>
        <p:spPr>
          <a:xfrm>
            <a:off x="395288" y="1412875"/>
            <a:ext cx="8291512" cy="4032250"/>
          </a:xfrm>
          <a:solidFill>
            <a:srgbClr val="D9F1FF">
              <a:alpha val="100000"/>
            </a:srgbClr>
          </a:solidFill>
          <a:ln/>
        </p:spPr>
        <p:txBody>
          <a:bodyPr vert="horz" wrap="square" lIns="91440" tIns="45720" rIns="91440" bIns="45720" anchor="t" anchorCtr="0"/>
          <a:p>
            <a:pPr marL="539750" indent="-539750" eaLnBrk="1" hangingPunct="1">
              <a:lnSpc>
                <a:spcPct val="110000"/>
              </a:lnSpc>
              <a:spcBef>
                <a:spcPct val="25000"/>
              </a:spcBef>
              <a:buFontTx/>
              <a:buNone/>
            </a:pPr>
            <a:r>
              <a:rPr lang="en-US" altLang="zh-CN" b="1" dirty="0">
                <a:solidFill>
                  <a:schemeClr val="accent2"/>
                </a:solidFill>
                <a:latin typeface="Times New Roman" panose="02020603050405020304" pitchFamily="18" charset="0"/>
              </a:rPr>
              <a:t>(5) </a:t>
            </a:r>
            <a:r>
              <a:rPr lang="en-US" altLang="zh-CN" b="1" dirty="0">
                <a:solidFill>
                  <a:schemeClr val="accent2"/>
                </a:solidFill>
                <a:latin typeface="Times New Roman" panose="02020603050405020304" pitchFamily="18" charset="0"/>
                <a:sym typeface="Symbol" panose="05050102010706020507" pitchFamily="18" charset="2"/>
              </a:rPr>
              <a:t></a:t>
            </a:r>
            <a:r>
              <a:rPr lang="en-US" altLang="zh-CN" b="1" dirty="0">
                <a:solidFill>
                  <a:schemeClr val="accent2"/>
                </a:solidFill>
                <a:latin typeface="Times New Roman" panose="02020603050405020304" pitchFamily="18" charset="0"/>
              </a:rPr>
              <a:t>x</a:t>
            </a:r>
            <a:r>
              <a:rPr lang="en-US" altLang="zh-CN" b="1" dirty="0">
                <a:solidFill>
                  <a:schemeClr val="accent2"/>
                </a:solidFill>
                <a:latin typeface="Times New Roman" panose="02020603050405020304" pitchFamily="18" charset="0"/>
                <a:sym typeface="Symbol" panose="05050102010706020507" pitchFamily="18" charset="2"/>
              </a:rPr>
              <a:t></a:t>
            </a:r>
            <a:r>
              <a:rPr lang="en-US" altLang="zh-CN" b="1" dirty="0">
                <a:solidFill>
                  <a:schemeClr val="accent2"/>
                </a:solidFill>
                <a:latin typeface="Times New Roman" panose="02020603050405020304" pitchFamily="18" charset="0"/>
              </a:rPr>
              <a:t>y</a:t>
            </a:r>
            <a:r>
              <a:rPr lang="en-US" altLang="zh-CN" b="1" dirty="0">
                <a:solidFill>
                  <a:schemeClr val="accent2"/>
                </a:solidFill>
                <a:latin typeface="Times New Roman" panose="02020603050405020304" pitchFamily="18" charset="0"/>
                <a:sym typeface="Symbol" panose="05050102010706020507" pitchFamily="18" charset="2"/>
              </a:rPr>
              <a:t> </a:t>
            </a:r>
            <a:r>
              <a:rPr lang="en-US" altLang="zh-CN" b="1" dirty="0">
                <a:solidFill>
                  <a:schemeClr val="accent2"/>
                </a:solidFill>
                <a:latin typeface="Times New Roman" panose="02020603050405020304" pitchFamily="18" charset="0"/>
              </a:rPr>
              <a:t>F(x, y) </a:t>
            </a:r>
            <a:r>
              <a:rPr lang="en-US" altLang="zh-CN" b="1" dirty="0">
                <a:solidFill>
                  <a:schemeClr val="accent2"/>
                </a:solidFill>
                <a:latin typeface="Times New Roman" panose="02020603050405020304" pitchFamily="18" charset="0"/>
                <a:sym typeface="Symbol" panose="05050102010706020507" pitchFamily="18" charset="2"/>
              </a:rPr>
              <a:t> </a:t>
            </a:r>
            <a:r>
              <a:rPr lang="en-US" altLang="zh-CN" b="1" dirty="0">
                <a:solidFill>
                  <a:schemeClr val="accent2"/>
                </a:solidFill>
                <a:latin typeface="Times New Roman" panose="02020603050405020304" pitchFamily="18" charset="0"/>
              </a:rPr>
              <a:t>x</a:t>
            </a:r>
            <a:r>
              <a:rPr lang="en-US" altLang="zh-CN" b="1" dirty="0">
                <a:solidFill>
                  <a:schemeClr val="accent2"/>
                </a:solidFill>
                <a:latin typeface="Times New Roman" panose="02020603050405020304" pitchFamily="18" charset="0"/>
                <a:sym typeface="Symbol" panose="05050102010706020507" pitchFamily="18" charset="2"/>
              </a:rPr>
              <a:t></a:t>
            </a:r>
            <a:r>
              <a:rPr lang="en-US" altLang="zh-CN" b="1" dirty="0">
                <a:solidFill>
                  <a:schemeClr val="accent2"/>
                </a:solidFill>
                <a:latin typeface="Times New Roman" panose="02020603050405020304" pitchFamily="18" charset="0"/>
              </a:rPr>
              <a:t>y</a:t>
            </a:r>
            <a:r>
              <a:rPr lang="en-US" altLang="zh-CN" b="1" dirty="0">
                <a:solidFill>
                  <a:schemeClr val="accent2"/>
                </a:solidFill>
                <a:latin typeface="Times New Roman" panose="02020603050405020304" pitchFamily="18" charset="0"/>
                <a:sym typeface="Symbol" panose="05050102010706020507" pitchFamily="18" charset="2"/>
              </a:rPr>
              <a:t> </a:t>
            </a:r>
            <a:r>
              <a:rPr lang="en-US" altLang="zh-CN" b="1" dirty="0">
                <a:solidFill>
                  <a:schemeClr val="accent2"/>
                </a:solidFill>
                <a:latin typeface="Times New Roman" panose="02020603050405020304" pitchFamily="18" charset="0"/>
              </a:rPr>
              <a:t>F(x, y) </a:t>
            </a:r>
            <a:endParaRPr lang="en-US" altLang="zh-CN" b="1" dirty="0">
              <a:solidFill>
                <a:schemeClr val="accent2"/>
              </a:solidFill>
              <a:latin typeface="Times New Roman" panose="02020603050405020304" pitchFamily="18" charset="0"/>
            </a:endParaRPr>
          </a:p>
          <a:p>
            <a:pPr marL="539750" indent="-539750" eaLnBrk="1" hangingPunct="1">
              <a:lnSpc>
                <a:spcPct val="110000"/>
              </a:lnSpc>
              <a:spcBef>
                <a:spcPct val="25000"/>
              </a:spcBef>
              <a:buFontTx/>
              <a:buNone/>
            </a:pPr>
            <a:r>
              <a:rPr lang="zh-CN" altLang="en-US" sz="2800" b="1" dirty="0">
                <a:latin typeface="Times New Roman" panose="02020603050405020304" pitchFamily="18" charset="0"/>
              </a:rPr>
              <a:t>解</a:t>
            </a:r>
            <a:r>
              <a:rPr lang="en-US" altLang="zh-CN" sz="2800" b="1" dirty="0">
                <a:latin typeface="Times New Roman" panose="02020603050405020304" pitchFamily="18" charset="0"/>
              </a:rPr>
              <a:t>(5) </a:t>
            </a:r>
            <a:r>
              <a:rPr lang="zh-CN" altLang="en-US" sz="2800" b="1" dirty="0">
                <a:latin typeface="Times New Roman" panose="02020603050405020304" pitchFamily="18" charset="0"/>
              </a:rPr>
              <a:t>：</a:t>
            </a:r>
            <a:endParaRPr lang="zh-CN" altLang="en-US" sz="2800" b="1" dirty="0">
              <a:latin typeface="Times New Roman" panose="02020603050405020304" pitchFamily="18" charset="0"/>
            </a:endParaRPr>
          </a:p>
          <a:p>
            <a:pPr marL="539750" indent="-539750" eaLnBrk="1" hangingPunct="1">
              <a:lnSpc>
                <a:spcPct val="110000"/>
              </a:lnSpc>
              <a:spcBef>
                <a:spcPct val="25000"/>
              </a:spcBef>
              <a:buFontTx/>
              <a:buNone/>
            </a:pPr>
            <a:r>
              <a:rPr lang="en-US" altLang="zh-CN" sz="2800" b="1" i="1" dirty="0">
                <a:latin typeface="Times New Roman" panose="02020603050405020304" pitchFamily="18" charset="0"/>
              </a:rPr>
              <a:t>a</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解释</a:t>
            </a:r>
            <a:r>
              <a:rPr lang="en-US" altLang="zh-CN" sz="2800" b="1" dirty="0">
                <a:latin typeface="Times New Roman" panose="02020603050405020304" pitchFamily="18" charset="0"/>
              </a:rPr>
              <a:t>I1</a:t>
            </a:r>
            <a:r>
              <a:rPr lang="zh-CN" altLang="en-US" sz="2800" b="1" dirty="0">
                <a:latin typeface="Times New Roman" panose="02020603050405020304" pitchFamily="18" charset="0"/>
              </a:rPr>
              <a:t>，个体域为自然数集合</a:t>
            </a:r>
            <a:r>
              <a:rPr lang="en-US" altLang="zh-CN" sz="2800" b="1" dirty="0">
                <a:latin typeface="Times New Roman" panose="02020603050405020304" pitchFamily="18" charset="0"/>
              </a:rPr>
              <a:t>N</a:t>
            </a:r>
            <a:r>
              <a:rPr lang="zh-CN" altLang="en-US" sz="2800" b="1" dirty="0">
                <a:latin typeface="Times New Roman" panose="02020603050405020304" pitchFamily="18" charset="0"/>
              </a:rPr>
              <a:t>， </a:t>
            </a:r>
            <a:r>
              <a:rPr lang="en-US" altLang="zh-CN" sz="2800" b="1" i="1" dirty="0">
                <a:latin typeface="Times New Roman" panose="02020603050405020304" pitchFamily="18" charset="0"/>
              </a:rPr>
              <a:t>F</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x,y</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x</a:t>
            </a:r>
            <a:r>
              <a:rPr lang="zh-CN" altLang="en-US" sz="2800" b="1" dirty="0">
                <a:latin typeface="Times New Roman" panose="02020603050405020304" pitchFamily="18" charset="0"/>
              </a:rPr>
              <a:t>等于</a:t>
            </a:r>
            <a:r>
              <a:rPr lang="en-US" altLang="zh-CN" sz="2800" b="1" i="1" dirty="0">
                <a:latin typeface="Times New Roman" panose="02020603050405020304" pitchFamily="18" charset="0"/>
              </a:rPr>
              <a:t>y</a:t>
            </a:r>
            <a:r>
              <a:rPr lang="zh-CN" altLang="en-US" sz="2800" b="1" dirty="0">
                <a:latin typeface="Times New Roman" panose="02020603050405020304" pitchFamily="18" charset="0"/>
              </a:rPr>
              <a:t>。此时，前件为真，后件为假，公式为假。</a:t>
            </a:r>
            <a:endParaRPr lang="zh-CN" altLang="en-US" sz="2800" b="1" dirty="0">
              <a:latin typeface="Times New Roman" panose="02020603050405020304" pitchFamily="18" charset="0"/>
            </a:endParaRPr>
          </a:p>
          <a:p>
            <a:pPr marL="539750" indent="-539750" eaLnBrk="1" hangingPunct="1">
              <a:lnSpc>
                <a:spcPct val="110000"/>
              </a:lnSpc>
              <a:spcBef>
                <a:spcPct val="25000"/>
              </a:spcBef>
              <a:buFontTx/>
              <a:buNone/>
            </a:pPr>
            <a:r>
              <a:rPr lang="en-US" altLang="zh-CN" sz="2800" b="1" i="1" dirty="0">
                <a:latin typeface="Times New Roman" panose="02020603050405020304" pitchFamily="18" charset="0"/>
              </a:rPr>
              <a:t>b</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解释</a:t>
            </a:r>
            <a:r>
              <a:rPr lang="en-US" altLang="zh-CN" sz="2800" b="1" dirty="0">
                <a:latin typeface="Times New Roman" panose="02020603050405020304" pitchFamily="18" charset="0"/>
              </a:rPr>
              <a:t>I2</a:t>
            </a:r>
            <a:r>
              <a:rPr lang="zh-CN" altLang="en-US" sz="2800" b="1" dirty="0">
                <a:latin typeface="Times New Roman" panose="02020603050405020304" pitchFamily="18" charset="0"/>
              </a:rPr>
              <a:t>，个体域为自然数集合</a:t>
            </a:r>
            <a:r>
              <a:rPr lang="en-US" altLang="zh-CN" sz="2800" b="1" dirty="0">
                <a:latin typeface="Times New Roman" panose="02020603050405020304" pitchFamily="18" charset="0"/>
              </a:rPr>
              <a:t>N</a:t>
            </a:r>
            <a:r>
              <a:rPr lang="zh-CN" altLang="en-US" sz="2800" b="1" dirty="0">
                <a:latin typeface="Times New Roman" panose="02020603050405020304" pitchFamily="18" charset="0"/>
              </a:rPr>
              <a:t>， </a:t>
            </a:r>
            <a:r>
              <a:rPr lang="en-US" altLang="zh-CN" sz="2800" b="1" i="1" dirty="0">
                <a:latin typeface="Times New Roman" panose="02020603050405020304" pitchFamily="18" charset="0"/>
              </a:rPr>
              <a:t>F</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x,y</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x</a:t>
            </a:r>
            <a:r>
              <a:rPr lang="zh-CN" altLang="en-US" sz="2800" b="1" dirty="0">
                <a:latin typeface="Times New Roman" panose="02020603050405020304" pitchFamily="18" charset="0"/>
              </a:rPr>
              <a:t>小于等于</a:t>
            </a:r>
            <a:r>
              <a:rPr lang="en-US" altLang="zh-CN" sz="2800" b="1" i="1" dirty="0">
                <a:latin typeface="Times New Roman" panose="02020603050405020304" pitchFamily="18" charset="0"/>
              </a:rPr>
              <a:t>y</a:t>
            </a:r>
            <a:r>
              <a:rPr lang="zh-CN" altLang="en-US" sz="2800" b="1" i="1" dirty="0">
                <a:latin typeface="Times New Roman" panose="02020603050405020304" pitchFamily="18" charset="0"/>
              </a:rPr>
              <a:t>。</a:t>
            </a:r>
            <a:r>
              <a:rPr lang="zh-CN" altLang="en-US" sz="2800" b="1" dirty="0">
                <a:latin typeface="Times New Roman" panose="02020603050405020304" pitchFamily="18" charset="0"/>
              </a:rPr>
              <a:t>此时，前件为假，</a:t>
            </a:r>
            <a:r>
              <a:rPr lang="zh-CN" altLang="en-US" sz="2800" b="1" dirty="0">
                <a:latin typeface="Times New Roman" panose="02020603050405020304" pitchFamily="18" charset="0"/>
              </a:rPr>
              <a:t>后件为假，公式为真。</a:t>
            </a:r>
            <a:endParaRPr lang="zh-CN" altLang="en-US" sz="2800" b="1" dirty="0">
              <a:latin typeface="Times New Roman" panose="02020603050405020304" pitchFamily="18" charset="0"/>
            </a:endParaRPr>
          </a:p>
          <a:p>
            <a:pPr marL="539750" indent="-539750" eaLnBrk="1" hangingPunct="1">
              <a:lnSpc>
                <a:spcPct val="110000"/>
              </a:lnSpc>
              <a:spcBef>
                <a:spcPct val="25000"/>
              </a:spcBef>
              <a:buFontTx/>
              <a:buNone/>
            </a:pPr>
            <a:r>
              <a:rPr lang="zh-CN" altLang="en-US" sz="2800" b="1" dirty="0">
                <a:latin typeface="Times New Roman" panose="02020603050405020304" pitchFamily="18" charset="0"/>
              </a:rPr>
              <a:t>因此，公式为可满足式。</a:t>
            </a:r>
            <a:endParaRPr lang="zh-CN" altLang="en-US" sz="28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019">
                                            <p:txEl>
                                              <p:charRg st="33" end="4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6019">
                                            <p:txEl>
                                              <p:charRg st="40" end="9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6019">
                                            <p:txEl>
                                              <p:charRg st="95" end="15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6019">
                                            <p:txEl>
                                              <p:charRg st="152" end="16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ext Box 33"/>
          <p:cNvSpPr txBox="1">
            <a:spLocks noChangeArrowheads="1"/>
          </p:cNvSpPr>
          <p:nvPr/>
        </p:nvSpPr>
        <p:spPr bwMode="auto">
          <a:xfrm>
            <a:off x="222250" y="1389063"/>
            <a:ext cx="3652838" cy="56673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1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800" b="1" i="0" u="none" strike="noStrike" kern="1200" cap="none" spc="0" normalizeH="0" baseline="0" noProof="0" dirty="0">
                <a:ln>
                  <a:noFill/>
                </a:ln>
                <a:solidFill>
                  <a:schemeClr val="tx1"/>
                </a:solidFill>
                <a:effectLst/>
                <a:uLnTx/>
                <a:uFillTx/>
                <a:latin typeface="+mn-ea"/>
                <a:ea typeface="+mn-ea"/>
                <a:cs typeface="+mn-cs"/>
              </a:rPr>
              <a:t>1</a:t>
            </a:r>
            <a:r>
              <a:rPr kumimoji="0" lang="zh-CN" altLang="en-US" sz="2800" b="1" i="0" u="none" strike="noStrike" kern="1200" cap="none" spc="0" normalizeH="0" baseline="0" noProof="0" dirty="0">
                <a:ln>
                  <a:noFill/>
                </a:ln>
                <a:solidFill>
                  <a:schemeClr val="tx1"/>
                </a:solidFill>
                <a:effectLst/>
                <a:uLnTx/>
                <a:uFillTx/>
                <a:latin typeface="+mn-ea"/>
                <a:ea typeface="+mn-ea"/>
                <a:cs typeface="+mn-cs"/>
              </a:rPr>
              <a:t>）他是三好学生。</a:t>
            </a:r>
            <a:endParaRPr kumimoji="0" lang="zh-CN" altLang="en-US" sz="2800" b="1" i="0" u="none" strike="noStrike" kern="1200" cap="none" spc="0" normalizeH="0" baseline="0" noProof="0" dirty="0">
              <a:ln>
                <a:noFill/>
              </a:ln>
              <a:solidFill>
                <a:schemeClr val="tx1"/>
              </a:solidFill>
              <a:effectLst/>
              <a:uLnTx/>
              <a:uFillTx/>
              <a:latin typeface="+mn-ea"/>
              <a:ea typeface="+mn-ea"/>
              <a:cs typeface="+mn-cs"/>
            </a:endParaRPr>
          </a:p>
        </p:txBody>
      </p:sp>
      <p:sp>
        <p:nvSpPr>
          <p:cNvPr id="19459" name="Text Box 35"/>
          <p:cNvSpPr txBox="1">
            <a:spLocks noChangeArrowheads="1"/>
          </p:cNvSpPr>
          <p:nvPr/>
        </p:nvSpPr>
        <p:spPr bwMode="auto">
          <a:xfrm>
            <a:off x="239713" y="2044700"/>
            <a:ext cx="5237163" cy="56673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1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800" b="1" i="0" u="none" strike="noStrike" kern="1200" cap="none" spc="0" normalizeH="0" baseline="0" noProof="0" dirty="0">
                <a:ln>
                  <a:noFill/>
                </a:ln>
                <a:solidFill>
                  <a:schemeClr val="tx1"/>
                </a:solidFill>
                <a:effectLst/>
                <a:uLnTx/>
                <a:uFillTx/>
                <a:latin typeface="+mn-ea"/>
                <a:ea typeface="+mn-ea"/>
                <a:cs typeface="+mn-cs"/>
              </a:rPr>
              <a:t>2</a:t>
            </a:r>
            <a:r>
              <a:rPr kumimoji="0" lang="zh-CN" altLang="en-US" sz="2800" b="1" i="0" u="none" strike="noStrike" kern="1200" cap="none" spc="0" normalizeH="0" baseline="0" noProof="0" dirty="0">
                <a:ln>
                  <a:noFill/>
                </a:ln>
                <a:solidFill>
                  <a:schemeClr val="tx1"/>
                </a:solidFill>
                <a:effectLst/>
                <a:uLnTx/>
                <a:uFillTx/>
                <a:latin typeface="+mn-ea"/>
                <a:ea typeface="+mn-ea"/>
                <a:cs typeface="+mn-cs"/>
              </a:rPr>
              <a:t>）每天作广播操是好习惯。</a:t>
            </a:r>
            <a:endParaRPr kumimoji="0" lang="zh-CN" altLang="en-US" sz="2800" b="1" i="0" u="none" strike="noStrike" kern="1200" cap="none" spc="0" normalizeH="0" baseline="0" noProof="0" dirty="0">
              <a:ln>
                <a:noFill/>
              </a:ln>
              <a:solidFill>
                <a:schemeClr val="tx1"/>
              </a:solidFill>
              <a:effectLst/>
              <a:uLnTx/>
              <a:uFillTx/>
              <a:latin typeface="+mn-ea"/>
              <a:ea typeface="+mn-ea"/>
              <a:cs typeface="+mn-cs"/>
            </a:endParaRPr>
          </a:p>
        </p:txBody>
      </p:sp>
      <p:sp>
        <p:nvSpPr>
          <p:cNvPr id="19460" name="Text Box 36"/>
          <p:cNvSpPr txBox="1">
            <a:spLocks noChangeArrowheads="1"/>
          </p:cNvSpPr>
          <p:nvPr/>
        </p:nvSpPr>
        <p:spPr bwMode="auto">
          <a:xfrm>
            <a:off x="222250" y="2751138"/>
            <a:ext cx="4049713" cy="5080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1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800" b="1" i="0" u="none" strike="noStrike" kern="1200" cap="none" spc="0" normalizeH="0" baseline="0" noProof="0" dirty="0">
                <a:ln>
                  <a:noFill/>
                </a:ln>
                <a:solidFill>
                  <a:schemeClr val="tx1"/>
                </a:solidFill>
                <a:effectLst/>
                <a:uLnTx/>
                <a:uFillTx/>
                <a:latin typeface="+mn-ea"/>
                <a:ea typeface="+mn-ea"/>
                <a:cs typeface="+mn-cs"/>
              </a:rPr>
              <a:t>3</a:t>
            </a:r>
            <a:r>
              <a:rPr kumimoji="0" lang="zh-CN" altLang="en-US" sz="28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800" b="1" i="0" u="none" strike="noStrike" kern="1200" cap="none" spc="0" normalizeH="0" baseline="0" noProof="0" dirty="0">
                <a:ln>
                  <a:noFill/>
                </a:ln>
                <a:solidFill>
                  <a:schemeClr val="tx1"/>
                </a:solidFill>
                <a:effectLst/>
                <a:uLnTx/>
                <a:uFillTx/>
                <a:latin typeface="+mn-ea"/>
                <a:ea typeface="+mn-ea"/>
                <a:cs typeface="+mn-cs"/>
              </a:rPr>
              <a:t>5 </a:t>
            </a:r>
            <a:r>
              <a:rPr kumimoji="0" lang="zh-CN" altLang="en-US" sz="2800" b="1" i="0" u="none" strike="noStrike" kern="1200" cap="none" spc="0" normalizeH="0" baseline="0" noProof="0" dirty="0">
                <a:ln>
                  <a:noFill/>
                </a:ln>
                <a:solidFill>
                  <a:schemeClr val="tx1"/>
                </a:solidFill>
                <a:effectLst/>
                <a:uLnTx/>
                <a:uFillTx/>
                <a:latin typeface="+mn-ea"/>
                <a:ea typeface="+mn-ea"/>
                <a:cs typeface="+mn-cs"/>
              </a:rPr>
              <a:t>大于 </a:t>
            </a:r>
            <a:r>
              <a:rPr kumimoji="0" lang="en-US" altLang="zh-CN" sz="2800" b="1" i="0" u="none" strike="noStrike" kern="1200" cap="none" spc="0" normalizeH="0" baseline="0" noProof="0" dirty="0">
                <a:ln>
                  <a:noFill/>
                </a:ln>
                <a:solidFill>
                  <a:schemeClr val="tx1"/>
                </a:solidFill>
                <a:effectLst/>
                <a:uLnTx/>
                <a:uFillTx/>
                <a:latin typeface="+mn-ea"/>
                <a:ea typeface="+mn-ea"/>
                <a:cs typeface="+mn-cs"/>
              </a:rPr>
              <a:t>3</a:t>
            </a:r>
            <a:r>
              <a:rPr kumimoji="0" lang="zh-CN" altLang="en-US" sz="28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800" b="1" i="0" u="none" strike="noStrike" kern="1200" cap="none" spc="0" normalizeH="0" baseline="0" noProof="0" dirty="0">
              <a:ln>
                <a:noFill/>
              </a:ln>
              <a:solidFill>
                <a:schemeClr val="tx1"/>
              </a:solidFill>
              <a:effectLst/>
              <a:uLnTx/>
              <a:uFillTx/>
              <a:latin typeface="+mn-ea"/>
              <a:ea typeface="+mn-ea"/>
              <a:cs typeface="+mn-cs"/>
            </a:endParaRPr>
          </a:p>
        </p:txBody>
      </p:sp>
      <p:sp>
        <p:nvSpPr>
          <p:cNvPr id="19461" name="Text Box 37"/>
          <p:cNvSpPr txBox="1">
            <a:spLocks noChangeArrowheads="1"/>
          </p:cNvSpPr>
          <p:nvPr/>
        </p:nvSpPr>
        <p:spPr bwMode="auto">
          <a:xfrm>
            <a:off x="239713" y="3468688"/>
            <a:ext cx="5791200" cy="5080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1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800" b="1" i="0" u="none" strike="noStrike" kern="1200" cap="none" spc="0" normalizeH="0" baseline="0" noProof="0" dirty="0">
                <a:ln>
                  <a:noFill/>
                </a:ln>
                <a:solidFill>
                  <a:schemeClr val="tx1"/>
                </a:solidFill>
                <a:effectLst/>
                <a:uLnTx/>
                <a:uFillTx/>
                <a:latin typeface="+mn-ea"/>
                <a:ea typeface="+mn-ea"/>
                <a:cs typeface="+mn-cs"/>
              </a:rPr>
              <a:t>4</a:t>
            </a:r>
            <a:r>
              <a:rPr kumimoji="0" lang="zh-CN" altLang="en-US" sz="2800" b="1" i="0" u="none" strike="noStrike" kern="1200" cap="none" spc="0" normalizeH="0" baseline="0" noProof="0" dirty="0">
                <a:ln>
                  <a:noFill/>
                </a:ln>
                <a:solidFill>
                  <a:schemeClr val="tx1"/>
                </a:solidFill>
                <a:effectLst/>
                <a:uLnTx/>
                <a:uFillTx/>
                <a:latin typeface="+mn-ea"/>
                <a:ea typeface="+mn-ea"/>
                <a:cs typeface="+mn-cs"/>
              </a:rPr>
              <a:t>）地球绕着太阳转。</a:t>
            </a:r>
            <a:endParaRPr kumimoji="0" lang="zh-CN" altLang="en-US" sz="2800" b="1" i="0" u="none" strike="noStrike" kern="1200" cap="none" spc="0" normalizeH="0" baseline="0" noProof="0" dirty="0">
              <a:ln>
                <a:noFill/>
              </a:ln>
              <a:solidFill>
                <a:schemeClr val="tx1"/>
              </a:solidFill>
              <a:effectLst/>
              <a:uLnTx/>
              <a:uFillTx/>
              <a:latin typeface="+mn-ea"/>
              <a:ea typeface="+mn-ea"/>
              <a:cs typeface="+mn-cs"/>
            </a:endParaRPr>
          </a:p>
        </p:txBody>
      </p:sp>
      <p:sp>
        <p:nvSpPr>
          <p:cNvPr id="61478" name="AutoShape 38"/>
          <p:cNvSpPr/>
          <p:nvPr/>
        </p:nvSpPr>
        <p:spPr>
          <a:xfrm>
            <a:off x="6721475" y="1352550"/>
            <a:ext cx="155575" cy="1049338"/>
          </a:xfrm>
          <a:prstGeom prst="rightBrace">
            <a:avLst>
              <a:gd name="adj1" fmla="val 35379"/>
              <a:gd name="adj2" fmla="val 50000"/>
            </a:avLst>
          </a:prstGeom>
          <a:noFill/>
          <a:ln w="25400" cap="flat" cmpd="sng">
            <a:solidFill>
              <a:srgbClr val="800000"/>
            </a:solidFill>
            <a:prstDash val="solid"/>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Tx/>
              <a:buFontTx/>
              <a:buNone/>
            </a:pPr>
            <a:endParaRPr lang="zh-CN" altLang="zh-CN" sz="1800" b="1" dirty="0"/>
          </a:p>
        </p:txBody>
      </p:sp>
      <p:sp>
        <p:nvSpPr>
          <p:cNvPr id="61479" name="Text Box 39"/>
          <p:cNvSpPr txBox="1">
            <a:spLocks noChangeArrowheads="1"/>
          </p:cNvSpPr>
          <p:nvPr/>
        </p:nvSpPr>
        <p:spPr bwMode="auto">
          <a:xfrm>
            <a:off x="5173663" y="1984375"/>
            <a:ext cx="1701800" cy="461963"/>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3366CC"/>
                </a:solidFill>
                <a:effectLst/>
                <a:uLnTx/>
                <a:uFillTx/>
                <a:latin typeface="+mn-ea"/>
                <a:ea typeface="+mn-ea"/>
                <a:cs typeface="+mn-cs"/>
              </a:rPr>
              <a:t>一元谓词</a:t>
            </a:r>
            <a:endParaRPr kumimoji="0" lang="zh-CN" altLang="en-US" sz="2400" b="1" i="0" u="none" strike="noStrike" kern="1200" cap="none" spc="0" normalizeH="0" baseline="0" noProof="0" dirty="0">
              <a:ln>
                <a:noFill/>
              </a:ln>
              <a:solidFill>
                <a:srgbClr val="3366CC"/>
              </a:solidFill>
              <a:effectLst/>
              <a:uLnTx/>
              <a:uFillTx/>
              <a:latin typeface="+mn-ea"/>
              <a:ea typeface="+mn-ea"/>
              <a:cs typeface="+mn-cs"/>
            </a:endParaRPr>
          </a:p>
        </p:txBody>
      </p:sp>
      <p:sp>
        <p:nvSpPr>
          <p:cNvPr id="19464" name="Text Box 41"/>
          <p:cNvSpPr txBox="1">
            <a:spLocks noChangeArrowheads="1"/>
          </p:cNvSpPr>
          <p:nvPr/>
        </p:nvSpPr>
        <p:spPr bwMode="auto">
          <a:xfrm>
            <a:off x="250825" y="4240213"/>
            <a:ext cx="5181600" cy="5080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1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800" b="1" i="0" u="none" strike="noStrike" kern="1200" cap="none" spc="0" normalizeH="0" baseline="0" noProof="0" dirty="0">
                <a:ln>
                  <a:noFill/>
                </a:ln>
                <a:solidFill>
                  <a:schemeClr val="tx1"/>
                </a:solidFill>
                <a:effectLst/>
                <a:uLnTx/>
                <a:uFillTx/>
                <a:latin typeface="+mn-ea"/>
                <a:ea typeface="+mn-ea"/>
                <a:cs typeface="+mn-cs"/>
              </a:rPr>
              <a:t>5</a:t>
            </a:r>
            <a:r>
              <a:rPr kumimoji="0" lang="zh-CN" altLang="en-US" sz="2800" b="1" i="0" u="none" strike="noStrike" kern="1200" cap="none" spc="0" normalizeH="0" baseline="0" noProof="0" dirty="0">
                <a:ln>
                  <a:noFill/>
                </a:ln>
                <a:solidFill>
                  <a:schemeClr val="tx1"/>
                </a:solidFill>
                <a:effectLst/>
                <a:uLnTx/>
                <a:uFillTx/>
                <a:latin typeface="+mn-ea"/>
                <a:ea typeface="+mn-ea"/>
                <a:cs typeface="+mn-cs"/>
              </a:rPr>
              <a:t>）上海位于南京和杭州之间。</a:t>
            </a:r>
            <a:endParaRPr kumimoji="0" lang="zh-CN" altLang="en-US" sz="2800" b="1" i="0" u="none" strike="noStrike" kern="1200" cap="none" spc="0" normalizeH="0" baseline="0" noProof="0" dirty="0">
              <a:ln>
                <a:noFill/>
              </a:ln>
              <a:solidFill>
                <a:schemeClr val="tx1"/>
              </a:solidFill>
              <a:effectLst/>
              <a:uLnTx/>
              <a:uFillTx/>
              <a:latin typeface="+mn-ea"/>
              <a:ea typeface="+mn-ea"/>
              <a:cs typeface="+mn-cs"/>
            </a:endParaRPr>
          </a:p>
        </p:txBody>
      </p:sp>
      <p:sp>
        <p:nvSpPr>
          <p:cNvPr id="61482" name="Text Box 42"/>
          <p:cNvSpPr txBox="1">
            <a:spLocks noChangeArrowheads="1"/>
          </p:cNvSpPr>
          <p:nvPr/>
        </p:nvSpPr>
        <p:spPr bwMode="auto">
          <a:xfrm>
            <a:off x="7072313" y="3090863"/>
            <a:ext cx="1447800" cy="12001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谓词刻</a:t>
            </a:r>
            <a:endParaRPr kumimoji="0" lang="zh-CN" altLang="en-US" sz="24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画个体</a:t>
            </a:r>
            <a:endParaRPr kumimoji="0" lang="zh-CN" altLang="en-US" sz="24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间关系</a:t>
            </a:r>
            <a:endParaRPr kumimoji="0" lang="zh-CN" altLang="en-US" sz="18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幼圆" panose="02010509060101010101" pitchFamily="49" charset="-122"/>
              <a:cs typeface="+mn-cs"/>
            </a:endParaRPr>
          </a:p>
        </p:txBody>
      </p:sp>
      <p:sp>
        <p:nvSpPr>
          <p:cNvPr id="61483" name="AutoShape 43"/>
          <p:cNvSpPr/>
          <p:nvPr/>
        </p:nvSpPr>
        <p:spPr>
          <a:xfrm>
            <a:off x="6721475" y="2770188"/>
            <a:ext cx="350838" cy="1901825"/>
          </a:xfrm>
          <a:prstGeom prst="rightBrace">
            <a:avLst>
              <a:gd name="adj1" fmla="val 47883"/>
              <a:gd name="adj2" fmla="val 50000"/>
            </a:avLst>
          </a:prstGeom>
          <a:noFill/>
          <a:ln w="25400" cap="flat" cmpd="sng">
            <a:solidFill>
              <a:srgbClr val="800000"/>
            </a:solidFill>
            <a:prstDash val="solid"/>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Tx/>
              <a:buFontTx/>
              <a:buNone/>
            </a:pPr>
            <a:endParaRPr lang="zh-CN" altLang="zh-CN" sz="1800" b="1" dirty="0"/>
          </a:p>
        </p:txBody>
      </p:sp>
      <p:sp>
        <p:nvSpPr>
          <p:cNvPr id="61488" name="Text Box 48"/>
          <p:cNvSpPr txBox="1">
            <a:spLocks noChangeArrowheads="1"/>
          </p:cNvSpPr>
          <p:nvPr/>
        </p:nvSpPr>
        <p:spPr bwMode="auto">
          <a:xfrm>
            <a:off x="519113" y="5318125"/>
            <a:ext cx="8001000" cy="10414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1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accent2"/>
                </a:solidFill>
                <a:effectLst/>
                <a:uLnTx/>
                <a:uFillTx/>
                <a:latin typeface="+mn-ea"/>
                <a:ea typeface="+mn-ea"/>
                <a:cs typeface="+mn-cs"/>
              </a:rPr>
              <a:t>在谓词逻辑中</a:t>
            </a:r>
            <a:r>
              <a:rPr kumimoji="0" lang="en-US" altLang="zh-CN" sz="2800" b="1" i="0" u="none" strike="noStrike" kern="1200" cap="none" spc="0" normalizeH="0" baseline="0" noProof="0" dirty="0">
                <a:ln>
                  <a:noFill/>
                </a:ln>
                <a:solidFill>
                  <a:schemeClr val="accent2"/>
                </a:solidFill>
                <a:effectLst/>
                <a:uLnTx/>
                <a:uFillTx/>
                <a:latin typeface="+mn-ea"/>
                <a:ea typeface="+mn-ea"/>
                <a:cs typeface="+mn-cs"/>
              </a:rPr>
              <a:t>,</a:t>
            </a:r>
            <a:r>
              <a:rPr kumimoji="0" lang="zh-CN" altLang="en-US" sz="2800" b="1" i="0" u="none" strike="noStrike" kern="1200" cap="none" spc="0" normalizeH="0" baseline="0" noProof="0" dirty="0">
                <a:ln>
                  <a:noFill/>
                </a:ln>
                <a:solidFill>
                  <a:schemeClr val="accent2"/>
                </a:solidFill>
                <a:effectLst/>
                <a:uLnTx/>
                <a:uFillTx/>
                <a:latin typeface="+mn-ea"/>
                <a:ea typeface="+mn-ea"/>
                <a:cs typeface="+mn-cs"/>
              </a:rPr>
              <a:t>命题是由</a:t>
            </a:r>
            <a:r>
              <a:rPr kumimoji="0" lang="zh-CN" altLang="en-US" sz="2800" b="1" i="0" u="sng"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mn-ea"/>
                <a:ea typeface="+mn-ea"/>
                <a:cs typeface="+mn-cs"/>
              </a:rPr>
              <a:t>一个谓词</a:t>
            </a:r>
            <a:r>
              <a:rPr kumimoji="0" lang="zh-CN" altLang="en-US" sz="2800" b="1" i="0" u="none" strike="noStrike" kern="1200" cap="none" spc="0" normalizeH="0" baseline="0" noProof="0" dirty="0">
                <a:ln>
                  <a:noFill/>
                </a:ln>
                <a:solidFill>
                  <a:schemeClr val="accent2"/>
                </a:solidFill>
                <a:effectLst/>
                <a:uLnTx/>
                <a:uFillTx/>
                <a:latin typeface="+mn-ea"/>
                <a:ea typeface="+mn-ea"/>
                <a:cs typeface="+mn-cs"/>
              </a:rPr>
              <a:t>和</a:t>
            </a:r>
            <a:r>
              <a:rPr kumimoji="0" lang="zh-CN" altLang="en-US" sz="2800" b="1" i="0" u="sng" strike="noStrike" kern="1200" cap="none" spc="0" normalizeH="0" baseline="0" noProof="0" dirty="0">
                <a:ln>
                  <a:noFill/>
                </a:ln>
                <a:solidFill>
                  <a:schemeClr val="accent2"/>
                </a:solidFill>
                <a:effectLst>
                  <a:outerShdw blurRad="38100" dist="38100" dir="2700000" algn="tl">
                    <a:srgbClr val="000000">
                      <a:alpha val="43137"/>
                    </a:srgbClr>
                  </a:outerShdw>
                </a:effectLst>
                <a:uLnTx/>
                <a:uFillTx/>
                <a:latin typeface="+mn-ea"/>
                <a:ea typeface="+mn-ea"/>
                <a:cs typeface="+mn-cs"/>
              </a:rPr>
              <a:t>若干有序个体</a:t>
            </a:r>
            <a:r>
              <a:rPr kumimoji="0" lang="zh-CN" altLang="en-US" sz="2800" b="1" i="0" u="none" strike="noStrike" kern="1200" cap="none" spc="0" normalizeH="0" baseline="0" noProof="0" dirty="0">
                <a:ln>
                  <a:noFill/>
                </a:ln>
                <a:solidFill>
                  <a:schemeClr val="accent2"/>
                </a:solidFill>
                <a:effectLst/>
                <a:uLnTx/>
                <a:uFillTx/>
                <a:latin typeface="+mn-ea"/>
                <a:ea typeface="+mn-ea"/>
                <a:cs typeface="+mn-cs"/>
              </a:rPr>
              <a:t>组成的。</a:t>
            </a:r>
            <a:endParaRPr kumimoji="0" lang="zh-CN" altLang="en-US" sz="2800" b="1" i="0" u="none" strike="noStrike" kern="1200" cap="none" spc="0" normalizeH="0" baseline="0" noProof="0" dirty="0">
              <a:ln>
                <a:noFill/>
              </a:ln>
              <a:solidFill>
                <a:schemeClr val="accent2"/>
              </a:solidFill>
              <a:effectLst/>
              <a:uLnTx/>
              <a:uFillTx/>
              <a:latin typeface="+mn-ea"/>
              <a:ea typeface="+mn-ea"/>
              <a:cs typeface="+mn-cs"/>
            </a:endParaRPr>
          </a:p>
        </p:txBody>
      </p:sp>
      <p:sp>
        <p:nvSpPr>
          <p:cNvPr id="61491" name="Freeform 51"/>
          <p:cNvSpPr/>
          <p:nvPr/>
        </p:nvSpPr>
        <p:spPr>
          <a:xfrm>
            <a:off x="1323975" y="4889500"/>
            <a:ext cx="685800" cy="76200"/>
          </a:xfrm>
          <a:custGeom>
            <a:avLst/>
            <a:gdLst/>
            <a:ahLst/>
            <a:cxnLst>
              <a:cxn ang="0">
                <a:pos x="0"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2304" h="200">
                <a:moveTo>
                  <a:pt x="0" y="0"/>
                </a:moveTo>
                <a:cubicBezTo>
                  <a:pt x="76" y="92"/>
                  <a:pt x="152" y="184"/>
                  <a:pt x="240" y="192"/>
                </a:cubicBezTo>
                <a:cubicBezTo>
                  <a:pt x="328" y="200"/>
                  <a:pt x="440" y="48"/>
                  <a:pt x="528" y="48"/>
                </a:cubicBezTo>
                <a:cubicBezTo>
                  <a:pt x="616" y="48"/>
                  <a:pt x="688" y="192"/>
                  <a:pt x="768" y="192"/>
                </a:cubicBezTo>
                <a:cubicBezTo>
                  <a:pt x="848" y="192"/>
                  <a:pt x="936" y="48"/>
                  <a:pt x="1008" y="48"/>
                </a:cubicBezTo>
                <a:cubicBezTo>
                  <a:pt x="1080" y="48"/>
                  <a:pt x="1136" y="192"/>
                  <a:pt x="1200" y="192"/>
                </a:cubicBezTo>
                <a:cubicBezTo>
                  <a:pt x="1264" y="192"/>
                  <a:pt x="1320" y="48"/>
                  <a:pt x="1392" y="48"/>
                </a:cubicBezTo>
                <a:cubicBezTo>
                  <a:pt x="1464" y="48"/>
                  <a:pt x="1552" y="192"/>
                  <a:pt x="1632" y="192"/>
                </a:cubicBezTo>
                <a:cubicBezTo>
                  <a:pt x="1712" y="192"/>
                  <a:pt x="1800" y="48"/>
                  <a:pt x="1872" y="48"/>
                </a:cubicBezTo>
                <a:cubicBezTo>
                  <a:pt x="1944" y="48"/>
                  <a:pt x="1992" y="192"/>
                  <a:pt x="2064" y="192"/>
                </a:cubicBezTo>
                <a:cubicBezTo>
                  <a:pt x="2136" y="192"/>
                  <a:pt x="2264" y="72"/>
                  <a:pt x="2304" y="48"/>
                </a:cubicBezTo>
              </a:path>
            </a:pathLst>
          </a:custGeom>
          <a:noFill/>
          <a:ln w="28575" cap="flat" cmpd="sng">
            <a:solidFill>
              <a:srgbClr val="FF0000">
                <a:alpha val="100000"/>
              </a:srgbClr>
            </a:solidFill>
            <a:prstDash val="solid"/>
            <a:round/>
            <a:headEnd type="none" w="med" len="med"/>
            <a:tailEnd type="none" w="med" len="med"/>
          </a:ln>
        </p:spPr>
        <p:txBody>
          <a:bodyPr/>
          <a:p>
            <a:endParaRPr lang="zh-CN" altLang="en-US"/>
          </a:p>
        </p:txBody>
      </p:sp>
      <p:sp>
        <p:nvSpPr>
          <p:cNvPr id="61492" name="Freeform 52"/>
          <p:cNvSpPr/>
          <p:nvPr/>
        </p:nvSpPr>
        <p:spPr>
          <a:xfrm>
            <a:off x="1179513" y="4019550"/>
            <a:ext cx="685800" cy="76200"/>
          </a:xfrm>
          <a:custGeom>
            <a:avLst/>
            <a:gdLst/>
            <a:ahLst/>
            <a:cxnLst>
              <a:cxn ang="0">
                <a:pos x="0"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2304" h="200">
                <a:moveTo>
                  <a:pt x="0" y="0"/>
                </a:moveTo>
                <a:cubicBezTo>
                  <a:pt x="76" y="92"/>
                  <a:pt x="152" y="184"/>
                  <a:pt x="240" y="192"/>
                </a:cubicBezTo>
                <a:cubicBezTo>
                  <a:pt x="328" y="200"/>
                  <a:pt x="440" y="48"/>
                  <a:pt x="528" y="48"/>
                </a:cubicBezTo>
                <a:cubicBezTo>
                  <a:pt x="616" y="48"/>
                  <a:pt x="688" y="192"/>
                  <a:pt x="768" y="192"/>
                </a:cubicBezTo>
                <a:cubicBezTo>
                  <a:pt x="848" y="192"/>
                  <a:pt x="936" y="48"/>
                  <a:pt x="1008" y="48"/>
                </a:cubicBezTo>
                <a:cubicBezTo>
                  <a:pt x="1080" y="48"/>
                  <a:pt x="1136" y="192"/>
                  <a:pt x="1200" y="192"/>
                </a:cubicBezTo>
                <a:cubicBezTo>
                  <a:pt x="1264" y="192"/>
                  <a:pt x="1320" y="48"/>
                  <a:pt x="1392" y="48"/>
                </a:cubicBezTo>
                <a:cubicBezTo>
                  <a:pt x="1464" y="48"/>
                  <a:pt x="1552" y="192"/>
                  <a:pt x="1632" y="192"/>
                </a:cubicBezTo>
                <a:cubicBezTo>
                  <a:pt x="1712" y="192"/>
                  <a:pt x="1800" y="48"/>
                  <a:pt x="1872" y="48"/>
                </a:cubicBezTo>
                <a:cubicBezTo>
                  <a:pt x="1944" y="48"/>
                  <a:pt x="1992" y="192"/>
                  <a:pt x="2064" y="192"/>
                </a:cubicBezTo>
                <a:cubicBezTo>
                  <a:pt x="2136" y="192"/>
                  <a:pt x="2264" y="72"/>
                  <a:pt x="2304" y="48"/>
                </a:cubicBezTo>
              </a:path>
            </a:pathLst>
          </a:custGeom>
          <a:noFill/>
          <a:ln w="28575" cap="flat" cmpd="sng">
            <a:solidFill>
              <a:srgbClr val="FF0000">
                <a:alpha val="100000"/>
              </a:srgbClr>
            </a:solidFill>
            <a:prstDash val="solid"/>
            <a:round/>
            <a:headEnd type="none" w="med" len="med"/>
            <a:tailEnd type="none" w="med" len="med"/>
          </a:ln>
        </p:spPr>
        <p:txBody>
          <a:bodyPr/>
          <a:p>
            <a:endParaRPr lang="zh-CN" altLang="en-US"/>
          </a:p>
        </p:txBody>
      </p:sp>
      <p:sp>
        <p:nvSpPr>
          <p:cNvPr id="61493" name="Freeform 53"/>
          <p:cNvSpPr/>
          <p:nvPr/>
        </p:nvSpPr>
        <p:spPr>
          <a:xfrm>
            <a:off x="2716213" y="4897438"/>
            <a:ext cx="457200" cy="76200"/>
          </a:xfrm>
          <a:custGeom>
            <a:avLst/>
            <a:gdLst/>
            <a:ahLst/>
            <a:cxnLst>
              <a:cxn ang="0">
                <a:pos x="0" y="0"/>
              </a:cxn>
              <a:cxn ang="0">
                <a:pos x="2147483647" y="2147483647"/>
              </a:cxn>
              <a:cxn ang="0">
                <a:pos x="2147483647" y="0"/>
              </a:cxn>
              <a:cxn ang="0">
                <a:pos x="2147483647" y="2147483647"/>
              </a:cxn>
              <a:cxn ang="0">
                <a:pos x="2147483647" y="0"/>
              </a:cxn>
              <a:cxn ang="0">
                <a:pos x="2147483647" y="2147483647"/>
              </a:cxn>
              <a:cxn ang="0">
                <a:pos x="2147483647" y="0"/>
              </a:cxn>
            </a:cxnLst>
            <a:pathLst>
              <a:path w="1008" h="144">
                <a:moveTo>
                  <a:pt x="0" y="0"/>
                </a:moveTo>
                <a:cubicBezTo>
                  <a:pt x="64" y="72"/>
                  <a:pt x="128" y="144"/>
                  <a:pt x="192" y="144"/>
                </a:cubicBezTo>
                <a:cubicBezTo>
                  <a:pt x="256" y="144"/>
                  <a:pt x="328" y="0"/>
                  <a:pt x="384" y="0"/>
                </a:cubicBezTo>
                <a:cubicBezTo>
                  <a:pt x="440" y="0"/>
                  <a:pt x="480" y="144"/>
                  <a:pt x="528" y="144"/>
                </a:cubicBezTo>
                <a:cubicBezTo>
                  <a:pt x="576" y="144"/>
                  <a:pt x="624" y="0"/>
                  <a:pt x="672" y="0"/>
                </a:cubicBezTo>
                <a:cubicBezTo>
                  <a:pt x="720" y="0"/>
                  <a:pt x="760" y="144"/>
                  <a:pt x="816" y="144"/>
                </a:cubicBezTo>
                <a:cubicBezTo>
                  <a:pt x="872" y="144"/>
                  <a:pt x="976" y="24"/>
                  <a:pt x="1008" y="0"/>
                </a:cubicBezTo>
              </a:path>
            </a:pathLst>
          </a:custGeom>
          <a:noFill/>
          <a:ln w="28575" cap="flat" cmpd="sng">
            <a:solidFill>
              <a:srgbClr val="FF0000">
                <a:alpha val="100000"/>
              </a:srgbClr>
            </a:solidFill>
            <a:prstDash val="solid"/>
            <a:round/>
            <a:headEnd type="none" w="med" len="med"/>
            <a:tailEnd type="none" w="med" len="med"/>
          </a:ln>
        </p:spPr>
        <p:txBody>
          <a:bodyPr/>
          <a:p>
            <a:endParaRPr lang="zh-CN" altLang="en-US"/>
          </a:p>
        </p:txBody>
      </p:sp>
      <p:sp>
        <p:nvSpPr>
          <p:cNvPr id="61495" name="Freeform 55"/>
          <p:cNvSpPr/>
          <p:nvPr/>
        </p:nvSpPr>
        <p:spPr>
          <a:xfrm>
            <a:off x="3806825" y="4897438"/>
            <a:ext cx="685800" cy="76200"/>
          </a:xfrm>
          <a:custGeom>
            <a:avLst/>
            <a:gdLst/>
            <a:ahLst/>
            <a:cxnLst>
              <a:cxn ang="0">
                <a:pos x="0"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2304" h="200">
                <a:moveTo>
                  <a:pt x="0" y="0"/>
                </a:moveTo>
                <a:cubicBezTo>
                  <a:pt x="76" y="92"/>
                  <a:pt x="152" y="184"/>
                  <a:pt x="240" y="192"/>
                </a:cubicBezTo>
                <a:cubicBezTo>
                  <a:pt x="328" y="200"/>
                  <a:pt x="440" y="48"/>
                  <a:pt x="528" y="48"/>
                </a:cubicBezTo>
                <a:cubicBezTo>
                  <a:pt x="616" y="48"/>
                  <a:pt x="688" y="192"/>
                  <a:pt x="768" y="192"/>
                </a:cubicBezTo>
                <a:cubicBezTo>
                  <a:pt x="848" y="192"/>
                  <a:pt x="936" y="48"/>
                  <a:pt x="1008" y="48"/>
                </a:cubicBezTo>
                <a:cubicBezTo>
                  <a:pt x="1080" y="48"/>
                  <a:pt x="1136" y="192"/>
                  <a:pt x="1200" y="192"/>
                </a:cubicBezTo>
                <a:cubicBezTo>
                  <a:pt x="1264" y="192"/>
                  <a:pt x="1320" y="48"/>
                  <a:pt x="1392" y="48"/>
                </a:cubicBezTo>
                <a:cubicBezTo>
                  <a:pt x="1464" y="48"/>
                  <a:pt x="1552" y="192"/>
                  <a:pt x="1632" y="192"/>
                </a:cubicBezTo>
                <a:cubicBezTo>
                  <a:pt x="1712" y="192"/>
                  <a:pt x="1800" y="48"/>
                  <a:pt x="1872" y="48"/>
                </a:cubicBezTo>
                <a:cubicBezTo>
                  <a:pt x="1944" y="48"/>
                  <a:pt x="1992" y="192"/>
                  <a:pt x="2064" y="192"/>
                </a:cubicBezTo>
                <a:cubicBezTo>
                  <a:pt x="2136" y="192"/>
                  <a:pt x="2264" y="72"/>
                  <a:pt x="2304" y="48"/>
                </a:cubicBezTo>
              </a:path>
            </a:pathLst>
          </a:custGeom>
          <a:noFill/>
          <a:ln w="28575" cap="flat" cmpd="sng">
            <a:solidFill>
              <a:srgbClr val="FF0000">
                <a:alpha val="100000"/>
              </a:srgbClr>
            </a:solidFill>
            <a:prstDash val="solid"/>
            <a:round/>
            <a:headEnd type="none" w="med" len="med"/>
            <a:tailEnd type="none" w="med" len="med"/>
          </a:ln>
        </p:spPr>
        <p:txBody>
          <a:bodyPr/>
          <a:p>
            <a:endParaRPr lang="zh-CN" altLang="en-US"/>
          </a:p>
        </p:txBody>
      </p:sp>
      <p:sp>
        <p:nvSpPr>
          <p:cNvPr id="61507" name="Freeform 67"/>
          <p:cNvSpPr/>
          <p:nvPr/>
        </p:nvSpPr>
        <p:spPr>
          <a:xfrm>
            <a:off x="1179513" y="3344863"/>
            <a:ext cx="533400" cy="76200"/>
          </a:xfrm>
          <a:custGeom>
            <a:avLst/>
            <a:gdLst/>
            <a:ahLst/>
            <a:cxnLst>
              <a:cxn ang="0">
                <a:pos x="0"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2304" h="200">
                <a:moveTo>
                  <a:pt x="0" y="0"/>
                </a:moveTo>
                <a:cubicBezTo>
                  <a:pt x="76" y="92"/>
                  <a:pt x="152" y="184"/>
                  <a:pt x="240" y="192"/>
                </a:cubicBezTo>
                <a:cubicBezTo>
                  <a:pt x="328" y="200"/>
                  <a:pt x="440" y="48"/>
                  <a:pt x="528" y="48"/>
                </a:cubicBezTo>
                <a:cubicBezTo>
                  <a:pt x="616" y="48"/>
                  <a:pt x="688" y="192"/>
                  <a:pt x="768" y="192"/>
                </a:cubicBezTo>
                <a:cubicBezTo>
                  <a:pt x="848" y="192"/>
                  <a:pt x="936" y="48"/>
                  <a:pt x="1008" y="48"/>
                </a:cubicBezTo>
                <a:cubicBezTo>
                  <a:pt x="1080" y="48"/>
                  <a:pt x="1136" y="192"/>
                  <a:pt x="1200" y="192"/>
                </a:cubicBezTo>
                <a:cubicBezTo>
                  <a:pt x="1264" y="192"/>
                  <a:pt x="1320" y="48"/>
                  <a:pt x="1392" y="48"/>
                </a:cubicBezTo>
                <a:cubicBezTo>
                  <a:pt x="1464" y="48"/>
                  <a:pt x="1552" y="192"/>
                  <a:pt x="1632" y="192"/>
                </a:cubicBezTo>
                <a:cubicBezTo>
                  <a:pt x="1712" y="192"/>
                  <a:pt x="1800" y="48"/>
                  <a:pt x="1872" y="48"/>
                </a:cubicBezTo>
                <a:cubicBezTo>
                  <a:pt x="1944" y="48"/>
                  <a:pt x="1992" y="192"/>
                  <a:pt x="2064" y="192"/>
                </a:cubicBezTo>
                <a:cubicBezTo>
                  <a:pt x="2136" y="192"/>
                  <a:pt x="2264" y="72"/>
                  <a:pt x="2304" y="48"/>
                </a:cubicBezTo>
              </a:path>
            </a:pathLst>
          </a:custGeom>
          <a:noFill/>
          <a:ln w="28575" cap="flat" cmpd="sng">
            <a:solidFill>
              <a:srgbClr val="FF0000">
                <a:alpha val="100000"/>
              </a:srgbClr>
            </a:solidFill>
            <a:prstDash val="solid"/>
            <a:round/>
            <a:headEnd type="none" w="med" len="med"/>
            <a:tailEnd type="none" w="med" len="med"/>
          </a:ln>
        </p:spPr>
        <p:txBody>
          <a:bodyPr/>
          <a:p>
            <a:endParaRPr lang="zh-CN" altLang="en-US"/>
          </a:p>
        </p:txBody>
      </p:sp>
      <p:sp>
        <p:nvSpPr>
          <p:cNvPr id="61508" name="Rectangle 68"/>
          <p:cNvSpPr>
            <a:spLocks noChangeArrowheads="1"/>
          </p:cNvSpPr>
          <p:nvPr/>
        </p:nvSpPr>
        <p:spPr bwMode="auto">
          <a:xfrm>
            <a:off x="4973638" y="2695575"/>
            <a:ext cx="1825625" cy="4635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6350">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3366CC"/>
                </a:solidFill>
                <a:effectLst/>
                <a:uLnTx/>
                <a:uFillTx/>
                <a:latin typeface="+mn-ea"/>
                <a:ea typeface="+mn-ea"/>
                <a:cs typeface="+mn-cs"/>
              </a:rPr>
              <a:t>二元谓词</a:t>
            </a:r>
            <a:endParaRPr kumimoji="0" lang="zh-CN" altLang="en-US" sz="2400" b="1" i="0" u="none" strike="noStrike" kern="1200" cap="none" spc="0" normalizeH="0" baseline="0" noProof="0" dirty="0">
              <a:ln>
                <a:noFill/>
              </a:ln>
              <a:solidFill>
                <a:srgbClr val="3366CC"/>
              </a:solidFill>
              <a:effectLst/>
              <a:uLnTx/>
              <a:uFillTx/>
              <a:latin typeface="+mn-ea"/>
              <a:ea typeface="+mn-ea"/>
              <a:cs typeface="+mn-cs"/>
            </a:endParaRPr>
          </a:p>
        </p:txBody>
      </p:sp>
      <p:sp>
        <p:nvSpPr>
          <p:cNvPr id="61509" name="Rectangle 69"/>
          <p:cNvSpPr>
            <a:spLocks noChangeArrowheads="1"/>
          </p:cNvSpPr>
          <p:nvPr/>
        </p:nvSpPr>
        <p:spPr bwMode="auto">
          <a:xfrm>
            <a:off x="5021263" y="3462338"/>
            <a:ext cx="1825625" cy="4635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6350">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3366CC"/>
                </a:solidFill>
                <a:effectLst/>
                <a:uLnTx/>
                <a:uFillTx/>
                <a:latin typeface="+mn-ea"/>
                <a:ea typeface="+mn-ea"/>
                <a:cs typeface="+mn-cs"/>
              </a:rPr>
              <a:t>二元谓词</a:t>
            </a:r>
            <a:endParaRPr kumimoji="0" lang="zh-CN" altLang="en-US" sz="2400" b="1" i="0" u="none" strike="noStrike" kern="1200" cap="none" spc="0" normalizeH="0" baseline="0" noProof="0" dirty="0">
              <a:ln>
                <a:noFill/>
              </a:ln>
              <a:solidFill>
                <a:srgbClr val="3366CC"/>
              </a:solidFill>
              <a:effectLst/>
              <a:uLnTx/>
              <a:uFillTx/>
              <a:latin typeface="+mn-ea"/>
              <a:ea typeface="+mn-ea"/>
              <a:cs typeface="+mn-cs"/>
            </a:endParaRPr>
          </a:p>
        </p:txBody>
      </p:sp>
      <p:sp>
        <p:nvSpPr>
          <p:cNvPr id="61511" name="Rectangle 71"/>
          <p:cNvSpPr>
            <a:spLocks noChangeArrowheads="1"/>
          </p:cNvSpPr>
          <p:nvPr/>
        </p:nvSpPr>
        <p:spPr bwMode="auto">
          <a:xfrm>
            <a:off x="5353050" y="4240213"/>
            <a:ext cx="1419225" cy="4635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6350">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3366CC"/>
                </a:solidFill>
                <a:effectLst/>
                <a:uLnTx/>
                <a:uFillTx/>
                <a:latin typeface="+mn-ea"/>
                <a:ea typeface="+mn-ea"/>
                <a:cs typeface="+mn-cs"/>
              </a:rPr>
              <a:t>三元谓词</a:t>
            </a:r>
            <a:endParaRPr kumimoji="0" lang="zh-CN" altLang="en-US" sz="2400" b="1" i="0" u="none" strike="noStrike" kern="1200" cap="none" spc="0" normalizeH="0" baseline="0" noProof="0" dirty="0">
              <a:ln>
                <a:noFill/>
              </a:ln>
              <a:solidFill>
                <a:srgbClr val="3366CC"/>
              </a:solidFill>
              <a:effectLst/>
              <a:uLnTx/>
              <a:uFillTx/>
              <a:latin typeface="+mn-ea"/>
              <a:ea typeface="+mn-ea"/>
              <a:cs typeface="+mn-cs"/>
            </a:endParaRPr>
          </a:p>
        </p:txBody>
      </p:sp>
      <p:pic>
        <p:nvPicPr>
          <p:cNvPr id="61512" name="Picture 72" descr="0049_GIF"/>
          <p:cNvPicPr>
            <a:picLocks noChangeAspect="1"/>
          </p:cNvPicPr>
          <p:nvPr/>
        </p:nvPicPr>
        <p:blipFill>
          <a:blip r:embed="rId1"/>
          <a:stretch>
            <a:fillRect/>
          </a:stretch>
        </p:blipFill>
        <p:spPr>
          <a:xfrm>
            <a:off x="211138" y="5368925"/>
            <a:ext cx="304800" cy="304800"/>
          </a:xfrm>
          <a:prstGeom prst="rect">
            <a:avLst/>
          </a:prstGeom>
          <a:noFill/>
          <a:ln w="9525">
            <a:noFill/>
          </a:ln>
        </p:spPr>
      </p:pic>
      <p:sp>
        <p:nvSpPr>
          <p:cNvPr id="45" name="Rectangle 2"/>
          <p:cNvSpPr txBox="1">
            <a:spLocks noChangeArrowheads="1"/>
          </p:cNvSpPr>
          <p:nvPr/>
        </p:nvSpPr>
        <p:spPr>
          <a:xfrm>
            <a:off x="365125" y="385763"/>
            <a:ext cx="8229600" cy="990600"/>
          </a:xfrm>
          <a:prstGeom prst="rect">
            <a:avLst/>
          </a:prstGeom>
        </p:spPr>
        <p:txBody>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0" cap="none" spc="0" normalizeH="0" baseline="0" noProof="0" dirty="0">
                <a:ln>
                  <a:noFill/>
                </a:ln>
                <a:solidFill>
                  <a:schemeClr val="tx2"/>
                </a:solidFill>
                <a:effectLst>
                  <a:outerShdw blurRad="38100" dist="38100" dir="2700000" algn="tl">
                    <a:srgbClr val="000000">
                      <a:alpha val="43137"/>
                    </a:srgbClr>
                  </a:outerShdw>
                </a:effectLst>
                <a:uLnTx/>
                <a:uFillTx/>
                <a:latin typeface="Times New Roman" panose="02020603050405020304" pitchFamily="18" charset="0"/>
                <a:ea typeface="+mj-ea"/>
                <a:cs typeface="+mj-cs"/>
              </a:rPr>
              <a:t>例：</a:t>
            </a:r>
            <a:endParaRPr kumimoji="0" lang="en-US" altLang="zh-CN" sz="3600" b="1" i="0" u="none" strike="noStrike" kern="0" cap="none" spc="0" normalizeH="0" baseline="0" noProof="0" dirty="0">
              <a:ln>
                <a:noFill/>
              </a:ln>
              <a:solidFill>
                <a:schemeClr val="tx2"/>
              </a:solidFill>
              <a:effectLst>
                <a:outerShdw blurRad="38100" dist="38100" dir="2700000" algn="tl">
                  <a:srgbClr val="000000">
                    <a:alpha val="43137"/>
                  </a:srgbClr>
                </a:outerShdw>
              </a:effectLst>
              <a:uLnTx/>
              <a:uFillTx/>
              <a:latin typeface="Times New Roman" panose="02020603050405020304" pitchFamily="18" charset="0"/>
              <a:ea typeface="+mj-ea"/>
              <a:cs typeface="+mj-cs"/>
            </a:endParaRPr>
          </a:p>
        </p:txBody>
      </p:sp>
      <p:sp>
        <p:nvSpPr>
          <p:cNvPr id="24" name="Text Box 39"/>
          <p:cNvSpPr txBox="1">
            <a:spLocks noChangeArrowheads="1"/>
          </p:cNvSpPr>
          <p:nvPr/>
        </p:nvSpPr>
        <p:spPr bwMode="auto">
          <a:xfrm>
            <a:off x="5145088" y="1352550"/>
            <a:ext cx="1535113" cy="461963"/>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3366CC"/>
                </a:solidFill>
                <a:effectLst/>
                <a:uLnTx/>
                <a:uFillTx/>
                <a:latin typeface="+mn-ea"/>
                <a:ea typeface="+mn-ea"/>
                <a:cs typeface="+mn-cs"/>
              </a:rPr>
              <a:t>一元谓词</a:t>
            </a:r>
            <a:endParaRPr kumimoji="0" lang="zh-CN" altLang="en-US" sz="2400" b="1" i="0" u="none" strike="noStrike" kern="1200" cap="none" spc="0" normalizeH="0" baseline="0" noProof="0" dirty="0">
              <a:ln>
                <a:noFill/>
              </a:ln>
              <a:solidFill>
                <a:srgbClr val="3366CC"/>
              </a:solidFill>
              <a:effectLst/>
              <a:uLnTx/>
              <a:uFillTx/>
              <a:latin typeface="+mn-ea"/>
              <a:ea typeface="+mn-ea"/>
              <a:cs typeface="+mn-cs"/>
            </a:endParaRPr>
          </a:p>
        </p:txBody>
      </p:sp>
      <p:sp>
        <p:nvSpPr>
          <p:cNvPr id="25" name="Text Box 39"/>
          <p:cNvSpPr txBox="1">
            <a:spLocks noChangeArrowheads="1"/>
          </p:cNvSpPr>
          <p:nvPr/>
        </p:nvSpPr>
        <p:spPr bwMode="auto">
          <a:xfrm>
            <a:off x="6897688" y="1520825"/>
            <a:ext cx="1468438" cy="8318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rPr>
              <a:t>谓词刻画个体性质</a:t>
            </a:r>
            <a:endParaRPr kumimoji="0" lang="zh-CN" altLang="en-US" sz="24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ea"/>
              <a:ea typeface="+mn-ea"/>
              <a:cs typeface="+mn-cs"/>
            </a:endParaRPr>
          </a:p>
        </p:txBody>
      </p:sp>
      <p:sp>
        <p:nvSpPr>
          <p:cNvPr id="26" name="Freeform 67"/>
          <p:cNvSpPr/>
          <p:nvPr/>
        </p:nvSpPr>
        <p:spPr>
          <a:xfrm>
            <a:off x="2716213" y="4041775"/>
            <a:ext cx="533400" cy="76200"/>
          </a:xfrm>
          <a:custGeom>
            <a:avLst/>
            <a:gdLst/>
            <a:ahLst/>
            <a:cxnLst>
              <a:cxn ang="0">
                <a:pos x="0"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2304" h="200">
                <a:moveTo>
                  <a:pt x="0" y="0"/>
                </a:moveTo>
                <a:cubicBezTo>
                  <a:pt x="76" y="92"/>
                  <a:pt x="152" y="184"/>
                  <a:pt x="240" y="192"/>
                </a:cubicBezTo>
                <a:cubicBezTo>
                  <a:pt x="328" y="200"/>
                  <a:pt x="440" y="48"/>
                  <a:pt x="528" y="48"/>
                </a:cubicBezTo>
                <a:cubicBezTo>
                  <a:pt x="616" y="48"/>
                  <a:pt x="688" y="192"/>
                  <a:pt x="768" y="192"/>
                </a:cubicBezTo>
                <a:cubicBezTo>
                  <a:pt x="848" y="192"/>
                  <a:pt x="936" y="48"/>
                  <a:pt x="1008" y="48"/>
                </a:cubicBezTo>
                <a:cubicBezTo>
                  <a:pt x="1080" y="48"/>
                  <a:pt x="1136" y="192"/>
                  <a:pt x="1200" y="192"/>
                </a:cubicBezTo>
                <a:cubicBezTo>
                  <a:pt x="1264" y="192"/>
                  <a:pt x="1320" y="48"/>
                  <a:pt x="1392" y="48"/>
                </a:cubicBezTo>
                <a:cubicBezTo>
                  <a:pt x="1464" y="48"/>
                  <a:pt x="1552" y="192"/>
                  <a:pt x="1632" y="192"/>
                </a:cubicBezTo>
                <a:cubicBezTo>
                  <a:pt x="1712" y="192"/>
                  <a:pt x="1800" y="48"/>
                  <a:pt x="1872" y="48"/>
                </a:cubicBezTo>
                <a:cubicBezTo>
                  <a:pt x="1944" y="48"/>
                  <a:pt x="1992" y="192"/>
                  <a:pt x="2064" y="192"/>
                </a:cubicBezTo>
                <a:cubicBezTo>
                  <a:pt x="2136" y="192"/>
                  <a:pt x="2264" y="72"/>
                  <a:pt x="2304" y="48"/>
                </a:cubicBezTo>
              </a:path>
            </a:pathLst>
          </a:custGeom>
          <a:noFill/>
          <a:ln w="28575" cap="flat" cmpd="sng">
            <a:solidFill>
              <a:srgbClr val="FF0000">
                <a:alpha val="100000"/>
              </a:srgbClr>
            </a:solidFill>
            <a:prstDash val="solid"/>
            <a:round/>
            <a:headEnd type="none" w="med" len="med"/>
            <a:tailEnd type="none" w="med" len="med"/>
          </a:ln>
        </p:spPr>
        <p:txBody>
          <a:bodyPr/>
          <a:p>
            <a:endParaRPr lang="zh-CN" altLang="en-US"/>
          </a:p>
        </p:txBody>
      </p:sp>
      <p:sp>
        <p:nvSpPr>
          <p:cNvPr id="27" name="Freeform 67"/>
          <p:cNvSpPr/>
          <p:nvPr/>
        </p:nvSpPr>
        <p:spPr>
          <a:xfrm>
            <a:off x="2335213" y="3314700"/>
            <a:ext cx="533400" cy="76200"/>
          </a:xfrm>
          <a:custGeom>
            <a:avLst/>
            <a:gdLst/>
            <a:ahLst/>
            <a:cxnLst>
              <a:cxn ang="0">
                <a:pos x="0"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2304" h="200">
                <a:moveTo>
                  <a:pt x="0" y="0"/>
                </a:moveTo>
                <a:cubicBezTo>
                  <a:pt x="76" y="92"/>
                  <a:pt x="152" y="184"/>
                  <a:pt x="240" y="192"/>
                </a:cubicBezTo>
                <a:cubicBezTo>
                  <a:pt x="328" y="200"/>
                  <a:pt x="440" y="48"/>
                  <a:pt x="528" y="48"/>
                </a:cubicBezTo>
                <a:cubicBezTo>
                  <a:pt x="616" y="48"/>
                  <a:pt x="688" y="192"/>
                  <a:pt x="768" y="192"/>
                </a:cubicBezTo>
                <a:cubicBezTo>
                  <a:pt x="848" y="192"/>
                  <a:pt x="936" y="48"/>
                  <a:pt x="1008" y="48"/>
                </a:cubicBezTo>
                <a:cubicBezTo>
                  <a:pt x="1080" y="48"/>
                  <a:pt x="1136" y="192"/>
                  <a:pt x="1200" y="192"/>
                </a:cubicBezTo>
                <a:cubicBezTo>
                  <a:pt x="1264" y="192"/>
                  <a:pt x="1320" y="48"/>
                  <a:pt x="1392" y="48"/>
                </a:cubicBezTo>
                <a:cubicBezTo>
                  <a:pt x="1464" y="48"/>
                  <a:pt x="1552" y="192"/>
                  <a:pt x="1632" y="192"/>
                </a:cubicBezTo>
                <a:cubicBezTo>
                  <a:pt x="1712" y="192"/>
                  <a:pt x="1800" y="48"/>
                  <a:pt x="1872" y="48"/>
                </a:cubicBezTo>
                <a:cubicBezTo>
                  <a:pt x="1944" y="48"/>
                  <a:pt x="1992" y="192"/>
                  <a:pt x="2064" y="192"/>
                </a:cubicBezTo>
                <a:cubicBezTo>
                  <a:pt x="2136" y="192"/>
                  <a:pt x="2264" y="72"/>
                  <a:pt x="2304" y="48"/>
                </a:cubicBezTo>
              </a:path>
            </a:pathLst>
          </a:custGeom>
          <a:noFill/>
          <a:ln w="28575" cap="flat" cmpd="sng">
            <a:solidFill>
              <a:srgbClr val="FF0000">
                <a:alpha val="100000"/>
              </a:srgbClr>
            </a:solidFill>
            <a:prstDash val="solid"/>
            <a:round/>
            <a:headEnd type="none" w="med" len="med"/>
            <a:tailEnd type="none" w="med" len="med"/>
          </a:ln>
        </p:spPr>
        <p:txBody>
          <a:bodyPr/>
          <a:p>
            <a:endParaRPr lang="zh-CN" altLang="en-US"/>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50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50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49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150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149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149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149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151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148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148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151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14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8" grpId="0" animBg="1"/>
      <p:bldP spid="61479" grpId="0"/>
      <p:bldP spid="61482" grpId="0"/>
      <p:bldP spid="61483" grpId="0" animBg="1"/>
      <p:bldP spid="61488" grpId="0"/>
      <p:bldP spid="61508" grpId="0"/>
      <p:bldP spid="61509" grpId="0"/>
      <p:bldP spid="61511" grpId="0"/>
      <p:bldP spid="24"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灯片编号占位符 4"/>
          <p:cNvSpPr txBox="1">
            <a:spLocks noGrp="1"/>
          </p:cNvSpPr>
          <p:nvPr/>
        </p:nvSpPr>
        <p:spPr>
          <a:xfrm>
            <a:off x="6553200" y="6248400"/>
            <a:ext cx="2133600" cy="4572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1267" name="Rectangle 3"/>
          <p:cNvSpPr>
            <a:spLocks noGrp="1"/>
          </p:cNvSpPr>
          <p:nvPr>
            <p:ph type="body" idx="4294967295"/>
          </p:nvPr>
        </p:nvSpPr>
        <p:spPr>
          <a:xfrm>
            <a:off x="395288" y="692150"/>
            <a:ext cx="8748712" cy="5761038"/>
          </a:xfrm>
          <a:ln/>
        </p:spPr>
        <p:txBody>
          <a:bodyPr vert="horz" wrap="square" lIns="91440" tIns="45720" rIns="91440" bIns="45720" anchor="t" anchorCtr="0"/>
          <a:p>
            <a:pPr eaLnBrk="1" hangingPunct="1">
              <a:buClrTx/>
              <a:buNone/>
            </a:pPr>
            <a:r>
              <a:rPr lang="zh-CN" altLang="en-US" b="1" dirty="0">
                <a:solidFill>
                  <a:srgbClr val="FF3300"/>
                </a:solidFill>
                <a:latin typeface="宋体" panose="02010600030101010101" pitchFamily="2" charset="-122"/>
              </a:rPr>
              <a:t>例</a:t>
            </a:r>
            <a:r>
              <a:rPr lang="en-US" altLang="zh-CN" b="1" dirty="0">
                <a:solidFill>
                  <a:srgbClr val="FF3300"/>
                </a:solidFill>
                <a:latin typeface="宋体" panose="02010600030101010101" pitchFamily="2" charset="-122"/>
              </a:rPr>
              <a:t>1</a:t>
            </a:r>
            <a:r>
              <a:rPr lang="en-US" altLang="zh-CN" b="1" dirty="0">
                <a:solidFill>
                  <a:srgbClr val="000000"/>
                </a:solidFill>
                <a:latin typeface="宋体" panose="02010600030101010101" pitchFamily="2" charset="-122"/>
              </a:rPr>
              <a:t>  </a:t>
            </a:r>
            <a:r>
              <a:rPr lang="zh-CN" altLang="en-US" b="1" dirty="0">
                <a:solidFill>
                  <a:srgbClr val="000000"/>
                </a:solidFill>
                <a:latin typeface="宋体" panose="02010600030101010101" pitchFamily="2" charset="-122"/>
              </a:rPr>
              <a:t>将下列命题在一阶逻辑中符号化，并讨论</a:t>
            </a:r>
            <a:endParaRPr lang="zh-CN" altLang="en-US" b="1" dirty="0">
              <a:solidFill>
                <a:srgbClr val="000000"/>
              </a:solidFill>
              <a:latin typeface="宋体" panose="02010600030101010101" pitchFamily="2" charset="-122"/>
            </a:endParaRPr>
          </a:p>
          <a:p>
            <a:pPr eaLnBrk="1" hangingPunct="1">
              <a:buClrTx/>
              <a:buNone/>
            </a:pPr>
            <a:r>
              <a:rPr lang="zh-CN" altLang="en-US" b="1" dirty="0">
                <a:solidFill>
                  <a:srgbClr val="000000"/>
                </a:solidFill>
                <a:latin typeface="宋体" panose="02010600030101010101" pitchFamily="2" charset="-122"/>
              </a:rPr>
              <a:t>它们的真值。</a:t>
            </a:r>
            <a:endParaRPr lang="zh-CN" altLang="en-US" b="1" dirty="0">
              <a:solidFill>
                <a:srgbClr val="000000"/>
              </a:solidFill>
              <a:latin typeface="宋体" panose="02010600030101010101" pitchFamily="2" charset="-122"/>
            </a:endParaRPr>
          </a:p>
          <a:p>
            <a:pPr algn="just" eaLnBrk="1" hangingPunct="1">
              <a:buClrTx/>
              <a:buNone/>
            </a:pPr>
            <a:r>
              <a:rPr lang="en-US" altLang="zh-CN" b="1" dirty="0">
                <a:solidFill>
                  <a:srgbClr val="000000"/>
                </a:solidFill>
                <a:latin typeface="Times New Roman" panose="02020603050405020304" pitchFamily="18" charset="0"/>
              </a:rPr>
              <a:t>(</a:t>
            </a:r>
            <a:r>
              <a:rPr lang="en-US" altLang="zh-CN" b="1" dirty="0">
                <a:solidFill>
                  <a:srgbClr val="000000"/>
                </a:solidFill>
                <a:latin typeface="宋体" panose="02010600030101010101" pitchFamily="2" charset="-122"/>
              </a:rPr>
              <a:t>1</a:t>
            </a:r>
            <a:r>
              <a:rPr lang="en-US" altLang="zh-CN" b="1" dirty="0">
                <a:solidFill>
                  <a:srgbClr val="000000"/>
                </a:solidFill>
                <a:latin typeface="Times New Roman" panose="02020603050405020304" pitchFamily="18" charset="0"/>
              </a:rPr>
              <a:t>)</a:t>
            </a:r>
            <a:r>
              <a:rPr lang="zh-CN" altLang="en-US" b="1" dirty="0">
                <a:solidFill>
                  <a:srgbClr val="000000"/>
                </a:solidFill>
                <a:latin typeface="Times New Roman" panose="02020603050405020304" pitchFamily="18" charset="0"/>
              </a:rPr>
              <a:t>只有</a:t>
            </a:r>
            <a:r>
              <a:rPr lang="en-US" altLang="zh-CN" b="1" dirty="0">
                <a:solidFill>
                  <a:srgbClr val="000000"/>
                </a:solidFill>
                <a:latin typeface="宋体" panose="02010600030101010101" pitchFamily="2" charset="-122"/>
              </a:rPr>
              <a:t>4</a:t>
            </a:r>
            <a:r>
              <a:rPr lang="zh-CN" altLang="en-US" b="1" dirty="0">
                <a:solidFill>
                  <a:srgbClr val="000000"/>
                </a:solidFill>
                <a:latin typeface="Times New Roman" panose="02020603050405020304" pitchFamily="18" charset="0"/>
              </a:rPr>
              <a:t>是素数，</a:t>
            </a:r>
            <a:r>
              <a:rPr lang="en-US" altLang="zh-CN" b="1" dirty="0">
                <a:solidFill>
                  <a:srgbClr val="000000"/>
                </a:solidFill>
                <a:latin typeface="宋体" panose="02010600030101010101" pitchFamily="2" charset="-122"/>
              </a:rPr>
              <a:t>8</a:t>
            </a:r>
            <a:r>
              <a:rPr lang="zh-CN" altLang="en-US" b="1" dirty="0">
                <a:solidFill>
                  <a:srgbClr val="000000"/>
                </a:solidFill>
                <a:latin typeface="Times New Roman" panose="02020603050405020304" pitchFamily="18" charset="0"/>
              </a:rPr>
              <a:t>才是素数。</a:t>
            </a:r>
            <a:endParaRPr lang="zh-CN" altLang="en-US" b="1" dirty="0">
              <a:solidFill>
                <a:srgbClr val="000000"/>
              </a:solidFill>
              <a:latin typeface="宋体" panose="02010600030101010101" pitchFamily="2" charset="-122"/>
            </a:endParaRPr>
          </a:p>
          <a:p>
            <a:pPr algn="just" eaLnBrk="1" hangingPunct="1">
              <a:buClrTx/>
              <a:buNone/>
            </a:pPr>
            <a:r>
              <a:rPr lang="en-US" altLang="zh-CN" b="1" dirty="0">
                <a:solidFill>
                  <a:srgbClr val="000000"/>
                </a:solidFill>
                <a:latin typeface="Times New Roman" panose="02020603050405020304" pitchFamily="18" charset="0"/>
              </a:rPr>
              <a:t>(</a:t>
            </a:r>
            <a:r>
              <a:rPr lang="en-US" altLang="zh-CN" b="1" dirty="0">
                <a:solidFill>
                  <a:srgbClr val="000000"/>
                </a:solidFill>
                <a:latin typeface="宋体" panose="02010600030101010101" pitchFamily="2" charset="-122"/>
              </a:rPr>
              <a:t>2</a:t>
            </a:r>
            <a:r>
              <a:rPr lang="en-US" altLang="zh-CN" b="1" dirty="0">
                <a:solidFill>
                  <a:srgbClr val="000000"/>
                </a:solidFill>
                <a:latin typeface="Times New Roman" panose="02020603050405020304" pitchFamily="18" charset="0"/>
              </a:rPr>
              <a:t>)</a:t>
            </a:r>
            <a:r>
              <a:rPr lang="zh-CN" altLang="en-US" b="1" dirty="0">
                <a:solidFill>
                  <a:srgbClr val="000000"/>
                </a:solidFill>
                <a:latin typeface="Times New Roman" panose="02020603050405020304" pitchFamily="18" charset="0"/>
              </a:rPr>
              <a:t>如果</a:t>
            </a:r>
            <a:r>
              <a:rPr lang="en-US" altLang="zh-CN" b="1" dirty="0">
                <a:solidFill>
                  <a:srgbClr val="000000"/>
                </a:solidFill>
                <a:latin typeface="宋体" panose="02010600030101010101" pitchFamily="2" charset="-122"/>
              </a:rPr>
              <a:t>2</a:t>
            </a:r>
            <a:r>
              <a:rPr lang="zh-CN" altLang="en-US" b="1" dirty="0">
                <a:solidFill>
                  <a:srgbClr val="000000"/>
                </a:solidFill>
                <a:latin typeface="Times New Roman" panose="02020603050405020304" pitchFamily="18" charset="0"/>
              </a:rPr>
              <a:t>小于</a:t>
            </a:r>
            <a:r>
              <a:rPr lang="en-US" altLang="zh-CN" b="1" dirty="0">
                <a:solidFill>
                  <a:srgbClr val="000000"/>
                </a:solidFill>
                <a:latin typeface="宋体" panose="02010600030101010101" pitchFamily="2" charset="-122"/>
              </a:rPr>
              <a:t>3</a:t>
            </a:r>
            <a:r>
              <a:rPr lang="zh-CN" altLang="en-US" b="1" dirty="0">
                <a:solidFill>
                  <a:srgbClr val="000000"/>
                </a:solidFill>
                <a:latin typeface="Times New Roman" panose="02020603050405020304" pitchFamily="18" charset="0"/>
              </a:rPr>
              <a:t>，则</a:t>
            </a:r>
            <a:r>
              <a:rPr lang="en-US" altLang="zh-CN" b="1" dirty="0">
                <a:solidFill>
                  <a:srgbClr val="000000"/>
                </a:solidFill>
                <a:latin typeface="宋体" panose="02010600030101010101" pitchFamily="2" charset="-122"/>
              </a:rPr>
              <a:t>8</a:t>
            </a:r>
            <a:r>
              <a:rPr lang="zh-CN" altLang="en-US" b="1" dirty="0">
                <a:solidFill>
                  <a:srgbClr val="000000"/>
                </a:solidFill>
                <a:latin typeface="Times New Roman" panose="02020603050405020304" pitchFamily="18" charset="0"/>
              </a:rPr>
              <a:t>小于</a:t>
            </a:r>
            <a:r>
              <a:rPr lang="en-US" altLang="zh-CN" b="1" dirty="0">
                <a:solidFill>
                  <a:srgbClr val="000000"/>
                </a:solidFill>
                <a:latin typeface="宋体" panose="02010600030101010101" pitchFamily="2" charset="-122"/>
              </a:rPr>
              <a:t>7</a:t>
            </a:r>
            <a:r>
              <a:rPr lang="zh-CN" altLang="en-US" b="1" dirty="0">
                <a:solidFill>
                  <a:srgbClr val="000000"/>
                </a:solidFill>
                <a:latin typeface="Times New Roman" panose="02020603050405020304" pitchFamily="18" charset="0"/>
              </a:rPr>
              <a:t>。</a:t>
            </a:r>
            <a:endParaRPr lang="zh-CN" altLang="en-US" b="1" dirty="0">
              <a:solidFill>
                <a:srgbClr val="000000"/>
              </a:solidFill>
              <a:latin typeface="Times New Roman" panose="02020603050405020304" pitchFamily="18" charset="0"/>
            </a:endParaRPr>
          </a:p>
          <a:p>
            <a:pPr algn="just" eaLnBrk="1" hangingPunct="1">
              <a:buClrTx/>
              <a:buNone/>
            </a:pPr>
            <a:endParaRPr lang="en-US" altLang="zh-CN" b="1" dirty="0">
              <a:solidFill>
                <a:srgbClr val="000000"/>
              </a:solidFill>
            </a:endParaRPr>
          </a:p>
        </p:txBody>
      </p:sp>
    </p:spTree>
  </p:cSld>
  <p:clrMapOvr>
    <a:masterClrMapping/>
  </p:clrMapOvr>
</p:sld>
</file>

<file path=ppt/tags/tag1.xml><?xml version="1.0" encoding="utf-8"?>
<p:tagLst xmlns:p="http://schemas.openxmlformats.org/presentationml/2006/main">
  <p:tag name="commondata" val="eyJoZGlkIjoiOTkyMzhhOGFmNjRiMjNhY2VmMGQ0ZDIyZTljMDJlYTAifQ=="/>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ixel">
  <a:themeElements>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1_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1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1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1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1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1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1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1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1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1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1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11999</Words>
  <Application>WPS 演示</Application>
  <PresentationFormat>全屏显示(4:3)</PresentationFormat>
  <Paragraphs>889</Paragraphs>
  <Slides>75</Slides>
  <Notes>23</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15</vt:i4>
      </vt:variant>
      <vt:variant>
        <vt:lpstr>幻灯片标题</vt:lpstr>
      </vt:variant>
      <vt:variant>
        <vt:i4>75</vt:i4>
      </vt:variant>
    </vt:vector>
  </HeadingPairs>
  <TitlesOfParts>
    <vt:vector size="104" baseType="lpstr">
      <vt:lpstr>Arial</vt:lpstr>
      <vt:lpstr>宋体</vt:lpstr>
      <vt:lpstr>Wingdings</vt:lpstr>
      <vt:lpstr>Arial Black</vt:lpstr>
      <vt:lpstr>Times New Roman</vt:lpstr>
      <vt:lpstr>黑体</vt:lpstr>
      <vt:lpstr>Symbol</vt:lpstr>
      <vt:lpstr>幼圆</vt:lpstr>
      <vt:lpstr>楷体_GB2312</vt:lpstr>
      <vt:lpstr>新宋体</vt:lpstr>
      <vt:lpstr>微软雅黑</vt:lpstr>
      <vt:lpstr>Arial Unicode MS</vt:lpstr>
      <vt:lpstr>Pixel</vt:lpstr>
      <vt:lpstr>1_Pixel</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集合论</dc:title>
  <dc:creator>Qu Wan Ling</dc:creator>
  <cp:lastModifiedBy>duzh</cp:lastModifiedBy>
  <cp:revision>132</cp:revision>
  <dcterms:created xsi:type="dcterms:W3CDTF">2004-11-29T12:10:45Z</dcterms:created>
  <dcterms:modified xsi:type="dcterms:W3CDTF">2024-10-05T01:06:36Z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5</vt:r8>
  </property>
  <property fmtid="{D5CDD505-2E9C-101B-9397-08002B2CF9AE}" pid="3" name="KSOProductBuildVer">
    <vt:lpwstr>2052-12.1.0.18276</vt:lpwstr>
  </property>
  <property fmtid="{D5CDD505-2E9C-101B-9397-08002B2CF9AE}" pid="4" name="ICV">
    <vt:lpwstr>F4708609745D410BB7493E5C79A9F71D_12</vt:lpwstr>
  </property>
</Properties>
</file>