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400" r:id="rId3"/>
    <p:sldId id="282" r:id="rId4"/>
    <p:sldId id="283" r:id="rId5"/>
    <p:sldId id="257" r:id="rId6"/>
    <p:sldId id="270" r:id="rId7"/>
    <p:sldId id="284" r:id="rId8"/>
    <p:sldId id="286" r:id="rId9"/>
    <p:sldId id="288" r:id="rId10"/>
    <p:sldId id="290" r:id="rId11"/>
    <p:sldId id="324" r:id="rId12"/>
    <p:sldId id="291" r:id="rId13"/>
    <p:sldId id="292" r:id="rId14"/>
    <p:sldId id="341" r:id="rId15"/>
    <p:sldId id="340" r:id="rId16"/>
    <p:sldId id="393" r:id="rId17"/>
    <p:sldId id="394" r:id="rId18"/>
    <p:sldId id="398" r:id="rId19"/>
    <p:sldId id="395" r:id="rId20"/>
    <p:sldId id="396" r:id="rId21"/>
    <p:sldId id="399" r:id="rId22"/>
    <p:sldId id="397" r:id="rId23"/>
    <p:sldId id="342" r:id="rId24"/>
    <p:sldId id="344" r:id="rId25"/>
    <p:sldId id="345" r:id="rId26"/>
    <p:sldId id="346" r:id="rId27"/>
    <p:sldId id="383" r:id="rId28"/>
    <p:sldId id="348" r:id="rId29"/>
    <p:sldId id="349" r:id="rId30"/>
    <p:sldId id="350" r:id="rId31"/>
    <p:sldId id="351" r:id="rId32"/>
    <p:sldId id="382" r:id="rId33"/>
    <p:sldId id="271" r:id="rId34"/>
    <p:sldId id="293" r:id="rId35"/>
    <p:sldId id="295" r:id="rId36"/>
    <p:sldId id="297" r:id="rId37"/>
    <p:sldId id="381" r:id="rId38"/>
    <p:sldId id="354" r:id="rId39"/>
    <p:sldId id="355" r:id="rId40"/>
    <p:sldId id="356" r:id="rId41"/>
    <p:sldId id="357" r:id="rId42"/>
    <p:sldId id="380" r:id="rId43"/>
    <p:sldId id="359" r:id="rId44"/>
    <p:sldId id="360" r:id="rId45"/>
    <p:sldId id="361" r:id="rId46"/>
    <p:sldId id="362" r:id="rId47"/>
    <p:sldId id="379" r:id="rId48"/>
    <p:sldId id="364" r:id="rId49"/>
    <p:sldId id="365" r:id="rId50"/>
    <p:sldId id="366" r:id="rId51"/>
    <p:sldId id="392" r:id="rId52"/>
    <p:sldId id="368" r:id="rId53"/>
    <p:sldId id="369" r:id="rId54"/>
    <p:sldId id="370" r:id="rId55"/>
    <p:sldId id="371" r:id="rId56"/>
    <p:sldId id="372" r:id="rId57"/>
    <p:sldId id="373" r:id="rId58"/>
    <p:sldId id="391" r:id="rId59"/>
    <p:sldId id="375" r:id="rId60"/>
    <p:sldId id="376" r:id="rId61"/>
    <p:sldId id="377" r:id="rId62"/>
    <p:sldId id="279" r:id="rId63"/>
    <p:sldId id="338" r:id="rId64"/>
    <p:sldId id="318" r:id="rId65"/>
    <p:sldId id="319" r:id="rId66"/>
    <p:sldId id="320" r:id="rId67"/>
    <p:sldId id="378" r:id="rId68"/>
    <p:sldId id="281" r:id="rId69"/>
    <p:sldId id="321" r:id="rId70"/>
    <p:sldId id="322" r:id="rId71"/>
    <p:sldId id="323" r:id="rId72"/>
    <p:sldId id="390" r:id="rId73"/>
    <p:sldId id="385" r:id="rId74"/>
    <p:sldId id="403" r:id="rId75"/>
    <p:sldId id="402" r:id="rId76"/>
    <p:sldId id="389" r:id="rId77"/>
    <p:sldId id="386" r:id="rId78"/>
    <p:sldId id="387" r:id="rId79"/>
    <p:sldId id="388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611" autoAdjust="0"/>
    <p:restoredTop sz="86875" autoAdjust="0"/>
  </p:normalViewPr>
  <p:slideViewPr>
    <p:cSldViewPr>
      <p:cViewPr varScale="1">
        <p:scale>
          <a:sx n="134" d="100"/>
          <a:sy n="134" d="100"/>
        </p:scale>
        <p:origin x="357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A9FBCD0F-208D-4387-9C7A-2348CB4E1AE3}"/>
    <pc:docChg chg="modSld">
      <pc:chgData name="Pan Weike" userId="f48425db970607a4" providerId="LiveId" clId="{A9FBCD0F-208D-4387-9C7A-2348CB4E1AE3}" dt="2020-12-17T11:02:58.494" v="60" actId="1037"/>
      <pc:docMkLst>
        <pc:docMk/>
      </pc:docMkLst>
      <pc:sldChg chg="modSp mod">
        <pc:chgData name="Pan Weike" userId="f48425db970607a4" providerId="LiveId" clId="{A9FBCD0F-208D-4387-9C7A-2348CB4E1AE3}" dt="2020-12-17T11:01:26.469" v="10" actId="207"/>
        <pc:sldMkLst>
          <pc:docMk/>
          <pc:sldMk cId="2869031546" sldId="293"/>
        </pc:sldMkLst>
        <pc:spChg chg="mod">
          <ac:chgData name="Pan Weike" userId="f48425db970607a4" providerId="LiveId" clId="{A9FBCD0F-208D-4387-9C7A-2348CB4E1AE3}" dt="2020-12-17T11:01:26.469" v="10" actId="207"/>
          <ac:spMkLst>
            <pc:docMk/>
            <pc:sldMk cId="2869031546" sldId="293"/>
            <ac:spMk id="3" creationId="{00000000-0000-0000-0000-000000000000}"/>
          </ac:spMkLst>
        </pc:spChg>
      </pc:sldChg>
      <pc:sldChg chg="modSp mod">
        <pc:chgData name="Pan Weike" userId="f48425db970607a4" providerId="LiveId" clId="{A9FBCD0F-208D-4387-9C7A-2348CB4E1AE3}" dt="2020-12-17T11:01:30.726" v="11" actId="207"/>
        <pc:sldMkLst>
          <pc:docMk/>
          <pc:sldMk cId="3270113919" sldId="295"/>
        </pc:sldMkLst>
        <pc:spChg chg="mod">
          <ac:chgData name="Pan Weike" userId="f48425db970607a4" providerId="LiveId" clId="{A9FBCD0F-208D-4387-9C7A-2348CB4E1AE3}" dt="2020-12-17T11:01:30.726" v="11" actId="207"/>
          <ac:spMkLst>
            <pc:docMk/>
            <pc:sldMk cId="3270113919" sldId="295"/>
            <ac:spMk id="3" creationId="{00000000-0000-0000-0000-000000000000}"/>
          </ac:spMkLst>
        </pc:spChg>
      </pc:sldChg>
      <pc:sldChg chg="addSp modSp mod">
        <pc:chgData name="Pan Weike" userId="f48425db970607a4" providerId="LiveId" clId="{A9FBCD0F-208D-4387-9C7A-2348CB4E1AE3}" dt="2020-12-17T11:02:58.494" v="60" actId="1037"/>
        <pc:sldMkLst>
          <pc:docMk/>
          <pc:sldMk cId="984222743" sldId="297"/>
        </pc:sldMkLst>
        <pc:cxnChg chg="add mod">
          <ac:chgData name="Pan Weike" userId="f48425db970607a4" providerId="LiveId" clId="{A9FBCD0F-208D-4387-9C7A-2348CB4E1AE3}" dt="2020-12-17T11:02:58.494" v="60" actId="1037"/>
          <ac:cxnSpMkLst>
            <pc:docMk/>
            <pc:sldMk cId="984222743" sldId="297"/>
            <ac:cxnSpMk id="7" creationId="{E53BB99E-CD4C-4046-93FF-DFC7BA873C65}"/>
          </ac:cxnSpMkLst>
        </pc:cxnChg>
      </pc:sldChg>
      <pc:sldChg chg="modSp mod">
        <pc:chgData name="Pan Weike" userId="f48425db970607a4" providerId="LiveId" clId="{A9FBCD0F-208D-4387-9C7A-2348CB4E1AE3}" dt="2020-12-17T11:01:11.134" v="8" actId="207"/>
        <pc:sldMkLst>
          <pc:docMk/>
          <pc:sldMk cId="1866629845" sldId="344"/>
        </pc:sldMkLst>
        <pc:spChg chg="mod">
          <ac:chgData name="Pan Weike" userId="f48425db970607a4" providerId="LiveId" clId="{A9FBCD0F-208D-4387-9C7A-2348CB4E1AE3}" dt="2020-12-17T11:01:11.134" v="8" actId="207"/>
          <ac:spMkLst>
            <pc:docMk/>
            <pc:sldMk cId="1866629845" sldId="344"/>
            <ac:spMk id="3" creationId="{00000000-0000-0000-0000-000000000000}"/>
          </ac:spMkLst>
        </pc:spChg>
      </pc:sldChg>
      <pc:sldChg chg="modSp mod">
        <pc:chgData name="Pan Weike" userId="f48425db970607a4" providerId="LiveId" clId="{A9FBCD0F-208D-4387-9C7A-2348CB4E1AE3}" dt="2020-12-17T11:01:17.023" v="9" actId="207"/>
        <pc:sldMkLst>
          <pc:docMk/>
          <pc:sldMk cId="2753364067" sldId="345"/>
        </pc:sldMkLst>
        <pc:spChg chg="mod">
          <ac:chgData name="Pan Weike" userId="f48425db970607a4" providerId="LiveId" clId="{A9FBCD0F-208D-4387-9C7A-2348CB4E1AE3}" dt="2020-12-17T11:01:17.023" v="9" actId="207"/>
          <ac:spMkLst>
            <pc:docMk/>
            <pc:sldMk cId="2753364067" sldId="345"/>
            <ac:spMk id="3" creationId="{00000000-0000-0000-0000-000000000000}"/>
          </ac:spMkLst>
        </pc:spChg>
      </pc:sldChg>
      <pc:sldChg chg="addSp modSp mod">
        <pc:chgData name="Pan Weike" userId="f48425db970607a4" providerId="LiveId" clId="{A9FBCD0F-208D-4387-9C7A-2348CB4E1AE3}" dt="2020-12-17T11:02:45.451" v="39" actId="1036"/>
        <pc:sldMkLst>
          <pc:docMk/>
          <pc:sldMk cId="1813560290" sldId="346"/>
        </pc:sldMkLst>
        <pc:cxnChg chg="add mod">
          <ac:chgData name="Pan Weike" userId="f48425db970607a4" providerId="LiveId" clId="{A9FBCD0F-208D-4387-9C7A-2348CB4E1AE3}" dt="2020-12-17T11:02:45.451" v="39" actId="1036"/>
          <ac:cxnSpMkLst>
            <pc:docMk/>
            <pc:sldMk cId="1813560290" sldId="346"/>
            <ac:cxnSpMk id="7" creationId="{46FB6CE8-70BE-49A0-A4E0-A947906EE1BB}"/>
          </ac:cxnSpMkLst>
        </pc:cxnChg>
      </pc:sldChg>
    </pc:docChg>
  </pc:docChgLst>
  <pc:docChgLst>
    <pc:chgData name="Wenjun Lee" userId="ba2d9a24ccc042b8" providerId="LiveId" clId="{794FCF2A-8A87-4926-9082-62FCFAB789DB}"/>
    <pc:docChg chg="undo redo custSel modSld">
      <pc:chgData name="Wenjun Lee" userId="ba2d9a24ccc042b8" providerId="LiveId" clId="{794FCF2A-8A87-4926-9082-62FCFAB789DB}" dt="2024-11-26T07:14:52.434" v="484" actId="20577"/>
      <pc:docMkLst>
        <pc:docMk/>
      </pc:docMkLst>
      <pc:sldChg chg="modSp mod">
        <pc:chgData name="Wenjun Lee" userId="ba2d9a24ccc042b8" providerId="LiveId" clId="{794FCF2A-8A87-4926-9082-62FCFAB789DB}" dt="2024-11-26T07:12:11.967" v="308"/>
        <pc:sldMkLst>
          <pc:docMk/>
          <pc:sldMk cId="1963198823" sldId="319"/>
        </pc:sldMkLst>
        <pc:spChg chg="mod">
          <ac:chgData name="Wenjun Lee" userId="ba2d9a24ccc042b8" providerId="LiveId" clId="{794FCF2A-8A87-4926-9082-62FCFAB789DB}" dt="2024-11-26T07:12:11.967" v="308"/>
          <ac:spMkLst>
            <pc:docMk/>
            <pc:sldMk cId="1963198823" sldId="319"/>
            <ac:spMk id="4" creationId="{00000000-0000-0000-0000-000000000000}"/>
          </ac:spMkLst>
        </pc:spChg>
      </pc:sldChg>
      <pc:sldChg chg="modNotesTx">
        <pc:chgData name="Wenjun Lee" userId="ba2d9a24ccc042b8" providerId="LiveId" clId="{794FCF2A-8A87-4926-9082-62FCFAB789DB}" dt="2024-11-26T06:33:41.546" v="75" actId="20577"/>
        <pc:sldMkLst>
          <pc:docMk/>
          <pc:sldMk cId="1451092896" sldId="348"/>
        </pc:sldMkLst>
      </pc:sldChg>
      <pc:sldChg chg="modNotesTx">
        <pc:chgData name="Wenjun Lee" userId="ba2d9a24ccc042b8" providerId="LiveId" clId="{794FCF2A-8A87-4926-9082-62FCFAB789DB}" dt="2024-11-26T06:31:32.483" v="33" actId="20577"/>
        <pc:sldMkLst>
          <pc:docMk/>
          <pc:sldMk cId="1351887207" sldId="349"/>
        </pc:sldMkLst>
      </pc:sldChg>
      <pc:sldChg chg="modNotesTx">
        <pc:chgData name="Wenjun Lee" userId="ba2d9a24ccc042b8" providerId="LiveId" clId="{794FCF2A-8A87-4926-9082-62FCFAB789DB}" dt="2024-11-26T06:42:17.409" v="103" actId="20577"/>
        <pc:sldMkLst>
          <pc:docMk/>
          <pc:sldMk cId="1101611950" sldId="357"/>
        </pc:sldMkLst>
      </pc:sldChg>
      <pc:sldChg chg="modSp mod modNotesTx">
        <pc:chgData name="Wenjun Lee" userId="ba2d9a24ccc042b8" providerId="LiveId" clId="{794FCF2A-8A87-4926-9082-62FCFAB789DB}" dt="2024-11-26T06:44:28.755" v="129" actId="20577"/>
        <pc:sldMkLst>
          <pc:docMk/>
          <pc:sldMk cId="1986905484" sldId="360"/>
        </pc:sldMkLst>
        <pc:spChg chg="mod">
          <ac:chgData name="Wenjun Lee" userId="ba2d9a24ccc042b8" providerId="LiveId" clId="{794FCF2A-8A87-4926-9082-62FCFAB789DB}" dt="2024-11-26T06:43:20.987" v="106" actId="113"/>
          <ac:spMkLst>
            <pc:docMk/>
            <pc:sldMk cId="1986905484" sldId="360"/>
            <ac:spMk id="3" creationId="{00000000-0000-0000-0000-000000000000}"/>
          </ac:spMkLst>
        </pc:spChg>
      </pc:sldChg>
      <pc:sldChg chg="modNotesTx">
        <pc:chgData name="Wenjun Lee" userId="ba2d9a24ccc042b8" providerId="LiveId" clId="{794FCF2A-8A87-4926-9082-62FCFAB789DB}" dt="2024-11-26T06:44:15.981" v="119" actId="20577"/>
        <pc:sldMkLst>
          <pc:docMk/>
          <pc:sldMk cId="2061131619" sldId="361"/>
        </pc:sldMkLst>
      </pc:sldChg>
      <pc:sldChg chg="modSp mod modNotesTx">
        <pc:chgData name="Wenjun Lee" userId="ba2d9a24ccc042b8" providerId="LiveId" clId="{794FCF2A-8A87-4926-9082-62FCFAB789DB}" dt="2024-11-26T06:49:20.339" v="219" actId="20577"/>
        <pc:sldMkLst>
          <pc:docMk/>
          <pc:sldMk cId="2146162493" sldId="362"/>
        </pc:sldMkLst>
        <pc:spChg chg="mod">
          <ac:chgData name="Wenjun Lee" userId="ba2d9a24ccc042b8" providerId="LiveId" clId="{794FCF2A-8A87-4926-9082-62FCFAB789DB}" dt="2024-11-26T06:44:58.430" v="137" actId="313"/>
          <ac:spMkLst>
            <pc:docMk/>
            <pc:sldMk cId="2146162493" sldId="362"/>
            <ac:spMk id="4" creationId="{00000000-0000-0000-0000-000000000000}"/>
          </ac:spMkLst>
        </pc:spChg>
      </pc:sldChg>
      <pc:sldChg chg="modSp mod">
        <pc:chgData name="Wenjun Lee" userId="ba2d9a24ccc042b8" providerId="LiveId" clId="{794FCF2A-8A87-4926-9082-62FCFAB789DB}" dt="2024-11-26T06:52:25.412" v="261" actId="207"/>
        <pc:sldMkLst>
          <pc:docMk/>
          <pc:sldMk cId="3842576813" sldId="364"/>
        </pc:sldMkLst>
        <pc:spChg chg="mod">
          <ac:chgData name="Wenjun Lee" userId="ba2d9a24ccc042b8" providerId="LiveId" clId="{794FCF2A-8A87-4926-9082-62FCFAB789DB}" dt="2024-11-26T06:52:25.412" v="261" actId="207"/>
          <ac:spMkLst>
            <pc:docMk/>
            <pc:sldMk cId="3842576813" sldId="364"/>
            <ac:spMk id="3" creationId="{00000000-0000-0000-0000-000000000000}"/>
          </ac:spMkLst>
        </pc:spChg>
      </pc:sldChg>
      <pc:sldChg chg="modSp mod">
        <pc:chgData name="Wenjun Lee" userId="ba2d9a24ccc042b8" providerId="LiveId" clId="{794FCF2A-8A87-4926-9082-62FCFAB789DB}" dt="2024-11-26T06:52:20.049" v="260" actId="20577"/>
        <pc:sldMkLst>
          <pc:docMk/>
          <pc:sldMk cId="3997480593" sldId="365"/>
        </pc:sldMkLst>
        <pc:spChg chg="mod">
          <ac:chgData name="Wenjun Lee" userId="ba2d9a24ccc042b8" providerId="LiveId" clId="{794FCF2A-8A87-4926-9082-62FCFAB789DB}" dt="2024-11-26T06:52:20.049" v="260" actId="20577"/>
          <ac:spMkLst>
            <pc:docMk/>
            <pc:sldMk cId="3997480593" sldId="365"/>
            <ac:spMk id="4" creationId="{00000000-0000-0000-0000-000000000000}"/>
          </ac:spMkLst>
        </pc:spChg>
      </pc:sldChg>
      <pc:sldChg chg="modNotesTx">
        <pc:chgData name="Wenjun Lee" userId="ba2d9a24ccc042b8" providerId="LiveId" clId="{794FCF2A-8A87-4926-9082-62FCFAB789DB}" dt="2024-11-26T06:55:27.915" v="283" actId="20577"/>
        <pc:sldMkLst>
          <pc:docMk/>
          <pc:sldMk cId="1363079511" sldId="366"/>
        </pc:sldMkLst>
      </pc:sldChg>
      <pc:sldChg chg="modNotesTx">
        <pc:chgData name="Wenjun Lee" userId="ba2d9a24ccc042b8" providerId="LiveId" clId="{794FCF2A-8A87-4926-9082-62FCFAB789DB}" dt="2024-11-26T07:05:17.627" v="292" actId="20577"/>
        <pc:sldMkLst>
          <pc:docMk/>
          <pc:sldMk cId="1687425225" sldId="368"/>
        </pc:sldMkLst>
      </pc:sldChg>
      <pc:sldChg chg="modSp mod modNotesTx">
        <pc:chgData name="Wenjun Lee" userId="ba2d9a24ccc042b8" providerId="LiveId" clId="{794FCF2A-8A87-4926-9082-62FCFAB789DB}" dt="2024-11-26T07:14:52.434" v="484" actId="20577"/>
        <pc:sldMkLst>
          <pc:docMk/>
          <pc:sldMk cId="3233978888" sldId="390"/>
        </pc:sldMkLst>
        <pc:spChg chg="mod">
          <ac:chgData name="Wenjun Lee" userId="ba2d9a24ccc042b8" providerId="LiveId" clId="{794FCF2A-8A87-4926-9082-62FCFAB789DB}" dt="2024-11-26T07:13:20.484" v="314" actId="207"/>
          <ac:spMkLst>
            <pc:docMk/>
            <pc:sldMk cId="3233978888" sldId="390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2024/12/17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缓冲的意思就相当于将</a:t>
            </a:r>
            <a:r>
              <a:rPr lang="en-US" altLang="zh-CN" dirty="0" err="1"/>
              <a:t>FileReader</a:t>
            </a:r>
            <a:r>
              <a:rPr lang="zh-CN" altLang="en-US" dirty="0"/>
              <a:t>的数据存在缓冲区里，然后以行的方式读取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880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字节数组文件输出流 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疑惑：选取什么样的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OutputStream</a:t>
            </a: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呢？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676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en-US" altLang="zh-CN" dirty="0"/>
              <a:t>File</a:t>
            </a:r>
            <a:r>
              <a:rPr lang="zh-CN" altLang="en-US" dirty="0"/>
              <a:t>操作一样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7863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选择什么取决于对什么进行操作，比如想对基础数据类型 </a:t>
            </a:r>
            <a:r>
              <a:rPr lang="en-US" altLang="zh-CN" dirty="0"/>
              <a:t>Data</a:t>
            </a:r>
            <a:r>
              <a:rPr lang="zh-CN" altLang="en-US" dirty="0"/>
              <a:t>将</a:t>
            </a:r>
            <a:r>
              <a:rPr lang="en-US" altLang="zh-CN" dirty="0"/>
              <a:t>file</a:t>
            </a:r>
            <a:r>
              <a:rPr lang="zh-CN" altLang="en-US" dirty="0"/>
              <a:t>封装</a:t>
            </a:r>
            <a:endParaRPr lang="en-US" altLang="zh-CN" dirty="0"/>
          </a:p>
          <a:p>
            <a:r>
              <a:rPr lang="zh-CN" altLang="en-US" dirty="0"/>
              <a:t>注意序列化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0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 err="1"/>
              <a:t>fr</a:t>
            </a:r>
            <a:r>
              <a:rPr lang="zh-CN" altLang="en-US" dirty="0"/>
              <a:t>的基础上读取一行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015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059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76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</a:t>
            </a:r>
            <a:r>
              <a:rPr lang="en-US" altLang="zh-CN" dirty="0" err="1"/>
              <a:t>FileInputStream</a:t>
            </a:r>
            <a:r>
              <a:rPr lang="zh-CN" altLang="en-US" dirty="0"/>
              <a:t>作为对象创造数据流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2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序列化：一个对象能否通过二进制，即通过一串字节表示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39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Serializable </a:t>
            </a:r>
            <a:r>
              <a:rPr lang="zh-CN" alt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可以序列化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2596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从文件里面写入一个对象，以</a:t>
            </a:r>
            <a:r>
              <a:rPr lang="en-US" altLang="zh-CN" dirty="0" err="1"/>
              <a:t>FileOutputStream</a:t>
            </a:r>
            <a:r>
              <a:rPr lang="en-US" altLang="zh-CN" dirty="0"/>
              <a:t> </a:t>
            </a:r>
            <a:r>
              <a:rPr lang="zh-CN" altLang="en-US" dirty="0"/>
              <a:t>为基础，和</a:t>
            </a:r>
            <a:r>
              <a:rPr lang="en-US" altLang="zh-CN" dirty="0" err="1"/>
              <a:t>DataOutputStream</a:t>
            </a:r>
            <a:r>
              <a:rPr lang="zh-CN" altLang="en-US" dirty="0"/>
              <a:t>一样</a:t>
            </a:r>
            <a:endParaRPr lang="en-US" altLang="zh-CN" dirty="0"/>
          </a:p>
          <a:p>
            <a:r>
              <a:rPr lang="zh-CN" altLang="en-US" dirty="0"/>
              <a:t>！能够写入到文件必须是可以序列化的，也就是实现</a:t>
            </a:r>
            <a:r>
              <a:rPr lang="en-US" altLang="zh-CN" dirty="0"/>
              <a:t>Serializable </a:t>
            </a:r>
            <a:r>
              <a:rPr lang="zh-CN" altLang="en-US" dirty="0"/>
              <a:t>接口</a:t>
            </a:r>
            <a:r>
              <a:rPr lang="en-US" altLang="zh-CN" dirty="0"/>
              <a:t>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65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536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926C-C5B0-490F-9115-9F75D5189C84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981C0-6846-4F1C-A2E4-23153D3B390C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FD257-6BB9-4710-9B67-99E145FD08AC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E168B-4B27-4836-889C-0D0DE67471B3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80515-4F67-492A-85CB-5748DBC6356D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85B8D-8057-4F3E-AADE-9A11376CC72A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04DFC-31D4-412F-AEB3-10A999A48E1C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CC3ED-B7D9-4AC3-B8B4-0ACDD6E916E5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0F043-4865-4FB9-8CAC-BE61B8DD45E3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F02FE-AB3A-4099-BDC8-14D0759652D6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8A63-7263-4E36-A89E-682903EB3544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20EA-03D3-479E-8A6B-A62DA2143340}" type="datetime1">
              <a:rPr lang="en-US" altLang="zh-CN" smtClean="0"/>
              <a:pPr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tutorial/essential/io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>
                <a:latin typeface="+mn-lt"/>
              </a:rPr>
              <a:t>JAVA</a:t>
            </a:r>
            <a:r>
              <a:rPr lang="zh-CN" altLang="en-US" sz="480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姚俊梅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1043608" y="2132856"/>
            <a:ext cx="4968552" cy="31085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FilenameFilter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(String s)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+ s;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accept(File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name)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name.endsWith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400858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55576" y="4266969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3851920" y="2204864"/>
            <a:ext cx="1512168" cy="576064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2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880" y="6431769"/>
            <a:ext cx="2320880" cy="3588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39552" y="476672"/>
            <a:ext cx="7931224" cy="590931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//File dir = new File("C:/ch8"); // </a:t>
            </a:r>
            <a:r>
              <a:rPr lang="zh-CN" alt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推荐使用</a:t>
            </a:r>
            <a:endParaRPr lang="en-US" altLang="zh-CN" sz="14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"C:\\ch8"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File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= new File("C/ch8"); // illegal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// File </a:t>
            </a:r>
            <a:r>
              <a:rPr lang="en-US" altLang="zh-CN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dir</a:t>
            </a:r>
            <a:r>
              <a:rPr lang="en-US" altLang="zh-CN" sz="1400" dirty="0">
                <a:solidFill>
                  <a:srgbClr val="3F7F5F"/>
                </a:solidFill>
                <a:latin typeface="Consolas" panose="020B0609020204030204" pitchFamily="49" charset="0"/>
              </a:rPr>
              <a:t> = new File("C:\ch8"); // illegal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acceptCondition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FileAccept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File[] files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dir.listFiles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acceptCondition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(files[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files[</a:t>
            </a:r>
            <a:r>
              <a:rPr lang="en-US" altLang="zh-CN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].length());</a:t>
            </a:r>
          </a:p>
          <a:p>
            <a:r>
              <a:rPr lang="zh-CN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boo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&gt;0)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boo = files[0].delete();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(boo)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(files[0].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 has been deleted."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7400858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5496" y="44624"/>
            <a:ext cx="750782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Java directory separator</a:t>
            </a:r>
            <a:r>
              <a:rPr lang="zh-CN" altLang="en-US" dirty="0">
                <a:solidFill>
                  <a:srgbClr val="FF0000"/>
                </a:solidFill>
              </a:rPr>
              <a:t>是“</a:t>
            </a:r>
            <a:r>
              <a:rPr lang="en-US" altLang="zh-CN" dirty="0">
                <a:solidFill>
                  <a:srgbClr val="FF0000"/>
                </a:solidFill>
              </a:rPr>
              <a:t>/</a:t>
            </a:r>
            <a:r>
              <a:rPr lang="zh-CN" altLang="en-US" dirty="0">
                <a:solidFill>
                  <a:srgbClr val="FF0000"/>
                </a:solidFill>
              </a:rPr>
              <a:t>”，在</a:t>
            </a:r>
            <a:r>
              <a:rPr lang="en-US" altLang="zh-CN" dirty="0">
                <a:solidFill>
                  <a:srgbClr val="FF0000"/>
                </a:solidFill>
              </a:rPr>
              <a:t>Windows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Unix</a:t>
            </a:r>
            <a:r>
              <a:rPr lang="zh-CN" altLang="en-US" dirty="0">
                <a:solidFill>
                  <a:srgbClr val="FF0000"/>
                </a:solidFill>
              </a:rPr>
              <a:t>下是一样的，推荐使用</a:t>
            </a: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683568" y="2780928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683568" y="4759980"/>
            <a:ext cx="720080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69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4.</a:t>
            </a:r>
            <a:r>
              <a:rPr lang="zh-CN" altLang="en-US" sz="2000" dirty="0"/>
              <a:t>运行可执行文件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Runtime</a:t>
            </a:r>
            <a:r>
              <a:rPr lang="zh-CN" altLang="en-US" sz="2000" dirty="0"/>
              <a:t>类声明一个对象</a:t>
            </a:r>
            <a:endParaRPr lang="en-US" altLang="zh-CN" sz="2000" dirty="0"/>
          </a:p>
          <a:p>
            <a:r>
              <a:rPr lang="zh-CN" altLang="en-US" sz="2000" dirty="0"/>
              <a:t>使用静态方法</a:t>
            </a:r>
            <a:r>
              <a:rPr lang="en-US" altLang="zh-CN" sz="2000" dirty="0" err="1"/>
              <a:t>getRuntime</a:t>
            </a:r>
            <a:r>
              <a:rPr lang="en-US" altLang="zh-CN" sz="2000" dirty="0"/>
              <a:t>()</a:t>
            </a:r>
            <a:r>
              <a:rPr lang="zh-CN" altLang="en-US" sz="2000" dirty="0"/>
              <a:t>创建这个对象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ec</a:t>
            </a:r>
            <a:r>
              <a:rPr lang="zh-CN" altLang="en-US" sz="2000" dirty="0"/>
              <a:t>可以调用</a:t>
            </a:r>
            <a:r>
              <a:rPr lang="en-US" altLang="zh-CN" sz="2000" dirty="0"/>
              <a:t>exec(String command)</a:t>
            </a:r>
            <a:r>
              <a:rPr lang="zh-CN" altLang="en-US" sz="2000" dirty="0"/>
              <a:t>方法打开本地机器的可执行文件或执行一个操作。</a:t>
            </a:r>
          </a:p>
        </p:txBody>
      </p:sp>
      <p:sp>
        <p:nvSpPr>
          <p:cNvPr id="4" name="矩形 3"/>
          <p:cNvSpPr/>
          <p:nvPr/>
        </p:nvSpPr>
        <p:spPr>
          <a:xfrm>
            <a:off x="925718" y="3203684"/>
            <a:ext cx="4582385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Runtime </a:t>
            </a:r>
            <a:r>
              <a:rPr lang="en-US" altLang="zh-CN" dirty="0" err="1">
                <a:latin typeface="Consolas" panose="020B0609020204030204" pitchFamily="49" charset="0"/>
              </a:rPr>
              <a:t>ec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Runtime.getRuntime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9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2】</a:t>
            </a:r>
            <a:r>
              <a:rPr lang="zh-CN" altLang="en-US" sz="20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033264" y="1988840"/>
            <a:ext cx="7643192" cy="378565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Example9_2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	try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Runtime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Runtime.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getRuntime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"C:\\windows"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"Notepad.exe"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ec.exec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file.getAbsolutePath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e){}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9824" y="5301208"/>
            <a:ext cx="4326632" cy="1255131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0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9.12 </a:t>
            </a:r>
            <a:r>
              <a:rPr lang="zh-CN" altLang="en-US" sz="2000" dirty="0">
                <a:solidFill>
                  <a:srgbClr val="FF0000"/>
                </a:solidFill>
              </a:rPr>
              <a:t>使用</a:t>
            </a:r>
            <a:r>
              <a:rPr lang="en-US" altLang="zh-CN" sz="2000" dirty="0">
                <a:solidFill>
                  <a:srgbClr val="FF0000"/>
                </a:solidFill>
              </a:rPr>
              <a:t>Scanner</a:t>
            </a:r>
            <a:r>
              <a:rPr lang="zh-CN" altLang="en-US" sz="2000" dirty="0">
                <a:solidFill>
                  <a:srgbClr val="FF0000"/>
                </a:solidFill>
              </a:rPr>
              <a:t>解析文件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</p:txBody>
      </p:sp>
      <p:pic>
        <p:nvPicPr>
          <p:cNvPr id="6" name="Picture 2" descr="Reading information into a progra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0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34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应用程序可能需要解析文件中的特殊数据，此时，应用程序可以把文件的内容</a:t>
            </a:r>
            <a:r>
              <a:rPr lang="zh-CN" altLang="en-US" sz="2000" b="1" dirty="0">
                <a:solidFill>
                  <a:srgbClr val="FF0000"/>
                </a:solidFill>
              </a:rPr>
              <a:t>全部读入内存</a:t>
            </a:r>
            <a:r>
              <a:rPr lang="zh-CN" altLang="en-US" sz="2000" dirty="0"/>
              <a:t>后，再使用第</a:t>
            </a:r>
            <a:r>
              <a:rPr lang="en-US" altLang="zh-CN" sz="2000" dirty="0"/>
              <a:t>6</a:t>
            </a:r>
            <a:r>
              <a:rPr lang="zh-CN" altLang="en-US" sz="2000" dirty="0"/>
              <a:t>章的有关知识解析所需要的内容，其优点是处理速度快，但如果读入的内容较大，将消耗较多的内存，这就是所谓的</a:t>
            </a:r>
            <a:r>
              <a:rPr lang="zh-CN" altLang="en-US" sz="2000" b="1" dirty="0">
                <a:solidFill>
                  <a:srgbClr val="FF0000"/>
                </a:solidFill>
              </a:rPr>
              <a:t>“以空间换时间”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zh-CN" altLang="en-US" sz="2000" dirty="0"/>
              <a:t>本节介绍怎样借助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类和正则表达式来解析文件，比如，要解析出文件中的特殊单词、数字等信息。使用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类和正则表达式来解析文件的特点是</a:t>
            </a:r>
            <a:r>
              <a:rPr lang="zh-CN" altLang="en-US" sz="2000" dirty="0">
                <a:solidFill>
                  <a:srgbClr val="0000FF"/>
                </a:solidFill>
              </a:rPr>
              <a:t>“</a:t>
            </a:r>
            <a:r>
              <a:rPr lang="zh-CN" altLang="en-US" sz="2000" b="1" dirty="0">
                <a:solidFill>
                  <a:srgbClr val="0000FF"/>
                </a:solidFill>
              </a:rPr>
              <a:t>以时间换空间”</a:t>
            </a:r>
            <a:r>
              <a:rPr lang="zh-CN" altLang="en-US" sz="2000" dirty="0"/>
              <a:t>，解析的</a:t>
            </a:r>
            <a:r>
              <a:rPr lang="zh-CN" altLang="en-US" sz="2000" b="1" dirty="0">
                <a:solidFill>
                  <a:srgbClr val="0000FF"/>
                </a:solidFill>
              </a:rPr>
              <a:t>速度相对较慢</a:t>
            </a:r>
            <a:r>
              <a:rPr lang="zh-CN" altLang="en-US" sz="2000" dirty="0"/>
              <a:t>，但节省内存。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3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使用默认分隔符标记解析文件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创建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对象，并指向要解析的文件，例如：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那么</a:t>
            </a:r>
            <a:r>
              <a:rPr lang="en-US" altLang="zh-CN" sz="2000" dirty="0"/>
              <a:t>scanner</a:t>
            </a:r>
            <a:r>
              <a:rPr lang="zh-CN" altLang="en-US" sz="2000" dirty="0"/>
              <a:t>将</a:t>
            </a:r>
            <a:r>
              <a:rPr lang="zh-CN" altLang="en-US" sz="2000" b="1" dirty="0">
                <a:solidFill>
                  <a:srgbClr val="FF0000"/>
                </a:solidFill>
              </a:rPr>
              <a:t>空格</a:t>
            </a:r>
            <a:r>
              <a:rPr lang="zh-CN" altLang="en-US" sz="2000" dirty="0"/>
              <a:t>作为分隔标记、调用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方法依次返回</a:t>
            </a:r>
            <a:r>
              <a:rPr lang="en-US" altLang="zh-CN" sz="2000" dirty="0"/>
              <a:t>file</a:t>
            </a:r>
            <a:r>
              <a:rPr lang="zh-CN" altLang="en-US" sz="2000" dirty="0"/>
              <a:t>中的单词，如果</a:t>
            </a:r>
            <a:r>
              <a:rPr lang="en-US" altLang="zh-CN" sz="2000" dirty="0"/>
              <a:t>file</a:t>
            </a:r>
            <a:r>
              <a:rPr lang="zh-CN" altLang="en-US" sz="2000" dirty="0"/>
              <a:t>最后一个单词已被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方法返回，</a:t>
            </a:r>
            <a:r>
              <a:rPr lang="en-US" altLang="zh-CN" sz="2000" dirty="0"/>
              <a:t>scanner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hasNext</a:t>
            </a:r>
            <a:r>
              <a:rPr lang="en-US" altLang="zh-CN" sz="2000" dirty="0"/>
              <a:t>()</a:t>
            </a:r>
            <a:r>
              <a:rPr lang="zh-CN" altLang="en-US" sz="2000" dirty="0"/>
              <a:t>将返回</a:t>
            </a:r>
            <a:r>
              <a:rPr lang="en-US" altLang="zh-CN" sz="2000" dirty="0"/>
              <a:t>false</a:t>
            </a:r>
            <a:r>
              <a:rPr lang="zh-CN" altLang="en-US" sz="2000" dirty="0"/>
              <a:t>，否则返回</a:t>
            </a:r>
            <a:r>
              <a:rPr lang="en-US" altLang="zh-CN" sz="2000" dirty="0"/>
              <a:t>true</a:t>
            </a:r>
            <a:r>
              <a:rPr lang="zh-CN" altLang="en-US" sz="2000" dirty="0"/>
              <a:t>。</a:t>
            </a:r>
          </a:p>
          <a:p>
            <a:r>
              <a:rPr lang="zh-CN" altLang="en-US" sz="2000" dirty="0"/>
              <a:t>对于数字型的单词，比如</a:t>
            </a:r>
            <a:r>
              <a:rPr lang="en-US" altLang="zh-CN" sz="2000" dirty="0"/>
              <a:t>108</a:t>
            </a:r>
            <a:r>
              <a:rPr lang="zh-CN" altLang="en-US" sz="2000" dirty="0"/>
              <a:t>，</a:t>
            </a:r>
            <a:r>
              <a:rPr lang="en-US" altLang="zh-CN" sz="2000" dirty="0"/>
              <a:t>167.92</a:t>
            </a:r>
            <a:r>
              <a:rPr lang="zh-CN" altLang="en-US" sz="2000" dirty="0"/>
              <a:t>等可以用</a:t>
            </a:r>
            <a:r>
              <a:rPr lang="en-US" altLang="zh-CN" sz="2000" b="1" dirty="0" err="1"/>
              <a:t>nextInt</a:t>
            </a:r>
            <a:r>
              <a:rPr lang="en-US" altLang="zh-CN" sz="2000" b="1" dirty="0"/>
              <a:t>()</a:t>
            </a:r>
            <a:r>
              <a:rPr lang="zh-CN" altLang="en-US" sz="2000" dirty="0"/>
              <a:t>或</a:t>
            </a:r>
            <a:r>
              <a:rPr lang="en-US" altLang="zh-CN" sz="2000" b="1" dirty="0" err="1"/>
              <a:t>nextDouble</a:t>
            </a:r>
            <a:r>
              <a:rPr lang="en-US" altLang="zh-CN" sz="2000" b="1" dirty="0"/>
              <a:t>()</a:t>
            </a:r>
            <a:r>
              <a:rPr lang="zh-CN" altLang="en-US" sz="2000" dirty="0"/>
              <a:t>方法来代替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方法。但需要特别注意的是，如果单词不是数字型单词，调用</a:t>
            </a:r>
            <a:r>
              <a:rPr lang="en-US" altLang="zh-CN" sz="2000" dirty="0" err="1"/>
              <a:t>nextInt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 err="1"/>
              <a:t>nextDouble</a:t>
            </a:r>
            <a:r>
              <a:rPr lang="en-US" altLang="zh-CN" sz="2000" dirty="0"/>
              <a:t>()</a:t>
            </a:r>
            <a:r>
              <a:rPr lang="zh-CN" altLang="en-US" sz="2000" dirty="0"/>
              <a:t>方法将发生</a:t>
            </a:r>
            <a:r>
              <a:rPr lang="en-US" altLang="zh-CN" sz="2000" b="1" dirty="0" err="1">
                <a:solidFill>
                  <a:srgbClr val="FF0000"/>
                </a:solidFill>
              </a:rPr>
              <a:t>InputMismatchException</a:t>
            </a:r>
            <a:r>
              <a:rPr lang="zh-CN" altLang="en-US" sz="2000" dirty="0"/>
              <a:t>异常。在处理异常时可以调用</a:t>
            </a:r>
            <a:r>
              <a:rPr lang="en-US" altLang="zh-CN" sz="2000" dirty="0"/>
              <a:t>next()</a:t>
            </a:r>
            <a:r>
              <a:rPr lang="zh-CN" altLang="en-US" sz="2000" dirty="0"/>
              <a:t>方法返回该非数字化单词。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187624" y="2780928"/>
            <a:ext cx="4320480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File("hello.java");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Scanner </a:t>
            </a:r>
            <a:r>
              <a:rPr lang="en-US" altLang="zh-CN" sz="1600" b="1" dirty="0" err="1">
                <a:latin typeface="Consolas" panose="020B0609020204030204" pitchFamily="49" charset="0"/>
              </a:rPr>
              <a:t>scanner</a:t>
            </a:r>
            <a:r>
              <a:rPr lang="en-US" altLang="zh-CN" sz="1600" b="1" dirty="0">
                <a:latin typeface="Consolas" panose="020B0609020204030204" pitchFamily="49" charset="0"/>
              </a:rPr>
              <a:t> = new Scanner(file);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79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D:/chp09/cost.txt</a:t>
            </a:r>
            <a:r>
              <a:rPr lang="zh-CN" altLang="en-US" sz="2000" dirty="0"/>
              <a:t>中的内容如下：</a:t>
            </a:r>
          </a:p>
          <a:p>
            <a:pPr marL="0" indent="0">
              <a:buNone/>
            </a:pPr>
            <a:r>
              <a:rPr lang="en-US" altLang="zh-CN" sz="2000" dirty="0"/>
              <a:t>      TV cost </a:t>
            </a:r>
            <a:r>
              <a:rPr lang="en-US" altLang="zh-CN" sz="2000" dirty="0">
                <a:solidFill>
                  <a:srgbClr val="0000FF"/>
                </a:solidFill>
              </a:rPr>
              <a:t>876</a:t>
            </a:r>
            <a:r>
              <a:rPr lang="en-US" altLang="zh-CN" sz="2000" dirty="0"/>
              <a:t> dollar, Computer cost </a:t>
            </a:r>
            <a:r>
              <a:rPr lang="en-US" altLang="zh-CN" sz="2000" dirty="0">
                <a:solidFill>
                  <a:srgbClr val="0000FF"/>
                </a:solidFill>
              </a:rPr>
              <a:t>2398</a:t>
            </a:r>
            <a:r>
              <a:rPr lang="en-US" altLang="zh-CN" sz="2000" dirty="0"/>
              <a:t> dollar. The milk cost </a:t>
            </a:r>
            <a:r>
              <a:rPr lang="en-US" altLang="zh-CN" sz="2000" dirty="0">
                <a:solidFill>
                  <a:srgbClr val="0000FF"/>
                </a:solidFill>
              </a:rPr>
              <a:t>98</a:t>
            </a:r>
            <a:r>
              <a:rPr lang="en-US" altLang="zh-CN" sz="2000" dirty="0"/>
              <a:t> dollar. The apple cost </a:t>
            </a:r>
            <a:r>
              <a:rPr lang="en-US" altLang="zh-CN" sz="2000" dirty="0">
                <a:solidFill>
                  <a:srgbClr val="0000FF"/>
                </a:solidFill>
              </a:rPr>
              <a:t>198</a:t>
            </a:r>
            <a:r>
              <a:rPr lang="en-US" altLang="zh-CN" sz="2000" dirty="0"/>
              <a:t> dollar.</a:t>
            </a:r>
          </a:p>
          <a:p>
            <a:endParaRPr lang="en-US" altLang="zh-CN" sz="2000" dirty="0"/>
          </a:p>
          <a:p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对象解析文件</a:t>
            </a:r>
            <a:r>
              <a:rPr lang="en-US" altLang="zh-CN" sz="2000" dirty="0"/>
              <a:t>cost.txt</a:t>
            </a:r>
            <a:r>
              <a:rPr lang="zh-CN" altLang="en-US" sz="2000" dirty="0"/>
              <a:t>中的全部消费并计算出总消费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5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520" y="188640"/>
            <a:ext cx="6840760" cy="649408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Demo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"D:\\chp09\\cost.txt"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Scanner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sum=0;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scanner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Scanner(file);</a:t>
            </a:r>
          </a:p>
          <a:p>
            <a:pPr lvl="2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pPr lvl="3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price =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sum = sum + price;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(price);</a:t>
            </a:r>
          </a:p>
          <a:p>
            <a:pPr lvl="4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InputMismatchException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String t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 Cost:"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+sum+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dollar"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92280" y="5445224"/>
            <a:ext cx="1908212" cy="936104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5508104" y="2924944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004048" y="4005064"/>
            <a:ext cx="648072" cy="43204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53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使用正则表达式作为分隔标记解析文件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 创建</a:t>
            </a:r>
            <a:r>
              <a:rPr lang="en-US" altLang="zh-CN" sz="2000" dirty="0"/>
              <a:t>Scanner</a:t>
            </a:r>
            <a:r>
              <a:rPr lang="zh-CN" altLang="en-US" sz="2000" dirty="0"/>
              <a:t>对象，指向要解析的文件，并使用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useDelimiter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方法指定正则表达式作为分隔标记，例如</a:t>
            </a:r>
            <a:r>
              <a:rPr lang="en-US" altLang="zh-CN" sz="2000" dirty="0"/>
              <a:t>: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那么，</a:t>
            </a:r>
            <a:r>
              <a:rPr lang="en-US" altLang="zh-CN" sz="2000" dirty="0"/>
              <a:t>scanner</a:t>
            </a:r>
            <a:r>
              <a:rPr lang="zh-CN" altLang="en-US" sz="2000" dirty="0"/>
              <a:t>将正则表达式作为</a:t>
            </a:r>
            <a:r>
              <a:rPr lang="zh-CN" altLang="en-US" sz="2000" b="1" dirty="0">
                <a:solidFill>
                  <a:srgbClr val="FF0000"/>
                </a:solidFill>
              </a:rPr>
              <a:t>分隔标记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899592" y="3068960"/>
            <a:ext cx="4320480" cy="83099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File("hello.java");</a:t>
            </a:r>
          </a:p>
          <a:p>
            <a:r>
              <a:rPr lang="en-US" altLang="zh-CN" sz="1600" b="1" dirty="0">
                <a:latin typeface="Consolas" panose="020B0609020204030204" pitchFamily="49" charset="0"/>
              </a:rPr>
              <a:t>Scanner </a:t>
            </a:r>
            <a:r>
              <a:rPr lang="en-US" altLang="zh-CN" sz="1600" b="1" dirty="0" err="1">
                <a:latin typeface="Consolas" panose="020B0609020204030204" pitchFamily="49" charset="0"/>
              </a:rPr>
              <a:t>scanner</a:t>
            </a:r>
            <a:r>
              <a:rPr lang="en-US" altLang="zh-CN" sz="1600" b="1" dirty="0">
                <a:latin typeface="Consolas" panose="020B0609020204030204" pitchFamily="49" charset="0"/>
              </a:rPr>
              <a:t> = new Scanner(file);</a:t>
            </a:r>
          </a:p>
          <a:p>
            <a:r>
              <a:rPr lang="en-US" altLang="zh-CN" sz="1600" b="1" dirty="0" err="1">
                <a:latin typeface="Consolas" panose="020B0609020204030204" pitchFamily="49" charset="0"/>
              </a:rPr>
              <a:t>scanner.useDelimiter</a:t>
            </a:r>
            <a:r>
              <a:rPr lang="en-US" altLang="zh-CN" sz="1600" b="1" dirty="0">
                <a:latin typeface="Consolas" panose="020B0609020204030204" pitchFamily="49" charset="0"/>
              </a:rPr>
              <a:t>(</a:t>
            </a:r>
            <a:r>
              <a:rPr lang="zh-CN" altLang="en-US" sz="1600" b="1" dirty="0">
                <a:latin typeface="Consolas" panose="020B0609020204030204" pitchFamily="49" charset="0"/>
              </a:rPr>
              <a:t>正则表达式</a:t>
            </a:r>
            <a:r>
              <a:rPr lang="en-US" altLang="zh-CN" sz="1600" b="1" dirty="0">
                <a:latin typeface="Consolas" panose="020B0609020204030204" pitchFamily="49" charset="0"/>
              </a:rPr>
              <a:t>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4572000" y="3484458"/>
            <a:ext cx="1018456" cy="216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22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引言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Reading information into a progra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287" y="1628800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riting information from a program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7195"/>
            <a:ext cx="4705350" cy="149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2399807" y="3140968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Reading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 information into a program.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27539" y="5445224"/>
            <a:ext cx="388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Writing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information from a program.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7504" y="6372036"/>
            <a:ext cx="51845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4"/>
              </a:rPr>
              <a:t>https://docs.oracle.com/javase/tutorial/essential/io/</a:t>
            </a:r>
            <a:r>
              <a:rPr lang="zh-CN" altLang="en-US" dirty="0"/>
              <a:t>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220072" y="6372036"/>
            <a:ext cx="2723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请同学们阅读这个</a:t>
            </a:r>
            <a:r>
              <a:rPr lang="en-US" altLang="zh-CN" dirty="0"/>
              <a:t>tutorial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336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使用正则表达式（匹配所有</a:t>
            </a:r>
            <a:r>
              <a:rPr lang="zh-CN" altLang="en-US" sz="2000" b="1" dirty="0">
                <a:solidFill>
                  <a:srgbClr val="FF0000"/>
                </a:solidFill>
              </a:rPr>
              <a:t>非数字字符串</a:t>
            </a:r>
            <a:r>
              <a:rPr lang="zh-CN" altLang="en-US" sz="2000" dirty="0"/>
              <a:t>）：</a:t>
            </a:r>
          </a:p>
          <a:p>
            <a:r>
              <a:rPr lang="en-US" altLang="zh-CN" sz="2000" dirty="0"/>
              <a:t>String regex="</a:t>
            </a:r>
            <a:r>
              <a:rPr lang="en-US" altLang="zh-CN" sz="2000" b="1" dirty="0">
                <a:solidFill>
                  <a:srgbClr val="FF0000"/>
                </a:solidFill>
              </a:rPr>
              <a:t>[^0123456789.]+</a:t>
            </a:r>
            <a:r>
              <a:rPr lang="en-US" altLang="zh-CN" sz="2000" dirty="0"/>
              <a:t>" </a:t>
            </a:r>
            <a:r>
              <a:rPr lang="zh-CN" altLang="en-US" sz="2000" dirty="0"/>
              <a:t>作为分隔标记解析</a:t>
            </a:r>
            <a:r>
              <a:rPr lang="en-US" altLang="zh-CN" sz="2000" dirty="0"/>
              <a:t>communicate.txt</a:t>
            </a:r>
            <a:r>
              <a:rPr lang="zh-CN" altLang="en-US" sz="2000" dirty="0"/>
              <a:t>文件中的通信费用。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 </a:t>
            </a:r>
            <a:r>
              <a:rPr lang="en-US" altLang="zh-CN" sz="2000" dirty="0"/>
              <a:t>communicate.txt</a:t>
            </a:r>
            <a:r>
              <a:rPr lang="zh-CN" altLang="en-US" sz="2000" dirty="0"/>
              <a:t>的内容如下：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/>
              <a:t>市话费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176.89</a:t>
            </a:r>
            <a:r>
              <a:rPr lang="zh-CN" altLang="en-US" sz="2000" dirty="0"/>
              <a:t>元</a:t>
            </a:r>
            <a:r>
              <a:rPr lang="en-US" altLang="zh-CN" sz="2000" dirty="0"/>
              <a:t>,</a:t>
            </a:r>
            <a:r>
              <a:rPr lang="zh-CN" altLang="en-US" sz="2000" dirty="0"/>
              <a:t>长途费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187.98</a:t>
            </a:r>
            <a:r>
              <a:rPr lang="zh-CN" altLang="en-US" sz="2000" dirty="0"/>
              <a:t>元</a:t>
            </a:r>
            <a:r>
              <a:rPr lang="en-US" altLang="zh-CN" sz="2000" dirty="0"/>
              <a:t>,</a:t>
            </a:r>
            <a:r>
              <a:rPr lang="zh-CN" altLang="en-US" sz="2000" dirty="0"/>
              <a:t>网络费</a:t>
            </a:r>
            <a:r>
              <a:rPr lang="en-US" altLang="zh-CN" sz="2000" dirty="0"/>
              <a:t>:</a:t>
            </a:r>
            <a:r>
              <a:rPr lang="en-US" altLang="zh-CN" sz="2000" dirty="0">
                <a:solidFill>
                  <a:srgbClr val="0000FF"/>
                </a:solidFill>
              </a:rPr>
              <a:t>928.66</a:t>
            </a:r>
            <a:r>
              <a:rPr lang="zh-CN" altLang="en-US" sz="2000" dirty="0"/>
              <a:t>元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251520" y="769922"/>
            <a:ext cx="7560840" cy="57554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.*;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Demo{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"D:\\chp09\\communicate.txt"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Scanner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sum = 0;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fare=0;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scanner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Scanner(file);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scanner.useDelimiter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"[^0123456789.]+"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scanner.hasNextDouble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fare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scanner.nextDouble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sum =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sum+fare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(fare);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"Total: 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sum);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8304" y="5589240"/>
            <a:ext cx="1289372" cy="776127"/>
          </a:xfrm>
          <a:prstGeom prst="rect">
            <a:avLst/>
          </a:prstGeom>
        </p:spPr>
      </p:pic>
      <p:cxnSp>
        <p:nvCxnSpPr>
          <p:cNvPr id="9" name="直接箭头连接符 8"/>
          <p:cNvCxnSpPr/>
          <p:nvPr/>
        </p:nvCxnSpPr>
        <p:spPr>
          <a:xfrm flipV="1">
            <a:off x="827584" y="3429000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4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9.12 </a:t>
            </a:r>
            <a:r>
              <a:rPr lang="zh-CN" altLang="en-US" sz="3200" dirty="0"/>
              <a:t>使用</a:t>
            </a:r>
            <a:r>
              <a:rPr lang="en-US" altLang="zh-CN" sz="3200" dirty="0"/>
              <a:t>Scanner</a:t>
            </a:r>
            <a:r>
              <a:rPr lang="zh-CN" altLang="en-US" sz="3200" dirty="0"/>
              <a:t>解析文件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单词记忆训练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基于文本文件的英文单词训练程序，具体内容如下：</a:t>
            </a:r>
          </a:p>
          <a:p>
            <a:pPr lvl="1"/>
            <a:r>
              <a:rPr lang="zh-CN" altLang="en-US" sz="2000" dirty="0"/>
              <a:t>文本文件</a:t>
            </a:r>
            <a:r>
              <a:rPr lang="en-US" altLang="zh-CN" sz="2000" dirty="0"/>
              <a:t>D:/chp09/word.txt</a:t>
            </a:r>
            <a:r>
              <a:rPr lang="zh-CN" altLang="en-US" sz="2000" dirty="0"/>
              <a:t>中的内容由英文单词所构成，单词之间用空格分隔，例如：</a:t>
            </a:r>
            <a:r>
              <a:rPr lang="en-US" altLang="zh-CN" sz="2000" dirty="0"/>
              <a:t>first boy girl hello well</a:t>
            </a:r>
            <a:r>
              <a:rPr lang="zh-CN" altLang="en-US" sz="2000" dirty="0"/>
              <a:t>。</a:t>
            </a:r>
          </a:p>
          <a:p>
            <a:pPr lvl="1"/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</a:t>
            </a:r>
            <a:r>
              <a:rPr lang="en-US" altLang="zh-CN" sz="2000" dirty="0"/>
              <a:t>word.txt</a:t>
            </a:r>
            <a:r>
              <a:rPr lang="zh-CN" altLang="en-US" sz="2000" dirty="0"/>
              <a:t>中的单词，并显示在屏幕上，然后要求用户输入该单词。</a:t>
            </a:r>
          </a:p>
          <a:p>
            <a:pPr lvl="1"/>
            <a:r>
              <a:rPr lang="zh-CN" altLang="en-US" sz="2000" dirty="0"/>
              <a:t>当用户输入单词时，程序将从屏幕上隐藏掉刚刚显示的单词，以便考核用户是否清晰地记住了这个单词。</a:t>
            </a:r>
          </a:p>
          <a:p>
            <a:pPr lvl="1"/>
            <a:r>
              <a:rPr lang="zh-CN" altLang="en-US" sz="2000" dirty="0"/>
              <a:t>程序读取了</a:t>
            </a:r>
            <a:r>
              <a:rPr lang="en-US" altLang="zh-CN" sz="2000" dirty="0"/>
              <a:t>word.txt</a:t>
            </a:r>
            <a:r>
              <a:rPr lang="zh-CN" altLang="en-US" sz="2000" dirty="0"/>
              <a:t>的全部内容后，将统计出用户背单词的正确率。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79512" y="6300028"/>
            <a:ext cx="36551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请同学们自己看教材</a:t>
            </a:r>
            <a:r>
              <a:rPr lang="en-US" altLang="zh-CN" dirty="0">
                <a:solidFill>
                  <a:srgbClr val="FF0000"/>
                </a:solidFill>
              </a:rPr>
              <a:t>P189</a:t>
            </a:r>
            <a:r>
              <a:rPr lang="zh-CN" altLang="en-US" dirty="0">
                <a:solidFill>
                  <a:srgbClr val="FF0000"/>
                </a:solidFill>
              </a:rPr>
              <a:t>页的内容</a:t>
            </a:r>
          </a:p>
        </p:txBody>
      </p:sp>
    </p:spTree>
    <p:extLst>
      <p:ext uri="{BB962C8B-B14F-4D97-AF65-F5344CB8AC3E}">
        <p14:creationId xmlns:p14="http://schemas.microsoft.com/office/powerpoint/2010/main" val="3720629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9.3 </a:t>
            </a:r>
            <a:r>
              <a:rPr lang="zh-CN" altLang="en-US" sz="2000" dirty="0">
                <a:solidFill>
                  <a:srgbClr val="FF0000"/>
                </a:solidFill>
              </a:rPr>
              <a:t>文件字符流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162480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1.FileReader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FileReader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FileReader</a:t>
            </a:r>
            <a:r>
              <a:rPr lang="en-US" altLang="zh-CN" sz="2000" dirty="0"/>
              <a:t>(File file)</a:t>
            </a:r>
          </a:p>
          <a:p>
            <a:r>
              <a:rPr lang="zh-CN" altLang="en-US" sz="2000" dirty="0"/>
              <a:t>常用方法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read()</a:t>
            </a:r>
            <a:r>
              <a:rPr lang="zh-CN" altLang="en-US" sz="2000" dirty="0"/>
              <a:t>：读取</a:t>
            </a:r>
            <a:r>
              <a:rPr lang="zh-CN" altLang="en-US" sz="2000" b="1" dirty="0">
                <a:solidFill>
                  <a:srgbClr val="FF0000"/>
                </a:solidFill>
              </a:rPr>
              <a:t>一个字符（即</a:t>
            </a:r>
            <a:r>
              <a:rPr lang="en-US" altLang="zh-CN" sz="2000" b="1" dirty="0">
                <a:solidFill>
                  <a:srgbClr val="FF0000"/>
                </a:solidFill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</a:rPr>
              <a:t>个字节）</a:t>
            </a:r>
            <a:r>
              <a:rPr lang="zh-CN" altLang="en-US" sz="2000" dirty="0"/>
              <a:t>，返回</a:t>
            </a:r>
            <a:r>
              <a:rPr lang="en-US" altLang="zh-CN" sz="2000" dirty="0"/>
              <a:t>0~65535</a:t>
            </a:r>
            <a:r>
              <a:rPr lang="zh-CN" altLang="en-US" sz="2000" dirty="0"/>
              <a:t>之间的一个整数（</a:t>
            </a:r>
            <a:r>
              <a:rPr lang="en-US" altLang="zh-CN" sz="2000" dirty="0"/>
              <a:t>Unicode</a:t>
            </a:r>
            <a:r>
              <a:rPr lang="zh-CN" altLang="en-US" sz="2000" dirty="0"/>
              <a:t>字符值），如果未读出字符就返回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 ])</a:t>
            </a:r>
            <a:r>
              <a:rPr lang="zh-CN" altLang="en-US" sz="2000" dirty="0"/>
              <a:t>：读取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个字符到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中，返回实际读取的字符数目；如果到达文件的末尾，则返回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 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：读取</a:t>
            </a:r>
            <a:r>
              <a:rPr lang="en-US" altLang="zh-CN" sz="2000" b="1" dirty="0" err="1">
                <a:solidFill>
                  <a:srgbClr val="FF0000"/>
                </a:solidFill>
              </a:rPr>
              <a:t>len</a:t>
            </a:r>
            <a:r>
              <a:rPr lang="zh-CN" altLang="en-US" sz="2000" b="1" dirty="0">
                <a:solidFill>
                  <a:srgbClr val="FF0000"/>
                </a:solidFill>
              </a:rPr>
              <a:t>个字符</a:t>
            </a:r>
            <a:r>
              <a:rPr lang="zh-CN" altLang="en-US" sz="2000" dirty="0"/>
              <a:t>并存放到字符数组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中，返回实际读取的字符数目；如果到达文件的末尾，则返回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。其中，</a:t>
            </a:r>
            <a:r>
              <a:rPr lang="en-US" altLang="zh-CN" sz="2000" dirty="0"/>
              <a:t>off</a:t>
            </a:r>
            <a:r>
              <a:rPr lang="zh-CN" altLang="en-US" sz="2000" dirty="0"/>
              <a:t>参数指定</a:t>
            </a:r>
            <a:r>
              <a:rPr lang="en-US" altLang="zh-CN" sz="2000" dirty="0"/>
              <a:t>read</a:t>
            </a:r>
            <a:r>
              <a:rPr lang="zh-CN" altLang="en-US" sz="2000" dirty="0"/>
              <a:t>方法从字符数组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中的什么地方存放数据。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29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2.FileWriter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FileWriter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FileWriter</a:t>
            </a:r>
            <a:r>
              <a:rPr lang="en-US" altLang="zh-CN" sz="2000" dirty="0"/>
              <a:t>(File file)</a:t>
            </a:r>
          </a:p>
          <a:p>
            <a:r>
              <a:rPr lang="zh-CN" altLang="en-US" sz="2000" dirty="0"/>
              <a:t>常用方法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b[])</a:t>
            </a:r>
            <a:r>
              <a:rPr lang="zh-CN" altLang="en-US" sz="2000" dirty="0"/>
              <a:t>：写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个字符到输出流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char</a:t>
            </a:r>
            <a:r>
              <a:rPr lang="en-US" altLang="zh-CN" sz="2000" dirty="0"/>
              <a:t> b[], int off, int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：从给定</a:t>
            </a:r>
            <a:r>
              <a:rPr lang="zh-CN" altLang="en-US" sz="2000" b="1" dirty="0">
                <a:solidFill>
                  <a:srgbClr val="FF0000"/>
                </a:solidFill>
              </a:rPr>
              <a:t>字符数组</a:t>
            </a:r>
            <a:r>
              <a:rPr lang="zh-CN" altLang="en-US" sz="2000" dirty="0"/>
              <a:t>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个字符到输出流，参数</a:t>
            </a:r>
            <a:r>
              <a:rPr lang="en-US" altLang="zh-CN" sz="2000" dirty="0"/>
              <a:t>b</a:t>
            </a:r>
            <a:r>
              <a:rPr lang="zh-CN" altLang="en-US" sz="2000" dirty="0"/>
              <a:t>是存放了数据的字符数组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  <a:r>
              <a:rPr lang="zh-CN" altLang="en-US" sz="2000" dirty="0"/>
              <a:t>：把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/>
              <a:t>中的全部字符写入到输出流</a:t>
            </a:r>
          </a:p>
          <a:p>
            <a:pPr lvl="1"/>
            <a:r>
              <a:rPr lang="en-US" altLang="zh-CN" sz="2000" dirty="0"/>
              <a:t>void write(</a:t>
            </a:r>
            <a:r>
              <a:rPr lang="en-US" altLang="zh-CN" sz="2000" dirty="0">
                <a:solidFill>
                  <a:srgbClr val="0000FF"/>
                </a:solidFill>
              </a:rPr>
              <a:t>String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</a:t>
            </a:r>
            <a:r>
              <a:rPr lang="zh-CN" altLang="en-US" sz="2000" b="1" dirty="0">
                <a:solidFill>
                  <a:srgbClr val="FF0000"/>
                </a:solidFill>
              </a:rPr>
              <a:t>字符串</a:t>
            </a:r>
            <a:r>
              <a:rPr lang="en-US" altLang="zh-CN" sz="2000" dirty="0" err="1"/>
              <a:t>str</a:t>
            </a:r>
            <a:r>
              <a:rPr lang="zh-CN" altLang="en-US" sz="2000" dirty="0"/>
              <a:t>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个字符到输出流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64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9.3 </a:t>
            </a:r>
            <a:r>
              <a:rPr lang="zh-CN" altLang="en-US" sz="3200" dirty="0"/>
              <a:t>文件字符流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0" y="44624"/>
            <a:ext cx="7632849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Example9_4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b[] =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深圳大学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toCharArray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字符数组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脚踏实地！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字符串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(b,0,2))!=-1){ 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最多读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个字符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String(b,0,n);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转换为字符串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883489" y="44624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4】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64288" y="5265521"/>
            <a:ext cx="432048" cy="152245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6FB6CE8-70BE-49A0-A4E0-A947906EE1BB}"/>
              </a:ext>
            </a:extLst>
          </p:cNvPr>
          <p:cNvCxnSpPr/>
          <p:nvPr/>
        </p:nvCxnSpPr>
        <p:spPr>
          <a:xfrm flipV="1">
            <a:off x="683568" y="1772816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560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9.5 </a:t>
            </a:r>
            <a:r>
              <a:rPr lang="zh-CN" altLang="en-US" sz="2000" dirty="0">
                <a:solidFill>
                  <a:srgbClr val="FF0000"/>
                </a:solidFill>
              </a:rPr>
              <a:t>缓冲流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3016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1.BufferedReader</a:t>
            </a:r>
            <a:r>
              <a:rPr lang="zh-CN" altLang="en-US" sz="2000" dirty="0"/>
              <a:t>类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BufferedReader</a:t>
            </a:r>
            <a:r>
              <a:rPr lang="zh-CN" altLang="en-US" sz="2000" dirty="0"/>
              <a:t>的构造方法：</a:t>
            </a:r>
          </a:p>
          <a:p>
            <a:pPr lvl="1"/>
            <a:r>
              <a:rPr lang="en-US" altLang="zh-CN" sz="2000" dirty="0" err="1"/>
              <a:t>BufferedReader</a:t>
            </a:r>
            <a:r>
              <a:rPr lang="en-US" altLang="zh-CN" sz="2000" dirty="0"/>
              <a:t>(Reader in)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BufferedReader</a:t>
            </a:r>
            <a:r>
              <a:rPr lang="zh-CN" altLang="en-US" sz="2000" dirty="0"/>
              <a:t>流能够读取文本</a:t>
            </a:r>
            <a:r>
              <a:rPr lang="zh-CN" altLang="en-US" sz="2000" b="1" dirty="0">
                <a:solidFill>
                  <a:srgbClr val="0000FF"/>
                </a:solidFill>
              </a:rPr>
              <a:t>行</a:t>
            </a:r>
            <a:r>
              <a:rPr lang="zh-CN" altLang="en-US" sz="2000" dirty="0"/>
              <a:t>，方法是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247159" y="6021288"/>
            <a:ext cx="5332953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我个人在科研数据的读取和分析中用的比较多的是</a:t>
            </a:r>
            <a:r>
              <a:rPr lang="en-US" altLang="zh-CN" dirty="0" err="1"/>
              <a:t>FileReader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 err="1"/>
              <a:t>BufferedReader</a:t>
            </a:r>
            <a:r>
              <a:rPr lang="zh-CN" altLang="en-US" dirty="0">
                <a:solidFill>
                  <a:srgbClr val="FF0000"/>
                </a:solidFill>
              </a:rPr>
              <a:t>，达到</a:t>
            </a:r>
            <a:r>
              <a:rPr lang="zh-CN" altLang="en-US" b="1" dirty="0"/>
              <a:t>按</a:t>
            </a:r>
            <a:r>
              <a:rPr lang="zh-CN" altLang="en-US" b="1" dirty="0">
                <a:solidFill>
                  <a:srgbClr val="0000FF"/>
                </a:solidFill>
              </a:rPr>
              <a:t>行</a:t>
            </a:r>
            <a:r>
              <a:rPr lang="zh-CN" altLang="en-US" b="1" dirty="0"/>
              <a:t>读取</a:t>
            </a:r>
            <a:r>
              <a:rPr lang="zh-CN" altLang="en-US" dirty="0">
                <a:solidFill>
                  <a:srgbClr val="FF0000"/>
                </a:solidFill>
              </a:rPr>
              <a:t>的目的</a:t>
            </a:r>
          </a:p>
        </p:txBody>
      </p:sp>
    </p:spTree>
    <p:extLst>
      <p:ext uri="{BB962C8B-B14F-4D97-AF65-F5344CB8AC3E}">
        <p14:creationId xmlns:p14="http://schemas.microsoft.com/office/powerpoint/2010/main" val="1451092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通过向</a:t>
            </a:r>
            <a:r>
              <a:rPr lang="en-US" altLang="zh-CN" sz="2000" dirty="0" err="1"/>
              <a:t>BufferedReader</a:t>
            </a:r>
            <a:r>
              <a:rPr lang="zh-CN" altLang="en-US" sz="2000" dirty="0"/>
              <a:t>传递一个</a:t>
            </a:r>
            <a:r>
              <a:rPr lang="en-US" altLang="zh-CN" sz="2000" dirty="0"/>
              <a:t>Reader</a:t>
            </a:r>
            <a:r>
              <a:rPr lang="zh-CN" altLang="en-US" sz="2000" dirty="0"/>
              <a:t>对象（如</a:t>
            </a:r>
            <a:r>
              <a:rPr lang="en-US" altLang="zh-CN" sz="2000" dirty="0" err="1"/>
              <a:t>FileReader</a:t>
            </a:r>
            <a:r>
              <a:rPr lang="zh-CN" altLang="en-US" sz="2000" dirty="0"/>
              <a:t>对象），来创建一个</a:t>
            </a:r>
            <a:r>
              <a:rPr lang="en-US" altLang="zh-CN" sz="2000" dirty="0" err="1"/>
              <a:t>BufferedReader</a:t>
            </a:r>
            <a:r>
              <a:rPr lang="zh-CN" altLang="en-US" sz="2000" dirty="0"/>
              <a:t>对象，如：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然后，</a:t>
            </a:r>
            <a:r>
              <a:rPr lang="en-US" altLang="zh-CN" sz="2000" dirty="0"/>
              <a:t>input</a:t>
            </a:r>
            <a:r>
              <a:rPr lang="zh-CN" altLang="en-US" sz="2000" dirty="0"/>
              <a:t>调用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顺序读取文件</a:t>
            </a:r>
            <a:r>
              <a:rPr lang="en-US" altLang="zh-CN" sz="2000" dirty="0"/>
              <a:t>Student.txt</a:t>
            </a:r>
            <a:r>
              <a:rPr lang="zh-CN" altLang="en-US" sz="2000" dirty="0"/>
              <a:t>的一行。 </a:t>
            </a:r>
          </a:p>
        </p:txBody>
      </p:sp>
      <p:sp>
        <p:nvSpPr>
          <p:cNvPr id="4" name="矩形 3"/>
          <p:cNvSpPr/>
          <p:nvPr/>
        </p:nvSpPr>
        <p:spPr>
          <a:xfrm>
            <a:off x="900318" y="2422629"/>
            <a:ext cx="5975938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fr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latin typeface="Consolas" panose="020B0609020204030204" pitchFamily="49" charset="0"/>
              </a:rPr>
              <a:t>("Student.txt");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latin typeface="Consolas" panose="020B0609020204030204" pitchFamily="49" charset="0"/>
              </a:rPr>
              <a:t> input = new </a:t>
            </a:r>
            <a:r>
              <a:rPr lang="en-US" altLang="zh-CN" dirty="0" err="1"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fr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8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引言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读写文件时可以使用输入</a:t>
            </a:r>
            <a:r>
              <a:rPr lang="en-US" altLang="zh-CN" sz="2000" dirty="0"/>
              <a:t>/</a:t>
            </a:r>
            <a:r>
              <a:rPr lang="zh-CN" altLang="en-US" sz="2000" dirty="0"/>
              <a:t>输出流，简称</a:t>
            </a:r>
            <a:r>
              <a:rPr lang="en-US" altLang="zh-CN" sz="2000" dirty="0"/>
              <a:t>I/O</a:t>
            </a:r>
            <a:r>
              <a:rPr lang="zh-CN" altLang="en-US" sz="2000" dirty="0"/>
              <a:t>流</a:t>
            </a:r>
            <a:endParaRPr lang="en-US" altLang="zh-CN" sz="2000" dirty="0"/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（</a:t>
            </a:r>
            <a:r>
              <a:rPr lang="en-US" altLang="zh-CN" sz="2000" dirty="0"/>
              <a:t>input stream or input object</a:t>
            </a:r>
            <a:r>
              <a:rPr lang="zh-CN" altLang="en-US" sz="2000" dirty="0"/>
              <a:t>）的指向称作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源”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程序从</a:t>
            </a:r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中读取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源”</a:t>
            </a:r>
            <a:r>
              <a:rPr lang="zh-CN" altLang="en-US" sz="2000" dirty="0"/>
              <a:t>中的数据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>
                <a:solidFill>
                  <a:srgbClr val="0000FF"/>
                </a:solidFill>
              </a:rPr>
              <a:t>输出流</a:t>
            </a:r>
            <a:r>
              <a:rPr lang="zh-CN" altLang="en-US" sz="2000" dirty="0"/>
              <a:t>（</a:t>
            </a:r>
            <a:r>
              <a:rPr lang="en-US" altLang="zh-CN" sz="2000" dirty="0"/>
              <a:t>output stream or output object</a:t>
            </a:r>
            <a:r>
              <a:rPr lang="zh-CN" altLang="en-US" sz="2000" dirty="0"/>
              <a:t>）的指向称作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目的地”</a:t>
            </a:r>
            <a:endParaRPr lang="en-US" altLang="zh-CN" sz="2000" dirty="0"/>
          </a:p>
          <a:p>
            <a:r>
              <a:rPr lang="zh-CN" altLang="en-US" sz="2000" dirty="0"/>
              <a:t>程序通过向</a:t>
            </a:r>
            <a:r>
              <a:rPr lang="zh-CN" altLang="en-US" sz="2000" b="1" dirty="0">
                <a:solidFill>
                  <a:srgbClr val="0000FF"/>
                </a:solidFill>
              </a:rPr>
              <a:t>输出流</a:t>
            </a:r>
            <a:r>
              <a:rPr lang="zh-CN" altLang="en-US" sz="2000" dirty="0"/>
              <a:t>中写入数据，把信息传递到</a:t>
            </a:r>
            <a:r>
              <a:rPr lang="zh-CN" altLang="en-US" sz="2000" dirty="0">
                <a:solidFill>
                  <a:srgbClr val="FF0000"/>
                </a:solidFill>
              </a:rPr>
              <a:t>“</a:t>
            </a:r>
            <a:r>
              <a:rPr lang="zh-CN" altLang="en-US" sz="2000" b="1" dirty="0">
                <a:solidFill>
                  <a:srgbClr val="FF0000"/>
                </a:solidFill>
              </a:rPr>
              <a:t>目的地”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程序的“源”和“目的地”可以是</a:t>
            </a:r>
            <a:r>
              <a:rPr lang="zh-CN" altLang="en-US" sz="2000" b="1" u="sng" dirty="0"/>
              <a:t>文件</a:t>
            </a:r>
            <a:r>
              <a:rPr lang="zh-CN" altLang="en-US" sz="2000" dirty="0"/>
              <a:t>、键盘、鼠标、内存或显示器窗口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u="sng" dirty="0"/>
              <a:t>显式地关闭任何打开的流</a:t>
            </a:r>
            <a:r>
              <a:rPr lang="zh-CN" altLang="en-US" sz="2000" dirty="0"/>
              <a:t>是一个好的编程习惯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34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2.BufferedWriter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类似地，可以将</a:t>
            </a:r>
            <a:r>
              <a:rPr lang="en-US" altLang="zh-CN" sz="2000" dirty="0" err="1"/>
              <a:t>BufferedWriter</a:t>
            </a:r>
            <a:r>
              <a:rPr lang="zh-CN" altLang="en-US" sz="2000" dirty="0"/>
              <a:t>流和</a:t>
            </a:r>
            <a:r>
              <a:rPr lang="en-US" altLang="zh-CN" sz="2000" dirty="0" err="1"/>
              <a:t>FileWriter</a:t>
            </a:r>
            <a:r>
              <a:rPr lang="zh-CN" altLang="en-US" sz="2000" dirty="0"/>
              <a:t>流连接在一起，然后使用</a:t>
            </a:r>
            <a:r>
              <a:rPr lang="en-US" altLang="zh-CN" sz="2000" dirty="0" err="1"/>
              <a:t>BufferedWriter</a:t>
            </a:r>
            <a:r>
              <a:rPr lang="zh-CN" altLang="en-US" sz="2000" dirty="0"/>
              <a:t>流将数据写到目的地，例如：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BufferedWritter</a:t>
            </a:r>
            <a:r>
              <a:rPr lang="zh-CN" altLang="en-US" sz="2000" dirty="0"/>
              <a:t>流调用如下方法，把字符串</a:t>
            </a:r>
            <a:r>
              <a:rPr lang="en-US" altLang="zh-CN" sz="2000" dirty="0"/>
              <a:t>s</a:t>
            </a:r>
            <a:r>
              <a:rPr lang="zh-CN" altLang="en-US" sz="2000" dirty="0"/>
              <a:t>或</a:t>
            </a:r>
            <a:r>
              <a:rPr lang="en-US" altLang="zh-CN" sz="2000" dirty="0"/>
              <a:t>s</a:t>
            </a:r>
            <a:r>
              <a:rPr lang="zh-CN" altLang="en-US" sz="2000" dirty="0"/>
              <a:t>的一部分写入到目的地</a:t>
            </a:r>
          </a:p>
          <a:p>
            <a:pPr lvl="1"/>
            <a:r>
              <a:rPr lang="en-US" altLang="zh-CN" sz="2000" dirty="0"/>
              <a:t>write(String s)</a:t>
            </a:r>
          </a:p>
          <a:p>
            <a:pPr lvl="1"/>
            <a:r>
              <a:rPr lang="en-US" altLang="zh-CN" sz="2000" dirty="0"/>
              <a:t>write(String s,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</p:txBody>
      </p:sp>
      <p:sp>
        <p:nvSpPr>
          <p:cNvPr id="4" name="矩形 3"/>
          <p:cNvSpPr/>
          <p:nvPr/>
        </p:nvSpPr>
        <p:spPr>
          <a:xfrm>
            <a:off x="925718" y="2708920"/>
            <a:ext cx="6238570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fw</a:t>
            </a:r>
            <a:r>
              <a:rPr lang="en-US" altLang="zh-CN" dirty="0">
                <a:latin typeface="Consolas" panose="020B0609020204030204" pitchFamily="49" charset="0"/>
              </a:rPr>
              <a:t> = new </a:t>
            </a:r>
            <a:r>
              <a:rPr lang="en-US" altLang="zh-CN" dirty="0" err="1"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latin typeface="Consolas" panose="020B0609020204030204" pitchFamily="49" charset="0"/>
              </a:rPr>
              <a:t>("hello.txt");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latin typeface="Consolas" panose="020B0609020204030204" pitchFamily="49" charset="0"/>
              </a:rPr>
              <a:t> output = new </a:t>
            </a:r>
            <a:r>
              <a:rPr lang="en-US" altLang="zh-CN" dirty="0" err="1"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fw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22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9.5 </a:t>
            </a:r>
            <a:r>
              <a:rPr lang="zh-CN" altLang="en-US" sz="3200" dirty="0"/>
              <a:t>缓冲流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5】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010" y="44624"/>
            <a:ext cx="9046882" cy="674030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Example9_5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"input.txt"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BufferedReader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fw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FileWriter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"output.txt"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BufferedWriter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String s=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((s =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input.readLine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())!=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": 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+ s);</a:t>
            </a:r>
          </a:p>
          <a:p>
            <a:pPr lvl="2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output.newLine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output.flush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fw.close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fr.close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03648" y="6021288"/>
            <a:ext cx="3438525" cy="666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81575" y="6021288"/>
            <a:ext cx="3705225" cy="6477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5-Point Star 7"/>
          <p:cNvSpPr/>
          <p:nvPr/>
        </p:nvSpPr>
        <p:spPr>
          <a:xfrm>
            <a:off x="7884368" y="282352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71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9.2 </a:t>
            </a:r>
            <a:r>
              <a:rPr lang="zh-CN" altLang="en-US" sz="2000" dirty="0">
                <a:solidFill>
                  <a:srgbClr val="FF0000"/>
                </a:solidFill>
              </a:rPr>
              <a:t>文件字节流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828" y="2621043"/>
            <a:ext cx="8215370" cy="3618061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7022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1.FileInputStream</a:t>
            </a:r>
            <a:r>
              <a:rPr lang="zh-CN" altLang="en-US" sz="2000" dirty="0"/>
              <a:t>类</a:t>
            </a:r>
          </a:p>
          <a:p>
            <a:r>
              <a:rPr lang="zh-CN" altLang="en-US" sz="2000" dirty="0"/>
              <a:t>为了创建</a:t>
            </a:r>
            <a:r>
              <a:rPr lang="en-US" altLang="zh-CN" sz="2000" dirty="0" err="1"/>
              <a:t>FileInputStream</a:t>
            </a:r>
            <a:r>
              <a:rPr lang="zh-CN" altLang="en-US" sz="2000" dirty="0"/>
              <a:t>类的对象，可以使用下列</a:t>
            </a:r>
            <a:r>
              <a:rPr lang="zh-CN" altLang="en-US" sz="2000" b="1" dirty="0"/>
              <a:t>构造方法</a:t>
            </a:r>
            <a:r>
              <a:rPr lang="zh-CN" altLang="en-US" sz="2000" dirty="0"/>
              <a:t>：</a:t>
            </a:r>
          </a:p>
          <a:p>
            <a:pPr lvl="1"/>
            <a:r>
              <a:rPr lang="en-US" altLang="zh-CN" sz="2000" dirty="0" err="1"/>
              <a:t>FileInputStream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FileInputStream</a:t>
            </a:r>
            <a:r>
              <a:rPr lang="en-US" altLang="zh-CN" sz="2000" dirty="0"/>
              <a:t>(File file)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2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输入流的唯一目的是提供通往数据的通道，程序可以通过这个通道读取数据，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方法给程序提供一个从输入流中读取数据的基本方法。</a:t>
            </a:r>
          </a:p>
          <a:p>
            <a:endParaRPr lang="en-US" altLang="zh-CN" sz="2000" dirty="0"/>
          </a:p>
          <a:p>
            <a:r>
              <a:rPr lang="en-US" altLang="zh-CN" sz="2000" dirty="0"/>
              <a:t>read()</a:t>
            </a:r>
            <a:r>
              <a:rPr lang="zh-CN" altLang="en-US" sz="2000" dirty="0"/>
              <a:t>方法从输入流中顺序读取</a:t>
            </a:r>
            <a:r>
              <a:rPr lang="zh-CN" altLang="en-US" sz="2000" b="1" dirty="0">
                <a:solidFill>
                  <a:srgbClr val="FF0000"/>
                </a:solidFill>
              </a:rPr>
              <a:t>单个字节</a:t>
            </a:r>
            <a:r>
              <a:rPr lang="zh-CN" altLang="en-US" sz="2000" dirty="0"/>
              <a:t>的数据。该方法返回字节值（</a:t>
            </a:r>
            <a:r>
              <a:rPr lang="en-US" altLang="zh-CN" sz="2000" dirty="0"/>
              <a:t>0~255</a:t>
            </a:r>
            <a:r>
              <a:rPr lang="zh-CN" altLang="en-US" sz="2000" dirty="0"/>
              <a:t>之间的一个整数），读取位置到达文件末尾，则返回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read()</a:t>
            </a:r>
            <a:r>
              <a:rPr lang="zh-CN" altLang="en-US" sz="2000" dirty="0"/>
              <a:t>方法还有其它一些形式。这些形式能使程序把多个字节读到一个字节数组中：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 ]);</a:t>
            </a:r>
          </a:p>
          <a:p>
            <a:pPr lvl="1"/>
            <a:r>
              <a:rPr lang="en-US" altLang="zh-CN" sz="2000" dirty="0" err="1"/>
              <a:t>int</a:t>
            </a:r>
            <a:r>
              <a:rPr lang="en-US" altLang="zh-CN" sz="2000" dirty="0"/>
              <a:t> read(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 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); </a:t>
            </a:r>
            <a:r>
              <a:rPr lang="zh-CN" altLang="en-US" sz="2000" dirty="0"/>
              <a:t>其中，</a:t>
            </a:r>
            <a:r>
              <a:rPr lang="en-US" altLang="zh-CN" sz="2000" dirty="0"/>
              <a:t>off</a:t>
            </a:r>
            <a:r>
              <a:rPr lang="zh-CN" altLang="en-US" sz="2000" dirty="0"/>
              <a:t>参数指定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方法把数据存放在字节数组</a:t>
            </a:r>
            <a:r>
              <a:rPr lang="en-US" altLang="zh-CN" sz="2000" dirty="0"/>
              <a:t>b</a:t>
            </a:r>
            <a:r>
              <a:rPr lang="zh-CN" altLang="en-US" sz="2000" dirty="0"/>
              <a:t>中的什么地方，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参数指定该方法将要读取的最大字节数。上面所示的这两个</a:t>
            </a:r>
            <a:r>
              <a:rPr lang="en-US" altLang="zh-CN" sz="2000" dirty="0"/>
              <a:t>read()</a:t>
            </a:r>
            <a:r>
              <a:rPr lang="zh-CN" altLang="en-US" sz="2000" dirty="0"/>
              <a:t>方法都返回实际读取的字节数，如果它们到达输入流的末尾，则返回</a:t>
            </a:r>
            <a:r>
              <a:rPr lang="en-US" altLang="zh-CN" sz="2000" dirty="0"/>
              <a:t>-1</a:t>
            </a:r>
            <a:r>
              <a:rPr lang="zh-CN" altLang="en-US" sz="2000" dirty="0"/>
              <a:t>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" name="Picture 2" descr="Reading information into a progra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0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031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2.FileOutputStream</a:t>
            </a:r>
            <a:r>
              <a:rPr lang="zh-CN" altLang="en-US" sz="2000" dirty="0"/>
              <a:t>类</a:t>
            </a:r>
          </a:p>
          <a:p>
            <a:r>
              <a:rPr lang="zh-CN" altLang="en-US" sz="2000" b="1" dirty="0"/>
              <a:t>构造方法</a:t>
            </a:r>
          </a:p>
          <a:p>
            <a:pPr lvl="1"/>
            <a:r>
              <a:rPr lang="en-US" altLang="zh-CN" sz="2000" dirty="0" err="1"/>
              <a:t>FileOutputStream</a:t>
            </a:r>
            <a:r>
              <a:rPr lang="en-US" altLang="zh-CN" sz="2000" dirty="0"/>
              <a:t>(String name)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FileOutputStream</a:t>
            </a:r>
            <a:r>
              <a:rPr lang="en-US" altLang="zh-CN" sz="2000" dirty="0"/>
              <a:t>(File file)</a:t>
            </a:r>
          </a:p>
          <a:p>
            <a:endParaRPr lang="en-US" altLang="zh-CN" sz="2000" dirty="0"/>
          </a:p>
          <a:p>
            <a:r>
              <a:rPr lang="zh-CN" altLang="en-US" sz="2000" dirty="0"/>
              <a:t>输出流通过使用</a:t>
            </a:r>
            <a:r>
              <a:rPr lang="en-US" altLang="zh-CN" sz="2000" dirty="0"/>
              <a:t>write()</a:t>
            </a:r>
            <a:r>
              <a:rPr lang="zh-CN" altLang="en-US" sz="2000" dirty="0"/>
              <a:t>方法把数据写入输出流到达目的地</a:t>
            </a:r>
            <a:endParaRPr lang="en-US" altLang="zh-CN" sz="2000" dirty="0"/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b[])</a:t>
            </a:r>
            <a:r>
              <a:rPr lang="zh-CN" altLang="en-US" sz="2000" dirty="0"/>
              <a:t>：写</a:t>
            </a:r>
            <a:r>
              <a:rPr lang="en-US" altLang="zh-CN" sz="2000" dirty="0" err="1"/>
              <a:t>b.length</a:t>
            </a:r>
            <a:r>
              <a:rPr lang="zh-CN" altLang="en-US" sz="2000" dirty="0"/>
              <a:t>个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到输出流</a:t>
            </a:r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>
                <a:solidFill>
                  <a:srgbClr val="0000FF"/>
                </a:solidFill>
              </a:rPr>
              <a:t>byte</a:t>
            </a:r>
            <a:r>
              <a:rPr lang="en-US" altLang="zh-CN" sz="2000" dirty="0"/>
              <a:t> b[],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：从给定字节数组中起始于偏移量</a:t>
            </a:r>
            <a:r>
              <a:rPr lang="en-US" altLang="zh-CN" sz="2000" dirty="0"/>
              <a:t>off</a:t>
            </a:r>
            <a:r>
              <a:rPr lang="zh-CN" altLang="en-US" sz="2000" dirty="0"/>
              <a:t>处写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个字节到输出流，参数</a:t>
            </a:r>
            <a:r>
              <a:rPr lang="en-US" altLang="zh-CN" sz="2000" dirty="0"/>
              <a:t>b</a:t>
            </a:r>
            <a:r>
              <a:rPr lang="zh-CN" altLang="en-US" sz="2000" dirty="0"/>
              <a:t>是存放了数据的字节数组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13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9.2 </a:t>
            </a:r>
            <a:r>
              <a:rPr lang="zh-CN" altLang="en-US" sz="3200" dirty="0"/>
              <a:t>文件字节流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451693"/>
            <a:ext cx="7643192" cy="624786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Example9_3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File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File(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"hello.txt"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b[] = 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深圳大学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getBytes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字节数组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output.close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(file);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n=0;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(b,0,2))!=-1 )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最多读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2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个字节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	String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String(b,0,n);</a:t>
            </a:r>
            <a:r>
              <a:rPr lang="en-US" altLang="zh-CN" sz="1600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zh-CN" alt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转换为字符串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(e);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4934435"/>
            <a:ext cx="373500" cy="151890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12360" y="107340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3】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53BB99E-CD4C-4046-93FF-DFC7BA873C65}"/>
              </a:ext>
            </a:extLst>
          </p:cNvPr>
          <p:cNvCxnSpPr/>
          <p:nvPr/>
        </p:nvCxnSpPr>
        <p:spPr>
          <a:xfrm flipV="1">
            <a:off x="683568" y="2132856"/>
            <a:ext cx="792088" cy="3600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22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9.8 </a:t>
            </a:r>
            <a:r>
              <a:rPr lang="zh-CN" altLang="en-US" sz="2000" dirty="0">
                <a:solidFill>
                  <a:srgbClr val="FF0000"/>
                </a:solidFill>
              </a:rPr>
              <a:t>数据流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213101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类：</a:t>
            </a:r>
            <a:r>
              <a:rPr lang="zh-CN" altLang="en-US" sz="1800" dirty="0"/>
              <a:t>用于处理基本数值类型数据的输入输出</a:t>
            </a:r>
          </a:p>
          <a:p>
            <a:endParaRPr lang="en-US" altLang="zh-CN" sz="2000" dirty="0"/>
          </a:p>
          <a:p>
            <a:r>
              <a:rPr lang="en-US" altLang="zh-CN" sz="2000" dirty="0" err="1"/>
              <a:t>DataInputStream</a:t>
            </a:r>
            <a:r>
              <a:rPr lang="zh-CN" altLang="en-US" sz="2000" dirty="0"/>
              <a:t>类创建的对象称为</a:t>
            </a:r>
            <a:r>
              <a:rPr lang="zh-CN" altLang="en-US" sz="2000" b="1" dirty="0">
                <a:solidFill>
                  <a:srgbClr val="FF0000"/>
                </a:solidFill>
              </a:rPr>
              <a:t>数据</a:t>
            </a:r>
            <a:r>
              <a:rPr lang="zh-CN" altLang="en-US" sz="2000" dirty="0"/>
              <a:t>输入流</a:t>
            </a:r>
            <a:endParaRPr lang="en-US" altLang="zh-CN" sz="2000" dirty="0"/>
          </a:p>
          <a:p>
            <a:r>
              <a:rPr lang="en-US" altLang="zh-CN" sz="2000" dirty="0" err="1"/>
              <a:t>DataOutputStream</a:t>
            </a:r>
            <a:r>
              <a:rPr lang="zh-CN" altLang="en-US" sz="2000" dirty="0"/>
              <a:t>类创建的对象称为</a:t>
            </a:r>
            <a:r>
              <a:rPr lang="zh-CN" altLang="en-US" sz="2000" b="1" dirty="0">
                <a:solidFill>
                  <a:srgbClr val="FF0000"/>
                </a:solidFill>
              </a:rPr>
              <a:t>数据</a:t>
            </a:r>
            <a:r>
              <a:rPr lang="zh-CN" altLang="en-US" sz="2000" dirty="0"/>
              <a:t>输出流</a:t>
            </a:r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3714752"/>
            <a:ext cx="4148555" cy="25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0092" y="3500438"/>
            <a:ext cx="4591064" cy="3193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169155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类的构造方法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DataInputStream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InputStream</a:t>
            </a:r>
            <a:r>
              <a:rPr lang="en-US" altLang="zh-CN" sz="2000" dirty="0"/>
              <a:t> is)</a:t>
            </a:r>
            <a:endParaRPr lang="zh-CN" altLang="en-US" sz="2000" dirty="0"/>
          </a:p>
          <a:p>
            <a:r>
              <a:rPr lang="en-US" altLang="zh-CN" sz="2000" dirty="0" err="1"/>
              <a:t>DataOutputStream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OutputStream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os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3500438"/>
            <a:ext cx="8362950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0216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3200" dirty="0"/>
              <a:t>引言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java.io</a:t>
            </a:r>
            <a:r>
              <a:rPr lang="zh-CN" altLang="en-US" sz="2000" dirty="0"/>
              <a:t>中有</a:t>
            </a:r>
            <a:r>
              <a:rPr lang="en-US" altLang="zh-CN" sz="2000" dirty="0"/>
              <a:t>4</a:t>
            </a:r>
            <a:r>
              <a:rPr lang="zh-CN" altLang="en-US" sz="2000" dirty="0"/>
              <a:t>个重要的</a:t>
            </a:r>
            <a:r>
              <a:rPr lang="en-US" altLang="zh-CN" sz="2000" b="1" u="sng" dirty="0"/>
              <a:t>abstract</a:t>
            </a:r>
            <a:r>
              <a:rPr lang="zh-CN" altLang="en-US" sz="2000" b="1" u="sng" dirty="0"/>
              <a:t> </a:t>
            </a:r>
            <a:r>
              <a:rPr lang="en-US" altLang="zh-CN" sz="2000" b="1" u="sng" dirty="0"/>
              <a:t>class</a:t>
            </a:r>
            <a:endParaRPr lang="zh-CN" altLang="en-US" sz="2000" b="1" u="sng" dirty="0"/>
          </a:p>
          <a:p>
            <a:pPr lvl="1"/>
            <a:r>
              <a:rPr lang="en-US" altLang="zh-CN" sz="2000" dirty="0" err="1"/>
              <a:t>InputStream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输入流）</a:t>
            </a:r>
          </a:p>
          <a:p>
            <a:pPr lvl="1"/>
            <a:r>
              <a:rPr lang="en-US" altLang="zh-CN" sz="2000" dirty="0" err="1"/>
              <a:t>OutputStream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输出流）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Reader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字符</a:t>
            </a:r>
            <a:r>
              <a:rPr lang="zh-CN" altLang="en-US" sz="2000" dirty="0"/>
              <a:t>输入流）</a:t>
            </a:r>
          </a:p>
          <a:p>
            <a:pPr lvl="1"/>
            <a:r>
              <a:rPr lang="en-US" altLang="zh-CN" sz="2000" dirty="0"/>
              <a:t>Writer</a:t>
            </a:r>
            <a:r>
              <a:rPr lang="zh-CN" altLang="en-US" sz="2000" dirty="0"/>
              <a:t>（</a:t>
            </a:r>
            <a:r>
              <a:rPr lang="zh-CN" altLang="en-US" sz="2000" b="1" dirty="0">
                <a:solidFill>
                  <a:srgbClr val="0000FF"/>
                </a:solidFill>
              </a:rPr>
              <a:t>字符</a:t>
            </a:r>
            <a:r>
              <a:rPr lang="zh-CN" altLang="en-US" sz="2000" dirty="0"/>
              <a:t>输出流）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3247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9.1</a:t>
            </a:r>
            <a:r>
              <a:rPr lang="zh-CN" altLang="en-US" sz="2000" dirty="0"/>
              <a:t>（见书</a:t>
            </a:r>
            <a:r>
              <a:rPr lang="en-US" altLang="zh-CN" sz="2000" dirty="0"/>
              <a:t>182</a:t>
            </a:r>
            <a:r>
              <a:rPr lang="zh-CN" altLang="en-US" sz="2000" dirty="0"/>
              <a:t>页）给出了</a:t>
            </a:r>
            <a:r>
              <a:rPr lang="en-US" altLang="zh-CN" sz="2000" dirty="0" err="1"/>
              <a:t>DataInputStream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类的常用方法。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078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9.8 </a:t>
            </a:r>
            <a:r>
              <a:rPr lang="zh-CN" altLang="en-US" sz="3200" dirty="0"/>
              <a:t>数据流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476672"/>
            <a:ext cx="8352928" cy="600164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Example9_8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"jerry.dat"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DataOutputStream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fos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output.writeInt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output.writeChars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>
                <a:solidFill>
                  <a:srgbClr val="2A00FF"/>
                </a:solidFill>
                <a:latin typeface="Consolas" panose="020B0609020204030204" pitchFamily="49" charset="0"/>
              </a:rPr>
              <a:t>"I am ok"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</a:p>
          <a:p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"jerry.dat"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c;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((c=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input.readChar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())!=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'\0'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//'\0'</a:t>
            </a:r>
            <a:r>
              <a:rPr lang="zh-CN" alt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表示空字符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883489" y="3533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8】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77708" y="5930609"/>
            <a:ext cx="914772" cy="522727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119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9.9 </a:t>
            </a:r>
            <a:r>
              <a:rPr lang="zh-CN" altLang="en-US" sz="2000" dirty="0">
                <a:solidFill>
                  <a:srgbClr val="FF0000"/>
                </a:solidFill>
              </a:rPr>
              <a:t>对象流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4395916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1.ObjectInputStream</a:t>
            </a:r>
            <a:r>
              <a:rPr lang="zh-CN" altLang="en-US" sz="2000" dirty="0"/>
              <a:t>类和</a:t>
            </a:r>
            <a:r>
              <a:rPr lang="en-US" altLang="zh-CN" sz="2000" dirty="0" err="1"/>
              <a:t>ObjectOutputStream</a:t>
            </a:r>
            <a:r>
              <a:rPr lang="zh-CN" altLang="en-US" sz="2000" dirty="0"/>
              <a:t>类</a:t>
            </a:r>
          </a:p>
          <a:p>
            <a:r>
              <a:rPr lang="en-US" altLang="zh-CN" sz="2000" dirty="0" err="1"/>
              <a:t>ObjectInputStream</a:t>
            </a:r>
            <a:r>
              <a:rPr lang="zh-CN" altLang="en-US" sz="2000" dirty="0"/>
              <a:t>类创建的对象被称为</a:t>
            </a:r>
            <a:r>
              <a:rPr lang="zh-CN" altLang="en-US" sz="2000" b="1" dirty="0">
                <a:solidFill>
                  <a:srgbClr val="FF0000"/>
                </a:solidFill>
              </a:rPr>
              <a:t>对象输入流</a:t>
            </a:r>
            <a:endParaRPr lang="en-US" altLang="zh-CN" sz="2000" dirty="0"/>
          </a:p>
          <a:p>
            <a:r>
              <a:rPr lang="en-US" altLang="zh-CN" sz="2000" dirty="0" err="1"/>
              <a:t>ObjectOutputStream</a:t>
            </a:r>
            <a:r>
              <a:rPr lang="zh-CN" altLang="en-US" sz="2000" dirty="0"/>
              <a:t>类创建的对象被称为</a:t>
            </a:r>
            <a:r>
              <a:rPr lang="zh-CN" altLang="en-US" sz="2000" b="1" dirty="0">
                <a:solidFill>
                  <a:srgbClr val="FF0000"/>
                </a:solidFill>
              </a:rPr>
              <a:t>对象输出流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对象输出流使用</a:t>
            </a:r>
            <a:r>
              <a:rPr lang="en-US" altLang="zh-CN" sz="2000" dirty="0" err="1"/>
              <a:t>writeObject</a:t>
            </a:r>
            <a:r>
              <a:rPr lang="en-US" altLang="zh-CN" sz="2000" dirty="0"/>
              <a:t>(Object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方法将一个对象</a:t>
            </a:r>
            <a:r>
              <a:rPr lang="en-US" altLang="zh-CN" sz="2000" dirty="0" err="1"/>
              <a:t>obj</a:t>
            </a:r>
            <a:r>
              <a:rPr lang="zh-CN" altLang="en-US" sz="2000" dirty="0"/>
              <a:t>写入输出流</a:t>
            </a:r>
            <a:endParaRPr lang="en-US" altLang="zh-CN" sz="2000" dirty="0"/>
          </a:p>
          <a:p>
            <a:r>
              <a:rPr lang="zh-CN" altLang="en-US" sz="2000" dirty="0"/>
              <a:t>对象输入流使用</a:t>
            </a:r>
            <a:r>
              <a:rPr lang="en-US" altLang="zh-CN" sz="2000" dirty="0" err="1"/>
              <a:t>readObject</a:t>
            </a:r>
            <a:r>
              <a:rPr lang="en-US" altLang="zh-CN" sz="2000" dirty="0"/>
              <a:t>()</a:t>
            </a:r>
            <a:r>
              <a:rPr lang="zh-CN" altLang="en-US" sz="2000" dirty="0"/>
              <a:t>从源中读取一个对象到程序中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ObjectInputStream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InputStream</a:t>
            </a:r>
            <a:r>
              <a:rPr lang="en-US" altLang="zh-CN" sz="2000" dirty="0"/>
              <a:t> in)</a:t>
            </a:r>
            <a:endParaRPr lang="zh-CN" altLang="en-US" sz="2000" dirty="0"/>
          </a:p>
          <a:p>
            <a:pPr lvl="1"/>
            <a:r>
              <a:rPr lang="en-US" altLang="zh-CN" sz="2000" dirty="0" err="1"/>
              <a:t>ObjectOutputStream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OutputStream</a:t>
            </a:r>
            <a:r>
              <a:rPr lang="en-US" altLang="zh-CN" sz="2000" dirty="0"/>
              <a:t> out)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027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提供给我们的绝大多数对象都是</a:t>
            </a:r>
            <a:r>
              <a:rPr lang="zh-CN" altLang="en-US" sz="2000" b="1" dirty="0"/>
              <a:t>序列化的</a:t>
            </a:r>
            <a:r>
              <a:rPr lang="zh-CN" altLang="en-US" sz="2000" dirty="0"/>
              <a:t>，比如组件等。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一个类如果实现了</a:t>
            </a:r>
            <a:r>
              <a:rPr lang="en-US" altLang="zh-CN" sz="2000" b="1" dirty="0" err="1">
                <a:solidFill>
                  <a:srgbClr val="FF0000"/>
                </a:solidFill>
              </a:rPr>
              <a:t>Serializable</a:t>
            </a:r>
            <a:r>
              <a:rPr lang="zh-CN" altLang="en-US" sz="2000" b="1" dirty="0">
                <a:solidFill>
                  <a:srgbClr val="FF0000"/>
                </a:solidFill>
              </a:rPr>
              <a:t>接口</a:t>
            </a:r>
            <a:r>
              <a:rPr lang="zh-CN" altLang="en-US" sz="2000" dirty="0"/>
              <a:t>，那么这个类创建的对象就是所谓的序列化的对象（</a:t>
            </a:r>
            <a:r>
              <a:rPr lang="en-US" altLang="zh-CN" sz="2000" dirty="0"/>
              <a:t>a </a:t>
            </a:r>
            <a:r>
              <a:rPr lang="en-US" altLang="zh-CN" sz="2000" dirty="0" err="1"/>
              <a:t>serializable</a:t>
            </a:r>
            <a:r>
              <a:rPr lang="en-US" altLang="zh-CN" sz="2000" dirty="0"/>
              <a:t> object</a:t>
            </a:r>
            <a:r>
              <a:rPr lang="zh-CN" altLang="en-US" sz="2000" dirty="0"/>
              <a:t>）。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dirty="0" err="1">
                <a:solidFill>
                  <a:srgbClr val="FF0000"/>
                </a:solidFill>
              </a:rPr>
              <a:t>Serializable</a:t>
            </a:r>
            <a:r>
              <a:rPr lang="zh-CN" altLang="en-US" sz="2000" b="1" dirty="0">
                <a:solidFill>
                  <a:srgbClr val="FF0000"/>
                </a:solidFill>
              </a:rPr>
              <a:t>接口中的方法对程序是不可见的</a:t>
            </a:r>
            <a:r>
              <a:rPr lang="zh-CN" altLang="en-US" sz="2000" b="1" dirty="0"/>
              <a:t>，因此实现该接口的类不需要实现额外的方法</a:t>
            </a:r>
            <a:r>
              <a:rPr lang="zh-CN" altLang="en-US" sz="2000" dirty="0"/>
              <a:t>，当把一个序列化的对象写入到对象输出流时，</a:t>
            </a:r>
            <a:r>
              <a:rPr lang="en-US" altLang="zh-CN" sz="2000" dirty="0"/>
              <a:t>JVM</a:t>
            </a:r>
            <a:r>
              <a:rPr lang="zh-CN" altLang="en-US" sz="2000" dirty="0"/>
              <a:t>就会实现</a:t>
            </a:r>
            <a:r>
              <a:rPr lang="en-US" altLang="zh-CN" sz="2000" dirty="0" err="1"/>
              <a:t>Serializable</a:t>
            </a:r>
            <a:r>
              <a:rPr lang="zh-CN" altLang="en-US" sz="2000" dirty="0"/>
              <a:t>接口中的方法，进而按一定格式的文本将对象写入到目的地。</a:t>
            </a:r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054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4" name="矩形 3"/>
          <p:cNvSpPr/>
          <p:nvPr/>
        </p:nvSpPr>
        <p:spPr>
          <a:xfrm>
            <a:off x="1259632" y="1088152"/>
            <a:ext cx="5904656" cy="5509200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endParaRPr lang="en-US" altLang="zh-CN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6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Goods(String name,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unitPrice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    </a:t>
            </a:r>
          </a:p>
          <a:p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328850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5220072" y="908720"/>
            <a:ext cx="792088" cy="5040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131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9.9 </a:t>
            </a:r>
            <a:r>
              <a:rPr lang="zh-CN" altLang="en-US" sz="3200" dirty="0"/>
              <a:t>对象流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189196"/>
            <a:ext cx="814724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Example9_9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TV1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“HaierTV”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,3468); // </a:t>
            </a:r>
            <a:r>
              <a:rPr lang="zh-CN" alt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创建对象</a:t>
            </a:r>
            <a:endParaRPr lang="en-US" altLang="zh-CN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fileOut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objectOut.writeObject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(TV1);</a:t>
            </a:r>
          </a:p>
          <a:p>
            <a:pPr lvl="2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TV2 = (Goods)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objectIn.readObject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TV2.setUnitPrice(8888);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TV2.setName(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 err="1">
                <a:solidFill>
                  <a:srgbClr val="2A00FF"/>
                </a:solidFill>
                <a:latin typeface="Consolas" panose="020B0609020204030204" pitchFamily="49" charset="0"/>
              </a:rPr>
              <a:t>GreatWall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"\nTv1:%s,%f"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,TV1.getName(),TV1.getUnitPrice());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"\nTv2:%s,%f"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,TV2.getName(),TV2.getUnitPrice());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event){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00313" y="5877272"/>
            <a:ext cx="2351261" cy="56482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328850" y="35332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55576" y="3068960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755576" y="3894956"/>
            <a:ext cx="100811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162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9.10 </a:t>
            </a:r>
            <a:r>
              <a:rPr lang="zh-CN" altLang="en-US" sz="2000" dirty="0">
                <a:solidFill>
                  <a:srgbClr val="FF0000"/>
                </a:solidFill>
              </a:rPr>
              <a:t>序列化和对象克隆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90071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使用对象流很容易获取一个序列化对象的</a:t>
            </a:r>
            <a:r>
              <a:rPr lang="zh-CN" altLang="en-US" sz="2000" b="1" dirty="0">
                <a:solidFill>
                  <a:srgbClr val="0000FF"/>
                </a:solidFill>
              </a:rPr>
              <a:t>深度克隆（</a:t>
            </a:r>
            <a:r>
              <a:rPr lang="zh-CN" altLang="en-US" sz="2000" b="1" dirty="0">
                <a:solidFill>
                  <a:srgbClr val="FF0000"/>
                </a:solidFill>
              </a:rPr>
              <a:t>原对象有引用型变量</a:t>
            </a:r>
            <a:r>
              <a:rPr lang="zh-CN" altLang="en-US" sz="2000" b="1" dirty="0">
                <a:solidFill>
                  <a:srgbClr val="0000FF"/>
                </a:solidFill>
              </a:rPr>
              <a:t>的时候）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我们只需将该对象写入到</a:t>
            </a:r>
            <a:r>
              <a:rPr lang="zh-CN" altLang="en-US" sz="2000" b="1" dirty="0">
                <a:solidFill>
                  <a:srgbClr val="FF0000"/>
                </a:solidFill>
              </a:rPr>
              <a:t>对象输出流</a:t>
            </a:r>
            <a:r>
              <a:rPr lang="zh-CN" altLang="en-US" sz="2000" dirty="0"/>
              <a:t>，然后用</a:t>
            </a:r>
            <a:r>
              <a:rPr lang="zh-CN" altLang="en-US" sz="2000" b="1" dirty="0">
                <a:solidFill>
                  <a:srgbClr val="FF0000"/>
                </a:solidFill>
              </a:rPr>
              <a:t>对象输入流</a:t>
            </a:r>
            <a:r>
              <a:rPr lang="zh-CN" altLang="en-US" sz="2000" dirty="0"/>
              <a:t>读回的对象就是原对象的一个</a:t>
            </a:r>
            <a:r>
              <a:rPr lang="zh-CN" altLang="en-US" sz="2000" b="1" dirty="0">
                <a:solidFill>
                  <a:srgbClr val="0000FF"/>
                </a:solidFill>
              </a:rPr>
              <a:t>深度克隆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768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261784"/>
            <a:ext cx="403244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String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Goods(String name){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name){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=name;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Shop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Serializable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Goods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[];//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存在引用型变量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(Goods[] s){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=s;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Goods[]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goods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都实现了序列化接口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36296" y="10734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1/2】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851920" y="1772816"/>
            <a:ext cx="1296144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3851920" y="4543028"/>
            <a:ext cx="1296144" cy="86409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48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9.1 </a:t>
            </a:r>
            <a:r>
              <a:rPr lang="zh-CN" altLang="en-US" sz="2000" dirty="0">
                <a:solidFill>
                  <a:srgbClr val="FF0000"/>
                </a:solidFill>
              </a:rPr>
              <a:t>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9.10 </a:t>
            </a:r>
            <a:r>
              <a:rPr lang="zh-CN" altLang="en-US" sz="3200" dirty="0"/>
              <a:t>序列化和对象克隆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196752"/>
            <a:ext cx="8352928" cy="5262979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Example9_10{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 shop1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Shop();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Goods s1[] = {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"TV"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Goods(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"PC"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shop1.setGoods(s1);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(out);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objectOut.writeObject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(shop1);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out.toByteArray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(in);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Shop shop2 = (Shop)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objectIn.readObject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Goods goods2[] = shop2.getGoods();       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"shop2:"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=0;i&lt;goods2.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;i++)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(goods2[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event){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(event);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7236296" y="107340"/>
            <a:ext cx="1896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2/2】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1755" y="5811659"/>
            <a:ext cx="648072" cy="648072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55576" y="3204794"/>
            <a:ext cx="2309688" cy="6234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 flipV="1">
            <a:off x="5292081" y="4064373"/>
            <a:ext cx="1728191" cy="72007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48064" y="827420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返回输出流写入到缓冲区的全部字节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H="1" flipV="1">
            <a:off x="7822705" y="1129646"/>
            <a:ext cx="13086" cy="22273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0795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solidFill>
                  <a:srgbClr val="FF0000"/>
                </a:solidFill>
              </a:rPr>
              <a:t>9.6 </a:t>
            </a:r>
            <a:r>
              <a:rPr lang="zh-CN" altLang="en-US" sz="2000" dirty="0">
                <a:solidFill>
                  <a:srgbClr val="FF0000"/>
                </a:solidFill>
              </a:rPr>
              <a:t>数组流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9901119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字节输入流：</a:t>
            </a:r>
            <a:r>
              <a:rPr lang="en-US" altLang="zh-CN" sz="2000" dirty="0" err="1"/>
              <a:t>ByteArrayInputStream</a:t>
            </a:r>
            <a:endParaRPr lang="en-US" altLang="zh-CN" sz="2000" dirty="0"/>
          </a:p>
          <a:p>
            <a:r>
              <a:rPr lang="zh-CN" altLang="en-US" sz="2000" dirty="0"/>
              <a:t>字节输出流：</a:t>
            </a:r>
            <a:r>
              <a:rPr lang="en-US" altLang="zh-CN" sz="2000" dirty="0" err="1"/>
              <a:t>ByteArrayOutputStream</a:t>
            </a:r>
            <a:endParaRPr lang="en-US" altLang="zh-CN" sz="2000" dirty="0"/>
          </a:p>
          <a:p>
            <a:r>
              <a:rPr lang="zh-CN" altLang="en-US" sz="2000" dirty="0"/>
              <a:t>分别使用</a:t>
            </a:r>
            <a:r>
              <a:rPr lang="zh-CN" altLang="en-US" sz="2000" b="1" dirty="0">
                <a:solidFill>
                  <a:srgbClr val="FF0000"/>
                </a:solidFill>
              </a:rPr>
              <a:t>字节数组</a:t>
            </a:r>
            <a:r>
              <a:rPr lang="zh-CN" altLang="en-US" sz="2000" dirty="0"/>
              <a:t>作为流的源和目的地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ByteArrayInputStream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 err="1"/>
              <a:t>ByteArrayInputStream</a:t>
            </a:r>
            <a:r>
              <a:rPr lang="en-US" altLang="zh-CN" sz="2000" dirty="0"/>
              <a:t>(byte[]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offset,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length)</a:t>
            </a:r>
          </a:p>
          <a:p>
            <a:r>
              <a:rPr lang="zh-CN" altLang="en-US" sz="2000" dirty="0"/>
              <a:t>第一个构造方法构造的数组字节流的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是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 err="1">
                <a:solidFill>
                  <a:srgbClr val="FF0000"/>
                </a:solidFill>
              </a:rPr>
              <a:t>buf</a:t>
            </a:r>
            <a:r>
              <a:rPr lang="zh-CN" altLang="en-US" sz="2000" b="1" dirty="0">
                <a:solidFill>
                  <a:srgbClr val="FF0000"/>
                </a:solidFill>
              </a:rPr>
              <a:t>指定的数组的全部字节单元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第二个构造方法构造的数组字节流的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是参数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指定的数组从</a:t>
            </a:r>
            <a:r>
              <a:rPr lang="en-US" altLang="zh-CN" sz="2000" dirty="0"/>
              <a:t>offset</a:t>
            </a:r>
            <a:r>
              <a:rPr lang="zh-CN" altLang="en-US" sz="2000" dirty="0"/>
              <a:t>处取的</a:t>
            </a:r>
            <a:r>
              <a:rPr lang="en-US" altLang="zh-CN" sz="2000" dirty="0"/>
              <a:t>length</a:t>
            </a:r>
            <a:r>
              <a:rPr lang="zh-CN" altLang="en-US" sz="2000" dirty="0"/>
              <a:t>个字节单元。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064" y="620688"/>
            <a:ext cx="3647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使用字节数组作为流的源和目的地</a:t>
            </a:r>
          </a:p>
        </p:txBody>
      </p:sp>
    </p:spTree>
    <p:extLst>
      <p:ext uri="{BB962C8B-B14F-4D97-AF65-F5344CB8AC3E}">
        <p14:creationId xmlns:p14="http://schemas.microsoft.com/office/powerpoint/2010/main" val="1687425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 err="1"/>
              <a:t>ByteArrayOutputStream</a:t>
            </a:r>
            <a:r>
              <a:rPr lang="en-US" altLang="zh-CN" sz="2000" dirty="0"/>
              <a:t>()</a:t>
            </a:r>
          </a:p>
          <a:p>
            <a:pPr lvl="1"/>
            <a:r>
              <a:rPr lang="en-US" altLang="zh-CN" sz="2000" dirty="0" err="1"/>
              <a:t>ByteArrayOutputStream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</a:t>
            </a:r>
          </a:p>
          <a:p>
            <a:r>
              <a:rPr lang="zh-CN" altLang="en-US" sz="2000" dirty="0"/>
              <a:t>第一个构造方法构造的数组字节输出流指向</a:t>
            </a:r>
            <a:r>
              <a:rPr lang="zh-CN" altLang="en-US" sz="2000" b="1" dirty="0">
                <a:solidFill>
                  <a:srgbClr val="FF0000"/>
                </a:solidFill>
              </a:rPr>
              <a:t>一个默认大小为</a:t>
            </a:r>
            <a:r>
              <a:rPr lang="en-US" altLang="zh-CN" sz="2000" b="1" dirty="0">
                <a:solidFill>
                  <a:srgbClr val="FF0000"/>
                </a:solidFill>
              </a:rPr>
              <a:t>32</a:t>
            </a:r>
            <a:r>
              <a:rPr lang="zh-CN" altLang="en-US" sz="2000" b="1" dirty="0">
                <a:solidFill>
                  <a:srgbClr val="FF0000"/>
                </a:solidFill>
              </a:rPr>
              <a:t>个字节的缓冲区</a:t>
            </a:r>
            <a:r>
              <a:rPr lang="zh-CN" altLang="en-US" sz="2000" dirty="0"/>
              <a:t>，如果输出流向缓冲区写入的字节个数大于缓冲区时，缓冲区的容量会自动增加。</a:t>
            </a:r>
            <a:endParaRPr lang="en-US" altLang="zh-CN" sz="2000" dirty="0"/>
          </a:p>
          <a:p>
            <a:r>
              <a:rPr lang="zh-CN" altLang="en-US" sz="2000" dirty="0"/>
              <a:t>第二个构造方法构造的数组字节输出流指向的</a:t>
            </a:r>
            <a:r>
              <a:rPr lang="zh-CN" altLang="en-US" sz="2000" b="1" dirty="0">
                <a:solidFill>
                  <a:srgbClr val="FF0000"/>
                </a:solidFill>
              </a:rPr>
              <a:t>缓冲区的初始大小由参数</a:t>
            </a:r>
            <a:r>
              <a:rPr lang="en-US" altLang="zh-CN" sz="2000" b="1" dirty="0">
                <a:solidFill>
                  <a:srgbClr val="FF0000"/>
                </a:solidFill>
              </a:rPr>
              <a:t>size</a:t>
            </a:r>
            <a:r>
              <a:rPr lang="zh-CN" altLang="en-US" sz="2000" b="1" dirty="0">
                <a:solidFill>
                  <a:srgbClr val="FF0000"/>
                </a:solidFill>
              </a:rPr>
              <a:t>指定</a:t>
            </a:r>
            <a:r>
              <a:rPr lang="zh-CN" altLang="en-US" sz="2000" dirty="0"/>
              <a:t>，如果输出流向缓冲区写入的字节个数大于缓冲区时，缓冲区的容量会自动增加。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309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public byte[] </a:t>
            </a:r>
            <a:r>
              <a:rPr lang="en-US" altLang="zh-CN" sz="2000" dirty="0" err="1"/>
              <a:t>toByteArray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</a:p>
          <a:p>
            <a:pPr lvl="1"/>
            <a:r>
              <a:rPr lang="zh-CN" altLang="en-US" sz="2000" dirty="0"/>
              <a:t>在程序</a:t>
            </a:r>
            <a:r>
              <a:rPr lang="en-US" altLang="zh-CN" sz="2000" dirty="0"/>
              <a:t>Example9_10</a:t>
            </a:r>
            <a:r>
              <a:rPr lang="zh-CN" altLang="en-US" sz="2000" dirty="0"/>
              <a:t>中有用到（</a:t>
            </a:r>
            <a:r>
              <a:rPr lang="zh-CN" altLang="en-US" sz="2000" b="1" dirty="0">
                <a:solidFill>
                  <a:srgbClr val="FF0000"/>
                </a:solidFill>
              </a:rPr>
              <a:t>返回输出流写入到缓冲区的全部字节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数组字节流读写操作不会发生</a:t>
            </a:r>
            <a:r>
              <a:rPr lang="en-US" altLang="zh-CN" sz="2000" dirty="0" err="1"/>
              <a:t>IOException</a:t>
            </a:r>
            <a:r>
              <a:rPr lang="zh-CN" altLang="en-US" sz="2000" dirty="0"/>
              <a:t>异常。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6</a:t>
            </a:r>
            <a:r>
              <a:rPr lang="zh-CN" altLang="en-US" sz="2000" dirty="0"/>
              <a:t>中，我们向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（输出流的缓冲区）写入</a:t>
            </a:r>
            <a:r>
              <a:rPr lang="en-US" altLang="zh-CN" sz="2000" dirty="0"/>
              <a:t>ASCII</a:t>
            </a:r>
            <a:r>
              <a:rPr lang="zh-CN" altLang="en-US" sz="2000" dirty="0"/>
              <a:t>表，然后再读出这些字节和字节对应的字符。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543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6】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55690" y="1988840"/>
            <a:ext cx="8564782" cy="418576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Example9_6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n=-1;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ByteArrayOutputStream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=0;i&lt;5;i++)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ByteArrayInputStream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output.toByteArray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())!=-1)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(n + </a:t>
            </a:r>
            <a:r>
              <a:rPr lang="en-US" altLang="zh-CN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zh-CN" sz="14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)n);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5476646"/>
            <a:ext cx="576064" cy="1250882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013996" y="1621612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返回输出流写入到缓冲区的全部字节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596336" y="1988840"/>
            <a:ext cx="0" cy="25922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4141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与数组</a:t>
            </a:r>
            <a:r>
              <a:rPr lang="zh-CN" altLang="en-US" sz="2000" b="1" dirty="0">
                <a:solidFill>
                  <a:srgbClr val="FF0000"/>
                </a:solidFill>
              </a:rPr>
              <a:t>字节</a:t>
            </a:r>
            <a:r>
              <a:rPr lang="zh-CN" altLang="en-US" sz="2000" dirty="0"/>
              <a:t>流对应的是数组</a:t>
            </a:r>
            <a:r>
              <a:rPr lang="zh-CN" altLang="en-US" sz="2000" b="1" dirty="0">
                <a:solidFill>
                  <a:srgbClr val="FF0000"/>
                </a:solidFill>
              </a:rPr>
              <a:t>字符</a:t>
            </a:r>
            <a:r>
              <a:rPr lang="zh-CN" altLang="en-US" sz="2000" dirty="0"/>
              <a:t>流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CharArrayReader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CharArrayWriter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与数组字节流不同的是，数组字符流的读操作可能发生</a:t>
            </a:r>
            <a:r>
              <a:rPr lang="en-US" altLang="zh-CN" sz="2000" dirty="0" err="1"/>
              <a:t>IOException</a:t>
            </a:r>
            <a:r>
              <a:rPr lang="zh-CN" altLang="en-US" sz="2000" dirty="0"/>
              <a:t>异常。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7</a:t>
            </a:r>
            <a:r>
              <a:rPr lang="zh-CN" altLang="en-US" sz="2000" dirty="0"/>
              <a:t>中，我们将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表中的一些字符写入</a:t>
            </a:r>
            <a:r>
              <a:rPr lang="zh-CN" altLang="en-US" sz="2000" b="1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，然后再读出。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148064" y="620688"/>
            <a:ext cx="364715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使用字符数组作为流的源和目的地</a:t>
            </a:r>
          </a:p>
        </p:txBody>
      </p:sp>
    </p:spTree>
    <p:extLst>
      <p:ext uri="{BB962C8B-B14F-4D97-AF65-F5344CB8AC3E}">
        <p14:creationId xmlns:p14="http://schemas.microsoft.com/office/powerpoint/2010/main" val="1193094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9.6 </a:t>
            </a:r>
            <a:r>
              <a:rPr lang="zh-CN" altLang="en-US" sz="3200" dirty="0"/>
              <a:t>数组流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062261"/>
            <a:ext cx="8424936" cy="575542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Example9_7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n=-1;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CharArrayWriter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output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CharArrayWriter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=65;i&lt;=69;i++)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output.write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CharArrayReader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CharArrayReader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output.toCharArray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((n=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())!=-1)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(n + </a:t>
            </a:r>
            <a:r>
              <a:rPr lang="en-US" altLang="zh-CN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altLang="zh-CN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altLang="zh-CN" sz="1600" b="1" i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)n);</a:t>
            </a:r>
          </a:p>
          <a:p>
            <a:pPr lvl="1"/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e){}     </a:t>
            </a:r>
          </a:p>
          <a:p>
            <a:r>
              <a:rPr lang="zh-CN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5476646"/>
            <a:ext cx="576064" cy="125088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883489" y="35332"/>
            <a:ext cx="1225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例子</a:t>
            </a:r>
            <a:r>
              <a:rPr lang="en-US" altLang="zh-CN" dirty="0"/>
              <a:t>7】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07504" y="4418062"/>
            <a:ext cx="136815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004048" y="1045548"/>
            <a:ext cx="390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返回输出流写入到缓冲区的全部字符</a:t>
            </a:r>
            <a:endParaRPr lang="zh-CN" alt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596336" y="1412776"/>
            <a:ext cx="0" cy="259228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465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9.7 </a:t>
            </a:r>
            <a:r>
              <a:rPr lang="zh-CN" altLang="en-US" sz="2000" dirty="0">
                <a:solidFill>
                  <a:srgbClr val="FF0000"/>
                </a:solidFill>
              </a:rPr>
              <a:t>字符串流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7297834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9.7 </a:t>
            </a:r>
            <a:r>
              <a:rPr lang="zh-CN" altLang="en-US" sz="3200" dirty="0"/>
              <a:t>字符串流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StringReader</a:t>
            </a:r>
            <a:r>
              <a:rPr lang="zh-CN" altLang="en-US" sz="2000" dirty="0"/>
              <a:t>使用字符串作为流的源。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构造方法：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StringReader</a:t>
            </a:r>
            <a:r>
              <a:rPr lang="en-US" altLang="zh-CN" sz="2000" dirty="0"/>
              <a:t>(String s)</a:t>
            </a:r>
          </a:p>
          <a:p>
            <a:r>
              <a:rPr lang="zh-CN" altLang="en-US" sz="2000" dirty="0"/>
              <a:t>该构造方法构造的</a:t>
            </a:r>
            <a:r>
              <a:rPr lang="zh-CN" altLang="en-US" sz="2000" b="1" dirty="0">
                <a:solidFill>
                  <a:srgbClr val="FF0000"/>
                </a:solidFill>
              </a:rPr>
              <a:t>输入流</a:t>
            </a:r>
            <a:r>
              <a:rPr lang="zh-CN" altLang="en-US" sz="2000" dirty="0"/>
              <a:t>指向</a:t>
            </a:r>
            <a:r>
              <a:rPr lang="zh-CN" altLang="en-US" sz="2000" b="1" dirty="0">
                <a:solidFill>
                  <a:srgbClr val="FF0000"/>
                </a:solidFill>
              </a:rPr>
              <a:t>参数</a:t>
            </a:r>
            <a:r>
              <a:rPr lang="en-US" altLang="zh-CN" sz="2000" b="1" dirty="0">
                <a:solidFill>
                  <a:srgbClr val="FF0000"/>
                </a:solidFill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</a:rPr>
              <a:t>指定的字符串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read()</a:t>
            </a:r>
            <a:r>
              <a:rPr lang="zh-CN" altLang="en-US" sz="2000" dirty="0"/>
              <a:t>：</a:t>
            </a:r>
            <a:r>
              <a:rPr lang="zh-CN" altLang="en-US" sz="2000" b="1" dirty="0"/>
              <a:t>顺序</a:t>
            </a:r>
            <a:r>
              <a:rPr lang="zh-CN" altLang="en-US" sz="2000" dirty="0"/>
              <a:t>读出源中的一个字符，并返回字符在</a:t>
            </a:r>
            <a:r>
              <a:rPr lang="en-US" altLang="zh-CN" sz="2000" dirty="0"/>
              <a:t>Unicode</a:t>
            </a:r>
            <a:r>
              <a:rPr lang="zh-CN" altLang="en-US" sz="2000" dirty="0"/>
              <a:t>表中的位置。</a:t>
            </a:r>
            <a:endParaRPr lang="en-US" altLang="zh-CN" sz="2000" dirty="0"/>
          </a:p>
          <a:p>
            <a:r>
              <a:rPr lang="en-US" altLang="zh-CN" sz="2000" dirty="0"/>
              <a:t>public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read(char[]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  <a:r>
              <a:rPr lang="zh-CN" altLang="en-US" sz="2000" dirty="0"/>
              <a:t>：顺序地从源中读出参数</a:t>
            </a:r>
            <a:r>
              <a:rPr lang="en-US" altLang="zh-CN" sz="2000" dirty="0" err="1"/>
              <a:t>len</a:t>
            </a:r>
            <a:r>
              <a:rPr lang="zh-CN" altLang="en-US" sz="2000" dirty="0"/>
              <a:t>指定的字符个数，并将读出的字符存放到参数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指定的数组中，参数</a:t>
            </a:r>
            <a:r>
              <a:rPr lang="en-US" altLang="zh-CN" sz="2000" dirty="0"/>
              <a:t>off</a:t>
            </a:r>
            <a:r>
              <a:rPr lang="zh-CN" altLang="en-US" sz="2000" dirty="0"/>
              <a:t>指定数组</a:t>
            </a:r>
            <a:r>
              <a:rPr lang="en-US" altLang="zh-CN" sz="2000" dirty="0" err="1"/>
              <a:t>buf</a:t>
            </a:r>
            <a:r>
              <a:rPr lang="zh-CN" altLang="en-US" sz="2000" dirty="0"/>
              <a:t>存放读出字符的起始位置，该方法返回实际读出的字符个数。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3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File</a:t>
            </a:r>
            <a:r>
              <a:rPr lang="zh-CN" altLang="en-US" sz="2000" dirty="0"/>
              <a:t>类</a:t>
            </a:r>
            <a:endParaRPr lang="en-US" altLang="zh-CN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使用</a:t>
            </a:r>
            <a:r>
              <a:rPr lang="en-US" altLang="zh-CN" sz="2000" dirty="0"/>
              <a:t>File</a:t>
            </a:r>
            <a:r>
              <a:rPr lang="zh-CN" altLang="en-US" sz="2000" dirty="0"/>
              <a:t>类创建的对象来</a:t>
            </a:r>
            <a:r>
              <a:rPr lang="zh-CN" altLang="en-US" sz="2000" dirty="0">
                <a:solidFill>
                  <a:srgbClr val="FF0000"/>
                </a:solidFill>
              </a:rPr>
              <a:t>获取文件本身的一些信息</a:t>
            </a:r>
            <a:r>
              <a:rPr lang="zh-CN" altLang="en-US" sz="2000" dirty="0"/>
              <a:t>，如文件所在的目录、文件的长度、文件读写权限等，</a:t>
            </a:r>
            <a:r>
              <a:rPr lang="zh-CN" altLang="en-US" sz="2000" dirty="0">
                <a:solidFill>
                  <a:srgbClr val="0000FF"/>
                </a:solidFill>
              </a:rPr>
              <a:t>文件对象并不涉及对文件的读写操作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构造方法</a:t>
            </a:r>
          </a:p>
          <a:p>
            <a:pPr lvl="1"/>
            <a:r>
              <a:rPr lang="en-US" altLang="zh-CN" sz="2000" dirty="0"/>
              <a:t>File(String filename);</a:t>
            </a:r>
          </a:p>
          <a:p>
            <a:pPr lvl="1"/>
            <a:r>
              <a:rPr lang="en-US" altLang="zh-CN" sz="2000" dirty="0"/>
              <a:t>File(String </a:t>
            </a:r>
            <a:r>
              <a:rPr lang="en-US" altLang="zh-CN" sz="2000" dirty="0" err="1"/>
              <a:t>directoryPath</a:t>
            </a:r>
            <a:r>
              <a:rPr lang="en-US" altLang="zh-CN" sz="2000" dirty="0"/>
              <a:t>, String filename);</a:t>
            </a:r>
          </a:p>
          <a:p>
            <a:pPr lvl="1"/>
            <a:r>
              <a:rPr lang="en-US" altLang="zh-CN" sz="2000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2" descr="Reading information into a progra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0"/>
            <a:ext cx="4648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0679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9.7 </a:t>
            </a:r>
            <a:r>
              <a:rPr lang="zh-CN" altLang="en-US" sz="3200" dirty="0"/>
              <a:t>字符串流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err="1">
                <a:solidFill>
                  <a:srgbClr val="FF0000"/>
                </a:solidFill>
              </a:rPr>
              <a:t>StringWritter</a:t>
            </a:r>
            <a:r>
              <a:rPr lang="zh-CN" altLang="en-US" sz="2000" dirty="0"/>
              <a:t>将内存作为流的目的地。</a:t>
            </a:r>
            <a:endParaRPr lang="en-US" altLang="zh-CN" sz="2000" dirty="0"/>
          </a:p>
          <a:p>
            <a:r>
              <a:rPr lang="zh-CN" altLang="en-US" sz="2000" dirty="0"/>
              <a:t>构造方法：</a:t>
            </a:r>
            <a:r>
              <a:rPr lang="en-US" altLang="zh-CN" sz="2000" dirty="0" err="1"/>
              <a:t>StringWritter</a:t>
            </a:r>
            <a:r>
              <a:rPr lang="en-US" altLang="zh-CN" sz="2000" dirty="0"/>
              <a:t>(); </a:t>
            </a:r>
            <a:r>
              <a:rPr lang="en-US" altLang="zh-CN" sz="2000" dirty="0" err="1"/>
              <a:t>StringWritter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size);</a:t>
            </a:r>
          </a:p>
          <a:p>
            <a:endParaRPr lang="en-US" altLang="zh-CN" sz="2000" dirty="0"/>
          </a:p>
          <a:p>
            <a:r>
              <a:rPr lang="zh-CN" altLang="en-US" sz="2000" dirty="0"/>
              <a:t>字符串输出流调用下列方法可以向</a:t>
            </a:r>
            <a:r>
              <a:rPr lang="zh-CN" altLang="en-US" sz="2000" b="1" dirty="0">
                <a:solidFill>
                  <a:srgbClr val="FF0000"/>
                </a:solidFill>
              </a:rPr>
              <a:t>缓冲区</a:t>
            </a:r>
            <a:r>
              <a:rPr lang="zh-CN" altLang="en-US" sz="2000" dirty="0"/>
              <a:t>写入字符</a:t>
            </a:r>
          </a:p>
          <a:p>
            <a:pPr lvl="1"/>
            <a:r>
              <a:rPr lang="en-US" altLang="zh-CN" sz="2000" dirty="0"/>
              <a:t>public void write(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b)</a:t>
            </a:r>
          </a:p>
          <a:p>
            <a:pPr lvl="1"/>
            <a:r>
              <a:rPr lang="en-US" altLang="zh-CN" sz="2000" dirty="0"/>
              <a:t>public void write(char[] 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write(String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public void write(String </a:t>
            </a:r>
            <a:r>
              <a:rPr lang="en-US" altLang="zh-CN" sz="2000" dirty="0" err="1"/>
              <a:t>str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off,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r>
              <a:rPr lang="zh-CN" altLang="en-US" sz="2000" dirty="0"/>
              <a:t>字符串输出流调用</a:t>
            </a:r>
            <a:r>
              <a:rPr lang="en-US" altLang="zh-CN" sz="2000" dirty="0"/>
              <a:t>public String 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</a:t>
            </a:r>
            <a:r>
              <a:rPr lang="zh-CN" altLang="en-US" sz="2000" dirty="0"/>
              <a:t>方法，可以返回输出流写入到缓冲区的全部字符；调用</a:t>
            </a:r>
            <a:r>
              <a:rPr lang="en-US" altLang="zh-CN" sz="2000" dirty="0"/>
              <a:t>public void flush()</a:t>
            </a:r>
            <a:r>
              <a:rPr lang="zh-CN" altLang="en-US" sz="2000" dirty="0"/>
              <a:t>方法可以刷新缓冲区。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04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9.11 </a:t>
            </a:r>
            <a:r>
              <a:rPr lang="zh-CN" altLang="en-US" sz="2000" dirty="0">
                <a:solidFill>
                  <a:srgbClr val="FF0000"/>
                </a:solidFill>
              </a:rPr>
              <a:t>随机读写流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323528" y="622802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注：为了便于讲解，顺序做了适当调整</a:t>
            </a:r>
          </a:p>
        </p:txBody>
      </p:sp>
    </p:spTree>
    <p:extLst>
      <p:ext uri="{BB962C8B-B14F-4D97-AF65-F5344CB8AC3E}">
        <p14:creationId xmlns:p14="http://schemas.microsoft.com/office/powerpoint/2010/main" val="42749562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到目前为止所有的流都是顺序流，其打开的文件为顺序访问文件，内容不能更新。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RandomAccessFile</a:t>
            </a:r>
            <a:r>
              <a:rPr lang="zh-CN" altLang="en-US" sz="2000" dirty="0"/>
              <a:t>允许在文件任意位置进行读写。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 err="1"/>
              <a:t>RandomAccessFile</a:t>
            </a:r>
            <a:r>
              <a:rPr lang="zh-CN" altLang="en-US" sz="2000" dirty="0"/>
              <a:t>类的构造方法</a:t>
            </a:r>
          </a:p>
          <a:p>
            <a:pPr lvl="1"/>
            <a:r>
              <a:rPr lang="en-US" altLang="zh-CN" sz="2000" dirty="0" err="1"/>
              <a:t>RandomAccessFile</a:t>
            </a:r>
            <a:r>
              <a:rPr lang="en-US" altLang="zh-CN" sz="2000" dirty="0"/>
              <a:t>(String name, String mode)</a:t>
            </a:r>
            <a:r>
              <a:rPr lang="zh-CN" altLang="en-US" sz="2000" dirty="0"/>
              <a:t>：参数</a:t>
            </a:r>
            <a:r>
              <a:rPr lang="en-US" altLang="zh-CN" sz="2000" dirty="0"/>
              <a:t>name</a:t>
            </a:r>
            <a:r>
              <a:rPr lang="zh-CN" altLang="en-US" sz="2000" dirty="0"/>
              <a:t>用来确定一个</a:t>
            </a:r>
            <a:r>
              <a:rPr lang="zh-CN" altLang="en-US" sz="2000" b="1" u="sng" dirty="0"/>
              <a:t>文件名</a:t>
            </a:r>
            <a:r>
              <a:rPr lang="zh-CN" altLang="en-US" sz="2000" dirty="0"/>
              <a:t>，给出创建的流的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，也是流的</a:t>
            </a:r>
            <a:r>
              <a:rPr lang="zh-CN" altLang="en-US" sz="2000" b="1" dirty="0">
                <a:solidFill>
                  <a:srgbClr val="FF0000"/>
                </a:solidFill>
              </a:rPr>
              <a:t>目的地</a:t>
            </a:r>
            <a:r>
              <a:rPr lang="zh-CN" altLang="en-US" sz="2000" dirty="0"/>
              <a:t>。参数</a:t>
            </a:r>
            <a:r>
              <a:rPr lang="en-US" altLang="zh-CN" sz="2000" dirty="0"/>
              <a:t>mode</a:t>
            </a:r>
            <a:r>
              <a:rPr lang="zh-CN" altLang="en-US" sz="2000" dirty="0"/>
              <a:t>取</a:t>
            </a:r>
            <a:r>
              <a:rPr lang="en-US" altLang="zh-CN" sz="2000" b="1" dirty="0">
                <a:solidFill>
                  <a:srgbClr val="0000FF"/>
                </a:solidFill>
              </a:rPr>
              <a:t>r</a:t>
            </a:r>
            <a:r>
              <a:rPr lang="zh-CN" altLang="en-US" sz="2000" dirty="0"/>
              <a:t>（只读）或</a:t>
            </a:r>
            <a:r>
              <a:rPr lang="en-US" altLang="zh-CN" sz="2000" b="1" dirty="0" err="1">
                <a:solidFill>
                  <a:srgbClr val="0000FF"/>
                </a:solidFill>
              </a:rPr>
              <a:t>rw</a:t>
            </a:r>
            <a:r>
              <a:rPr lang="zh-CN" altLang="en-US" sz="2000" dirty="0"/>
              <a:t>（可读写），决定创建的流对文件的访问权限。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RandomAccessFile</a:t>
            </a:r>
            <a:r>
              <a:rPr lang="en-US" altLang="zh-CN" sz="2000" dirty="0"/>
              <a:t>(File </a:t>
            </a:r>
            <a:r>
              <a:rPr lang="en-US" altLang="zh-CN" sz="2000" dirty="0" err="1"/>
              <a:t>file</a:t>
            </a:r>
            <a:r>
              <a:rPr lang="en-US" altLang="zh-CN" sz="2000" dirty="0"/>
              <a:t>, String mode)</a:t>
            </a:r>
            <a:r>
              <a:rPr lang="zh-CN" altLang="en-US" sz="2000" dirty="0"/>
              <a:t>：参数</a:t>
            </a:r>
            <a:r>
              <a:rPr lang="en-US" altLang="zh-CN" sz="2000" dirty="0"/>
              <a:t>file</a:t>
            </a:r>
            <a:r>
              <a:rPr lang="zh-CN" altLang="en-US" sz="2000" dirty="0"/>
              <a:t>是一个</a:t>
            </a:r>
            <a:r>
              <a:rPr lang="en-US" altLang="zh-CN" sz="2000" b="1" u="sng" dirty="0"/>
              <a:t>File</a:t>
            </a:r>
            <a:r>
              <a:rPr lang="zh-CN" altLang="en-US" sz="2000" b="1" u="sng" dirty="0"/>
              <a:t>对象</a:t>
            </a:r>
            <a:r>
              <a:rPr lang="zh-CN" altLang="en-US" sz="2000" dirty="0"/>
              <a:t>，给出创建的流的</a:t>
            </a:r>
            <a:r>
              <a:rPr lang="zh-CN" altLang="en-US" sz="2000" b="1" dirty="0">
                <a:solidFill>
                  <a:srgbClr val="FF0000"/>
                </a:solidFill>
              </a:rPr>
              <a:t>源</a:t>
            </a:r>
            <a:r>
              <a:rPr lang="zh-CN" altLang="en-US" sz="2000" dirty="0"/>
              <a:t>，也是流的</a:t>
            </a:r>
            <a:r>
              <a:rPr lang="zh-CN" altLang="en-US" sz="2000" b="1" dirty="0">
                <a:solidFill>
                  <a:srgbClr val="FF0000"/>
                </a:solidFill>
              </a:rPr>
              <a:t>目的地</a:t>
            </a:r>
            <a:r>
              <a:rPr lang="zh-CN" altLang="en-US" sz="2000" dirty="0"/>
              <a:t>。参数</a:t>
            </a:r>
            <a:r>
              <a:rPr lang="en-US" altLang="zh-CN" sz="2000" dirty="0"/>
              <a:t>mode</a:t>
            </a:r>
            <a:r>
              <a:rPr lang="zh-CN" altLang="en-US" sz="2000" dirty="0"/>
              <a:t>取</a:t>
            </a:r>
            <a:r>
              <a:rPr lang="en-US" altLang="zh-CN" sz="2000" b="1" dirty="0">
                <a:solidFill>
                  <a:srgbClr val="0000FF"/>
                </a:solidFill>
              </a:rPr>
              <a:t>r</a:t>
            </a:r>
            <a:r>
              <a:rPr lang="zh-CN" altLang="en-US" sz="2000" dirty="0"/>
              <a:t>（只读）或</a:t>
            </a:r>
            <a:r>
              <a:rPr lang="en-US" altLang="zh-CN" sz="2000" b="1" dirty="0" err="1">
                <a:solidFill>
                  <a:srgbClr val="0000FF"/>
                </a:solidFill>
              </a:rPr>
              <a:t>rw</a:t>
            </a:r>
            <a:r>
              <a:rPr lang="zh-CN" altLang="en-US" sz="2000" dirty="0"/>
              <a:t>（可读写），决定创建的流对文件的访问权利。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325861" y="5918091"/>
            <a:ext cx="6838427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If the file is </a:t>
            </a:r>
            <a:r>
              <a:rPr lang="en-US" altLang="zh-CN" b="1" dirty="0">
                <a:solidFill>
                  <a:srgbClr val="FF0000"/>
                </a:solidFill>
              </a:rPr>
              <a:t>not intended to be modified</a:t>
            </a:r>
            <a:r>
              <a:rPr lang="en-US" altLang="zh-CN" dirty="0"/>
              <a:t>, open it with the </a:t>
            </a:r>
            <a:r>
              <a:rPr lang="en-US" altLang="zh-CN" b="1" dirty="0">
                <a:solidFill>
                  <a:srgbClr val="FF0000"/>
                </a:solidFill>
              </a:rPr>
              <a:t>“r” mode</a:t>
            </a:r>
            <a:r>
              <a:rPr lang="en-US" altLang="zh-CN" dirty="0"/>
              <a:t>. This prevents unintentional modification of the file.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2923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随机访问文件由</a:t>
            </a:r>
            <a:r>
              <a:rPr lang="zh-CN" altLang="en-US" sz="2000" dirty="0">
                <a:solidFill>
                  <a:srgbClr val="FF0000"/>
                </a:solidFill>
              </a:rPr>
              <a:t>字节序列</a:t>
            </a:r>
            <a:r>
              <a:rPr lang="zh-CN" altLang="en-US" sz="2000" dirty="0"/>
              <a:t>构成。一个称为</a:t>
            </a:r>
            <a:r>
              <a:rPr lang="zh-CN" altLang="en-US" sz="2000" dirty="0">
                <a:solidFill>
                  <a:srgbClr val="FF0000"/>
                </a:solidFill>
              </a:rPr>
              <a:t>文件指针</a:t>
            </a:r>
            <a:r>
              <a:rPr lang="zh-CN" altLang="en-US" sz="2000" dirty="0"/>
              <a:t>的特殊标记定位这些字节中某个字节的位置。</a:t>
            </a:r>
            <a:endParaRPr lang="en-US" altLang="zh-CN" sz="2000" dirty="0"/>
          </a:p>
          <a:p>
            <a:r>
              <a:rPr lang="zh-CN" altLang="en-US" sz="2000" dirty="0"/>
              <a:t>文件的读写操作就在</a:t>
            </a:r>
            <a:r>
              <a:rPr lang="zh-CN" altLang="en-US" sz="2000" dirty="0">
                <a:solidFill>
                  <a:srgbClr val="FF0000"/>
                </a:solidFill>
              </a:rPr>
              <a:t>指针所指的位置</a:t>
            </a:r>
            <a:r>
              <a:rPr lang="zh-CN" altLang="en-US" sz="2000" dirty="0"/>
              <a:t>上进行。</a:t>
            </a:r>
            <a:endParaRPr lang="en-US" altLang="zh-CN" sz="2000" dirty="0"/>
          </a:p>
          <a:p>
            <a:r>
              <a:rPr lang="zh-CN" altLang="en-US" sz="2000" dirty="0"/>
              <a:t>打开文件时，指针置于文件起始位置</a:t>
            </a:r>
            <a:endParaRPr lang="en-US" altLang="zh-CN" sz="2000" dirty="0"/>
          </a:p>
          <a:p>
            <a:r>
              <a:rPr lang="zh-CN" altLang="en-US" sz="2000" dirty="0"/>
              <a:t>在文件中进行读写数据后，指针就会向前移动到下一个数据项。</a:t>
            </a: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3571876"/>
            <a:ext cx="852487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858720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表</a:t>
            </a:r>
            <a:r>
              <a:rPr lang="en-US" altLang="zh-CN" sz="2000" dirty="0"/>
              <a:t>9.2</a:t>
            </a:r>
            <a:r>
              <a:rPr lang="zh-CN" altLang="en-US" sz="2000" dirty="0"/>
              <a:t>（见书</a:t>
            </a:r>
            <a:r>
              <a:rPr lang="en-US" altLang="zh-CN" sz="2000" dirty="0"/>
              <a:t>189</a:t>
            </a:r>
            <a:r>
              <a:rPr lang="zh-CN" altLang="en-US" sz="2000" dirty="0"/>
              <a:t>页）给出了</a:t>
            </a:r>
            <a:r>
              <a:rPr lang="en-US" altLang="zh-CN" sz="2000" dirty="0" err="1"/>
              <a:t>RandomAccessFile</a:t>
            </a:r>
            <a:r>
              <a:rPr lang="zh-CN" altLang="en-US" sz="2000" dirty="0"/>
              <a:t>的常用方法。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例子</a:t>
            </a:r>
            <a:r>
              <a:rPr lang="en-US" altLang="zh-CN" sz="2000" dirty="0"/>
              <a:t>11</a:t>
            </a:r>
            <a:r>
              <a:rPr lang="zh-CN" altLang="en-US" sz="2000" dirty="0"/>
              <a:t>中我们把几个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型整数写入到一个名字为</a:t>
            </a:r>
            <a:r>
              <a:rPr lang="en-US" altLang="zh-CN" sz="2000" dirty="0"/>
              <a:t>tom.dat</a:t>
            </a:r>
            <a:r>
              <a:rPr lang="zh-CN" altLang="en-US" sz="2000" dirty="0"/>
              <a:t>的文件中，然后</a:t>
            </a:r>
            <a:r>
              <a:rPr lang="zh-CN" altLang="en-US" sz="2000" b="1" dirty="0">
                <a:solidFill>
                  <a:srgbClr val="FF0000"/>
                </a:solidFill>
              </a:rPr>
              <a:t>按相反顺序读出</a:t>
            </a:r>
            <a:r>
              <a:rPr lang="zh-CN" altLang="en-US" sz="2000" dirty="0"/>
              <a:t>这些数据。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例子</a:t>
            </a:r>
            <a:r>
              <a:rPr lang="en-US" altLang="zh-CN" sz="2000" dirty="0"/>
              <a:t>12</a:t>
            </a:r>
            <a:r>
              <a:rPr lang="zh-CN" altLang="en-US" sz="2000" dirty="0"/>
              <a:t>中</a:t>
            </a:r>
            <a:r>
              <a:rPr lang="en-US" altLang="zh-CN" sz="2000" dirty="0" err="1"/>
              <a:t>RondomAccessFile</a:t>
            </a:r>
            <a:r>
              <a:rPr lang="zh-CN" altLang="en-US" sz="2000" dirty="0"/>
              <a:t>流使用</a:t>
            </a:r>
            <a:r>
              <a:rPr lang="en-US" altLang="zh-CN" sz="2000" b="1" dirty="0" err="1">
                <a:solidFill>
                  <a:srgbClr val="FF0000"/>
                </a:solidFill>
              </a:rPr>
              <a:t>readLine</a:t>
            </a:r>
            <a:r>
              <a:rPr lang="en-US" altLang="zh-CN" sz="2000" b="1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读取一个文件。 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853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11】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1720" y="1196752"/>
            <a:ext cx="6048672" cy="5478423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Example9_11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[] data = {20,30,40,50,60};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"a.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dat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e){}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=0;i&lt;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data.</a:t>
            </a:r>
            <a:r>
              <a:rPr lang="en-US" altLang="zh-CN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;i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inAndOut.writeInt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=data.</a:t>
            </a:r>
            <a:r>
              <a:rPr lang="en-US" altLang="zh-CN" sz="1400" b="1" dirty="0">
                <a:solidFill>
                  <a:srgbClr val="000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-1;i&gt;=0;i--){</a:t>
            </a: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inAndOut.seek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*4); // </a:t>
            </a:r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指明指针所在位置</a:t>
            </a:r>
            <a:endParaRPr lang="en-US" altLang="zh-C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inAndOut.readInt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inAndOut.close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e){}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00392" y="5603642"/>
            <a:ext cx="288032" cy="1065718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7624" y="5000476"/>
            <a:ext cx="244827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228184" y="2204864"/>
            <a:ext cx="432048" cy="720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1988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9.11 </a:t>
            </a:r>
            <a:r>
              <a:rPr lang="zh-CN" altLang="en-US" sz="3200" dirty="0"/>
              <a:t>随机读写流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12】</a:t>
            </a:r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2339752" y="1340768"/>
            <a:ext cx="6048672" cy="4616648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Example9_12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[])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input =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"test.txt"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length = 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input.length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position = 0;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input.seek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(position); 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(position&lt;length)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String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input.readLine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position = 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input.getFilePointer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4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zh-CN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e){} 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46822" y="6013152"/>
            <a:ext cx="2541602" cy="368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cxnSp>
        <p:nvCxnSpPr>
          <p:cNvPr id="7" name="直接箭头连接符 6"/>
          <p:cNvCxnSpPr/>
          <p:nvPr/>
        </p:nvCxnSpPr>
        <p:spPr>
          <a:xfrm>
            <a:off x="1691680" y="4293096"/>
            <a:ext cx="2448272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6300192" y="2132856"/>
            <a:ext cx="432048" cy="7200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6527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9.13 </a:t>
            </a:r>
            <a:r>
              <a:rPr lang="zh-CN" altLang="en-US" sz="2000" dirty="0">
                <a:solidFill>
                  <a:srgbClr val="FF0000"/>
                </a:solidFill>
              </a:rPr>
              <a:t>文件锁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5393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JDK1.4</a:t>
            </a:r>
            <a:r>
              <a:rPr lang="zh-CN" altLang="en-US" sz="2000" dirty="0"/>
              <a:t>增加了一个</a:t>
            </a:r>
            <a:r>
              <a:rPr lang="en-US" altLang="zh-CN" sz="2000" dirty="0" err="1"/>
              <a:t>FileLock</a:t>
            </a:r>
            <a:r>
              <a:rPr lang="zh-CN" altLang="en-US" sz="2000" dirty="0"/>
              <a:t>类，该类的对象称做文件锁。</a:t>
            </a:r>
          </a:p>
          <a:p>
            <a:r>
              <a:rPr lang="en-US" altLang="zh-CN" sz="2000" dirty="0" err="1"/>
              <a:t>RondomAccessFile</a:t>
            </a:r>
            <a:r>
              <a:rPr lang="zh-CN" altLang="en-US" sz="2000" dirty="0"/>
              <a:t>创建的流在读写文件时可以使用文件锁，那么只要不解除该锁，其它</a:t>
            </a:r>
            <a:r>
              <a:rPr lang="zh-CN" altLang="en-US" sz="2000" b="1" dirty="0">
                <a:solidFill>
                  <a:srgbClr val="FF0000"/>
                </a:solidFill>
              </a:rPr>
              <a:t>线程</a:t>
            </a:r>
            <a:r>
              <a:rPr lang="zh-CN" altLang="en-US" sz="2000" dirty="0"/>
              <a:t>无法操作被锁定的文件。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53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使用文件锁的步骤如下：</a:t>
            </a:r>
          </a:p>
          <a:p>
            <a:r>
              <a:rPr lang="en-US" altLang="zh-CN" sz="2000" dirty="0"/>
              <a:t>Step 1</a:t>
            </a:r>
            <a:r>
              <a:rPr lang="zh-CN" altLang="en-US" sz="2000" dirty="0"/>
              <a:t>：使用</a:t>
            </a:r>
            <a:r>
              <a:rPr lang="en-US" altLang="zh-CN" sz="2000" dirty="0" err="1"/>
              <a:t>RondomAccessFile</a:t>
            </a:r>
            <a:r>
              <a:rPr lang="zh-CN" altLang="en-US" sz="2000" dirty="0"/>
              <a:t>流建立指向文件的</a:t>
            </a:r>
            <a:r>
              <a:rPr lang="zh-CN" altLang="en-US" sz="2000" b="1" dirty="0">
                <a:solidFill>
                  <a:srgbClr val="FF0000"/>
                </a:solidFill>
              </a:rPr>
              <a:t>流对象</a:t>
            </a:r>
            <a:r>
              <a:rPr lang="zh-CN" altLang="en-US" sz="2000" dirty="0"/>
              <a:t>，该对象的读写属性必须是</a:t>
            </a:r>
            <a:r>
              <a:rPr lang="en-US" altLang="zh-CN" sz="2000" dirty="0"/>
              <a:t>"</a:t>
            </a:r>
            <a:r>
              <a:rPr lang="en-US" altLang="zh-CN" sz="2000" dirty="0" err="1"/>
              <a:t>rw</a:t>
            </a:r>
            <a:r>
              <a:rPr lang="en-US" altLang="zh-CN" sz="2000" dirty="0"/>
              <a:t>"</a:t>
            </a:r>
            <a:endParaRPr lang="zh-CN" altLang="en-US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Step 2</a:t>
            </a:r>
            <a:r>
              <a:rPr lang="zh-CN" altLang="en-US" sz="2000" dirty="0"/>
              <a:t>：流对象</a:t>
            </a:r>
            <a:r>
              <a:rPr lang="en-US" altLang="zh-CN" sz="2000" dirty="0"/>
              <a:t>input</a:t>
            </a:r>
            <a:r>
              <a:rPr lang="zh-CN" altLang="en-US" sz="2000" dirty="0"/>
              <a:t>调用</a:t>
            </a:r>
            <a:r>
              <a:rPr lang="en-US" altLang="zh-CN" sz="2000" dirty="0" err="1"/>
              <a:t>getChannel</a:t>
            </a:r>
            <a:r>
              <a:rPr lang="en-US" altLang="zh-CN" sz="2000" dirty="0"/>
              <a:t>()</a:t>
            </a:r>
            <a:r>
              <a:rPr lang="zh-CN" altLang="en-US" sz="2000" dirty="0"/>
              <a:t>方法获得一个连接到底层文件的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FileChannel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</a:rPr>
              <a:t>对象</a:t>
            </a:r>
            <a:r>
              <a:rPr lang="zh-CN" altLang="en-US" sz="2000" dirty="0"/>
              <a:t>（信道）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Step 3</a:t>
            </a:r>
            <a:r>
              <a:rPr lang="zh-CN" altLang="en-US" sz="2000" dirty="0"/>
              <a:t>：信道调用</a:t>
            </a:r>
            <a:r>
              <a:rPr lang="en-US" altLang="zh-CN" sz="2000" dirty="0" err="1"/>
              <a:t>tryLock</a:t>
            </a:r>
            <a:r>
              <a:rPr lang="en-US" altLang="zh-CN" sz="2000" dirty="0"/>
              <a:t>()</a:t>
            </a:r>
            <a:r>
              <a:rPr lang="zh-CN" altLang="en-US" sz="2000" dirty="0"/>
              <a:t>或</a:t>
            </a:r>
            <a:r>
              <a:rPr lang="en-US" altLang="zh-CN" sz="2000" dirty="0"/>
              <a:t>lock()</a:t>
            </a:r>
            <a:r>
              <a:rPr lang="zh-CN" altLang="en-US" sz="2000" dirty="0"/>
              <a:t>方法获得一个</a:t>
            </a:r>
            <a:r>
              <a:rPr lang="en-US" altLang="zh-CN" sz="2000" b="1" dirty="0" err="1">
                <a:solidFill>
                  <a:srgbClr val="FF0000"/>
                </a:solidFill>
              </a:rPr>
              <a:t>FileLock</a:t>
            </a:r>
            <a:r>
              <a:rPr lang="zh-CN" altLang="en-US" sz="2000" b="1" dirty="0">
                <a:solidFill>
                  <a:srgbClr val="FF0000"/>
                </a:solidFill>
              </a:rPr>
              <a:t>（文件锁）对象</a:t>
            </a:r>
            <a:r>
              <a:rPr lang="zh-CN" altLang="en-US" sz="2000" dirty="0"/>
              <a:t>，这一过程也称作</a:t>
            </a:r>
            <a:r>
              <a:rPr lang="zh-CN" altLang="en-US" sz="2000" b="1" dirty="0">
                <a:solidFill>
                  <a:srgbClr val="FF0000"/>
                </a:solidFill>
              </a:rPr>
              <a:t>对文件加锁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899592" y="4098558"/>
            <a:ext cx="4896544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FileChannel</a:t>
            </a:r>
            <a:r>
              <a:rPr lang="en-US" altLang="zh-CN" sz="1600" dirty="0">
                <a:latin typeface="Consolas" panose="020B0609020204030204" pitchFamily="49" charset="0"/>
              </a:rPr>
              <a:t> channel = </a:t>
            </a:r>
            <a:r>
              <a:rPr lang="en-US" altLang="zh-CN" sz="1600" dirty="0" err="1">
                <a:latin typeface="Consolas" panose="020B0609020204030204" pitchFamily="49" charset="0"/>
              </a:rPr>
              <a:t>input.getChannel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矩形 4"/>
          <p:cNvSpPr/>
          <p:nvPr/>
        </p:nvSpPr>
        <p:spPr>
          <a:xfrm>
            <a:off x="899592" y="5517232"/>
            <a:ext cx="3960440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FileLock</a:t>
            </a:r>
            <a:r>
              <a:rPr lang="en-US" altLang="zh-CN" sz="1600" dirty="0">
                <a:latin typeface="Consolas" panose="020B0609020204030204" pitchFamily="49" charset="0"/>
              </a:rPr>
              <a:t> lock = </a:t>
            </a:r>
            <a:r>
              <a:rPr lang="en-US" altLang="zh-CN" sz="1600" dirty="0" err="1">
                <a:latin typeface="Consolas" panose="020B0609020204030204" pitchFamily="49" charset="0"/>
              </a:rPr>
              <a:t>channel.tryLock</a:t>
            </a:r>
            <a:r>
              <a:rPr lang="en-US" altLang="zh-CN" sz="16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矩形 5"/>
          <p:cNvSpPr/>
          <p:nvPr/>
        </p:nvSpPr>
        <p:spPr>
          <a:xfrm>
            <a:off x="899592" y="2708920"/>
            <a:ext cx="778720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latin typeface="Consolas" panose="020B0609020204030204" pitchFamily="49" charset="0"/>
              </a:rPr>
              <a:t>RandomAccessFile</a:t>
            </a:r>
            <a:r>
              <a:rPr lang="en-US" altLang="zh-CN" sz="1600" dirty="0">
                <a:latin typeface="Consolas" panose="020B0609020204030204" pitchFamily="49" charset="0"/>
              </a:rPr>
              <a:t> input = new </a:t>
            </a:r>
            <a:r>
              <a:rPr lang="en-US" altLang="zh-CN" sz="1600" dirty="0" err="1">
                <a:latin typeface="Consolas" panose="020B0609020204030204" pitchFamily="49" charset="0"/>
              </a:rPr>
              <a:t>RandomAccessFile</a:t>
            </a:r>
            <a:r>
              <a:rPr lang="en-US" altLang="zh-CN" sz="1600" dirty="0">
                <a:latin typeface="Consolas" panose="020B0609020204030204" pitchFamily="49" charset="0"/>
              </a:rPr>
              <a:t>("Example.java","</a:t>
            </a:r>
            <a:r>
              <a:rPr lang="en-US" altLang="zh-CN" sz="1600" dirty="0" err="1">
                <a:latin typeface="Consolas" panose="020B0609020204030204" pitchFamily="49" charset="0"/>
              </a:rPr>
              <a:t>rw</a:t>
            </a:r>
            <a:r>
              <a:rPr lang="en-US" altLang="zh-CN" sz="1600" dirty="0">
                <a:latin typeface="Consolas" panose="020B0609020204030204" pitchFamily="49" charset="0"/>
              </a:rPr>
              <a:t>");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文件的属性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getName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名字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canRead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是否可读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canWrite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是否可被写入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exists()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是否存在</a:t>
            </a:r>
          </a:p>
          <a:p>
            <a:pPr lvl="1"/>
            <a:r>
              <a:rPr lang="en-US" altLang="zh-CN" sz="2000" dirty="0"/>
              <a:t>public long length()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长度</a:t>
            </a:r>
            <a:r>
              <a:rPr lang="zh-CN" altLang="en-US" sz="2000" dirty="0"/>
              <a:t>（单位是</a:t>
            </a:r>
            <a:r>
              <a:rPr lang="zh-CN" altLang="en-US" sz="2000" b="1" dirty="0">
                <a:solidFill>
                  <a:srgbClr val="0000FF"/>
                </a:solidFill>
              </a:rPr>
              <a:t>字节</a:t>
            </a:r>
            <a:r>
              <a:rPr lang="zh-CN" altLang="en-US" sz="2000" dirty="0"/>
              <a:t>）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getAbsolutePath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绝对路径</a:t>
            </a:r>
          </a:p>
          <a:p>
            <a:pPr lvl="1"/>
            <a:r>
              <a:rPr lang="en-US" altLang="zh-CN" sz="2000" dirty="0"/>
              <a:t>public String </a:t>
            </a:r>
            <a:r>
              <a:rPr lang="en-US" altLang="zh-CN" sz="2000" dirty="0" err="1"/>
              <a:t>getParent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：获取文件的</a:t>
            </a:r>
            <a:r>
              <a:rPr lang="zh-CN" altLang="en-US" sz="2000" dirty="0">
                <a:solidFill>
                  <a:srgbClr val="FF0000"/>
                </a:solidFill>
              </a:rPr>
              <a:t>父目录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isFile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是否是一个正常的文件</a:t>
            </a:r>
            <a:endParaRPr lang="zh-CN" altLang="en-US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isDirectory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是否是一个目录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isHidden</a:t>
            </a:r>
            <a:r>
              <a:rPr lang="en-US" altLang="zh-CN" sz="2000" dirty="0"/>
              <a:t>()</a:t>
            </a:r>
            <a:r>
              <a:rPr lang="zh-CN" altLang="en-US" sz="2000" dirty="0"/>
              <a:t>：判断文件</a:t>
            </a:r>
            <a:r>
              <a:rPr lang="zh-CN" altLang="en-US" sz="2000" dirty="0">
                <a:solidFill>
                  <a:srgbClr val="FF0000"/>
                </a:solidFill>
              </a:rPr>
              <a:t>是否是隐藏文件</a:t>
            </a:r>
          </a:p>
          <a:p>
            <a:pPr lvl="1"/>
            <a:r>
              <a:rPr lang="en-US" altLang="zh-CN" sz="2000" dirty="0"/>
              <a:t>public long </a:t>
            </a:r>
            <a:r>
              <a:rPr lang="en-US" altLang="zh-CN" sz="2000" dirty="0" err="1"/>
              <a:t>lastModified</a:t>
            </a:r>
            <a:r>
              <a:rPr lang="en-US" altLang="zh-CN" sz="2000" dirty="0"/>
              <a:t>()</a:t>
            </a:r>
            <a:r>
              <a:rPr lang="zh-CN" altLang="en-US" sz="2000" dirty="0"/>
              <a:t>：获取文件</a:t>
            </a:r>
            <a:r>
              <a:rPr lang="zh-CN" altLang="en-US" sz="2000" dirty="0">
                <a:solidFill>
                  <a:srgbClr val="FF0000"/>
                </a:solidFill>
              </a:rPr>
              <a:t>最后修改的时间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868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另外，</a:t>
            </a:r>
            <a:r>
              <a:rPr lang="en-US" altLang="zh-CN" sz="2000" dirty="0" err="1"/>
              <a:t>FileInputStream</a:t>
            </a:r>
            <a:r>
              <a:rPr lang="zh-CN" altLang="en-US" sz="2000" dirty="0"/>
              <a:t>以及</a:t>
            </a:r>
            <a:r>
              <a:rPr lang="en-US" altLang="zh-CN" sz="2000" dirty="0" err="1"/>
              <a:t>FileOutputStream</a:t>
            </a:r>
            <a:r>
              <a:rPr lang="zh-CN" altLang="en-US" sz="2000" dirty="0"/>
              <a:t>在读</a:t>
            </a:r>
            <a:r>
              <a:rPr lang="en-US" altLang="zh-CN" sz="2000" dirty="0"/>
              <a:t>/</a:t>
            </a:r>
            <a:r>
              <a:rPr lang="zh-CN" altLang="en-US" sz="2000" dirty="0"/>
              <a:t>写文件时都可以获得文件锁。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dirty="0"/>
              <a:t>在下面的例子</a:t>
            </a:r>
            <a:r>
              <a:rPr lang="en-US" altLang="zh-CN" sz="2000" dirty="0"/>
              <a:t>13</a:t>
            </a:r>
            <a:r>
              <a:rPr lang="zh-CN" altLang="en-US" sz="2000" dirty="0"/>
              <a:t>中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程序在读取文件</a:t>
            </a:r>
            <a:r>
              <a:rPr lang="en-US" altLang="zh-CN" sz="2000" dirty="0"/>
              <a:t>test.txt</a:t>
            </a:r>
            <a:r>
              <a:rPr lang="zh-CN" altLang="en-US" sz="2000" dirty="0"/>
              <a:t>时，使用了文件锁，这时你无法用其它程序来操作文件</a:t>
            </a:r>
            <a:r>
              <a:rPr lang="en-US" altLang="zh-CN" sz="2000" dirty="0"/>
              <a:t>test.txt</a:t>
            </a:r>
            <a:r>
              <a:rPr lang="zh-CN" altLang="en-US" sz="2000" dirty="0"/>
              <a:t>，比如在</a:t>
            </a:r>
            <a:r>
              <a:rPr lang="en-US" altLang="zh-CN" sz="2000" dirty="0"/>
              <a:t>Java</a:t>
            </a:r>
            <a:r>
              <a:rPr lang="zh-CN" altLang="en-US" sz="2000" dirty="0"/>
              <a:t>程序结束前，你用</a:t>
            </a:r>
            <a:r>
              <a:rPr lang="en-US" altLang="zh-CN" sz="2000" dirty="0"/>
              <a:t>Windows</a:t>
            </a:r>
            <a:r>
              <a:rPr lang="zh-CN" altLang="en-US" sz="2000" dirty="0"/>
              <a:t>下的</a:t>
            </a:r>
            <a:r>
              <a:rPr lang="en-US" altLang="zh-CN" sz="2000" dirty="0"/>
              <a:t>"</a:t>
            </a:r>
            <a:r>
              <a:rPr lang="zh-CN" altLang="en-US" sz="2000" dirty="0"/>
              <a:t>记事本</a:t>
            </a:r>
            <a:r>
              <a:rPr lang="en-US" altLang="zh-CN" sz="2000" dirty="0"/>
              <a:t>"</a:t>
            </a:r>
            <a:r>
              <a:rPr lang="zh-CN" altLang="en-US" sz="2000" dirty="0"/>
              <a:t>（</a:t>
            </a:r>
            <a:r>
              <a:rPr lang="en-US" altLang="zh-CN" sz="2000" dirty="0"/>
              <a:t>Notepad.exe</a:t>
            </a:r>
            <a:r>
              <a:rPr lang="zh-CN" altLang="en-US" sz="2000" dirty="0"/>
              <a:t>）也无法修改、保存</a:t>
            </a:r>
            <a:r>
              <a:rPr lang="en-US" altLang="zh-CN" sz="2000" dirty="0"/>
              <a:t>test.txt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113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9.13 </a:t>
            </a:r>
            <a:r>
              <a:rPr lang="zh-CN" altLang="en-US" sz="3200" dirty="0"/>
              <a:t>文件锁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【</a:t>
            </a:r>
            <a:r>
              <a:rPr lang="zh-CN" altLang="en-US" sz="2000" dirty="0"/>
              <a:t>例子</a:t>
            </a:r>
            <a:r>
              <a:rPr lang="en-US" altLang="zh-CN" sz="2000" dirty="0"/>
              <a:t>13】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123728" y="1109057"/>
            <a:ext cx="6480720" cy="563231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java.io.*;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java.nio.channels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.*;</a:t>
            </a:r>
          </a:p>
          <a:p>
            <a:endParaRPr lang="zh-CN" altLang="en-US" sz="1200" dirty="0">
              <a:latin typeface="Consolas" panose="020B0609020204030204" pitchFamily="49" charset="0"/>
            </a:endParaRP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Example9_13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public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byte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tom[]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[12];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 try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RandomAccessFile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"test.txt"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rw</a:t>
            </a:r>
            <a:r>
              <a:rPr lang="en-US" altLang="zh-CN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FileChannel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channel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input.getChannel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	while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((b=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input.read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(tom,0,10))!=-1){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	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FileLock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lock =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channel.tryLock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String s =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(tom, 0, b);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(s);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sleep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lock.release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eee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input.close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(Exception </a:t>
            </a:r>
            <a:r>
              <a:rPr lang="en-US" altLang="zh-CN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ee</a:t>
            </a:r>
            <a:r>
              <a:rPr lang="en-US" altLang="zh-CN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altLang="zh-CN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sz="12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ee</a:t>
            </a:r>
            <a:r>
              <a:rPr lang="en-US" altLang="zh-CN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152" y="6237312"/>
            <a:ext cx="2541602" cy="368176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1691680" y="3140968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2195736" y="3501008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2699792" y="4365104"/>
            <a:ext cx="1368152" cy="432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9413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</a:rPr>
              <a:t>第九章小结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826768" cy="45259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9.1 </a:t>
            </a:r>
            <a:r>
              <a:rPr lang="zh-CN" altLang="en-US" sz="2000" dirty="0"/>
              <a:t>文件</a:t>
            </a:r>
            <a:endParaRPr lang="en-US" altLang="zh-CN" sz="2000" dirty="0"/>
          </a:p>
          <a:p>
            <a:r>
              <a:rPr lang="en-US" altLang="zh-CN" sz="2000" dirty="0"/>
              <a:t>9.12 </a:t>
            </a:r>
            <a:r>
              <a:rPr lang="zh-CN" altLang="en-US" sz="2000" dirty="0"/>
              <a:t>使用</a:t>
            </a:r>
            <a:r>
              <a:rPr lang="en-US" altLang="zh-CN" sz="2000" dirty="0"/>
              <a:t>Scanner</a:t>
            </a:r>
            <a:r>
              <a:rPr lang="zh-CN" altLang="en-US" sz="2000" dirty="0"/>
              <a:t>解析文件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9.3 </a:t>
            </a:r>
            <a:r>
              <a:rPr lang="zh-CN" altLang="en-US" sz="2000" dirty="0"/>
              <a:t>文件字符流</a:t>
            </a:r>
            <a:endParaRPr lang="en-US" altLang="zh-CN" sz="2000" dirty="0"/>
          </a:p>
          <a:p>
            <a:r>
              <a:rPr lang="en-US" altLang="zh-CN" sz="2000" dirty="0"/>
              <a:t>9.5 </a:t>
            </a:r>
            <a:r>
              <a:rPr lang="zh-CN" altLang="en-US" sz="2000" dirty="0"/>
              <a:t>缓冲流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9.2 </a:t>
            </a:r>
            <a:r>
              <a:rPr lang="zh-CN" altLang="en-US" sz="2000" dirty="0"/>
              <a:t>文件字节流</a:t>
            </a:r>
            <a:endParaRPr lang="en-US" altLang="zh-CN" sz="2000" dirty="0"/>
          </a:p>
          <a:p>
            <a:r>
              <a:rPr lang="en-US" altLang="zh-CN" sz="2000" dirty="0"/>
              <a:t>9.8 </a:t>
            </a:r>
            <a:r>
              <a:rPr lang="zh-CN" altLang="en-US" sz="2000" dirty="0"/>
              <a:t>数据流</a:t>
            </a:r>
            <a:endParaRPr lang="en-US" altLang="zh-CN" sz="2000" dirty="0"/>
          </a:p>
          <a:p>
            <a:r>
              <a:rPr lang="en-US" altLang="zh-CN" sz="2000" dirty="0"/>
              <a:t>9.9 </a:t>
            </a:r>
            <a:r>
              <a:rPr lang="zh-CN" altLang="en-US" sz="2000" dirty="0"/>
              <a:t>对象流</a:t>
            </a:r>
            <a:endParaRPr lang="en-US" altLang="zh-CN" sz="2000" dirty="0"/>
          </a:p>
          <a:p>
            <a:r>
              <a:rPr lang="en-US" altLang="zh-CN" sz="2000" dirty="0"/>
              <a:t>9.10 </a:t>
            </a:r>
            <a:r>
              <a:rPr lang="zh-CN" altLang="en-US" sz="2000" dirty="0"/>
              <a:t>序列化和对象克隆</a:t>
            </a:r>
            <a:endParaRPr lang="en-US" altLang="zh-CN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72000" y="1604505"/>
            <a:ext cx="38267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9.11 </a:t>
            </a:r>
            <a:r>
              <a:rPr lang="zh-CN" altLang="en-US" sz="2000" dirty="0"/>
              <a:t>随机读写流</a:t>
            </a:r>
            <a:endParaRPr lang="en-US" altLang="zh-CN" sz="2000" dirty="0"/>
          </a:p>
          <a:p>
            <a:r>
              <a:rPr lang="en-US" altLang="zh-CN" sz="2000" dirty="0"/>
              <a:t>9.13 </a:t>
            </a:r>
            <a:r>
              <a:rPr lang="zh-CN" altLang="en-US" sz="2000" dirty="0"/>
              <a:t>文件锁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9.6 </a:t>
            </a:r>
            <a:r>
              <a:rPr lang="zh-CN" altLang="en-US" sz="2000" dirty="0"/>
              <a:t>数组流</a:t>
            </a:r>
            <a:endParaRPr lang="en-US" altLang="zh-CN" sz="2000" dirty="0"/>
          </a:p>
          <a:p>
            <a:r>
              <a:rPr lang="en-US" altLang="zh-CN" sz="2000" dirty="0"/>
              <a:t>9.7 </a:t>
            </a:r>
            <a:r>
              <a:rPr lang="zh-CN" altLang="en-US" sz="2000" dirty="0"/>
              <a:t>字符串流</a:t>
            </a:r>
            <a:endParaRPr lang="en-US" altLang="zh-CN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6156176" y="2681042"/>
            <a:ext cx="267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ByteArrayInputStream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ByteArrayOutputStream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altLang="zh-CN" sz="1000" dirty="0" err="1">
                <a:solidFill>
                  <a:srgbClr val="FF0000"/>
                </a:solidFill>
              </a:rPr>
              <a:t>CharArrayReader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CharArrayWriter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63624" y="3128616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StringReader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StringWriter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1305" y="2743932"/>
            <a:ext cx="1317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FileReader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FileWriter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663078" y="3128615"/>
            <a:ext cx="18662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BufferedReader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BufferedWriter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520412" y="3855036"/>
            <a:ext cx="2008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FileInputStream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FileOutputStream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395377" y="4221424"/>
            <a:ext cx="21339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DataInputStream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DataOutputStream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193399" y="4581832"/>
            <a:ext cx="23358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ObjectInputStream</a:t>
            </a:r>
            <a:r>
              <a:rPr lang="en-US" altLang="zh-CN" sz="1000" dirty="0">
                <a:solidFill>
                  <a:srgbClr val="FF0000"/>
                </a:solidFill>
              </a:rPr>
              <a:t>, </a:t>
            </a:r>
            <a:r>
              <a:rPr lang="en-US" altLang="zh-CN" sz="1000" dirty="0" err="1">
                <a:solidFill>
                  <a:srgbClr val="FF0000"/>
                </a:solidFill>
              </a:rPr>
              <a:t>ObjectOutputStream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756326" y="4968711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Serializable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682008" y="1648670"/>
            <a:ext cx="1146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RandomAccessFile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926245" y="202622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Scanner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163489" y="1700808"/>
            <a:ext cx="3658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FF0000"/>
                </a:solidFill>
              </a:rPr>
              <a:t>File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101732" y="2030651"/>
            <a:ext cx="17187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 err="1">
                <a:solidFill>
                  <a:srgbClr val="FF0000"/>
                </a:solidFill>
              </a:rPr>
              <a:t>getChannel</a:t>
            </a:r>
            <a:r>
              <a:rPr lang="en-US" altLang="zh-CN" sz="1000" dirty="0">
                <a:solidFill>
                  <a:srgbClr val="FF0000"/>
                </a:solidFill>
              </a:rPr>
              <a:t>(), </a:t>
            </a:r>
            <a:r>
              <a:rPr lang="en-US" altLang="zh-CN" sz="1000" dirty="0" err="1">
                <a:solidFill>
                  <a:srgbClr val="FF0000"/>
                </a:solidFill>
              </a:rPr>
              <a:t>tryLock</a:t>
            </a:r>
            <a:r>
              <a:rPr lang="en-US" altLang="zh-CN" sz="1000" dirty="0">
                <a:solidFill>
                  <a:srgbClr val="FF0000"/>
                </a:solidFill>
              </a:rPr>
              <a:t>(), lock()</a:t>
            </a:r>
            <a:endParaRPr lang="zh-CN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788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000" dirty="0"/>
              <a:t>Data stored in </a:t>
            </a:r>
            <a:r>
              <a:rPr lang="en-US" altLang="zh-CN" sz="2000" b="1" dirty="0">
                <a:solidFill>
                  <a:srgbClr val="FF0000"/>
                </a:solidFill>
              </a:rPr>
              <a:t>a text file </a:t>
            </a:r>
            <a:r>
              <a:rPr lang="en-US" altLang="zh-CN" sz="2000" dirty="0"/>
              <a:t>are represented in human-readable form.</a:t>
            </a:r>
          </a:p>
          <a:p>
            <a:r>
              <a:rPr lang="en-US" altLang="zh-CN" sz="2000" dirty="0"/>
              <a:t>Data stored in </a:t>
            </a:r>
            <a:r>
              <a:rPr lang="en-US" altLang="zh-CN" sz="2000" b="1" dirty="0">
                <a:solidFill>
                  <a:srgbClr val="0000FF"/>
                </a:solidFill>
              </a:rPr>
              <a:t>a binary file </a:t>
            </a:r>
            <a:r>
              <a:rPr lang="en-US" altLang="zh-CN" sz="2000" dirty="0"/>
              <a:t>are represented in binary form.</a:t>
            </a:r>
          </a:p>
          <a:p>
            <a:endParaRPr lang="en-US" altLang="zh-CN" sz="2000" dirty="0"/>
          </a:p>
          <a:p>
            <a:r>
              <a:rPr lang="en-US" altLang="zh-CN" sz="2000" dirty="0"/>
              <a:t>The advantage of binary files is that they are </a:t>
            </a:r>
            <a:r>
              <a:rPr lang="en-US" altLang="zh-CN" sz="2000" b="1" dirty="0">
                <a:solidFill>
                  <a:srgbClr val="0000FF"/>
                </a:solidFill>
              </a:rPr>
              <a:t>more efficient </a:t>
            </a:r>
            <a:r>
              <a:rPr lang="en-US" altLang="zh-CN" sz="2000" dirty="0"/>
              <a:t>to process than text files (because binary I/O does not require encoding and decoding).</a:t>
            </a:r>
          </a:p>
          <a:p>
            <a:endParaRPr lang="en-US" altLang="zh-CN" sz="2000" dirty="0"/>
          </a:p>
          <a:p>
            <a:r>
              <a:rPr lang="en-US" altLang="zh-CN" sz="2000" dirty="0"/>
              <a:t>Java offers many classes for performing file input and output</a:t>
            </a:r>
          </a:p>
          <a:p>
            <a:pPr lvl="1"/>
            <a:r>
              <a:rPr lang="en-US" altLang="zh-CN" sz="2000" dirty="0"/>
              <a:t>Text I/O classes</a:t>
            </a:r>
          </a:p>
          <a:p>
            <a:pPr lvl="1"/>
            <a:r>
              <a:rPr lang="en-US" altLang="zh-CN" sz="2000" dirty="0"/>
              <a:t>Binary I/O classes</a:t>
            </a:r>
          </a:p>
          <a:p>
            <a:endParaRPr lang="en-US" altLang="zh-CN" sz="2000" dirty="0"/>
          </a:p>
          <a:p>
            <a:r>
              <a:rPr lang="en-US" altLang="zh-CN" sz="2000" dirty="0"/>
              <a:t>In general, we should use </a:t>
            </a:r>
            <a:r>
              <a:rPr lang="en-US" altLang="zh-CN" sz="2000" b="1" dirty="0">
                <a:solidFill>
                  <a:srgbClr val="FF0000"/>
                </a:solidFill>
              </a:rPr>
              <a:t>text input</a:t>
            </a:r>
            <a:r>
              <a:rPr lang="en-US" altLang="zh-CN" sz="2000" dirty="0"/>
              <a:t> to </a:t>
            </a:r>
            <a:r>
              <a:rPr lang="en-US" altLang="zh-CN" sz="2000" b="1" dirty="0">
                <a:solidFill>
                  <a:srgbClr val="FF0000"/>
                </a:solidFill>
              </a:rPr>
              <a:t>read a file created by a text editor or a text output program</a:t>
            </a:r>
            <a:r>
              <a:rPr lang="en-US" altLang="zh-CN" sz="2000" dirty="0"/>
              <a:t>, and use </a:t>
            </a:r>
            <a:r>
              <a:rPr lang="en-US" altLang="zh-CN" sz="2000" b="1" dirty="0">
                <a:solidFill>
                  <a:srgbClr val="0000FF"/>
                </a:solidFill>
              </a:rPr>
              <a:t>binary input </a:t>
            </a:r>
            <a:r>
              <a:rPr lang="en-US" altLang="zh-CN" sz="2000" dirty="0"/>
              <a:t>to </a:t>
            </a:r>
            <a:r>
              <a:rPr lang="en-US" altLang="zh-CN" sz="2000" b="1" dirty="0">
                <a:solidFill>
                  <a:srgbClr val="0000FF"/>
                </a:solidFill>
              </a:rPr>
              <a:t>read a file created by a Java binary output program</a:t>
            </a:r>
            <a:r>
              <a:rPr lang="en-US" altLang="zh-CN" sz="2000" dirty="0"/>
              <a:t>.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1520" y="5733256"/>
            <a:ext cx="504056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4441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File</a:t>
            </a:r>
            <a:r>
              <a:rPr lang="en-US" altLang="zh-CN" sz="2000" dirty="0"/>
              <a:t>: obtain file properties and manipulate files, NOT create a file, NOT  read/write from/to a file</a:t>
            </a:r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005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200" b="1" u="sng" dirty="0"/>
              <a:t>Both text and binary I/O classes</a:t>
            </a:r>
          </a:p>
          <a:p>
            <a:pPr lvl="1"/>
            <a:r>
              <a:rPr lang="en-US" altLang="zh-CN" sz="2200" dirty="0" err="1">
                <a:solidFill>
                  <a:srgbClr val="FF0000"/>
                </a:solidFill>
              </a:rPr>
              <a:t>FileReader</a:t>
            </a:r>
            <a:r>
              <a:rPr lang="en-US" altLang="zh-CN" sz="2200" dirty="0">
                <a:solidFill>
                  <a:srgbClr val="FF0000"/>
                </a:solidFill>
              </a:rPr>
              <a:t>, </a:t>
            </a:r>
            <a:r>
              <a:rPr lang="en-US" altLang="zh-CN" sz="2200" dirty="0" err="1">
                <a:solidFill>
                  <a:srgbClr val="FF0000"/>
                </a:solidFill>
              </a:rPr>
              <a:t>BufferedReader</a:t>
            </a:r>
            <a:r>
              <a:rPr lang="en-US" altLang="zh-CN" sz="2200" dirty="0"/>
              <a:t>: </a:t>
            </a:r>
            <a:r>
              <a:rPr lang="en-US" altLang="zh-CN" sz="2200" b="1" dirty="0">
                <a:solidFill>
                  <a:srgbClr val="FF0000"/>
                </a:solidFill>
              </a:rPr>
              <a:t>read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…</a:t>
            </a:r>
          </a:p>
          <a:p>
            <a:pPr lvl="1"/>
            <a:r>
              <a:rPr lang="en-US" altLang="zh-CN" sz="2200" dirty="0" err="1">
                <a:solidFill>
                  <a:srgbClr val="0000FF"/>
                </a:solidFill>
              </a:rPr>
              <a:t>FileWriter</a:t>
            </a:r>
            <a:r>
              <a:rPr lang="en-US" altLang="zh-CN" sz="2200" dirty="0">
                <a:solidFill>
                  <a:srgbClr val="0000FF"/>
                </a:solidFill>
              </a:rPr>
              <a:t>, </a:t>
            </a:r>
            <a:r>
              <a:rPr lang="en-US" altLang="zh-CN" sz="2200" dirty="0" err="1">
                <a:solidFill>
                  <a:srgbClr val="0000FF"/>
                </a:solidFill>
              </a:rPr>
              <a:t>BufferedWriter</a:t>
            </a:r>
            <a:r>
              <a:rPr lang="en-US" altLang="zh-CN" sz="2200" dirty="0"/>
              <a:t>: </a:t>
            </a:r>
            <a:r>
              <a:rPr lang="en-US" altLang="zh-CN" sz="2200" b="1" dirty="0">
                <a:solidFill>
                  <a:srgbClr val="FF0000"/>
                </a:solidFill>
              </a:rPr>
              <a:t>write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…</a:t>
            </a:r>
          </a:p>
          <a:p>
            <a:pPr marL="0" indent="0">
              <a:buNone/>
            </a:pPr>
            <a:r>
              <a:rPr lang="en-US" altLang="zh-CN" sz="2000" dirty="0"/>
              <a:t>--------------------------------------------------------------</a:t>
            </a:r>
          </a:p>
          <a:p>
            <a:r>
              <a:rPr lang="en-US" altLang="zh-CN" sz="1500" dirty="0"/>
              <a:t>Reader</a:t>
            </a:r>
          </a:p>
          <a:p>
            <a:pPr lvl="1"/>
            <a:r>
              <a:rPr lang="en-US" altLang="zh-CN" sz="1500" dirty="0" err="1"/>
              <a:t>InputStreamReader</a:t>
            </a:r>
            <a:endParaRPr lang="en-US" altLang="zh-CN" sz="1500" dirty="0"/>
          </a:p>
          <a:p>
            <a:pPr lvl="2"/>
            <a:r>
              <a:rPr lang="en-US" altLang="zh-CN" sz="1500" dirty="0" err="1">
                <a:solidFill>
                  <a:srgbClr val="FF0000"/>
                </a:solidFill>
              </a:rPr>
              <a:t>FileReader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lvl="1"/>
            <a:r>
              <a:rPr lang="en-US" altLang="zh-CN" sz="1500" dirty="0" err="1">
                <a:solidFill>
                  <a:srgbClr val="FF0000"/>
                </a:solidFill>
              </a:rPr>
              <a:t>BufferedReader</a:t>
            </a:r>
            <a:endParaRPr lang="en-US" altLang="zh-CN" sz="1500" dirty="0">
              <a:solidFill>
                <a:srgbClr val="FF0000"/>
              </a:solidFill>
            </a:endParaRPr>
          </a:p>
          <a:p>
            <a:pPr lvl="1"/>
            <a:r>
              <a:rPr lang="en-US" altLang="zh-CN" sz="1500" dirty="0" err="1"/>
              <a:t>CharArrayReader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StringReader</a:t>
            </a:r>
            <a:endParaRPr lang="en-US" altLang="zh-CN" sz="1500" dirty="0"/>
          </a:p>
          <a:p>
            <a:endParaRPr lang="en-US" altLang="zh-CN" sz="1500" dirty="0"/>
          </a:p>
          <a:p>
            <a:r>
              <a:rPr lang="en-US" altLang="zh-CN" sz="1500" dirty="0"/>
              <a:t>Writer</a:t>
            </a:r>
          </a:p>
          <a:p>
            <a:pPr lvl="1"/>
            <a:r>
              <a:rPr lang="en-US" altLang="zh-CN" sz="1500" dirty="0" err="1"/>
              <a:t>OutputStreamWriter</a:t>
            </a:r>
            <a:endParaRPr lang="en-US" altLang="zh-CN" sz="1500" dirty="0"/>
          </a:p>
          <a:p>
            <a:pPr lvl="2"/>
            <a:r>
              <a:rPr lang="en-US" altLang="zh-CN" sz="1500" dirty="0" err="1">
                <a:solidFill>
                  <a:srgbClr val="0000FF"/>
                </a:solidFill>
              </a:rPr>
              <a:t>FileWriter</a:t>
            </a:r>
            <a:endParaRPr lang="en-US" altLang="zh-CN" sz="1500" dirty="0">
              <a:solidFill>
                <a:srgbClr val="0000FF"/>
              </a:solidFill>
            </a:endParaRPr>
          </a:p>
          <a:p>
            <a:pPr lvl="1"/>
            <a:r>
              <a:rPr lang="en-US" altLang="zh-CN" sz="1500" dirty="0" err="1">
                <a:solidFill>
                  <a:srgbClr val="0000FF"/>
                </a:solidFill>
              </a:rPr>
              <a:t>BufferedWriter</a:t>
            </a:r>
            <a:endParaRPr lang="en-US" altLang="zh-CN" sz="1500" dirty="0">
              <a:solidFill>
                <a:srgbClr val="0000FF"/>
              </a:solidFill>
            </a:endParaRPr>
          </a:p>
          <a:p>
            <a:pPr lvl="1"/>
            <a:r>
              <a:rPr lang="en-US" altLang="zh-CN" sz="1500" dirty="0" err="1"/>
              <a:t>CharArrayWriter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StringWriter</a:t>
            </a:r>
            <a:endParaRPr lang="en-US" altLang="zh-CN" sz="1500" dirty="0"/>
          </a:p>
          <a:p>
            <a:pPr lvl="1"/>
            <a:r>
              <a:rPr lang="en-US" altLang="zh-CN" sz="1500" dirty="0" err="1"/>
              <a:t>PrintWriter</a:t>
            </a:r>
            <a:endParaRPr lang="zh-CN" altLang="en-US" sz="15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5436096" y="4509120"/>
            <a:ext cx="7897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java.io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9302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 err="1"/>
              <a:t>Serializable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Not every object can be written to an output stream. Objects that can be so written are said to be </a:t>
            </a:r>
            <a:r>
              <a:rPr lang="en-US" altLang="zh-CN" sz="2000" b="1" i="1" dirty="0" err="1">
                <a:solidFill>
                  <a:srgbClr val="FF0000"/>
                </a:solidFill>
              </a:rPr>
              <a:t>serializable</a:t>
            </a:r>
            <a:r>
              <a:rPr lang="en-US" altLang="zh-CN" sz="2000" dirty="0"/>
              <a:t>. A </a:t>
            </a:r>
            <a:r>
              <a:rPr lang="en-US" altLang="zh-CN" sz="2000" dirty="0" err="1"/>
              <a:t>serializable</a:t>
            </a:r>
            <a:r>
              <a:rPr lang="en-US" altLang="zh-CN" sz="2000" dirty="0"/>
              <a:t> object is an instance of </a:t>
            </a:r>
            <a:r>
              <a:rPr lang="en-US" altLang="zh-CN" sz="2000" b="1" dirty="0" err="1"/>
              <a:t>java.io.Serializable</a:t>
            </a:r>
            <a:r>
              <a:rPr lang="en-US" altLang="zh-CN" sz="2000" dirty="0"/>
              <a:t> interface.</a:t>
            </a:r>
          </a:p>
          <a:p>
            <a:endParaRPr lang="en-US" altLang="zh-CN" sz="2000" dirty="0"/>
          </a:p>
          <a:p>
            <a:r>
              <a:rPr lang="en-US" altLang="zh-CN" sz="2000" b="1" dirty="0" err="1"/>
              <a:t>RandomAccessFile</a:t>
            </a:r>
            <a:endParaRPr lang="en-US" altLang="zh-CN" sz="2000" b="1" dirty="0"/>
          </a:p>
          <a:p>
            <a:pPr lvl="1"/>
            <a:r>
              <a:rPr lang="en-US" altLang="zh-CN" sz="2000" dirty="0"/>
              <a:t>All of the above streams are known as </a:t>
            </a:r>
            <a:r>
              <a:rPr lang="en-US" altLang="zh-CN" sz="2000" b="1" i="1" dirty="0"/>
              <a:t>read-only</a:t>
            </a:r>
            <a:r>
              <a:rPr lang="en-US" altLang="zh-CN" sz="2000" dirty="0"/>
              <a:t> or </a:t>
            </a:r>
            <a:r>
              <a:rPr lang="en-US" altLang="zh-CN" sz="2000" b="1" i="1" dirty="0"/>
              <a:t>write-only</a:t>
            </a:r>
            <a:r>
              <a:rPr lang="en-US" altLang="zh-CN" sz="2000" dirty="0"/>
              <a:t> streams.</a:t>
            </a:r>
          </a:p>
          <a:p>
            <a:pPr lvl="1"/>
            <a:r>
              <a:rPr lang="en-US" altLang="zh-CN" sz="2000" dirty="0"/>
              <a:t>To allow a file to be read from and written to </a:t>
            </a:r>
            <a:r>
              <a:rPr lang="en-US" altLang="zh-CN" sz="2000" b="1" dirty="0">
                <a:solidFill>
                  <a:srgbClr val="FF0000"/>
                </a:solidFill>
              </a:rPr>
              <a:t>at random locations</a:t>
            </a:r>
            <a:r>
              <a:rPr lang="en-US" altLang="zh-CN" sz="2000" dirty="0"/>
              <a:t>.</a:t>
            </a:r>
          </a:p>
          <a:p>
            <a:pPr lvl="1"/>
            <a:r>
              <a:rPr lang="zh-CN" altLang="en-US" sz="2000" dirty="0"/>
              <a:t>很多方法与</a:t>
            </a:r>
            <a:r>
              <a:rPr lang="en-US" altLang="zh-CN" sz="2000" dirty="0" err="1"/>
              <a:t>DataInputStream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DataOutputStream</a:t>
            </a:r>
            <a:r>
              <a:rPr lang="zh-CN" altLang="en-US" sz="2000" dirty="0"/>
              <a:t>是一样的，因为实现了</a:t>
            </a:r>
            <a:r>
              <a:rPr lang="en-US" altLang="zh-CN" sz="2000" dirty="0" err="1"/>
              <a:t>DataInput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DataOutput</a:t>
            </a:r>
            <a:r>
              <a:rPr lang="zh-CN" altLang="en-US" sz="2000" dirty="0"/>
              <a:t>接口。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78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u="sng" dirty="0"/>
              <a:t>Text I/O classes</a:t>
            </a:r>
          </a:p>
          <a:p>
            <a:pPr lvl="1"/>
            <a:r>
              <a:rPr lang="en-US" altLang="zh-CN" sz="2000" dirty="0"/>
              <a:t>Scanner (</a:t>
            </a:r>
            <a:r>
              <a:rPr lang="en-US" altLang="zh-CN" sz="2000" dirty="0" err="1"/>
              <a:t>java.util.scanner</a:t>
            </a:r>
            <a:r>
              <a:rPr lang="en-US" altLang="zh-CN" sz="2000" dirty="0"/>
              <a:t>): </a:t>
            </a:r>
            <a:r>
              <a:rPr lang="en-US" altLang="zh-CN" sz="2000" b="1" dirty="0">
                <a:solidFill>
                  <a:srgbClr val="FF0000"/>
                </a:solidFill>
              </a:rPr>
              <a:t>read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string and primitive data values from a </a:t>
            </a:r>
            <a:r>
              <a:rPr lang="en-US" altLang="zh-CN" sz="2000" b="1" u="sng" dirty="0">
                <a:solidFill>
                  <a:srgbClr val="FF0000"/>
                </a:solidFill>
              </a:rPr>
              <a:t>text</a:t>
            </a:r>
            <a:r>
              <a:rPr lang="en-US" altLang="zh-CN" sz="2000" dirty="0"/>
              <a:t> file</a:t>
            </a:r>
          </a:p>
          <a:p>
            <a:pPr lvl="1"/>
            <a:r>
              <a:rPr lang="en-US" altLang="zh-CN" sz="2000" dirty="0" err="1"/>
              <a:t>PrintWritter</a:t>
            </a:r>
            <a:r>
              <a:rPr lang="en-US" altLang="zh-CN" sz="2000" dirty="0"/>
              <a:t>: create a file and </a:t>
            </a:r>
            <a:r>
              <a:rPr lang="en-US" altLang="zh-CN" sz="2000" b="1" dirty="0">
                <a:solidFill>
                  <a:srgbClr val="FF0000"/>
                </a:solidFill>
              </a:rPr>
              <a:t>write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data to a </a:t>
            </a:r>
            <a:r>
              <a:rPr lang="en-US" altLang="zh-CN" sz="2000" b="1" u="sng" dirty="0">
                <a:solidFill>
                  <a:srgbClr val="FF0000"/>
                </a:solidFill>
              </a:rPr>
              <a:t>text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/>
              <a:t>file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97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u="sng" dirty="0"/>
              <a:t>Binary I/O classes</a:t>
            </a:r>
          </a:p>
          <a:p>
            <a:pPr lvl="1"/>
            <a:r>
              <a:rPr lang="en-US" altLang="zh-CN" sz="2000" b="1" dirty="0" err="1">
                <a:solidFill>
                  <a:srgbClr val="FF0000"/>
                </a:solidFill>
              </a:rPr>
              <a:t>Input</a:t>
            </a:r>
            <a:r>
              <a:rPr lang="en-US" altLang="zh-CN" sz="2000" dirty="0" err="1"/>
              <a:t>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File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Filter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3"/>
            <a:r>
              <a:rPr lang="en-US" altLang="zh-CN" dirty="0" err="1">
                <a:solidFill>
                  <a:srgbClr val="FF0000"/>
                </a:solidFill>
              </a:rPr>
              <a:t>Data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rgbClr val="FF0000"/>
                </a:solidFill>
              </a:rPr>
              <a:t>Buffered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2"/>
            <a:r>
              <a:rPr lang="en-US" altLang="zh-CN" sz="2000" dirty="0" err="1">
                <a:solidFill>
                  <a:srgbClr val="FF0000"/>
                </a:solidFill>
              </a:rPr>
              <a:t>Object</a:t>
            </a:r>
            <a:r>
              <a:rPr lang="en-US" altLang="zh-CN" sz="2000" dirty="0" err="1"/>
              <a:t>InputStream</a:t>
            </a:r>
            <a:endParaRPr lang="en-US" altLang="zh-CN" sz="2000" dirty="0"/>
          </a:p>
          <a:p>
            <a:pPr lvl="1"/>
            <a:r>
              <a:rPr lang="en-US" altLang="zh-CN" sz="2000" b="1" dirty="0" err="1">
                <a:solidFill>
                  <a:srgbClr val="0000FF"/>
                </a:solidFill>
              </a:rPr>
              <a:t>Output</a:t>
            </a:r>
            <a:r>
              <a:rPr lang="en-US" altLang="zh-CN" sz="2000" dirty="0" err="1"/>
              <a:t>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File</a:t>
            </a:r>
            <a:r>
              <a:rPr lang="en-US" altLang="zh-CN" sz="2000" dirty="0" err="1"/>
              <a:t>OutputStream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Filter</a:t>
            </a:r>
            <a:r>
              <a:rPr lang="en-US" altLang="zh-CN" sz="2000" dirty="0" err="1"/>
              <a:t>OutputStream</a:t>
            </a:r>
            <a:endParaRPr lang="en-US" altLang="zh-CN" sz="2000" dirty="0"/>
          </a:p>
          <a:p>
            <a:pPr lvl="3"/>
            <a:r>
              <a:rPr lang="en-US" altLang="zh-CN" dirty="0" err="1">
                <a:solidFill>
                  <a:srgbClr val="0000FF"/>
                </a:solidFill>
              </a:rPr>
              <a:t>Data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3"/>
            <a:r>
              <a:rPr lang="en-US" altLang="zh-CN" dirty="0" err="1">
                <a:solidFill>
                  <a:srgbClr val="0000FF"/>
                </a:solidFill>
              </a:rPr>
              <a:t>Buffered</a:t>
            </a:r>
            <a:r>
              <a:rPr lang="en-US" altLang="zh-CN" dirty="0" err="1"/>
              <a:t>InputStream</a:t>
            </a:r>
            <a:endParaRPr lang="en-US" altLang="zh-CN" dirty="0"/>
          </a:p>
          <a:p>
            <a:pPr lvl="2"/>
            <a:r>
              <a:rPr lang="en-US" altLang="zh-CN" sz="2000" dirty="0" err="1">
                <a:solidFill>
                  <a:srgbClr val="0000FF"/>
                </a:solidFill>
              </a:rPr>
              <a:t>Object</a:t>
            </a:r>
            <a:r>
              <a:rPr lang="en-US" altLang="zh-CN" sz="2000" dirty="0" err="1"/>
              <a:t>OutputStream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4831459" y="3337828"/>
            <a:ext cx="417646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Adds a </a:t>
            </a:r>
            <a:r>
              <a:rPr lang="en-US" altLang="zh-CN" b="1" u="sng" dirty="0"/>
              <a:t>buffer</a:t>
            </a:r>
            <a:r>
              <a:rPr lang="en-US" altLang="zh-CN" dirty="0"/>
              <a:t> in the stream for storing bytes for </a:t>
            </a:r>
            <a:r>
              <a:rPr lang="en-US" altLang="zh-CN" b="1" u="sng" dirty="0">
                <a:solidFill>
                  <a:srgbClr val="FF0000"/>
                </a:solidFill>
              </a:rPr>
              <a:t>efficient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processing.</a:t>
            </a:r>
            <a:r>
              <a:rPr lang="zh-CN" altLang="en-US" dirty="0"/>
              <a:t> </a:t>
            </a:r>
            <a:r>
              <a:rPr lang="en-US" altLang="zh-CN" dirty="0"/>
              <a:t>We should </a:t>
            </a:r>
            <a:r>
              <a:rPr lang="en-US" altLang="zh-CN" b="1" dirty="0"/>
              <a:t>always use buffered I/O </a:t>
            </a:r>
            <a:r>
              <a:rPr lang="en-US" altLang="zh-CN" dirty="0"/>
              <a:t>to speed up input and output.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831459" y="1322765"/>
            <a:ext cx="4176462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Reads </a:t>
            </a:r>
            <a:r>
              <a:rPr lang="en-US" altLang="zh-CN" b="1" u="sng" dirty="0"/>
              <a:t>bytes</a:t>
            </a:r>
            <a:r>
              <a:rPr lang="en-US" altLang="zh-CN" dirty="0"/>
              <a:t> from the stream and converts them into appropriate </a:t>
            </a:r>
            <a:r>
              <a:rPr lang="en-US" altLang="zh-CN" b="1" u="sng" dirty="0">
                <a:solidFill>
                  <a:srgbClr val="FF0000"/>
                </a:solidFill>
              </a:rPr>
              <a:t>primitive values or strings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Converts </a:t>
            </a:r>
            <a:r>
              <a:rPr lang="en-US" altLang="zh-CN" b="1" u="sng" dirty="0">
                <a:solidFill>
                  <a:srgbClr val="FF0000"/>
                </a:solidFill>
              </a:rPr>
              <a:t>primitive type values or strings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into </a:t>
            </a:r>
            <a:r>
              <a:rPr lang="en-US" altLang="zh-CN" b="1" u="sng" dirty="0"/>
              <a:t>bytes</a:t>
            </a:r>
            <a:r>
              <a:rPr lang="en-US" altLang="zh-CN" dirty="0"/>
              <a:t> and outputs the bytes to the stream.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967361" y="2367930"/>
            <a:ext cx="782564" cy="8640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4346451" y="3680157"/>
            <a:ext cx="4320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831459" y="692696"/>
            <a:ext cx="4176462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Read/write </a:t>
            </a:r>
            <a:r>
              <a:rPr lang="en-US" altLang="zh-CN" b="1" u="sng" dirty="0"/>
              <a:t>bytes</a:t>
            </a:r>
            <a:r>
              <a:rPr lang="en-US" altLang="zh-CN" dirty="0"/>
              <a:t> from/to files.</a:t>
            </a:r>
            <a:endParaRPr lang="zh-CN" altLang="en-US" dirty="0"/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3419872" y="877362"/>
            <a:ext cx="1358628" cy="1673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831459" y="4798893"/>
            <a:ext cx="4176462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Performs I/O for </a:t>
            </a:r>
            <a:r>
              <a:rPr lang="en-US" altLang="zh-CN" b="1" u="sng" dirty="0">
                <a:solidFill>
                  <a:srgbClr val="FF0000"/>
                </a:solidFill>
              </a:rPr>
              <a:t>objects</a:t>
            </a:r>
            <a:r>
              <a:rPr lang="en-US" altLang="zh-CN" dirty="0"/>
              <a:t>, </a:t>
            </a:r>
            <a:r>
              <a:rPr lang="en-US" altLang="zh-CN" b="1" u="sng" dirty="0">
                <a:solidFill>
                  <a:srgbClr val="FF0000"/>
                </a:solidFill>
              </a:rPr>
              <a:t>primitive values and strings</a:t>
            </a:r>
            <a:r>
              <a:rPr lang="en-US" altLang="zh-CN" dirty="0"/>
              <a:t>. </a:t>
            </a:r>
            <a:r>
              <a:rPr lang="zh-CN" altLang="en-US" b="1" dirty="0"/>
              <a:t>可完全替换</a:t>
            </a:r>
            <a:r>
              <a:rPr lang="en-US" altLang="zh-CN" b="1" dirty="0" err="1"/>
              <a:t>DataInputStream</a:t>
            </a:r>
            <a:r>
              <a:rPr lang="en-US" altLang="zh-CN" b="1" dirty="0"/>
              <a:t>.</a:t>
            </a:r>
            <a:endParaRPr lang="zh-CN" altLang="en-US" b="1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3727774" y="4026372"/>
            <a:ext cx="1022151" cy="1130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017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补充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DataInputStream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BufferedInputStream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ObjectInputStream</a:t>
            </a:r>
            <a:r>
              <a:rPr lang="en-US" altLang="zh-CN" sz="2000" dirty="0"/>
              <a:t> on </a:t>
            </a:r>
            <a:r>
              <a:rPr lang="en-US" altLang="zh-CN" sz="2000" dirty="0" err="1">
                <a:solidFill>
                  <a:srgbClr val="FF0000"/>
                </a:solidFill>
              </a:rPr>
              <a:t>FileInputStream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b="1" i="1" u="sng" dirty="0"/>
              <a:t>Wrap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ObjectInputStream</a:t>
            </a:r>
            <a:r>
              <a:rPr lang="en-US" altLang="zh-CN" sz="2000" dirty="0"/>
              <a:t> on </a:t>
            </a:r>
            <a:r>
              <a:rPr lang="en-US" altLang="zh-CN" sz="2000" dirty="0" err="1"/>
              <a:t>BufferedInputStream</a:t>
            </a:r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1222648" y="2060848"/>
            <a:ext cx="5653608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DataInputStream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6" name="矩形 5"/>
          <p:cNvSpPr/>
          <p:nvPr/>
        </p:nvSpPr>
        <p:spPr>
          <a:xfrm>
            <a:off x="1222648" y="3204265"/>
            <a:ext cx="6085656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7" name="矩形 6"/>
          <p:cNvSpPr/>
          <p:nvPr/>
        </p:nvSpPr>
        <p:spPr>
          <a:xfrm>
            <a:off x="1222648" y="4284385"/>
            <a:ext cx="6085656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8" name="矩形 7"/>
          <p:cNvSpPr/>
          <p:nvPr/>
        </p:nvSpPr>
        <p:spPr>
          <a:xfrm>
            <a:off x="1222648" y="5733256"/>
            <a:ext cx="6373688" cy="58477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input =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BufferedInputStream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FileInputStream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"input.dat"</a:t>
            </a:r>
            <a:r>
              <a:rPr lang="en-US" altLang="zh-CN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 );</a:t>
            </a:r>
          </a:p>
        </p:txBody>
      </p:sp>
    </p:spTree>
    <p:extLst>
      <p:ext uri="{BB962C8B-B14F-4D97-AF65-F5344CB8AC3E}">
        <p14:creationId xmlns:p14="http://schemas.microsoft.com/office/powerpoint/2010/main" val="3642253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目录</a:t>
            </a:r>
          </a:p>
          <a:p>
            <a:r>
              <a:rPr lang="en-US" altLang="zh-CN" sz="2000" dirty="0"/>
              <a:t>(1)</a:t>
            </a:r>
            <a:r>
              <a:rPr lang="zh-CN" altLang="en-US" sz="2000" dirty="0"/>
              <a:t>创建目录</a:t>
            </a:r>
          </a:p>
          <a:p>
            <a:pPr lvl="1"/>
            <a:r>
              <a:rPr lang="en-US" altLang="zh-CN" sz="2000" dirty="0"/>
              <a:t>File</a:t>
            </a:r>
            <a:r>
              <a:rPr lang="zh-CN" altLang="en-US" sz="2000" dirty="0"/>
              <a:t>类的对象可以调用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mkdir</a:t>
            </a:r>
            <a:r>
              <a:rPr lang="en-US" altLang="zh-CN" sz="2000" dirty="0"/>
              <a:t>()</a:t>
            </a:r>
            <a:r>
              <a:rPr lang="zh-CN" altLang="en-US" sz="2000" dirty="0"/>
              <a:t>：</a:t>
            </a:r>
            <a:r>
              <a:rPr lang="zh-CN" altLang="en-US" sz="2000" dirty="0">
                <a:solidFill>
                  <a:srgbClr val="FF0000"/>
                </a:solidFill>
              </a:rPr>
              <a:t>创建一个目录</a:t>
            </a:r>
            <a:endParaRPr lang="zh-CN" altLang="en-US" sz="2000" dirty="0"/>
          </a:p>
          <a:p>
            <a:endParaRPr lang="en-US" altLang="zh-CN" sz="2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altLang="zh-CN" sz="2000" dirty="0"/>
              <a:t>(2)</a:t>
            </a:r>
            <a:r>
              <a:rPr lang="zh-CN" altLang="en-US" sz="2000" dirty="0"/>
              <a:t>列出目录中的文件（如果</a:t>
            </a:r>
            <a:r>
              <a:rPr lang="en-US" altLang="zh-CN" sz="2000" dirty="0"/>
              <a:t>File</a:t>
            </a:r>
            <a:r>
              <a:rPr lang="zh-CN" altLang="en-US" sz="2000" dirty="0"/>
              <a:t>对象是一个目录）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String[] </a:t>
            </a:r>
            <a:r>
              <a:rPr lang="en-US" altLang="zh-CN" sz="2000" dirty="0"/>
              <a:t>list()</a:t>
            </a:r>
            <a:r>
              <a:rPr lang="zh-CN" altLang="en-US" sz="2000" dirty="0"/>
              <a:t>：用</a:t>
            </a:r>
            <a:r>
              <a:rPr lang="zh-CN" altLang="en-US" sz="2000" b="1" u="sng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返回目录下的</a:t>
            </a:r>
            <a:r>
              <a:rPr lang="zh-CN" altLang="en-US" sz="2000" dirty="0">
                <a:solidFill>
                  <a:srgbClr val="FF0000"/>
                </a:solidFill>
              </a:rPr>
              <a:t>全部文件</a:t>
            </a: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String[]</a:t>
            </a:r>
            <a:r>
              <a:rPr lang="en-US" altLang="zh-CN" sz="2000" dirty="0"/>
              <a:t> list(</a:t>
            </a:r>
            <a:r>
              <a:rPr lang="en-US" altLang="zh-CN" sz="2000" dirty="0" err="1">
                <a:solidFill>
                  <a:srgbClr val="0000FF"/>
                </a:solidFill>
              </a:rPr>
              <a:t>FilenameFilter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：用</a:t>
            </a:r>
            <a:r>
              <a:rPr lang="zh-CN" altLang="en-US" sz="2000" b="1" u="sng" dirty="0">
                <a:solidFill>
                  <a:srgbClr val="FF0000"/>
                </a:solidFill>
              </a:rPr>
              <a:t>字符串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</a:t>
            </a:r>
            <a:r>
              <a:rPr lang="zh-CN" altLang="en-US" sz="2000" dirty="0">
                <a:solidFill>
                  <a:srgbClr val="0000FF"/>
                </a:solidFill>
              </a:rPr>
              <a:t>指定类型的全部文件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File[]</a:t>
            </a:r>
            <a:r>
              <a:rPr lang="en-US" altLang="zh-CN" sz="2000" dirty="0"/>
              <a:t> </a:t>
            </a:r>
            <a:r>
              <a:rPr lang="en-US" altLang="zh-CN" sz="2000" dirty="0" err="1"/>
              <a:t>listFiles</a:t>
            </a:r>
            <a:r>
              <a:rPr lang="en-US" altLang="zh-CN" sz="2000" dirty="0"/>
              <a:t>()</a:t>
            </a:r>
            <a:r>
              <a:rPr lang="zh-CN" altLang="en-US" sz="2000" dirty="0"/>
              <a:t>：用</a:t>
            </a:r>
            <a:r>
              <a:rPr lang="en-US" altLang="zh-CN" sz="2000" b="1" u="sng" dirty="0">
                <a:solidFill>
                  <a:srgbClr val="FF0000"/>
                </a:solidFill>
              </a:rPr>
              <a:t>File</a:t>
            </a:r>
            <a:r>
              <a:rPr lang="zh-CN" altLang="en-US" sz="2000" b="1" u="sng" dirty="0">
                <a:solidFill>
                  <a:srgbClr val="FF0000"/>
                </a:solidFill>
              </a:rPr>
              <a:t>对象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返回目录下的</a:t>
            </a:r>
            <a:r>
              <a:rPr lang="zh-CN" altLang="en-US" sz="2000" dirty="0">
                <a:solidFill>
                  <a:srgbClr val="FF0000"/>
                </a:solidFill>
              </a:rPr>
              <a:t>全部文件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dirty="0"/>
              <a:t>public </a:t>
            </a:r>
            <a:r>
              <a:rPr lang="en-US" altLang="zh-CN" sz="2000" dirty="0">
                <a:solidFill>
                  <a:srgbClr val="FF0000"/>
                </a:solidFill>
              </a:rPr>
              <a:t>File[] </a:t>
            </a:r>
            <a:r>
              <a:rPr lang="en-US" altLang="zh-CN" sz="2000" dirty="0" err="1"/>
              <a:t>listFiles</a:t>
            </a:r>
            <a:r>
              <a:rPr lang="en-US" altLang="zh-CN" sz="2000" dirty="0"/>
              <a:t>(</a:t>
            </a:r>
            <a:r>
              <a:rPr lang="en-US" altLang="zh-CN" sz="2000" dirty="0" err="1">
                <a:solidFill>
                  <a:srgbClr val="0000FF"/>
                </a:solidFill>
              </a:rPr>
              <a:t>FilenameFilter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obj</a:t>
            </a:r>
            <a:r>
              <a:rPr lang="en-US" altLang="zh-CN" sz="2000" dirty="0"/>
              <a:t>)</a:t>
            </a:r>
            <a:r>
              <a:rPr lang="zh-CN" altLang="en-US" sz="2000" dirty="0"/>
              <a:t>：用</a:t>
            </a:r>
            <a:r>
              <a:rPr lang="en-US" altLang="zh-CN" sz="2000" b="1" u="sng" dirty="0">
                <a:solidFill>
                  <a:srgbClr val="FF0000"/>
                </a:solidFill>
              </a:rPr>
              <a:t>File</a:t>
            </a:r>
            <a:r>
              <a:rPr lang="zh-CN" altLang="en-US" sz="2000" b="1" u="sng" dirty="0">
                <a:solidFill>
                  <a:srgbClr val="FF0000"/>
                </a:solidFill>
              </a:rPr>
              <a:t>对象</a:t>
            </a:r>
            <a:r>
              <a:rPr lang="zh-CN" altLang="en-US" sz="2000" dirty="0">
                <a:solidFill>
                  <a:srgbClr val="FF0000"/>
                </a:solidFill>
              </a:rPr>
              <a:t>数组形式</a:t>
            </a:r>
            <a:r>
              <a:rPr lang="zh-CN" altLang="en-US" sz="2000" dirty="0"/>
              <a:t>返回目录下</a:t>
            </a:r>
            <a:r>
              <a:rPr lang="zh-CN" altLang="en-US" sz="2000" dirty="0">
                <a:solidFill>
                  <a:srgbClr val="0000FF"/>
                </a:solidFill>
              </a:rPr>
              <a:t>指定类型的全部文件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9.1 </a:t>
            </a:r>
            <a:r>
              <a:rPr lang="zh-CN" altLang="en-US" sz="3200" dirty="0"/>
              <a:t>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3.</a:t>
            </a:r>
            <a:r>
              <a:rPr lang="zh-CN" altLang="en-US" sz="2000" dirty="0"/>
              <a:t>文件的创建与删除</a:t>
            </a:r>
          </a:p>
          <a:p>
            <a:r>
              <a:rPr lang="zh-CN" altLang="en-US" sz="2000" dirty="0"/>
              <a:t>当使用</a:t>
            </a:r>
            <a:r>
              <a:rPr lang="en-US" altLang="zh-CN" sz="2000" dirty="0"/>
              <a:t>File</a:t>
            </a:r>
            <a:r>
              <a:rPr lang="zh-CN" altLang="en-US" sz="2000" dirty="0"/>
              <a:t>类创建一个文件对象后，例如：</a:t>
            </a:r>
          </a:p>
          <a:p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</a:t>
            </a:r>
            <a:r>
              <a:rPr lang="zh-CN" altLang="en-US" sz="2000" b="1" dirty="0">
                <a:solidFill>
                  <a:srgbClr val="FF0000"/>
                </a:solidFill>
              </a:rPr>
              <a:t>没有</a:t>
            </a:r>
            <a:r>
              <a:rPr lang="zh-CN" altLang="en-US" sz="2000" dirty="0"/>
              <a:t>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的文件，文件对象</a:t>
            </a:r>
            <a:r>
              <a:rPr lang="en-US" altLang="zh-CN" sz="2000" dirty="0"/>
              <a:t>file</a:t>
            </a:r>
            <a:r>
              <a:rPr lang="zh-CN" altLang="en-US" sz="2000" dirty="0"/>
              <a:t>需要调用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createNewFile</a:t>
            </a:r>
            <a:r>
              <a:rPr lang="en-US" altLang="zh-CN" sz="2000" dirty="0"/>
              <a:t>()</a:t>
            </a:r>
            <a:r>
              <a:rPr lang="zh-CN" altLang="en-US" sz="2000" dirty="0"/>
              <a:t>，即                                  ，从而在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目录中建立一个名字为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的文件。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如果</a:t>
            </a:r>
            <a:r>
              <a:rPr lang="en-US" altLang="zh-CN" sz="2000" dirty="0"/>
              <a:t>c:\myletter</a:t>
            </a:r>
            <a:r>
              <a:rPr lang="zh-CN" altLang="en-US" sz="2000" dirty="0"/>
              <a:t>目录中</a:t>
            </a:r>
            <a:r>
              <a:rPr lang="zh-CN" altLang="en-US" sz="2000" b="1" dirty="0">
                <a:solidFill>
                  <a:srgbClr val="0000FF"/>
                </a:solidFill>
              </a:rPr>
              <a:t>已有</a:t>
            </a:r>
            <a:r>
              <a:rPr lang="zh-CN" altLang="en-US" sz="2000" dirty="0"/>
              <a:t>名字为</a:t>
            </a:r>
            <a:r>
              <a:rPr lang="en-US" altLang="zh-CN" sz="2000" dirty="0"/>
              <a:t>letter.txt</a:t>
            </a:r>
            <a:r>
              <a:rPr lang="zh-CN" altLang="en-US" sz="2000" dirty="0"/>
              <a:t>的文件，则打开这个文件。</a:t>
            </a:r>
          </a:p>
          <a:p>
            <a:endParaRPr lang="en-US" altLang="zh-CN" sz="2000" dirty="0"/>
          </a:p>
          <a:p>
            <a:r>
              <a:rPr lang="zh-CN" altLang="en-US" sz="2000" dirty="0"/>
              <a:t>文件对象调用方法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delete()</a:t>
            </a:r>
            <a:r>
              <a:rPr lang="zh-CN" altLang="en-US" sz="2000" dirty="0"/>
              <a:t>可以删除当前文件，例如：</a:t>
            </a:r>
          </a:p>
        </p:txBody>
      </p:sp>
      <p:sp>
        <p:nvSpPr>
          <p:cNvPr id="4" name="矩形 3"/>
          <p:cNvSpPr/>
          <p:nvPr/>
        </p:nvSpPr>
        <p:spPr>
          <a:xfrm>
            <a:off x="1331640" y="2348880"/>
            <a:ext cx="590465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Consolas" panose="020B0609020204030204" pitchFamily="49" charset="0"/>
              </a:rPr>
              <a:t>File </a:t>
            </a:r>
            <a:r>
              <a:rPr lang="en-US" altLang="zh-CN" sz="1600" b="1" dirty="0" err="1">
                <a:latin typeface="Consolas" panose="020B0609020204030204" pitchFamily="49" charset="0"/>
              </a:rPr>
              <a:t>file</a:t>
            </a:r>
            <a:r>
              <a:rPr lang="en-US" altLang="zh-CN" sz="1600" b="1" dirty="0">
                <a:latin typeface="Consolas" panose="020B0609020204030204" pitchFamily="49" charset="0"/>
              </a:rPr>
              <a:t> = new File("c:\\myletter","letter.txt");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31640" y="5106670"/>
            <a:ext cx="1800200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 err="1">
                <a:latin typeface="Consolas" panose="020B0609020204030204" pitchFamily="49" charset="0"/>
              </a:rPr>
              <a:t>file.delete</a:t>
            </a:r>
            <a:r>
              <a:rPr lang="en-US" altLang="zh-CN" sz="1600" b="1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5807183" y="3023849"/>
            <a:ext cx="187220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file.createNewFile</a:t>
            </a:r>
            <a:r>
              <a:rPr lang="en-US" altLang="zh-CN" sz="1600" dirty="0"/>
              <a:t>();</a:t>
            </a:r>
            <a:endParaRPr lang="en-US" altLang="zh-CN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23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10461</TotalTime>
  <Words>7335</Words>
  <Application>Microsoft Office PowerPoint</Application>
  <PresentationFormat>全屏显示(4:3)</PresentationFormat>
  <Paragraphs>1171</Paragraphs>
  <Slides>79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4" baseType="lpstr">
      <vt:lpstr>仿宋</vt:lpstr>
      <vt:lpstr>Arial</vt:lpstr>
      <vt:lpstr>Calibri</vt:lpstr>
      <vt:lpstr>Consolas</vt:lpstr>
      <vt:lpstr>Office Theme</vt:lpstr>
      <vt:lpstr>JAVA程序设计</vt:lpstr>
      <vt:lpstr>引言</vt:lpstr>
      <vt:lpstr>引言</vt:lpstr>
      <vt:lpstr>引言</vt:lpstr>
      <vt:lpstr>Outline</vt:lpstr>
      <vt:lpstr>9.1 文件</vt:lpstr>
      <vt:lpstr>9.1 文件</vt:lpstr>
      <vt:lpstr>9.1 文件</vt:lpstr>
      <vt:lpstr>9.1 文件</vt:lpstr>
      <vt:lpstr>9.1 文件</vt:lpstr>
      <vt:lpstr>9.1 文件</vt:lpstr>
      <vt:lpstr>9.1 文件</vt:lpstr>
      <vt:lpstr>9.1 文件</vt:lpstr>
      <vt:lpstr>Outline</vt:lpstr>
      <vt:lpstr>9.12 使用Scanner解析文件</vt:lpstr>
      <vt:lpstr>9.12 使用Scanner解析文件</vt:lpstr>
      <vt:lpstr>9.12 使用Scanner解析文件</vt:lpstr>
      <vt:lpstr>PowerPoint 演示文稿</vt:lpstr>
      <vt:lpstr>9.12 使用Scanner解析文件</vt:lpstr>
      <vt:lpstr>9.12 使用Scanner解析文件</vt:lpstr>
      <vt:lpstr>PowerPoint 演示文稿</vt:lpstr>
      <vt:lpstr>9.12 使用Scanner解析文件</vt:lpstr>
      <vt:lpstr>Outline</vt:lpstr>
      <vt:lpstr>9.3 文件字符流</vt:lpstr>
      <vt:lpstr>9.3 文件字符流</vt:lpstr>
      <vt:lpstr>9.3 文件字符流</vt:lpstr>
      <vt:lpstr>Outline</vt:lpstr>
      <vt:lpstr>9.5 缓冲流</vt:lpstr>
      <vt:lpstr>9.5 缓冲流</vt:lpstr>
      <vt:lpstr>9.5 缓冲流</vt:lpstr>
      <vt:lpstr>9.5 缓冲流</vt:lpstr>
      <vt:lpstr>Outline</vt:lpstr>
      <vt:lpstr>9.2 文件字节流</vt:lpstr>
      <vt:lpstr>9.2 文件字节流</vt:lpstr>
      <vt:lpstr>9.2 文件字节流</vt:lpstr>
      <vt:lpstr>9.2 文件字节流</vt:lpstr>
      <vt:lpstr>Outline</vt:lpstr>
      <vt:lpstr>9.8 数据流</vt:lpstr>
      <vt:lpstr>9.8 数据流</vt:lpstr>
      <vt:lpstr>9.8 数据流</vt:lpstr>
      <vt:lpstr>9.8 数据流</vt:lpstr>
      <vt:lpstr>Outline</vt:lpstr>
      <vt:lpstr>9.9 对象流</vt:lpstr>
      <vt:lpstr>9.9 对象流</vt:lpstr>
      <vt:lpstr>9.9 对象流</vt:lpstr>
      <vt:lpstr>9.9 对象流</vt:lpstr>
      <vt:lpstr>Outline</vt:lpstr>
      <vt:lpstr>9.10 序列化和对象克隆</vt:lpstr>
      <vt:lpstr>9.10 序列化和对象克隆</vt:lpstr>
      <vt:lpstr>9.10 序列化和对象克隆</vt:lpstr>
      <vt:lpstr>Outline</vt:lpstr>
      <vt:lpstr>9.6 数组流</vt:lpstr>
      <vt:lpstr>9.6 数组流</vt:lpstr>
      <vt:lpstr>9.6 数组流</vt:lpstr>
      <vt:lpstr>9.6 数组流</vt:lpstr>
      <vt:lpstr>9.6 数组流</vt:lpstr>
      <vt:lpstr>9.6 数组流</vt:lpstr>
      <vt:lpstr>Outline</vt:lpstr>
      <vt:lpstr>9.7 字符串流</vt:lpstr>
      <vt:lpstr>9.7 字符串流</vt:lpstr>
      <vt:lpstr>Outline</vt:lpstr>
      <vt:lpstr>9.11 随机读写流</vt:lpstr>
      <vt:lpstr>9.11 随机读写流</vt:lpstr>
      <vt:lpstr>9.11 随机读写流</vt:lpstr>
      <vt:lpstr>9.11 随机读写流</vt:lpstr>
      <vt:lpstr>9.11 随机读写流</vt:lpstr>
      <vt:lpstr>Outline</vt:lpstr>
      <vt:lpstr>9.13 文件锁</vt:lpstr>
      <vt:lpstr>9.13 文件锁</vt:lpstr>
      <vt:lpstr>9.13 文件锁</vt:lpstr>
      <vt:lpstr>9.13 文件锁</vt:lpstr>
      <vt:lpstr>第九章小结</vt:lpstr>
      <vt:lpstr>补充</vt:lpstr>
      <vt:lpstr>补充</vt:lpstr>
      <vt:lpstr>补充</vt:lpstr>
      <vt:lpstr>补充</vt:lpstr>
      <vt:lpstr>补充</vt:lpstr>
      <vt:lpstr>补充</vt:lpstr>
      <vt:lpstr>补充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Wenjun Lee</cp:lastModifiedBy>
  <cp:revision>917</cp:revision>
  <dcterms:created xsi:type="dcterms:W3CDTF">2006-08-16T00:00:00Z</dcterms:created>
  <dcterms:modified xsi:type="dcterms:W3CDTF">2024-12-17T15:55:08Z</dcterms:modified>
</cp:coreProperties>
</file>