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845" r:id="rId2"/>
    <p:sldId id="846" r:id="rId3"/>
    <p:sldId id="905" r:id="rId4"/>
    <p:sldId id="927" r:id="rId5"/>
    <p:sldId id="929" r:id="rId6"/>
    <p:sldId id="926" r:id="rId7"/>
    <p:sldId id="931" r:id="rId8"/>
    <p:sldId id="925" r:id="rId9"/>
    <p:sldId id="906" r:id="rId10"/>
    <p:sldId id="928" r:id="rId11"/>
    <p:sldId id="930" r:id="rId12"/>
    <p:sldId id="907" r:id="rId13"/>
    <p:sldId id="908" r:id="rId14"/>
    <p:sldId id="937" r:id="rId15"/>
    <p:sldId id="910" r:id="rId16"/>
    <p:sldId id="911" r:id="rId17"/>
    <p:sldId id="912" r:id="rId18"/>
    <p:sldId id="913" r:id="rId19"/>
    <p:sldId id="914" r:id="rId20"/>
    <p:sldId id="932" r:id="rId21"/>
    <p:sldId id="915" r:id="rId22"/>
    <p:sldId id="916" r:id="rId23"/>
    <p:sldId id="917" r:id="rId24"/>
    <p:sldId id="918" r:id="rId25"/>
    <p:sldId id="850" r:id="rId26"/>
    <p:sldId id="922" r:id="rId27"/>
    <p:sldId id="923" r:id="rId28"/>
    <p:sldId id="919" r:id="rId29"/>
    <p:sldId id="920" r:id="rId30"/>
    <p:sldId id="924" r:id="rId31"/>
    <p:sldId id="921" r:id="rId32"/>
    <p:sldId id="934" r:id="rId33"/>
    <p:sldId id="933" r:id="rId34"/>
    <p:sldId id="935" r:id="rId35"/>
    <p:sldId id="936" r:id="rId36"/>
    <p:sldId id="938" r:id="rId37"/>
    <p:sldId id="939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CC3300"/>
    <a:srgbClr val="FFFFFF"/>
    <a:srgbClr val="3333FF"/>
    <a:srgbClr val="FF00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311" autoAdjust="0"/>
    <p:restoredTop sz="87726" autoAdjust="0"/>
  </p:normalViewPr>
  <p:slideViewPr>
    <p:cSldViewPr>
      <p:cViewPr varScale="1">
        <p:scale>
          <a:sx n="65" d="100"/>
          <a:sy n="65" d="100"/>
        </p:scale>
        <p:origin x="-12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15445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Finding left child can be done by shifting</a:t>
            </a:r>
            <a:r>
              <a:rPr lang="en-US" baseline="0" dirty="0" smtClean="0"/>
              <a:t> the binary representation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left by one position and f</a:t>
            </a:r>
            <a:r>
              <a:rPr lang="en-US" dirty="0" smtClean="0"/>
              <a:t>inding right child can be done by shifting</a:t>
            </a:r>
            <a:r>
              <a:rPr lang="en-US" baseline="0" dirty="0" smtClean="0"/>
              <a:t> the binary representation of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left by one position and then adding a 1 at the lowest bit.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example for min-priority queue: manage</a:t>
            </a:r>
            <a:r>
              <a:rPr lang="en-US" baseline="0" dirty="0" smtClean="0"/>
              <a:t> pages in memory buffer, when space is needed to accommodate a new page, a current will be selected for elimination – select the one has the lowest priority based on LRU (for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02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baseline="0" dirty="0" smtClean="0"/>
              <a:t> nodes of height h: 1 + 2 + 2</a:t>
            </a:r>
            <a:r>
              <a:rPr lang="en-US" baseline="30000" dirty="0" smtClean="0"/>
              <a:t>2</a:t>
            </a:r>
            <a:r>
              <a:rPr lang="en-US" baseline="0" dirty="0" smtClean="0"/>
              <a:t> + … + 2</a:t>
            </a:r>
            <a:r>
              <a:rPr lang="en-US" i="1" baseline="30000" dirty="0" smtClean="0"/>
              <a:t>h </a:t>
            </a:r>
            <a:r>
              <a:rPr lang="en-US" baseline="0" dirty="0" smtClean="0"/>
              <a:t>= sum_(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=0 to h) 2</a:t>
            </a:r>
            <a:r>
              <a:rPr lang="en-US" i="1" baseline="30000" dirty="0" smtClean="0"/>
              <a:t>i</a:t>
            </a:r>
            <a:r>
              <a:rPr lang="en-US" baseline="0" dirty="0" smtClean="0"/>
              <a:t>= (2</a:t>
            </a:r>
            <a:r>
              <a:rPr lang="en-US" baseline="30000" dirty="0" smtClean="0"/>
              <a:t>h+1</a:t>
            </a:r>
            <a:r>
              <a:rPr lang="en-US" baseline="0" dirty="0" smtClean="0"/>
              <a:t> – 1)/(2 – 1) = 2</a:t>
            </a:r>
            <a:r>
              <a:rPr lang="en-US" baseline="30000" dirty="0" smtClean="0"/>
              <a:t>h+1</a:t>
            </a:r>
            <a:r>
              <a:rPr lang="en-US" baseline="0" dirty="0" smtClean="0"/>
              <a:t>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Height with n nodes: from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h+1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– 1 = n, we can obtain h =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lg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(n+1) –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Do not confuse full binary tree with complete binary tree: the former requires each node to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have either 0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or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 child nodes.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4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828800"/>
            <a:ext cx="7772400" cy="2286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算法设计与分析</a:t>
            </a: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4000" b="1" dirty="0" smtClean="0">
                <a:solidFill>
                  <a:srgbClr val="0000CC"/>
                </a:solidFill>
              </a:rPr>
              <a:t>堆</a:t>
            </a:r>
            <a:r>
              <a:rPr lang="zh-CN" altLang="en-US" sz="4000" b="1" dirty="0" smtClean="0">
                <a:solidFill>
                  <a:srgbClr val="0000CC"/>
                </a:solidFill>
              </a:rPr>
              <a:t>排序</a:t>
            </a:r>
            <a:endParaRPr lang="en-US" sz="4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7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</p:spPr>
        <p:txBody>
          <a:bodyPr/>
          <a:lstStyle/>
          <a:p>
            <a:r>
              <a:rPr lang="zh-CN" altLang="en-US" sz="2400" b="1" dirty="0" smtClean="0"/>
              <a:t>一个堆可以用一个数组 </a:t>
            </a:r>
            <a:r>
              <a:rPr lang="en-US" sz="2400" b="1" i="1" dirty="0" smtClean="0"/>
              <a:t>A</a:t>
            </a:r>
            <a:r>
              <a:rPr lang="zh-CN" altLang="en-US" sz="2400" b="1" dirty="0" smtClean="0"/>
              <a:t>来实现。</a:t>
            </a:r>
            <a:endParaRPr lang="en-US" sz="2400" b="1" dirty="0" smtClean="0"/>
          </a:p>
          <a:p>
            <a:pPr lvl="1"/>
            <a:r>
              <a:rPr lang="zh-CN" altLang="en-US" sz="2200" b="1" dirty="0"/>
              <a:t>根</a:t>
            </a:r>
            <a:r>
              <a:rPr lang="zh-CN" altLang="en-US" sz="2200" b="1" dirty="0" smtClean="0"/>
              <a:t>结点是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[1].</a:t>
            </a:r>
          </a:p>
          <a:p>
            <a:pPr lvl="1"/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 </a:t>
            </a:r>
            <a:r>
              <a:rPr lang="zh-CN" altLang="en-US" sz="2200" b="1" dirty="0"/>
              <a:t>的左孩子结点</a:t>
            </a:r>
            <a:r>
              <a:rPr lang="en-US" sz="2200" b="1" dirty="0" smtClean="0"/>
              <a:t> =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[2</a:t>
            </a:r>
            <a:r>
              <a:rPr lang="en-US" sz="2200" b="1" i="1" dirty="0" smtClean="0"/>
              <a:t>i</a:t>
            </a:r>
            <a:r>
              <a:rPr lang="en-US" sz="2200" b="1" dirty="0" smtClean="0"/>
              <a:t>].</a:t>
            </a:r>
          </a:p>
          <a:p>
            <a:pPr lvl="1"/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 </a:t>
            </a:r>
            <a:r>
              <a:rPr lang="zh-CN" altLang="en-US" sz="2200" b="1" dirty="0"/>
              <a:t>的右孩子结点</a:t>
            </a:r>
            <a:r>
              <a:rPr lang="en-US" altLang="zh-CN" sz="2200" b="1" dirty="0"/>
              <a:t> </a:t>
            </a:r>
            <a:r>
              <a:rPr lang="en-US" sz="2200" b="1" dirty="0" smtClean="0"/>
              <a:t>=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[2</a:t>
            </a:r>
            <a:r>
              <a:rPr lang="en-US" sz="2200" b="1" i="1" dirty="0" smtClean="0"/>
              <a:t>i</a:t>
            </a:r>
            <a:r>
              <a:rPr lang="en-US" sz="2200" b="1" dirty="0" smtClean="0"/>
              <a:t> + 1].</a:t>
            </a:r>
          </a:p>
          <a:p>
            <a:pPr lvl="1"/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/>
              <a:t>] </a:t>
            </a:r>
            <a:r>
              <a:rPr lang="zh-CN" altLang="en-US" sz="2200" b="1" dirty="0"/>
              <a:t>的父节点</a:t>
            </a:r>
            <a:r>
              <a:rPr lang="en-US" altLang="zh-CN" sz="2200" b="1" dirty="0"/>
              <a:t> </a:t>
            </a:r>
            <a:r>
              <a:rPr lang="en-US" sz="2200" b="1" dirty="0" smtClean="0"/>
              <a:t>= </a:t>
            </a:r>
            <a:r>
              <a:rPr lang="en-US" sz="2200" b="1" dirty="0"/>
              <a:t>A[ 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 err="1">
                <a:sym typeface="Symbol"/>
              </a:rPr>
              <a:t>i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/>
              <a:t> </a:t>
            </a:r>
            <a:r>
              <a:rPr lang="en-US" sz="2200" b="1" dirty="0" smtClean="0"/>
              <a:t>].</a:t>
            </a:r>
          </a:p>
          <a:p>
            <a:r>
              <a:rPr lang="zh-CN" altLang="en-US" sz="2400" b="1" dirty="0" smtClean="0"/>
              <a:t>使用数组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找父节点和孩子结点的操作可以很快计算。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用数组实现堆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1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zh-CN" altLang="en-US" sz="2400" b="1" dirty="0" smtClean="0"/>
              <a:t>用数组实现最大堆</a:t>
            </a:r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数组实现 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253"/>
          <a:stretch/>
        </p:blipFill>
        <p:spPr bwMode="auto">
          <a:xfrm>
            <a:off x="304800" y="2270726"/>
            <a:ext cx="4495800" cy="277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81217" y="3962400"/>
            <a:ext cx="292458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Arcs go between parents </a:t>
            </a:r>
          </a:p>
          <a:p>
            <a:pPr algn="ctr"/>
            <a:r>
              <a:rPr lang="en-US" dirty="0" smtClean="0"/>
              <a:t>and children.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55856" t="33674" b="22959"/>
          <a:stretch>
            <a:fillRect/>
          </a:stretch>
        </p:blipFill>
        <p:spPr bwMode="auto">
          <a:xfrm>
            <a:off x="4800600" y="2514600"/>
            <a:ext cx="373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1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r>
              <a:rPr lang="en-US" sz="2400" b="1" i="1" dirty="0" smtClean="0">
                <a:solidFill>
                  <a:srgbClr val="C00000"/>
                </a:solidFill>
              </a:rPr>
              <a:t>Max-</a:t>
            </a:r>
            <a:r>
              <a:rPr lang="en-US" sz="2400" b="1" i="1" dirty="0" err="1" smtClean="0">
                <a:solidFill>
                  <a:srgbClr val="C00000"/>
                </a:solidFill>
              </a:rPr>
              <a:t>Heapify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维护最大堆性质</a:t>
            </a:r>
            <a:r>
              <a:rPr lang="en-US" sz="2400" b="1" dirty="0" smtClean="0"/>
              <a:t>; </a:t>
            </a:r>
            <a:r>
              <a:rPr lang="zh-CN" altLang="en-US" sz="2400" b="1" dirty="0" smtClean="0"/>
              <a:t>代价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时间</a:t>
            </a:r>
            <a:endParaRPr lang="en-US" sz="2400" b="1" dirty="0" smtClean="0"/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Build-Max-Heap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从一个无序数组建成一个最大堆</a:t>
            </a:r>
            <a:r>
              <a:rPr lang="en-US" sz="2400" b="1" dirty="0" smtClean="0"/>
              <a:t>; </a:t>
            </a:r>
            <a:r>
              <a:rPr lang="zh-CN" altLang="en-US" sz="2400" b="1" dirty="0" smtClean="0"/>
              <a:t>代价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/>
              <a:t>时间</a:t>
            </a:r>
            <a:endParaRPr lang="en-US" sz="2400" b="1" dirty="0" smtClean="0"/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Heapsort</a:t>
            </a:r>
            <a:r>
              <a:rPr lang="en-US" sz="2400" b="1" dirty="0" smtClean="0"/>
              <a:t>: </a:t>
            </a:r>
            <a:r>
              <a:rPr lang="en-US" altLang="zh-CN" sz="2400" b="1" dirty="0"/>
              <a:t>in place</a:t>
            </a:r>
            <a:r>
              <a:rPr lang="zh-CN" altLang="en-US" sz="2400" b="1" dirty="0" smtClean="0"/>
              <a:t>排序一个数组；代价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r>
              <a:rPr lang="en-US" sz="2400" b="1" i="1" dirty="0" smtClean="0">
                <a:solidFill>
                  <a:srgbClr val="C00000"/>
                </a:solidFill>
              </a:rPr>
              <a:t>Max-Heap-Insert</a:t>
            </a:r>
            <a:r>
              <a:rPr lang="en-US" sz="2400" b="1" dirty="0" smtClean="0"/>
              <a:t>, </a:t>
            </a:r>
            <a:r>
              <a:rPr lang="en-US" sz="2400" b="1" i="1" dirty="0" smtClean="0">
                <a:solidFill>
                  <a:srgbClr val="C00000"/>
                </a:solidFill>
              </a:rPr>
              <a:t>Heap-Extract-Max</a:t>
            </a:r>
            <a:r>
              <a:rPr lang="en-US" sz="2400" b="1" dirty="0" smtClean="0"/>
              <a:t>, </a:t>
            </a:r>
            <a:r>
              <a:rPr lang="en-US" sz="2400" b="1" i="1" dirty="0" smtClean="0">
                <a:solidFill>
                  <a:srgbClr val="C00000"/>
                </a:solidFill>
              </a:rPr>
              <a:t>Heap-Increase-Key</a:t>
            </a:r>
            <a:r>
              <a:rPr lang="en-US" sz="2400" b="1" dirty="0" smtClean="0"/>
              <a:t>, and </a:t>
            </a:r>
            <a:r>
              <a:rPr lang="en-US" sz="2400" b="1" i="1" dirty="0" smtClean="0">
                <a:solidFill>
                  <a:srgbClr val="C00000"/>
                </a:solidFill>
              </a:rPr>
              <a:t>Heap-Maximum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这些操作可用堆实现 </a:t>
            </a:r>
            <a:r>
              <a:rPr lang="zh-CN" altLang="en-US" sz="2400" b="1" i="1" dirty="0">
                <a:solidFill>
                  <a:srgbClr val="C00000"/>
                </a:solidFill>
              </a:rPr>
              <a:t>优先队列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。</a:t>
            </a:r>
            <a:r>
              <a:rPr lang="en-US" sz="2400" b="1" dirty="0" smtClean="0"/>
              <a:t> </a:t>
            </a:r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堆的基本操作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198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b="1" i="1" dirty="0" smtClean="0">
                <a:solidFill>
                  <a:srgbClr val="C00000"/>
                </a:solidFill>
              </a:rPr>
              <a:t>Max-</a:t>
            </a:r>
            <a:r>
              <a:rPr lang="en-US" sz="2400" b="1" i="1" dirty="0" err="1" smtClean="0">
                <a:solidFill>
                  <a:srgbClr val="C00000"/>
                </a:solidFill>
              </a:rPr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维护最大堆的性质。</a:t>
            </a:r>
            <a:endParaRPr lang="en-US" sz="2400" b="1" dirty="0" smtClean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 smtClean="0"/>
              <a:t>调用 </a:t>
            </a:r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之前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], </a:t>
            </a:r>
            <a:r>
              <a:rPr lang="zh-CN" altLang="en-US" sz="2200" b="1" dirty="0" smtClean="0"/>
              <a:t>可能比它的孩子结点小。</a:t>
            </a:r>
            <a:endParaRPr lang="en-US" sz="2200" b="1" dirty="0" smtClean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 smtClean="0"/>
              <a:t>条件</a:t>
            </a:r>
            <a:r>
              <a:rPr lang="en-US" sz="2200" b="1" dirty="0" smtClean="0"/>
              <a:t>: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的左和右子树已经是最大堆。</a:t>
            </a:r>
            <a:endParaRPr lang="en-US" sz="2200" b="1" dirty="0" smtClean="0"/>
          </a:p>
          <a:p>
            <a:pPr marL="640080" lvl="1">
              <a:spcBef>
                <a:spcPts val="300"/>
              </a:spcBef>
            </a:pPr>
            <a:r>
              <a:rPr lang="zh-CN" altLang="en-US" sz="2200" b="1" dirty="0" smtClean="0"/>
              <a:t>调用 </a:t>
            </a:r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之后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以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为根的子树是一个最大堆。</a:t>
            </a:r>
            <a:endParaRPr lang="en-US" sz="22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维护堆的性质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81000" y="3505200"/>
            <a:ext cx="8382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 smtClean="0"/>
              <a:t>主要思想</a:t>
            </a:r>
            <a:r>
              <a:rPr lang="en-US" sz="2400" b="1" kern="0" dirty="0" smtClean="0"/>
              <a:t>:</a:t>
            </a:r>
          </a:p>
          <a:p>
            <a:pPr marL="640080" lvl="1"/>
            <a:r>
              <a:rPr lang="zh-CN" altLang="en-US" sz="2200" b="1" kern="0" dirty="0" smtClean="0"/>
              <a:t>比较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],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[Left(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)], and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[Right(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)]</a:t>
            </a:r>
          </a:p>
          <a:p>
            <a:pPr marL="640080" lvl="1"/>
            <a:r>
              <a:rPr lang="zh-CN" altLang="en-US" sz="2200" b="1" kern="0" dirty="0" smtClean="0"/>
              <a:t>如果有需要</a:t>
            </a:r>
            <a:r>
              <a:rPr lang="en-US" sz="2200" b="1" kern="0" dirty="0" smtClean="0"/>
              <a:t>, </a:t>
            </a:r>
            <a:r>
              <a:rPr lang="zh-CN" altLang="en-US" sz="2200" b="1" kern="0" dirty="0" smtClean="0"/>
              <a:t>把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] </a:t>
            </a:r>
            <a:r>
              <a:rPr lang="zh-CN" altLang="en-US" sz="2200" b="1" kern="0" dirty="0" smtClean="0"/>
              <a:t>与其较大的一个孩子结点交换</a:t>
            </a:r>
            <a:endParaRPr lang="en-US" sz="2200" b="1" kern="0" dirty="0" smtClean="0"/>
          </a:p>
          <a:p>
            <a:pPr marL="640080" lvl="1"/>
            <a:r>
              <a:rPr lang="zh-CN" altLang="en-US" sz="2200" b="1" kern="0" dirty="0" smtClean="0"/>
              <a:t>在堆中继续向下比较和交换</a:t>
            </a:r>
            <a:r>
              <a:rPr lang="zh-CN" altLang="en-US" sz="2200" kern="0" dirty="0" smtClean="0"/>
              <a:t>，直到以</a:t>
            </a:r>
            <a:r>
              <a:rPr lang="en-US" sz="2200" b="1" kern="0" dirty="0" smtClean="0"/>
              <a:t> 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 </a:t>
            </a:r>
            <a:r>
              <a:rPr lang="zh-CN" altLang="en-US" sz="2200" b="1" kern="0" dirty="0" smtClean="0"/>
              <a:t>为根的子树是一个最大堆。</a:t>
            </a:r>
            <a:r>
              <a:rPr lang="en-US" sz="2200" b="1" kern="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 </a:t>
            </a:r>
            <a:r>
              <a:rPr lang="en-US" sz="3600" b="1" dirty="0" smtClean="0">
                <a:solidFill>
                  <a:srgbClr val="0000CC"/>
                </a:solidFill>
              </a:rPr>
              <a:t>Max-</a:t>
            </a:r>
            <a:r>
              <a:rPr lang="en-US" sz="3600" b="1" dirty="0" err="1" smtClean="0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093" y="1759994"/>
            <a:ext cx="4122389" cy="37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4575976" y="1981200"/>
            <a:ext cx="388222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kern="0" dirty="0" smtClean="0"/>
              <a:t>运行时间</a:t>
            </a:r>
            <a:r>
              <a:rPr lang="en-US" sz="2400" b="1" kern="0" dirty="0" smtClean="0"/>
              <a:t>:</a:t>
            </a:r>
          </a:p>
          <a:p>
            <a:pPr marL="640080" lvl="1"/>
            <a:r>
              <a:rPr lang="zh-CN" altLang="en-US" sz="2200" kern="0" dirty="0" smtClean="0"/>
              <a:t>树的高度是 </a:t>
            </a:r>
            <a:r>
              <a:rPr lang="en-US" sz="2200" b="1" kern="0" dirty="0" err="1" smtClean="0"/>
              <a:t>lg</a:t>
            </a:r>
            <a:r>
              <a:rPr lang="en-US" sz="2200" b="1" kern="0" dirty="0" smtClean="0"/>
              <a:t> </a:t>
            </a:r>
            <a:r>
              <a:rPr lang="en-US" sz="2200" b="1" i="1" kern="0" dirty="0" smtClean="0"/>
              <a:t>n</a:t>
            </a:r>
            <a:r>
              <a:rPr lang="en-US" sz="2200" b="1" kern="0" dirty="0" smtClean="0"/>
              <a:t> </a:t>
            </a:r>
          </a:p>
          <a:p>
            <a:pPr marL="640080" lvl="1"/>
            <a:r>
              <a:rPr lang="zh-CN" altLang="en-US" sz="2200" kern="0" dirty="0" smtClean="0"/>
              <a:t>将</a:t>
            </a:r>
            <a:r>
              <a:rPr lang="en-US" sz="2200" b="1" kern="0" dirty="0" smtClean="0"/>
              <a:t> </a:t>
            </a:r>
            <a:r>
              <a:rPr lang="en-US" sz="2200" b="1" i="1" kern="0" dirty="0" smtClean="0"/>
              <a:t>A</a:t>
            </a:r>
            <a:r>
              <a:rPr lang="en-US" sz="2200" b="1" kern="0" dirty="0" smtClean="0"/>
              <a:t>[</a:t>
            </a:r>
            <a:r>
              <a:rPr lang="en-US" sz="2200" b="1" i="1" kern="0" dirty="0" err="1" smtClean="0"/>
              <a:t>i</a:t>
            </a:r>
            <a:r>
              <a:rPr lang="en-US" sz="2200" b="1" kern="0" dirty="0" smtClean="0"/>
              <a:t>] </a:t>
            </a:r>
            <a:r>
              <a:rPr lang="zh-CN" altLang="en-US" sz="2200" b="1" kern="0" dirty="0" smtClean="0"/>
              <a:t>向下移动一层需要常数时间</a:t>
            </a:r>
            <a:endParaRPr lang="en-US" sz="2200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58000" y="198120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kern="0" dirty="0"/>
              <a:t>O</a:t>
            </a:r>
            <a:r>
              <a:rPr lang="en-US" sz="2400" kern="0" dirty="0"/>
              <a:t>(</a:t>
            </a:r>
            <a:r>
              <a:rPr lang="en-US" sz="2400" kern="0" dirty="0" err="1"/>
              <a:t>lg</a:t>
            </a:r>
            <a:r>
              <a:rPr lang="en-US" sz="2400" kern="0" dirty="0"/>
              <a:t> </a:t>
            </a:r>
            <a:r>
              <a:rPr lang="en-US" sz="2400" i="1" kern="0" dirty="0"/>
              <a:t>n</a:t>
            </a:r>
            <a:r>
              <a:rPr lang="en-US" sz="2400" kern="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306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演示 </a:t>
            </a:r>
            <a:r>
              <a:rPr lang="en-US" sz="3600" b="1" dirty="0" smtClean="0">
                <a:solidFill>
                  <a:srgbClr val="0000CC"/>
                </a:solidFill>
              </a:rPr>
              <a:t>Max-</a:t>
            </a:r>
            <a:r>
              <a:rPr lang="en-US" sz="3600" b="1" dirty="0" err="1" smtClean="0">
                <a:solidFill>
                  <a:srgbClr val="0000CC"/>
                </a:solidFill>
              </a:rPr>
              <a:t>Heapify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6402" name="Picture 2"/>
          <p:cNvPicPr>
            <a:picLocks noChangeAspect="1" noChangeArrowheads="1"/>
          </p:cNvPicPr>
          <p:nvPr/>
        </p:nvPicPr>
        <p:blipFill>
          <a:blip r:embed="rId3" cstate="print"/>
          <a:srcRect l="28472" t="25926" r="14583" b="20370"/>
          <a:stretch>
            <a:fillRect/>
          </a:stretch>
        </p:blipFill>
        <p:spPr bwMode="auto">
          <a:xfrm>
            <a:off x="228600" y="1362307"/>
            <a:ext cx="7231117" cy="51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62400" y="3886200"/>
            <a:ext cx="4800600" cy="2667000"/>
          </a:xfrm>
        </p:spPr>
        <p:txBody>
          <a:bodyPr/>
          <a:lstStyle/>
          <a:p>
            <a:r>
              <a:rPr lang="zh-CN" altLang="en-US" sz="2000" b="1" dirty="0" smtClean="0"/>
              <a:t>结点 </a:t>
            </a:r>
            <a:r>
              <a:rPr lang="en-US" sz="2000" b="1" dirty="0" smtClean="0"/>
              <a:t>2 </a:t>
            </a:r>
            <a:r>
              <a:rPr lang="zh-CN" altLang="en-US" sz="2000" b="1" dirty="0" smtClean="0"/>
              <a:t>违反最大堆性质。</a:t>
            </a:r>
            <a:endParaRPr lang="en-US" sz="2000" b="1" dirty="0" smtClean="0"/>
          </a:p>
          <a:p>
            <a:r>
              <a:rPr lang="zh-CN" altLang="en-US" sz="2000" b="1" dirty="0" smtClean="0"/>
              <a:t>比较结点 </a:t>
            </a:r>
            <a:r>
              <a:rPr lang="en-US" sz="2000" b="1" dirty="0" smtClean="0"/>
              <a:t>2 </a:t>
            </a:r>
            <a:r>
              <a:rPr lang="zh-CN" altLang="en-US" sz="2000" b="1" dirty="0" smtClean="0"/>
              <a:t>和其孩子结点</a:t>
            </a:r>
            <a:r>
              <a:rPr lang="en-US" sz="2000" b="1" dirty="0" smtClean="0"/>
              <a:t>, </a:t>
            </a:r>
            <a:r>
              <a:rPr lang="zh-CN" altLang="en-US" sz="2000" b="1" dirty="0" smtClean="0"/>
              <a:t>将结点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与其较大的孩子交换。</a:t>
            </a:r>
            <a:endParaRPr lang="en-US" sz="2000" b="1" dirty="0" smtClean="0"/>
          </a:p>
          <a:p>
            <a:r>
              <a:rPr lang="zh-CN" altLang="en-US" sz="2000" b="1" dirty="0" smtClean="0"/>
              <a:t>继续向下比较交换</a:t>
            </a:r>
            <a:r>
              <a:rPr lang="en-US" sz="2000" b="1" dirty="0" smtClean="0"/>
              <a:t>, </a:t>
            </a:r>
            <a:r>
              <a:rPr lang="zh-CN" altLang="en-US" sz="2000" b="1" dirty="0" smtClean="0"/>
              <a:t>直到以存储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的结点为根结点的子树成为一个最大堆。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此时，最大堆就是一个叶子结点。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400" b="1" dirty="0" smtClean="0"/>
              <a:t>自底向上的过程把一个无序的数组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 </a:t>
            </a:r>
            <a:r>
              <a:rPr lang="zh-CN" altLang="en-US" sz="2400" b="1" dirty="0" smtClean="0"/>
              <a:t>建成一个最大堆</a:t>
            </a:r>
            <a:endParaRPr lang="en-US" sz="2400" b="1" dirty="0" smtClean="0"/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 marL="0" indent="0">
              <a:spcAft>
                <a:spcPts val="1200"/>
              </a:spcAft>
              <a:buNone/>
            </a:pPr>
            <a:endParaRPr lang="en-US" sz="2400" b="1" dirty="0" smtClean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endParaRPr lang="en-US" sz="2200" b="1" dirty="0" smtClean="0"/>
          </a:p>
          <a:p>
            <a:pPr marL="640080" lvl="1">
              <a:spcBef>
                <a:spcPts val="1800"/>
              </a:spcBef>
              <a:spcAft>
                <a:spcPts val="0"/>
              </a:spcAft>
            </a:pPr>
            <a:r>
              <a:rPr lang="zh-CN" altLang="en-US" sz="2200" b="1" dirty="0" smtClean="0"/>
              <a:t>在</a:t>
            </a:r>
            <a:r>
              <a:rPr lang="en-US" sz="2200" b="1" dirty="0" err="1" smtClean="0"/>
              <a:t>heapification</a:t>
            </a:r>
            <a:r>
              <a:rPr lang="zh-CN" altLang="en-US" sz="2200" b="1" dirty="0" smtClean="0"/>
              <a:t>的过程中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只需要考虑非叶节点。</a:t>
            </a:r>
            <a:endParaRPr lang="en-US" sz="2200" b="1" dirty="0" smtClean="0"/>
          </a:p>
          <a:p>
            <a:pPr marL="640080" lvl="1">
              <a:spcBef>
                <a:spcPts val="300"/>
              </a:spcBef>
              <a:spcAft>
                <a:spcPts val="0"/>
              </a:spcAft>
            </a:pPr>
            <a:r>
              <a:rPr lang="zh-CN" altLang="en-US" sz="2200" b="1" dirty="0" smtClean="0"/>
              <a:t>子数组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</a:t>
            </a:r>
            <a:r>
              <a:rPr lang="en-US" sz="2200" b="1" dirty="0" smtClean="0">
                <a:sym typeface="Symbol"/>
              </a:rPr>
              <a:t>+1 ..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] </a:t>
            </a:r>
            <a:r>
              <a:rPr lang="zh-CN" altLang="en-US" sz="2200" b="1" dirty="0" smtClean="0">
                <a:sym typeface="Symbol"/>
              </a:rPr>
              <a:t>中的元素对应的所有结点都是叶子结点，因为 </a:t>
            </a:r>
            <a:r>
              <a:rPr lang="en-US" sz="2200" b="1" i="1" dirty="0" smtClean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</a:t>
            </a:r>
            <a:r>
              <a:rPr lang="en-US" sz="2200" b="1" dirty="0" smtClean="0">
                <a:sym typeface="Symbol"/>
              </a:rPr>
              <a:t>] </a:t>
            </a:r>
            <a:r>
              <a:rPr lang="zh-CN" altLang="en-US" sz="2200" b="1" dirty="0" smtClean="0">
                <a:sym typeface="Symbol"/>
              </a:rPr>
              <a:t>是非叶节点中数组下标最大的。</a:t>
            </a:r>
            <a:endParaRPr lang="en-US" sz="2200" b="1" dirty="0" smtClean="0">
              <a:sym typeface="Symbol"/>
            </a:endParaRPr>
          </a:p>
          <a:p>
            <a:pPr marL="960120" lvl="2">
              <a:spcBef>
                <a:spcPts val="300"/>
              </a:spcBef>
              <a:spcAft>
                <a:spcPts val="0"/>
              </a:spcAft>
            </a:pPr>
            <a:r>
              <a:rPr lang="en-US" sz="2200" b="1" i="1" dirty="0" smtClean="0"/>
              <a:t>A</a:t>
            </a:r>
            <a:r>
              <a:rPr lang="en-US" sz="2200" b="1" dirty="0"/>
              <a:t>[</a:t>
            </a:r>
            <a:r>
              <a:rPr lang="en-US" sz="2200" b="1" dirty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 smtClean="0">
                <a:sym typeface="Symbol"/>
              </a:rPr>
              <a:t>] </a:t>
            </a:r>
            <a:r>
              <a:rPr lang="zh-CN" altLang="en-US" sz="2200" b="1" dirty="0" smtClean="0">
                <a:sym typeface="Symbol"/>
              </a:rPr>
              <a:t>的左孩子是</a:t>
            </a:r>
            <a:r>
              <a:rPr lang="en-US" sz="2200" b="1" dirty="0" smtClean="0">
                <a:sym typeface="Symbol"/>
              </a:rPr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[2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>
                <a:sym typeface="Symbol"/>
              </a:rPr>
              <a:t>n</a:t>
            </a:r>
            <a:r>
              <a:rPr lang="en-US" sz="2200" b="1" dirty="0">
                <a:sym typeface="Symbol"/>
              </a:rPr>
              <a:t>/2</a:t>
            </a:r>
            <a:r>
              <a:rPr lang="en-US" sz="2200" b="1" dirty="0" smtClean="0">
                <a:sym typeface="Symbol"/>
              </a:rPr>
              <a:t>], which is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] </a:t>
            </a:r>
            <a:r>
              <a:rPr lang="zh-CN" altLang="en-US" sz="2200" b="1" dirty="0">
                <a:sym typeface="Symbol"/>
              </a:rPr>
              <a:t>如果</a:t>
            </a:r>
            <a:r>
              <a:rPr lang="en-US" sz="2200" b="1" dirty="0" smtClean="0">
                <a:sym typeface="Symbol"/>
              </a:rPr>
              <a:t>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 </a:t>
            </a:r>
            <a:r>
              <a:rPr lang="zh-CN" altLang="en-US" sz="2200" b="1" dirty="0" smtClean="0">
                <a:sym typeface="Symbol"/>
              </a:rPr>
              <a:t>是偶数</a:t>
            </a:r>
            <a:r>
              <a:rPr lang="en-US" sz="2200" b="1" dirty="0" smtClean="0">
                <a:sym typeface="Symbol"/>
              </a:rPr>
              <a:t> or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 – 1 </a:t>
            </a:r>
            <a:r>
              <a:rPr lang="zh-CN" altLang="en-US" sz="2200" b="1" dirty="0" smtClean="0">
                <a:sym typeface="Symbol"/>
              </a:rPr>
              <a:t>如果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 </a:t>
            </a:r>
            <a:r>
              <a:rPr lang="zh-CN" altLang="en-US" sz="2200" b="1" dirty="0" smtClean="0">
                <a:sym typeface="Symbol"/>
              </a:rPr>
              <a:t>是奇数。</a:t>
            </a:r>
            <a:r>
              <a:rPr lang="en-US" sz="2200" b="1" dirty="0" smtClean="0"/>
              <a:t>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9046" y="2057400"/>
            <a:ext cx="4038599" cy="12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29552" t="26984" r="44087" b="50224"/>
          <a:stretch/>
        </p:blipFill>
        <p:spPr bwMode="auto">
          <a:xfrm>
            <a:off x="5715000" y="1905000"/>
            <a:ext cx="2842510" cy="184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ular Callout 1"/>
          <p:cNvSpPr/>
          <p:nvPr/>
        </p:nvSpPr>
        <p:spPr bwMode="auto">
          <a:xfrm>
            <a:off x="3016274" y="1714500"/>
            <a:ext cx="2529591" cy="533400"/>
          </a:xfrm>
          <a:prstGeom prst="wedgeRoundRectCallout">
            <a:avLst>
              <a:gd name="adj1" fmla="val -58681"/>
              <a:gd name="adj2" fmla="val 10076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为什么不从 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 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开始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?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742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5086"/>
          <a:stretch/>
        </p:blipFill>
        <p:spPr bwMode="auto">
          <a:xfrm>
            <a:off x="304800" y="17526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54830" b="96057"/>
          <a:stretch/>
        </p:blipFill>
        <p:spPr bwMode="auto">
          <a:xfrm>
            <a:off x="271007" y="1437528"/>
            <a:ext cx="3820602" cy="31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循环不变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每一次</a:t>
            </a:r>
            <a:r>
              <a:rPr lang="en-US" altLang="zh-CN" sz="2200" b="1" dirty="0" smtClean="0"/>
              <a:t>for</a:t>
            </a:r>
            <a:r>
              <a:rPr lang="zh-CN" altLang="en-US" sz="2200" b="1" dirty="0" smtClean="0"/>
              <a:t>循环的开始，结点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+ 1,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+ 2, . . . ,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都是一个最大堆的根结点。</a:t>
            </a:r>
            <a:endParaRPr lang="en-US" sz="2200" b="1" dirty="0" smtClean="0"/>
          </a:p>
          <a:p>
            <a:pPr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初始化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结点 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/2 + </a:t>
            </a:r>
            <a:r>
              <a:rPr lang="en-US" sz="2200" b="1" dirty="0" smtClean="0"/>
              <a:t>1, 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/2 + 2</a:t>
            </a:r>
            <a:r>
              <a:rPr lang="en-US" sz="2200" b="1" dirty="0" smtClean="0"/>
              <a:t>, . . . ,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都是叶子结点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他们都是一个最大堆的根结点。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循环开始时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= </a:t>
            </a:r>
            <a:r>
              <a:rPr lang="en-US" sz="2200" b="1" dirty="0" smtClean="0">
                <a:sym typeface="Symbol"/>
              </a:rPr>
              <a:t>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/2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上述循环不变为真</a:t>
            </a:r>
            <a:endParaRPr lang="en-US" sz="2200" b="1" dirty="0" smtClean="0"/>
          </a:p>
          <a:p>
            <a:pPr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保持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结点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的孩子结点的数组下标比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大，因此，根据循环不变，它们都是最大堆的根。因此，调用</a:t>
            </a:r>
            <a:r>
              <a:rPr lang="en-US" sz="2200" b="1" dirty="0" smtClean="0"/>
              <a:t> 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,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,</a:t>
            </a:r>
            <a:r>
              <a:rPr lang="en-US" sz="2200" b="1" i="1" dirty="0" smtClean="0"/>
              <a:t> n</a:t>
            </a:r>
            <a:r>
              <a:rPr lang="en-US" sz="2200" b="1" dirty="0" smtClean="0"/>
              <a:t>) </a:t>
            </a:r>
            <a:r>
              <a:rPr lang="zh-CN" altLang="en-US" sz="2200" b="1" dirty="0" smtClean="0"/>
              <a:t>的条件被满足，该过程使得结点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成为一个最大堆的根。递减</a:t>
            </a:r>
            <a:r>
              <a:rPr lang="en-US" sz="2200" b="1" dirty="0" smtClean="0"/>
              <a:t>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的值为下一次循环重新建立循环不变。</a:t>
            </a:r>
            <a:endParaRPr lang="en-US" sz="2200" b="1" dirty="0" smtClean="0"/>
          </a:p>
          <a:p>
            <a:pPr>
              <a:spcBef>
                <a:spcPts val="60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中止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当 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= 0, </a:t>
            </a:r>
            <a:r>
              <a:rPr lang="zh-CN" altLang="en-US" sz="2200" b="1" dirty="0" smtClean="0"/>
              <a:t>循环中止。根据循环不变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每个结点都是最大堆的根。结点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就是最大的那个堆的根。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正确性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95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简单界 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调用 </a:t>
            </a:r>
            <a:r>
              <a:rPr lang="en-US" sz="2400" b="1" dirty="0" smtClean="0"/>
              <a:t>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每次调用需要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时间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/>
              <a:t>建堆需要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时间。</a:t>
            </a:r>
            <a:endParaRPr lang="en-US" sz="2400" b="1" dirty="0" smtClean="0"/>
          </a:p>
          <a:p>
            <a:r>
              <a:rPr lang="zh-CN" altLang="en-US" sz="2400" b="1" dirty="0" smtClean="0"/>
              <a:t>能找到更准确的界吗</a:t>
            </a:r>
            <a:r>
              <a:rPr lang="en-US" sz="2400" b="1" dirty="0" smtClean="0"/>
              <a:t>? 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准确界 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一个结点上</a:t>
            </a:r>
            <a:r>
              <a:rPr lang="en-US" sz="2400" b="1" dirty="0" smtClean="0"/>
              <a:t> 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的运行时间是该结点高度的线性函数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大多数结点的高度很小。堆的高度是 </a:t>
            </a:r>
            <a:r>
              <a:rPr lang="en-US" sz="2400" b="1" dirty="0" err="1" smtClean="0">
                <a:sym typeface="Symbol"/>
              </a:rPr>
              <a:t>lg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zh-CN" altLang="en-US" sz="2400" b="1" dirty="0">
                <a:sym typeface="Symbol"/>
              </a:rPr>
              <a:t>。</a:t>
            </a:r>
            <a:endParaRPr lang="en-US" sz="2400" b="1" dirty="0" smtClean="0">
              <a:sym typeface="Symbol"/>
            </a:endParaRPr>
          </a:p>
          <a:p>
            <a:pPr marL="640080" lvl="1"/>
            <a:r>
              <a:rPr lang="zh-CN" altLang="en-US" sz="2200" b="1" dirty="0" smtClean="0">
                <a:sym typeface="Symbol"/>
              </a:rPr>
              <a:t>最多有 </a:t>
            </a:r>
            <a:r>
              <a:rPr lang="en-US" sz="2200" b="1" dirty="0" smtClean="0">
                <a:sym typeface="Symbol"/>
              </a:rPr>
              <a:t>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</a:t>
            </a:r>
            <a:r>
              <a:rPr lang="en-US" sz="2200" b="1" i="1" baseline="30000" dirty="0" smtClean="0"/>
              <a:t>h</a:t>
            </a:r>
            <a:r>
              <a:rPr lang="en-US" sz="2200" b="1" baseline="30000" dirty="0" smtClean="0"/>
              <a:t>+1</a:t>
            </a:r>
            <a:r>
              <a:rPr lang="en-US" sz="2200" b="1" dirty="0" smtClean="0">
                <a:sym typeface="Symbol"/>
              </a:rPr>
              <a:t>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个高度为 </a:t>
            </a:r>
            <a:r>
              <a:rPr lang="en-US" sz="2200" b="1" i="1" dirty="0" smtClean="0"/>
              <a:t>h </a:t>
            </a:r>
            <a:r>
              <a:rPr lang="zh-CN" altLang="en-US" sz="2200" b="1" dirty="0" smtClean="0"/>
              <a:t>的结点。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分析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9600" y="4218900"/>
            <a:ext cx="6614159" cy="2258100"/>
            <a:chOff x="1154264" y="3380700"/>
            <a:chExt cx="6614159" cy="22581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-232"/>
            <a:stretch/>
          </p:blipFill>
          <p:spPr bwMode="auto">
            <a:xfrm>
              <a:off x="1154264" y="3380700"/>
              <a:ext cx="66141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85614" y="4128383"/>
            <a:ext cx="1219200" cy="2298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h</a:t>
            </a:r>
            <a:r>
              <a:rPr lang="en-US" dirty="0" smtClean="0"/>
              <a:t>eight 3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eight 2</a:t>
            </a:r>
          </a:p>
          <a:p>
            <a:endParaRPr lang="en-US" dirty="0"/>
          </a:p>
          <a:p>
            <a:pPr>
              <a:spcBef>
                <a:spcPts val="200"/>
              </a:spcBef>
            </a:pPr>
            <a:r>
              <a:rPr lang="en-US" dirty="0"/>
              <a:t>h</a:t>
            </a:r>
            <a:r>
              <a:rPr lang="en-US" dirty="0" smtClean="0"/>
              <a:t>eight 1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dirty="0" smtClean="0"/>
              <a:t>eight 0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876800" y="6134100"/>
            <a:ext cx="1524000" cy="419100"/>
          </a:xfrm>
          <a:prstGeom prst="wedgeRoundRectCallout">
            <a:avLst>
              <a:gd name="adj1" fmla="val 19746"/>
              <a:gd name="adj2" fmla="val -11318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Has height 0</a:t>
            </a: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堆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堆排序</a:t>
            </a:r>
            <a:endParaRPr lang="en-US" sz="2400" b="1" dirty="0" smtClean="0"/>
          </a:p>
          <a:p>
            <a:pPr lvl="1"/>
            <a:r>
              <a:rPr lang="en-US" sz="2200" b="1" dirty="0" smtClean="0">
                <a:latin typeface="+mj-lt"/>
              </a:rPr>
              <a:t>O(</a:t>
            </a:r>
            <a:r>
              <a:rPr lang="en-US" sz="2200" b="1" i="1" dirty="0" smtClean="0">
                <a:latin typeface="+mj-lt"/>
              </a:rPr>
              <a:t>n</a:t>
            </a:r>
            <a:r>
              <a:rPr lang="en-US" sz="2200" b="1" dirty="0" smtClean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lg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i="1" dirty="0" smtClean="0">
                <a:latin typeface="+mj-lt"/>
              </a:rPr>
              <a:t>n</a:t>
            </a:r>
            <a:r>
              <a:rPr lang="en-US" sz="2200" b="1" dirty="0" smtClean="0">
                <a:latin typeface="+mj-lt"/>
              </a:rPr>
              <a:t>) </a:t>
            </a:r>
            <a:r>
              <a:rPr lang="zh-CN" altLang="en-US" sz="2200" b="1" dirty="0" smtClean="0">
                <a:latin typeface="+mj-lt"/>
              </a:rPr>
              <a:t>最坏运行时间</a:t>
            </a:r>
            <a:r>
              <a:rPr lang="en-US" sz="2200" b="1" dirty="0" smtClean="0">
                <a:latin typeface="+mj-lt"/>
              </a:rPr>
              <a:t>—</a:t>
            </a:r>
            <a:r>
              <a:rPr lang="zh-CN" altLang="en-US" sz="2200" b="1" dirty="0" smtClean="0">
                <a:latin typeface="+mj-lt"/>
              </a:rPr>
              <a:t>像归并排序。</a:t>
            </a:r>
            <a:endParaRPr lang="en-US" sz="2200" b="1" dirty="0">
              <a:latin typeface="+mj-lt"/>
            </a:endParaRPr>
          </a:p>
          <a:p>
            <a:pPr lvl="1"/>
            <a:r>
              <a:rPr lang="en-US" sz="2200" b="1" dirty="0">
                <a:latin typeface="+mj-lt"/>
              </a:rPr>
              <a:t>Sorts in </a:t>
            </a:r>
            <a:r>
              <a:rPr lang="en-US" sz="2200" b="1" dirty="0" smtClean="0">
                <a:latin typeface="+mj-lt"/>
              </a:rPr>
              <a:t>place—</a:t>
            </a:r>
            <a:r>
              <a:rPr lang="zh-CN" altLang="en-US" sz="2200" b="1" dirty="0" smtClean="0">
                <a:latin typeface="+mj-lt"/>
              </a:rPr>
              <a:t>像插入排序。</a:t>
            </a:r>
            <a:endParaRPr lang="en-US" sz="2200" b="1" dirty="0">
              <a:latin typeface="+mj-lt"/>
            </a:endParaRPr>
          </a:p>
          <a:p>
            <a:pPr lvl="1"/>
            <a:r>
              <a:rPr lang="zh-CN" altLang="en-US" sz="2200" b="1" dirty="0" smtClean="0">
                <a:latin typeface="+mj-lt"/>
              </a:rPr>
              <a:t>结合了两个算法的优点。</a:t>
            </a:r>
            <a:endParaRPr lang="en-US" sz="2200" b="1" dirty="0" smtClean="0">
              <a:latin typeface="+mj-lt"/>
            </a:endParaRPr>
          </a:p>
          <a:p>
            <a:pPr lvl="1"/>
            <a:r>
              <a:rPr lang="zh-CN" altLang="en-US" sz="2200" b="1" dirty="0" smtClean="0">
                <a:latin typeface="+mj-lt"/>
              </a:rPr>
              <a:t>一个使用一种数据结构（堆）来排序的排序算法。</a:t>
            </a:r>
            <a:endParaRPr lang="en-US" sz="2200" b="1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优先队列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主要内容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准确界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续</a:t>
            </a:r>
            <a:r>
              <a:rPr lang="en-US" sz="2400" b="1" dirty="0" smtClean="0"/>
              <a:t>):</a:t>
            </a:r>
            <a:r>
              <a:rPr lang="en-US" sz="2400" b="1" dirty="0" smtClean="0">
                <a:sym typeface="Symbol"/>
              </a:rPr>
              <a:t> </a:t>
            </a:r>
          </a:p>
          <a:p>
            <a:pPr marL="240030"/>
            <a:r>
              <a:rPr lang="zh-CN" altLang="en-US" sz="2400" b="1" dirty="0" smtClean="0">
                <a:sym typeface="Symbol"/>
              </a:rPr>
              <a:t>最多有 </a:t>
            </a:r>
            <a:r>
              <a:rPr lang="en-US" sz="2400" b="1" dirty="0" smtClean="0">
                <a:sym typeface="Symbol"/>
              </a:rPr>
              <a:t>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</a:t>
            </a:r>
            <a:r>
              <a:rPr lang="en-US" sz="2400" b="1" i="1" baseline="30000" dirty="0" smtClean="0"/>
              <a:t>h</a:t>
            </a:r>
            <a:r>
              <a:rPr lang="en-US" sz="2400" b="1" baseline="30000" dirty="0" smtClean="0"/>
              <a:t>+1</a:t>
            </a:r>
            <a:r>
              <a:rPr lang="en-US" sz="2400" b="1" dirty="0" smtClean="0">
                <a:sym typeface="Symbol"/>
              </a:rPr>
              <a:t>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个高度为 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的结点</a:t>
            </a:r>
            <a:r>
              <a:rPr lang="zh-CN" altLang="en-US" sz="2400" b="1" dirty="0"/>
              <a:t>。</a:t>
            </a:r>
            <a:endParaRPr lang="en-US" sz="2400" b="1" dirty="0" smtClean="0"/>
          </a:p>
          <a:p>
            <a:r>
              <a:rPr lang="zh-CN" altLang="en-US" sz="2400" b="1" dirty="0" smtClean="0"/>
              <a:t>在高度为 </a:t>
            </a:r>
            <a:r>
              <a:rPr lang="en-US" altLang="zh-CN" sz="2400" b="1" dirty="0" smtClean="0"/>
              <a:t>h </a:t>
            </a:r>
            <a:r>
              <a:rPr lang="zh-CN" altLang="en-US" sz="2400" b="1" dirty="0" smtClean="0"/>
              <a:t>的结点上运行</a:t>
            </a:r>
            <a:r>
              <a:rPr lang="en-US" sz="2400" b="1" dirty="0" smtClean="0"/>
              <a:t> Max-</a:t>
            </a:r>
            <a:r>
              <a:rPr lang="en-US" sz="2400" b="1" dirty="0" err="1" smtClean="0"/>
              <a:t>Heapify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的时间是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因此建堆总的代价是</a:t>
            </a:r>
            <a:r>
              <a:rPr lang="en-US" sz="2400" b="1" dirty="0" smtClean="0"/>
              <a:t> </a:t>
            </a:r>
          </a:p>
          <a:p>
            <a:pPr>
              <a:buNone/>
            </a:pPr>
            <a:r>
              <a:rPr lang="en-US" sz="2400" b="1" dirty="0" smtClean="0"/>
              <a:t>      </a:t>
            </a:r>
          </a:p>
          <a:p>
            <a:pPr>
              <a:buNone/>
            </a:pPr>
            <a:r>
              <a:rPr lang="en-US" sz="2400" b="1" dirty="0" smtClean="0"/>
              <a:t>    </a:t>
            </a:r>
          </a:p>
          <a:p>
            <a:pPr>
              <a:spcBef>
                <a:spcPts val="2400"/>
              </a:spcBef>
            </a:pPr>
            <a:r>
              <a:rPr lang="zh-CN" altLang="en-US" sz="2400" b="1" dirty="0" smtClean="0"/>
              <a:t>因为</a:t>
            </a:r>
            <a:r>
              <a:rPr lang="en-US" sz="2400" b="1" dirty="0" smtClean="0"/>
              <a:t>                         for |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| &lt; 1, </a:t>
            </a:r>
          </a:p>
          <a:p>
            <a:pPr>
              <a:spcBef>
                <a:spcPts val="2400"/>
              </a:spcBef>
            </a:pPr>
            <a:endParaRPr lang="en-US" sz="2400" b="1" dirty="0" smtClean="0"/>
          </a:p>
          <a:p>
            <a:pPr>
              <a:spcBef>
                <a:spcPts val="2400"/>
              </a:spcBef>
            </a:pPr>
            <a:endParaRPr lang="en-US" sz="2400" b="1" dirty="0"/>
          </a:p>
          <a:p>
            <a:pPr>
              <a:spcBef>
                <a:spcPts val="1200"/>
              </a:spcBef>
            </a:pPr>
            <a:r>
              <a:rPr lang="zh-CN" altLang="en-US" sz="2400" b="1" dirty="0" smtClean="0"/>
              <a:t>建堆的代价为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建堆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分析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7171447"/>
              </p:ext>
            </p:extLst>
          </p:nvPr>
        </p:nvGraphicFramePr>
        <p:xfrm>
          <a:off x="1363663" y="3124200"/>
          <a:ext cx="6330950" cy="1103313"/>
        </p:xfrm>
        <a:graphic>
          <a:graphicData uri="http://schemas.openxmlformats.org/presentationml/2006/ole">
            <p:oleObj spid="_x0000_s489900" name="Equation" r:id="rId4" imgW="2806560" imgH="53316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1978815"/>
              </p:ext>
            </p:extLst>
          </p:nvPr>
        </p:nvGraphicFramePr>
        <p:xfrm>
          <a:off x="1674159" y="4114800"/>
          <a:ext cx="1602441" cy="838200"/>
        </p:xfrm>
        <a:graphic>
          <a:graphicData uri="http://schemas.openxmlformats.org/presentationml/2006/ole">
            <p:oleObj spid="_x0000_s489901" name="Equation" r:id="rId5" imgW="825480" imgH="43164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29034977"/>
              </p:ext>
            </p:extLst>
          </p:nvPr>
        </p:nvGraphicFramePr>
        <p:xfrm>
          <a:off x="304800" y="4953000"/>
          <a:ext cx="2133600" cy="952500"/>
        </p:xfrm>
        <a:graphic>
          <a:graphicData uri="http://schemas.openxmlformats.org/presentationml/2006/ole">
            <p:oleObj spid="_x0000_s489902" name="Equation" r:id="rId6" imgW="1143000" imgH="431640" progId="Equation.3">
              <p:embed/>
            </p:oleObj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2514600" y="5334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2556367"/>
              </p:ext>
            </p:extLst>
          </p:nvPr>
        </p:nvGraphicFramePr>
        <p:xfrm>
          <a:off x="3048000" y="5029200"/>
          <a:ext cx="1981200" cy="914400"/>
        </p:xfrm>
        <a:graphic>
          <a:graphicData uri="http://schemas.openxmlformats.org/presentationml/2006/ole">
            <p:oleObj spid="_x0000_s489903" name="Equation" r:id="rId7" imgW="1054080" imgH="43164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7198737"/>
              </p:ext>
            </p:extLst>
          </p:nvPr>
        </p:nvGraphicFramePr>
        <p:xfrm>
          <a:off x="5715000" y="4992687"/>
          <a:ext cx="3124200" cy="1103313"/>
        </p:xfrm>
        <a:graphic>
          <a:graphicData uri="http://schemas.openxmlformats.org/presentationml/2006/ole">
            <p:oleObj spid="_x0000_s489904" name="Equation" r:id="rId8" imgW="1498320" imgH="533160" progId="Equation.3">
              <p:embed/>
            </p:oleObj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5105400" y="53721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2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9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768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/>
              <a:t>给定一个数组</a:t>
            </a:r>
            <a:r>
              <a:rPr lang="en-US" sz="2400" b="1" dirty="0" smtClean="0"/>
              <a:t>,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堆排序 </a:t>
            </a:r>
            <a:r>
              <a:rPr lang="zh-CN" altLang="en-US" sz="2400" b="1" dirty="0" smtClean="0"/>
              <a:t>算法如下</a:t>
            </a:r>
            <a:r>
              <a:rPr lang="en-US" sz="2400" b="1" dirty="0" smtClean="0"/>
              <a:t>:</a:t>
            </a:r>
          </a:p>
          <a:p>
            <a:r>
              <a:rPr lang="zh-CN" altLang="en-US" sz="2400" b="1" dirty="0" smtClean="0"/>
              <a:t>在数组上建一个最大堆。</a:t>
            </a:r>
            <a:endParaRPr lang="en-US" sz="2400" b="1" dirty="0" smtClean="0"/>
          </a:p>
          <a:p>
            <a:r>
              <a:rPr lang="zh-CN" altLang="en-US" sz="2400" b="1" dirty="0" smtClean="0"/>
              <a:t>从根结点开始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它的值最大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算法将最大值放到数组中正确的地方，也就是将它与数组中最后一个元素交换位置。</a:t>
            </a:r>
            <a:endParaRPr lang="en-US" sz="2400" b="1" dirty="0" smtClean="0"/>
          </a:p>
          <a:p>
            <a:r>
              <a:rPr lang="en-US" sz="2400" b="1" dirty="0" smtClean="0"/>
              <a:t>“</a:t>
            </a:r>
            <a:r>
              <a:rPr lang="zh-CN" altLang="en-US" sz="2400" b="1" dirty="0" smtClean="0"/>
              <a:t>去掉</a:t>
            </a:r>
            <a:r>
              <a:rPr lang="en-US" sz="2400" b="1" dirty="0" smtClean="0"/>
              <a:t>” </a:t>
            </a:r>
            <a:r>
              <a:rPr lang="zh-CN" altLang="en-US" sz="2400" b="1" dirty="0" smtClean="0"/>
              <a:t>数组中最后一个元素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它已经在正确的位置</a:t>
            </a:r>
            <a:r>
              <a:rPr lang="en-US" sz="2400" b="1" dirty="0" smtClean="0"/>
              <a:t>)</a:t>
            </a:r>
            <a:r>
              <a:rPr lang="zh-CN" altLang="en-US" sz="2400" b="1" dirty="0"/>
              <a:t>，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在新的根结点上调用</a:t>
            </a:r>
            <a:r>
              <a:rPr lang="en-US" sz="2400" b="1" dirty="0" smtClean="0"/>
              <a:t> Max-</a:t>
            </a:r>
            <a:r>
              <a:rPr lang="en-US" sz="2400" b="1" dirty="0" err="1" smtClean="0"/>
              <a:t>Heapify</a:t>
            </a:r>
            <a:r>
              <a:rPr lang="zh-CN" altLang="en-US" sz="2400" b="1" dirty="0" smtClean="0"/>
              <a:t>，新的根结点有可能违反堆的性质。</a:t>
            </a:r>
            <a:endParaRPr lang="en-US" sz="2400" b="1" dirty="0" smtClean="0"/>
          </a:p>
          <a:p>
            <a:r>
              <a:rPr lang="zh-CN" altLang="en-US" sz="2400" b="1" dirty="0" smtClean="0"/>
              <a:t>重复</a:t>
            </a:r>
            <a:r>
              <a:rPr lang="en-US" sz="2400" b="1" dirty="0" smtClean="0"/>
              <a:t>“</a:t>
            </a:r>
            <a:r>
              <a:rPr lang="zh-CN" altLang="en-US" sz="2400" b="1" dirty="0" smtClean="0"/>
              <a:t>去掉</a:t>
            </a:r>
            <a:r>
              <a:rPr lang="en-US" sz="2400" b="1" dirty="0" smtClean="0"/>
              <a:t>” </a:t>
            </a:r>
            <a:r>
              <a:rPr lang="zh-CN" altLang="en-US" sz="2400" b="1" dirty="0" smtClean="0"/>
              <a:t>操作直到只剩一个结点</a:t>
            </a:r>
            <a:r>
              <a:rPr lang="en-US" sz="2400" b="1" dirty="0" smtClean="0"/>
              <a:t> (</a:t>
            </a:r>
            <a:r>
              <a:rPr lang="zh-CN" altLang="en-US" sz="2400" b="1" dirty="0" smtClean="0"/>
              <a:t>也就是最小值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这是数组已经排序完成。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堆排序算法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思想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伪代码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7488" y="1809761"/>
            <a:ext cx="5305425" cy="23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堆排序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1523" name="Picture 3"/>
          <p:cNvPicPr>
            <a:picLocks noChangeAspect="1" noChangeArrowheads="1"/>
          </p:cNvPicPr>
          <p:nvPr/>
        </p:nvPicPr>
        <p:blipFill>
          <a:blip r:embed="rId3" cstate="print"/>
          <a:srcRect l="23611" t="36111" r="31944" b="16667"/>
          <a:stretch>
            <a:fillRect/>
          </a:stretch>
        </p:blipFill>
        <p:spPr bwMode="auto">
          <a:xfrm>
            <a:off x="1828800" y="1447800"/>
            <a:ext cx="6172200" cy="49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1905000"/>
            <a:ext cx="1767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  7  4  3  1 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99913" y="1905000"/>
            <a:ext cx="1309887" cy="38100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143000" y="190500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447800" y="1924110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905000" y="1914555"/>
            <a:ext cx="0" cy="3810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33400" y="142869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初始数组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9530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排序后的数组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</p:spPr>
        <p:txBody>
          <a:bodyPr/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Build-Max-Heap: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r>
              <a:rPr lang="en-US" sz="2400" b="1" dirty="0" smtClean="0"/>
              <a:t>for loop: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– 1 </a:t>
            </a:r>
            <a:r>
              <a:rPr lang="zh-CN" altLang="en-US" sz="2400" b="1" dirty="0" smtClean="0"/>
              <a:t>次</a:t>
            </a:r>
            <a:endParaRPr lang="en-US" sz="2400" b="1" dirty="0" smtClean="0"/>
          </a:p>
          <a:p>
            <a:pPr lvl="1"/>
            <a:r>
              <a:rPr lang="zh-CN" altLang="en-US" sz="2200" b="1" dirty="0" smtClean="0"/>
              <a:t>交换值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(1)</a:t>
            </a:r>
          </a:p>
          <a:p>
            <a:pPr lvl="1"/>
            <a:r>
              <a:rPr lang="en-US" sz="2200" b="1" dirty="0" smtClean="0"/>
              <a:t>Max-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lg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总时间 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  <a:p>
            <a:pPr lvl="1"/>
            <a:r>
              <a:rPr lang="zh-CN" altLang="en-US" sz="2200" b="1" dirty="0" smtClean="0"/>
              <a:t>与归并排序一样，而且是</a:t>
            </a:r>
            <a:r>
              <a:rPr lang="en-US" sz="2200" b="1" dirty="0" smtClean="0"/>
              <a:t>in place</a:t>
            </a:r>
            <a:r>
              <a:rPr lang="zh-CN" altLang="en-US" sz="2200" b="1" dirty="0" smtClean="0"/>
              <a:t>排序。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Heapsort</a:t>
            </a:r>
            <a:r>
              <a:rPr lang="en-US" sz="3600" b="1" dirty="0" smtClean="0">
                <a:solidFill>
                  <a:srgbClr val="0000CC"/>
                </a:solidFill>
              </a:rPr>
              <a:t> Algorithm: Analysis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925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52189"/>
            <a:ext cx="4314825" cy="187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优先队列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181600"/>
          </a:xfrm>
        </p:spPr>
        <p:txBody>
          <a:bodyPr/>
          <a:lstStyle/>
          <a:p>
            <a:r>
              <a:rPr lang="zh-CN" altLang="en-US" sz="2400" b="1" dirty="0" smtClean="0"/>
              <a:t>堆的应用，实现一个高效的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优先队列。</a:t>
            </a:r>
            <a:endParaRPr lang="en-US" sz="2400" b="1" dirty="0" smtClean="0"/>
          </a:p>
          <a:p>
            <a:r>
              <a:rPr lang="zh-CN" altLang="en-US" sz="2400" b="1" dirty="0" smtClean="0"/>
              <a:t>优先队列是一个维护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动态集合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 </a:t>
            </a:r>
            <a:r>
              <a:rPr lang="zh-CN" altLang="en-US" sz="2400" b="1" dirty="0" smtClean="0"/>
              <a:t>数据结构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其中每一个元素都有一个值</a:t>
            </a:r>
            <a:r>
              <a:rPr lang="en-US" sz="2400" b="1" dirty="0" smtClean="0"/>
              <a:t> (</a:t>
            </a:r>
            <a:r>
              <a:rPr lang="zh-CN" altLang="en-US" sz="2400" b="1" dirty="0"/>
              <a:t>也称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key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这个值表示该元素的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优先级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。</a:t>
            </a:r>
            <a:endParaRPr lang="en-US" sz="2400" b="1" i="1" dirty="0" smtClean="0"/>
          </a:p>
          <a:p>
            <a:r>
              <a:rPr lang="zh-CN" altLang="en-US" sz="2400" b="1" dirty="0" smtClean="0"/>
              <a:t>类比最大堆和最小堆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也有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最大优先队列</a:t>
            </a:r>
            <a:r>
              <a:rPr lang="en-US" sz="2400" b="1" dirty="0" smtClean="0"/>
              <a:t> and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最小优先队列。</a:t>
            </a:r>
            <a:endParaRPr lang="en-US" sz="2400" b="1" dirty="0" smtClean="0"/>
          </a:p>
          <a:p>
            <a:r>
              <a:rPr lang="zh-CN" altLang="en-US" sz="2400" b="1" dirty="0" smtClean="0"/>
              <a:t>最大优先队列的应用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共享计算机系统的作业调度</a:t>
            </a:r>
            <a:r>
              <a:rPr lang="en-US" sz="2400" b="1" dirty="0" smtClean="0"/>
              <a:t> – </a:t>
            </a:r>
            <a:r>
              <a:rPr lang="zh-CN" altLang="en-US" sz="2400" b="1" dirty="0" smtClean="0"/>
              <a:t>在将要执行的所有作业中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选择优先级最高的执行。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优先队列操作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01000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最大优先队列支持如下操作</a:t>
            </a:r>
            <a:r>
              <a:rPr lang="en-US" sz="2400" b="1" dirty="0" smtClean="0"/>
              <a:t>:</a:t>
            </a:r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Insert(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将元素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插入集合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zh-CN" altLang="en-US" sz="2200" b="1" i="1" dirty="0" smtClean="0"/>
              <a:t>。</a:t>
            </a:r>
            <a:endParaRPr lang="en-US" sz="2200" b="1" dirty="0" smtClean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Maximum(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返回集合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中 </a:t>
            </a:r>
            <a:r>
              <a:rPr lang="en-US" sz="2200" b="1" dirty="0" smtClean="0"/>
              <a:t>key </a:t>
            </a:r>
            <a:r>
              <a:rPr lang="zh-CN" altLang="en-US" sz="2200" b="1" dirty="0" smtClean="0"/>
              <a:t>最大的元素。</a:t>
            </a:r>
            <a:endParaRPr lang="en-US" sz="2200" b="1" dirty="0" smtClean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Extract-Max(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</a:t>
            </a:r>
            <a:r>
              <a:rPr lang="zh-CN" altLang="en-US" sz="2200" b="1" dirty="0" smtClean="0"/>
              <a:t>去掉并返回</a:t>
            </a:r>
            <a:r>
              <a:rPr lang="zh-CN" altLang="en-US" sz="2200" b="1" dirty="0"/>
              <a:t>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最大的元素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Increase-Key(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增加元素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key </a:t>
            </a:r>
            <a:r>
              <a:rPr lang="zh-CN" altLang="en-US" sz="2200" b="1" dirty="0" smtClean="0"/>
              <a:t>到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k</a:t>
            </a:r>
            <a:r>
              <a:rPr lang="zh-CN" altLang="en-US" sz="2200" b="1" dirty="0" smtClean="0"/>
              <a:t>。假定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k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 </a:t>
            </a:r>
            <a:r>
              <a:rPr lang="en-US" sz="2200" b="1" i="1" dirty="0" smtClean="0"/>
              <a:t>x</a:t>
            </a:r>
            <a:r>
              <a:rPr lang="en-US" sz="2200" b="1" dirty="0"/>
              <a:t> </a:t>
            </a:r>
            <a:r>
              <a:rPr lang="zh-CN" altLang="en-US" sz="2200" b="1" dirty="0" smtClean="0"/>
              <a:t>当前的</a:t>
            </a:r>
            <a:r>
              <a:rPr lang="en-US" altLang="zh-CN" sz="2200" b="1" dirty="0" smtClean="0"/>
              <a:t>key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最小优先队列支持的操作：</a:t>
            </a:r>
            <a:endParaRPr lang="en-US" sz="2400" b="1" dirty="0" smtClean="0"/>
          </a:p>
          <a:p>
            <a:pPr marL="640080" lvl="1">
              <a:spcBef>
                <a:spcPts val="0"/>
              </a:spcBef>
            </a:pPr>
            <a:r>
              <a:rPr lang="en-US" sz="2200" b="1" dirty="0"/>
              <a:t>Insert(</a:t>
            </a:r>
            <a:r>
              <a:rPr lang="en-US" sz="2200" b="1" i="1" dirty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 smtClean="0"/>
              <a:t>):</a:t>
            </a:r>
            <a:r>
              <a:rPr lang="zh-CN" altLang="en-US" sz="2200" b="1" dirty="0"/>
              <a:t>将元素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插入集合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Minimum(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</a:t>
            </a:r>
            <a:r>
              <a:rPr lang="zh-CN" altLang="en-US" sz="2200" b="1" dirty="0"/>
              <a:t>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 smtClean="0"/>
              <a:t>最小的</a:t>
            </a:r>
            <a:r>
              <a:rPr lang="zh-CN" altLang="en-US" sz="2200" b="1" dirty="0"/>
              <a:t>元素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Extract-Min(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):</a:t>
            </a:r>
            <a:r>
              <a:rPr lang="zh-CN" altLang="en-US" sz="2200" b="1" dirty="0"/>
              <a:t>去掉并返回集合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S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中 </a:t>
            </a:r>
            <a:r>
              <a:rPr lang="en-US" altLang="zh-CN" sz="2200" b="1" dirty="0"/>
              <a:t>key </a:t>
            </a:r>
            <a:r>
              <a:rPr lang="zh-CN" altLang="en-US" sz="2200" b="1" dirty="0" smtClean="0"/>
              <a:t>最小的</a:t>
            </a:r>
            <a:r>
              <a:rPr lang="zh-CN" altLang="en-US" sz="2200" b="1" dirty="0"/>
              <a:t>元素</a:t>
            </a:r>
            <a:r>
              <a:rPr lang="en-US" sz="2200" b="1" dirty="0" smtClean="0"/>
              <a:t>.</a:t>
            </a:r>
            <a:endParaRPr lang="en-US" sz="2200" b="1" dirty="0"/>
          </a:p>
          <a:p>
            <a:pPr marL="640080" lvl="1">
              <a:spcBef>
                <a:spcPts val="0"/>
              </a:spcBef>
            </a:pPr>
            <a:r>
              <a:rPr lang="en-US" sz="2200" b="1" dirty="0" smtClean="0"/>
              <a:t>Decrease-Key(</a:t>
            </a:r>
            <a:r>
              <a:rPr lang="en-US" sz="2200" b="1" i="1" dirty="0" smtClean="0"/>
              <a:t>S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 smtClean="0"/>
              <a:t>):</a:t>
            </a:r>
            <a:r>
              <a:rPr lang="zh-CN" altLang="en-US" sz="2200" b="1" dirty="0"/>
              <a:t>减少</a:t>
            </a:r>
            <a:r>
              <a:rPr lang="zh-CN" altLang="en-US" sz="2200" b="1" dirty="0" smtClean="0"/>
              <a:t>元素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的</a:t>
            </a:r>
            <a:r>
              <a:rPr lang="en-US" altLang="zh-CN" sz="2200" b="1" dirty="0"/>
              <a:t>key </a:t>
            </a:r>
            <a:r>
              <a:rPr lang="zh-CN" altLang="en-US" sz="2200" b="1" dirty="0"/>
              <a:t>到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zh-CN" altLang="en-US" sz="2200" b="1" dirty="0"/>
              <a:t>。假定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k</a:t>
            </a:r>
            <a:r>
              <a:rPr lang="en-US" altLang="zh-CN" sz="2200" b="1" dirty="0"/>
              <a:t> </a:t>
            </a:r>
            <a:r>
              <a:rPr lang="en-US" altLang="zh-CN" sz="2200" b="1" dirty="0">
                <a:cs typeface="Times New Roman"/>
                <a:sym typeface="Symbol"/>
              </a:rPr>
              <a:t>≤</a:t>
            </a:r>
            <a:r>
              <a:rPr lang="en-US" altLang="zh-CN" sz="2200" b="1" dirty="0" smtClean="0">
                <a:sym typeface="Symbol"/>
              </a:rPr>
              <a:t> </a:t>
            </a:r>
            <a:r>
              <a:rPr lang="en-US" altLang="zh-CN" sz="2200" b="1" i="1" dirty="0"/>
              <a:t>x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当前的</a:t>
            </a:r>
            <a:r>
              <a:rPr lang="en-US" altLang="zh-CN" sz="2200" b="1" dirty="0"/>
              <a:t>key</a:t>
            </a:r>
            <a:r>
              <a:rPr lang="zh-CN" altLang="en-US" sz="2200" b="1" dirty="0"/>
              <a:t>。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361064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用堆实现优先队列的操作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用最大堆和它的操作实现最大优先队列。</a:t>
            </a:r>
            <a:endParaRPr lang="en-US" altLang="zh-CN" sz="2400" b="1" dirty="0" smtClean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Max-Heap-Insert(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Heap-Maximum(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): return 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[1].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Heap-Extract-Max(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</a:t>
            </a:r>
            <a:r>
              <a:rPr lang="en-US" altLang="zh-CN" sz="2000" b="1" i="1" dirty="0"/>
              <a:t> n</a:t>
            </a:r>
            <a:r>
              <a:rPr lang="en-US" altLang="zh-CN" sz="20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altLang="zh-CN" sz="2000" b="1" dirty="0"/>
              <a:t>Heap-Increase-Key(</a:t>
            </a:r>
            <a:r>
              <a:rPr lang="en-US" altLang="zh-CN" sz="2000" b="1" i="1" dirty="0"/>
              <a:t>A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)</a:t>
            </a:r>
          </a:p>
          <a:p>
            <a:pPr lvl="1">
              <a:spcBef>
                <a:spcPts val="600"/>
              </a:spcBef>
            </a:pPr>
            <a:endParaRPr lang="en-US" altLang="zh-CN" sz="2000" b="1" dirty="0" smtClean="0">
              <a:solidFill>
                <a:schemeClr val="bg2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chemeClr val="bg2"/>
                </a:solidFill>
              </a:rPr>
              <a:t>用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最小堆</a:t>
            </a:r>
            <a:r>
              <a:rPr lang="zh-CN" altLang="en-US" sz="2400" b="1" dirty="0">
                <a:solidFill>
                  <a:schemeClr val="bg2"/>
                </a:solidFill>
              </a:rPr>
              <a:t>和它的操作实现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最小优先队列。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7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Heap-Extract-Max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257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b="1" dirty="0" smtClean="0"/>
              <a:t>给定数组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确保堆不为空。</a:t>
            </a:r>
            <a:endParaRPr lang="en-US" sz="2200" b="1" dirty="0" smtClean="0"/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复制最大元素</a:t>
            </a:r>
            <a:r>
              <a:rPr lang="en-US" sz="2200" b="1" dirty="0" smtClean="0"/>
              <a:t>(</a:t>
            </a:r>
            <a:r>
              <a:rPr lang="zh-CN" altLang="en-US" sz="2200" b="1" dirty="0" smtClean="0"/>
              <a:t>根结点</a:t>
            </a:r>
            <a:r>
              <a:rPr lang="en-US" sz="2200" b="1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把树中最后一个结点变成新的根结点。</a:t>
            </a:r>
            <a:endParaRPr lang="en-US" sz="2200" b="1" dirty="0" smtClean="0"/>
          </a:p>
          <a:p>
            <a:pPr>
              <a:spcBef>
                <a:spcPts val="0"/>
              </a:spcBef>
            </a:pPr>
            <a:r>
              <a:rPr lang="en-US" sz="2200" b="1" dirty="0" smtClean="0"/>
              <a:t>Re-</a:t>
            </a:r>
            <a:r>
              <a:rPr lang="en-US" sz="2200" b="1" dirty="0" err="1" smtClean="0"/>
              <a:t>heapify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减少一个结点的堆。</a:t>
            </a:r>
            <a:endParaRPr lang="en-US" altLang="zh-CN" sz="2200" b="1" dirty="0" smtClean="0"/>
          </a:p>
          <a:p>
            <a:pPr>
              <a:spcBef>
                <a:spcPts val="0"/>
              </a:spcBef>
            </a:pPr>
            <a:r>
              <a:rPr lang="zh-CN" altLang="en-US" sz="2200" b="1" dirty="0" smtClean="0"/>
              <a:t>返回复制的最大元素。</a:t>
            </a:r>
            <a:endParaRPr lang="en-US" sz="2200" b="1" dirty="0" smtClean="0"/>
          </a:p>
        </p:txBody>
      </p:sp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5334000" cy="2507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3886199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3886200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                          Constant-time assignments plus time for Max-</a:t>
            </a:r>
            <a:r>
              <a:rPr lang="en-US" sz="2200" dirty="0" err="1" smtClean="0">
                <a:solidFill>
                  <a:srgbClr val="0000CC"/>
                </a:solidFill>
              </a:rPr>
              <a:t>Heapify</a:t>
            </a:r>
            <a:r>
              <a:rPr lang="en-US" sz="2200" dirty="0" smtClean="0">
                <a:solidFill>
                  <a:srgbClr val="0000CC"/>
                </a:solidFill>
              </a:rPr>
              <a:t>: 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(</a:t>
            </a:r>
            <a:r>
              <a:rPr lang="en-US" sz="2200" dirty="0" err="1" smtClean="0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86200"/>
            <a:ext cx="541284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>
                <a:solidFill>
                  <a:srgbClr val="0000CC"/>
                </a:solidFill>
              </a:rPr>
              <a:t>Heap-Increase-Key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2362200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 smtClean="0"/>
              <a:t>给定数组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元素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], </a:t>
            </a:r>
            <a:r>
              <a:rPr lang="zh-CN" altLang="en-US" sz="2400" b="1" dirty="0" smtClean="0"/>
              <a:t>和新的 </a:t>
            </a:r>
            <a:r>
              <a:rPr lang="en-US" sz="2400" b="1" i="1" dirty="0" smtClean="0"/>
              <a:t>key</a:t>
            </a:r>
            <a:r>
              <a:rPr lang="en-US" sz="2400" b="1" dirty="0" smtClean="0"/>
              <a:t>:</a:t>
            </a:r>
          </a:p>
          <a:p>
            <a:r>
              <a:rPr lang="zh-CN" altLang="en-US" sz="2200" b="1" dirty="0" smtClean="0"/>
              <a:t>确保 </a:t>
            </a:r>
            <a:r>
              <a:rPr lang="en-US" sz="2200" b="1" i="1" dirty="0" smtClean="0"/>
              <a:t>key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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].</a:t>
            </a:r>
            <a:endParaRPr lang="en-US" sz="2200" b="1" dirty="0" smtClean="0"/>
          </a:p>
          <a:p>
            <a:r>
              <a:rPr lang="zh-CN" altLang="en-US" sz="2200" b="1" dirty="0" smtClean="0"/>
              <a:t>更新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 key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r>
              <a:rPr lang="zh-CN" altLang="en-US" sz="2200" b="1" dirty="0" smtClean="0"/>
              <a:t>向上遍历树，比较</a:t>
            </a:r>
            <a:r>
              <a:rPr lang="en-US" sz="2200" b="1" dirty="0" smtClean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/>
              <a:t>] </a:t>
            </a:r>
            <a:r>
              <a:rPr lang="zh-CN" altLang="en-US" sz="2200" b="1" dirty="0" smtClean="0"/>
              <a:t>和它的父结点，有需要就交换值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直到</a:t>
            </a:r>
            <a:r>
              <a:rPr lang="en-US" sz="2200" b="1" dirty="0" smtClean="0"/>
              <a:t> </a:t>
            </a:r>
            <a:r>
              <a:rPr lang="en-US" sz="2200" b="1" i="1" dirty="0"/>
              <a:t>A</a:t>
            </a:r>
            <a:r>
              <a:rPr lang="en-US" sz="2200" b="1" dirty="0"/>
              <a:t>[</a:t>
            </a:r>
            <a:r>
              <a:rPr lang="en-US" sz="2200" b="1" i="1" dirty="0" err="1"/>
              <a:t>i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的</a:t>
            </a:r>
            <a:r>
              <a:rPr lang="en-US" sz="2200" b="1" dirty="0" smtClean="0"/>
              <a:t> key </a:t>
            </a:r>
            <a:r>
              <a:rPr lang="zh-CN" altLang="en-US" sz="2200" b="1" dirty="0" smtClean="0"/>
              <a:t>比它的父结点的</a:t>
            </a:r>
            <a:r>
              <a:rPr lang="en-US" sz="2200" b="1" dirty="0" smtClean="0"/>
              <a:t> key</a:t>
            </a:r>
            <a:r>
              <a:rPr lang="zh-CN" altLang="en-US" sz="2200" b="1" dirty="0" smtClean="0"/>
              <a:t>小。</a:t>
            </a:r>
            <a:endParaRPr lang="en-US" sz="22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53690" y="3463870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3690" y="3464004"/>
            <a:ext cx="3837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                     Upward path 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from node </a:t>
            </a:r>
            <a:r>
              <a:rPr lang="en-US" sz="2200" i="1" dirty="0" err="1" smtClean="0">
                <a:solidFill>
                  <a:srgbClr val="0000CC"/>
                </a:solidFill>
              </a:rPr>
              <a:t>i</a:t>
            </a:r>
            <a:r>
              <a:rPr lang="en-US" sz="2200" dirty="0" smtClean="0">
                <a:solidFill>
                  <a:srgbClr val="0000CC"/>
                </a:solidFill>
              </a:rPr>
              <a:t> has length </a:t>
            </a:r>
            <a:r>
              <a:rPr lang="en-US" sz="2200" i="1" dirty="0" smtClean="0">
                <a:solidFill>
                  <a:srgbClr val="0000CC"/>
                </a:solidFill>
              </a:rPr>
              <a:t>O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 err="1" smtClean="0">
                <a:solidFill>
                  <a:srgbClr val="0000CC"/>
                </a:solidFill>
              </a:rPr>
              <a:t>lg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200" dirty="0" smtClean="0">
                <a:solidFill>
                  <a:srgbClr val="0000CC"/>
                </a:solidFill>
              </a:rPr>
              <a:t>in an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-element heap: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 smtClean="0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二叉树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是一个有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根结点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有序树</a:t>
            </a:r>
            <a:r>
              <a:rPr lang="zh-CN" altLang="en-US" sz="2400" b="1" dirty="0" smtClean="0"/>
              <a:t>，其中每个结点最多有两个孩子结点，并且左孩子结点和右孩子结点可区分 </a:t>
            </a:r>
            <a:r>
              <a:rPr lang="en-US" sz="2400" b="1" dirty="0" smtClean="0"/>
              <a:t>(</a:t>
            </a:r>
            <a:r>
              <a:rPr lang="zh-CN" altLang="en-US" sz="2400" b="1" dirty="0" smtClean="0"/>
              <a:t>也就是说他们有不同属性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有序树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是一个有根结点的树，其中每个结点的孩子结点都是有序的</a:t>
            </a:r>
            <a:r>
              <a:rPr lang="en-US" sz="2400" b="1" dirty="0" smtClean="0"/>
              <a:t> (</a:t>
            </a:r>
            <a:r>
              <a:rPr lang="zh-CN" altLang="en-US" sz="2400" b="1" dirty="0"/>
              <a:t>第一</a:t>
            </a:r>
            <a:r>
              <a:rPr lang="zh-CN" altLang="en-US" sz="2400" b="1" dirty="0" smtClean="0"/>
              <a:t>个孩子结点，第二个孩子结点，等等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二叉树 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94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074" b="14820"/>
          <a:stretch/>
        </p:blipFill>
        <p:spPr bwMode="auto">
          <a:xfrm>
            <a:off x="1524000" y="3866694"/>
            <a:ext cx="5715000" cy="230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07490" y="6091535"/>
            <a:ext cx="304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两个不同的二叉树。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Heap-Increase-Key: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pic>
        <p:nvPicPr>
          <p:cNvPr id="4966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543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71800" y="1375019"/>
            <a:ext cx="383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Heap-Increase-Key(</a:t>
            </a:r>
            <a:r>
              <a:rPr lang="en-US" sz="2400" i="1" dirty="0" smtClean="0"/>
              <a:t>A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, 15)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046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Max-Heap-Insert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2578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400" b="1" dirty="0" smtClean="0"/>
              <a:t>将 </a:t>
            </a:r>
            <a:r>
              <a:rPr lang="en-US" sz="2400" b="1" i="1" dirty="0" smtClean="0"/>
              <a:t>key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插入到堆中</a:t>
            </a:r>
            <a:r>
              <a:rPr lang="en-US" sz="2400" b="1" dirty="0" smtClean="0"/>
              <a:t>: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增加堆的大小。</a:t>
            </a:r>
            <a:endParaRPr lang="en-US" sz="2400" b="1" dirty="0" smtClean="0"/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在堆的最后一个位置增加一个</a:t>
            </a:r>
            <a:r>
              <a:rPr lang="en-US" sz="2400" b="1" dirty="0" smtClean="0"/>
              <a:t> key </a:t>
            </a:r>
            <a:r>
              <a:rPr lang="zh-CN" altLang="en-US" sz="2400" b="1" dirty="0" smtClean="0"/>
              <a:t>为 </a:t>
            </a:r>
            <a:r>
              <a:rPr lang="en-US" sz="2400" b="1" dirty="0" smtClean="0"/>
              <a:t>– </a:t>
            </a:r>
            <a:r>
              <a:rPr lang="en-US" sz="2400" b="1" dirty="0" smtClean="0">
                <a:sym typeface="Symbol"/>
              </a:rPr>
              <a:t></a:t>
            </a:r>
            <a:r>
              <a:rPr lang="zh-CN" altLang="en-US" sz="2400" b="1" dirty="0" smtClean="0">
                <a:sym typeface="Symbol"/>
              </a:rPr>
              <a:t>的结点。</a:t>
            </a:r>
            <a:endParaRPr lang="en-US" sz="2400" b="1" dirty="0" smtClean="0"/>
          </a:p>
          <a:p>
            <a:pPr>
              <a:spcBef>
                <a:spcPts val="300"/>
              </a:spcBef>
            </a:pPr>
            <a:r>
              <a:rPr lang="zh-CN" altLang="en-US" sz="2400" b="1" dirty="0" smtClean="0"/>
              <a:t>增加 </a:t>
            </a:r>
            <a:r>
              <a:rPr lang="en-US" sz="2400" b="1" dirty="0" smtClean="0"/>
              <a:t>– </a:t>
            </a:r>
            <a:r>
              <a:rPr lang="en-US" sz="2400" b="1" dirty="0" smtClean="0">
                <a:sym typeface="Symbol"/>
              </a:rPr>
              <a:t> </a:t>
            </a:r>
            <a:r>
              <a:rPr lang="zh-CN" altLang="en-US" sz="2400" b="1" dirty="0" smtClean="0"/>
              <a:t>到 </a:t>
            </a:r>
            <a:r>
              <a:rPr lang="en-US" sz="2400" b="1" i="1" dirty="0" smtClean="0"/>
              <a:t>key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，调用</a:t>
            </a:r>
            <a:r>
              <a:rPr lang="en-US" sz="2400" b="1" dirty="0" smtClean="0"/>
              <a:t> Heap-Increase-Key 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</p:txBody>
      </p:sp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5006975" cy="16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23757" y="4057471"/>
            <a:ext cx="1935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Running time: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2973" y="4057471"/>
            <a:ext cx="389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rgbClr val="0000CC"/>
                </a:solidFill>
              </a:rPr>
              <a:t>                         </a:t>
            </a:r>
            <a:r>
              <a:rPr lang="en-US" sz="2400" dirty="0" smtClean="0">
                <a:solidFill>
                  <a:srgbClr val="0000CC"/>
                </a:solidFill>
              </a:rPr>
              <a:t>Constant time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assignments + time for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Heap-Increase-Key: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O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(</a:t>
            </a:r>
            <a:r>
              <a:rPr lang="en-US" sz="2200" dirty="0" err="1" smtClean="0">
                <a:solidFill>
                  <a:srgbClr val="0000CC"/>
                </a:solidFill>
                <a:sym typeface="Symbol"/>
              </a:rPr>
              <a:t>lg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  <a:sym typeface="Symbol"/>
              </a:rPr>
              <a:t>n</a:t>
            </a:r>
            <a:r>
              <a:rPr lang="en-US" sz="2200" dirty="0" smtClean="0">
                <a:solidFill>
                  <a:srgbClr val="0000CC"/>
                </a:solidFill>
                <a:sym typeface="Symbol"/>
              </a:rPr>
              <a:t>).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4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500" b="1" dirty="0" smtClean="0">
                <a:solidFill>
                  <a:srgbClr val="0000CC"/>
                </a:solidFill>
              </a:rPr>
              <a:t>用堆实现优先队列</a:t>
            </a:r>
            <a:r>
              <a:rPr lang="en-US" sz="3500" b="1" dirty="0" smtClean="0">
                <a:solidFill>
                  <a:srgbClr val="0000CC"/>
                </a:solidFill>
              </a:rPr>
              <a:t>: </a:t>
            </a:r>
            <a:r>
              <a:rPr lang="zh-CN" altLang="en-US" sz="3500" b="1" dirty="0" smtClean="0">
                <a:solidFill>
                  <a:srgbClr val="0000CC"/>
                </a:solidFill>
              </a:rPr>
              <a:t>总结</a:t>
            </a:r>
            <a:endParaRPr lang="en-US" sz="35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优先队列操作的运行时间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).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Max-Heap-Insert(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  <a:endParaRPr lang="en-US" sz="2200" b="1" dirty="0" smtClean="0"/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Heap-Maximum(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): </a:t>
            </a:r>
            <a:r>
              <a:rPr lang="en-US" sz="2200" b="1" dirty="0"/>
              <a:t>return </a:t>
            </a:r>
            <a:r>
              <a:rPr lang="en-US" sz="2200" b="1" i="1" dirty="0"/>
              <a:t>A</a:t>
            </a:r>
            <a:r>
              <a:rPr lang="en-US" sz="2200" b="1" dirty="0"/>
              <a:t>[1</a:t>
            </a:r>
            <a:r>
              <a:rPr lang="en-US" sz="2200" b="1" dirty="0" smtClean="0"/>
              <a:t>]: </a:t>
            </a:r>
            <a:r>
              <a:rPr lang="en-US" sz="2200" b="1" i="1" dirty="0" smtClean="0"/>
              <a:t>O</a:t>
            </a:r>
            <a:r>
              <a:rPr lang="en-US" sz="2200" b="1" dirty="0" smtClean="0"/>
              <a:t>(1)</a:t>
            </a:r>
            <a:endParaRPr lang="en-US" sz="2200" b="1" dirty="0"/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Heap-Extract-Max(</a:t>
            </a:r>
            <a:r>
              <a:rPr lang="en-US" sz="2200" b="1" i="1" dirty="0"/>
              <a:t>A</a:t>
            </a:r>
            <a:r>
              <a:rPr lang="en-US" sz="2200" b="1" dirty="0"/>
              <a:t>,</a:t>
            </a:r>
            <a:r>
              <a:rPr lang="en-US" sz="2200" b="1" i="1" dirty="0"/>
              <a:t> n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)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Heap-Increase-Key(</a:t>
            </a:r>
            <a:r>
              <a:rPr lang="en-US" sz="2200" b="1" i="1" dirty="0"/>
              <a:t>A</a:t>
            </a:r>
            <a:r>
              <a:rPr lang="en-US" sz="2200" b="1" dirty="0"/>
              <a:t>, </a:t>
            </a:r>
            <a:r>
              <a:rPr lang="en-US" sz="2200" b="1" i="1" dirty="0"/>
              <a:t>x</a:t>
            </a:r>
            <a:r>
              <a:rPr lang="en-US" sz="2200" b="1" dirty="0"/>
              <a:t>, </a:t>
            </a:r>
            <a:r>
              <a:rPr lang="en-US" sz="2200" b="1" i="1" dirty="0"/>
              <a:t>k</a:t>
            </a:r>
            <a:r>
              <a:rPr lang="en-US" sz="2200" b="1" dirty="0" smtClean="0"/>
              <a:t>): </a:t>
            </a:r>
            <a:r>
              <a:rPr lang="en-US" sz="2200" b="1" i="1" dirty="0"/>
              <a:t>O</a:t>
            </a:r>
            <a:r>
              <a:rPr lang="en-US" sz="2200" b="1" dirty="0"/>
              <a:t>(</a:t>
            </a:r>
            <a:r>
              <a:rPr lang="en-US" sz="2200" b="1" dirty="0" err="1"/>
              <a:t>lg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 smtClean="0"/>
              <a:t>)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dirty="0" smtClean="0"/>
              <a:t>除了 </a:t>
            </a:r>
            <a:r>
              <a:rPr lang="en-US" sz="2400" b="1" dirty="0" smtClean="0"/>
              <a:t>Heap-Maximum(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其他操作的运行时间以堆的高度为界。</a:t>
            </a:r>
            <a:endParaRPr lang="en-US" sz="2400" b="1" dirty="0" smtClean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 smtClean="0"/>
              <a:t>有些操作向上执行。</a:t>
            </a:r>
            <a:endParaRPr lang="en-US" sz="2200" b="1" dirty="0" smtClean="0"/>
          </a:p>
          <a:p>
            <a:pPr marL="747522" lvl="1">
              <a:spcBef>
                <a:spcPts val="600"/>
              </a:spcBef>
            </a:pPr>
            <a:r>
              <a:rPr lang="zh-CN" altLang="en-US" sz="2200" b="1" dirty="0" smtClean="0"/>
              <a:t>有些操作向下执行。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75691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优先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队列的其他操作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假定一个集合 </a:t>
            </a:r>
            <a:r>
              <a:rPr lang="en-US" sz="2400" b="1" i="1" dirty="0" smtClean="0">
                <a:solidFill>
                  <a:schemeClr val="bg2"/>
                </a:solidFill>
              </a:rPr>
              <a:t>S</a:t>
            </a:r>
            <a:r>
              <a:rPr lang="en-US" sz="2400" b="1" dirty="0" smtClean="0">
                <a:solidFill>
                  <a:schemeClr val="bg2"/>
                </a:solidFill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中，每个元素 </a:t>
            </a:r>
            <a:r>
              <a:rPr lang="en-US" altLang="zh-CN" sz="2400" b="1" dirty="0" smtClean="0">
                <a:solidFill>
                  <a:schemeClr val="bg2"/>
                </a:solidFill>
              </a:rPr>
              <a:t>e </a:t>
            </a:r>
            <a:r>
              <a:rPr lang="zh-CN" altLang="en-US" sz="2400" b="1" dirty="0" smtClean="0">
                <a:solidFill>
                  <a:schemeClr val="bg2"/>
                </a:solidFill>
              </a:rPr>
              <a:t>有两个属性：</a:t>
            </a:r>
            <a:endParaRPr lang="en-US" sz="2400" b="1" dirty="0" smtClean="0">
              <a:solidFill>
                <a:schemeClr val="bg2"/>
              </a:solidFill>
            </a:endParaRP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i</a:t>
            </a:r>
            <a:r>
              <a:rPr lang="en-US" sz="2200" b="1" dirty="0" smtClean="0"/>
              <a:t>d : </a:t>
            </a:r>
            <a:r>
              <a:rPr lang="zh-CN" altLang="en-US" sz="2200" b="1" dirty="0" smtClean="0"/>
              <a:t>唯一定义 </a:t>
            </a:r>
            <a:r>
              <a:rPr lang="en-US" sz="2200" b="1" i="1" dirty="0" smtClean="0"/>
              <a:t>e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/>
              <a:t>p</a:t>
            </a:r>
            <a:r>
              <a:rPr lang="en-US" sz="2200" b="1" dirty="0" smtClean="0"/>
              <a:t>riority: </a:t>
            </a:r>
            <a:r>
              <a:rPr lang="en-US" sz="2200" b="1" i="1" dirty="0" smtClean="0"/>
              <a:t>e </a:t>
            </a:r>
            <a:r>
              <a:rPr lang="zh-CN" altLang="en-US" sz="2200" b="1" dirty="0" smtClean="0"/>
              <a:t>的优先级</a:t>
            </a:r>
            <a:endParaRPr lang="en-US" sz="2200" b="1" dirty="0" smtClean="0"/>
          </a:p>
          <a:p>
            <a:pPr marL="240030">
              <a:spcBef>
                <a:spcPts val="600"/>
              </a:spcBef>
            </a:pPr>
            <a:r>
              <a:rPr lang="zh-CN" altLang="en-US" sz="2400" b="1" dirty="0" smtClean="0"/>
              <a:t>操作</a:t>
            </a:r>
            <a:r>
              <a:rPr lang="en-US" sz="2400" b="1" dirty="0" smtClean="0"/>
              <a:t>:</a:t>
            </a:r>
          </a:p>
          <a:p>
            <a:pPr marL="640080" lvl="1">
              <a:spcBef>
                <a:spcPts val="600"/>
              </a:spcBef>
            </a:pPr>
            <a:r>
              <a:rPr lang="en-US" sz="2200" b="1" dirty="0" smtClean="0"/>
              <a:t>Find(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): </a:t>
            </a:r>
            <a:r>
              <a:rPr lang="zh-CN" altLang="en-US" sz="2200" b="1" dirty="0" smtClean="0"/>
              <a:t>在</a:t>
            </a:r>
            <a:r>
              <a:rPr lang="en-US" altLang="zh-CN" sz="2200" b="1" dirty="0" smtClean="0"/>
              <a:t>S</a:t>
            </a:r>
            <a:r>
              <a:rPr lang="zh-CN" altLang="en-US" sz="2200" b="1" dirty="0" smtClean="0"/>
              <a:t>中找到 </a:t>
            </a:r>
            <a:r>
              <a:rPr lang="en-US" sz="2200" b="1" i="1" dirty="0" smtClean="0"/>
              <a:t>id</a:t>
            </a:r>
            <a:r>
              <a:rPr lang="en-US" sz="2200" b="1" dirty="0" smtClean="0"/>
              <a:t> =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元素的优先级。</a:t>
            </a:r>
            <a:endParaRPr lang="en-US" sz="2200" b="1" dirty="0" smtClean="0"/>
          </a:p>
          <a:p>
            <a:pPr marL="640080" lvl="1">
              <a:spcBef>
                <a:spcPts val="600"/>
              </a:spcBef>
            </a:pPr>
            <a:r>
              <a:rPr lang="en-US" sz="2200" b="1" dirty="0" err="1" smtClean="0"/>
              <a:t>ChangePriority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S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p</a:t>
            </a:r>
            <a:r>
              <a:rPr lang="en-US" sz="2200" b="1" dirty="0" smtClean="0"/>
              <a:t>): </a:t>
            </a:r>
            <a:r>
              <a:rPr lang="zh-CN" altLang="en-US" sz="2200" b="1" dirty="0"/>
              <a:t>将</a:t>
            </a:r>
            <a:r>
              <a:rPr lang="en-US" sz="2200" b="1" dirty="0" smtClean="0"/>
              <a:t> id = </a:t>
            </a:r>
            <a:r>
              <a:rPr lang="en-US" sz="2200" b="1" i="1" dirty="0" smtClean="0"/>
              <a:t>x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元素的优先级变为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p</a:t>
            </a:r>
            <a:r>
              <a:rPr lang="zh-CN" altLang="en-US" sz="2200" b="1" dirty="0" smtClean="0"/>
              <a:t>，可变大，也可变小。</a:t>
            </a:r>
            <a:endParaRPr lang="en-US" sz="2200" b="1" dirty="0" smtClean="0"/>
          </a:p>
          <a:p>
            <a:pPr marL="347472"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问题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用堆实现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的运行时间</a:t>
            </a:r>
            <a:r>
              <a:rPr lang="en-US" sz="2400" b="1" dirty="0" smtClean="0"/>
              <a:t>?</a:t>
            </a:r>
          </a:p>
          <a:p>
            <a:pPr marL="347472"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答案 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). </a:t>
            </a:r>
            <a:r>
              <a:rPr lang="zh-CN" altLang="en-US" sz="2400" b="1" dirty="0" smtClean="0"/>
              <a:t>堆中的元素不按</a:t>
            </a:r>
            <a:r>
              <a:rPr lang="en-US" sz="2400" b="1" i="1" dirty="0" smtClean="0"/>
              <a:t>id</a:t>
            </a:r>
            <a:r>
              <a:rPr lang="zh-CN" altLang="en-US" sz="2400" b="1" dirty="0" smtClean="0"/>
              <a:t>排序。</a:t>
            </a:r>
            <a:r>
              <a:rPr lang="en-US" sz="2400" b="1" dirty="0" smtClean="0"/>
              <a:t> </a:t>
            </a:r>
          </a:p>
          <a:p>
            <a:pPr marL="240030">
              <a:spcBef>
                <a:spcPts val="600"/>
              </a:spcBef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3691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>
                <a:solidFill>
                  <a:srgbClr val="0000CC"/>
                </a:solidFill>
              </a:rPr>
              <a:t>)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chemeClr val="bg2"/>
                </a:solidFill>
              </a:rPr>
              <a:t>如何使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的运行时间成为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(1) </a:t>
            </a:r>
            <a:r>
              <a:rPr lang="zh-CN" altLang="en-US" sz="2400" b="1" dirty="0"/>
              <a:t>？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用另一个数组</a:t>
            </a:r>
            <a:r>
              <a:rPr lang="en-US" altLang="zh-CN" sz="2400" b="1" dirty="0"/>
              <a:t>“handle”</a:t>
            </a:r>
            <a:r>
              <a:rPr lang="zh-CN" altLang="en-US" sz="2400" b="1" dirty="0" smtClean="0"/>
              <a:t>追踪堆中每个元素的位置，如果</a:t>
            </a:r>
            <a:r>
              <a:rPr lang="en-US" sz="2400" b="1" dirty="0" smtClean="0"/>
              <a:t> </a:t>
            </a:r>
            <a:r>
              <a:rPr lang="en-US" sz="2400" b="1" dirty="0"/>
              <a:t>id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元素不在堆中，</a:t>
            </a:r>
            <a:r>
              <a:rPr lang="en-US" altLang="zh-CN" sz="2400" b="1" dirty="0"/>
              <a:t> “handle” </a:t>
            </a:r>
            <a:r>
              <a:rPr lang="zh-CN" altLang="en-US" sz="2400" b="1" dirty="0" smtClean="0"/>
              <a:t>中的值为</a:t>
            </a:r>
            <a:r>
              <a:rPr lang="en-US" sz="2400" b="1" dirty="0" smtClean="0"/>
              <a:t> </a:t>
            </a:r>
            <a:r>
              <a:rPr lang="en-US" sz="2400" b="1" dirty="0"/>
              <a:t>“impossible value</a:t>
            </a:r>
            <a:r>
              <a:rPr lang="en-US" sz="2400" b="1" dirty="0" smtClean="0"/>
              <a:t>”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假定</a:t>
            </a:r>
            <a:r>
              <a:rPr lang="en-US" sz="2400" b="1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 sz="2200" b="1" dirty="0" smtClean="0"/>
              <a:t>优先队列最多有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个元素</a:t>
            </a:r>
            <a:r>
              <a:rPr lang="en-US" sz="2200" b="1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200" b="1" dirty="0" smtClean="0"/>
              <a:t>id </a:t>
            </a:r>
            <a:r>
              <a:rPr lang="zh-CN" altLang="en-US" sz="2200" b="1" dirty="0" smtClean="0"/>
              <a:t>是</a:t>
            </a:r>
            <a:r>
              <a:rPr lang="en-US" sz="2200" b="1" dirty="0" smtClean="0"/>
              <a:t>1 </a:t>
            </a:r>
            <a:r>
              <a:rPr lang="zh-CN" altLang="en-US" sz="2200" b="1" dirty="0" smtClean="0"/>
              <a:t>至</a:t>
            </a:r>
            <a:r>
              <a:rPr lang="en-US" sz="2200" b="1" i="1" dirty="0" smtClean="0"/>
              <a:t>n</a:t>
            </a:r>
            <a:r>
              <a:rPr lang="zh-CN" altLang="en-US" sz="2200" b="1" dirty="0" smtClean="0"/>
              <a:t>之间的整数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zh-CN" altLang="en-US" sz="2200" b="1" dirty="0" smtClean="0"/>
              <a:t>没有多次出现的具有相同</a:t>
            </a:r>
            <a:r>
              <a:rPr lang="en-US" sz="2200" b="1" dirty="0" smtClean="0"/>
              <a:t>id </a:t>
            </a:r>
            <a:r>
              <a:rPr lang="zh-CN" altLang="en-US" sz="2200" b="1" dirty="0" smtClean="0"/>
              <a:t>的元素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675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引入一个新的数组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[1 ..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追踪元素的位置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存储</a:t>
            </a:r>
            <a:r>
              <a:rPr lang="en-US" sz="2400" b="1" dirty="0" smtClean="0"/>
              <a:t>id = </a:t>
            </a:r>
            <a:r>
              <a:rPr lang="en-US" sz="2400" b="1" i="1" dirty="0" err="1" smtClean="0"/>
              <a:t>i</a:t>
            </a:r>
            <a:r>
              <a:rPr lang="zh-CN" altLang="en-US" sz="2400" b="1" dirty="0" smtClean="0"/>
              <a:t>的元素的位置。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两个数组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[1 </a:t>
            </a:r>
            <a:r>
              <a:rPr lang="en-US" sz="2400" b="1" dirty="0"/>
              <a:t>.. </a:t>
            </a:r>
            <a:r>
              <a:rPr lang="en-US" sz="2400" b="1" i="1" dirty="0"/>
              <a:t>n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[1 </a:t>
            </a:r>
            <a:r>
              <a:rPr lang="en-US" sz="2400" b="1" dirty="0"/>
              <a:t>.. </a:t>
            </a:r>
            <a:r>
              <a:rPr lang="en-US" sz="2400" b="1" i="1" dirty="0"/>
              <a:t>n</a:t>
            </a:r>
            <a:r>
              <a:rPr lang="en-US" sz="2400" b="1" dirty="0" smtClean="0"/>
              <a:t>]</a:t>
            </a:r>
          </a:p>
          <a:p>
            <a:pPr lvl="1">
              <a:spcBef>
                <a:spcPts val="600"/>
              </a:spcBef>
            </a:pPr>
            <a:r>
              <a:rPr lang="en-US" sz="2200" b="1" i="1" dirty="0" smtClean="0"/>
              <a:t>A</a:t>
            </a:r>
            <a:r>
              <a:rPr lang="en-US" sz="2200" b="1" dirty="0" smtClean="0"/>
              <a:t>[1 </a:t>
            </a:r>
            <a:r>
              <a:rPr lang="en-US" sz="2200" b="1" dirty="0"/>
              <a:t>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存储元素的</a:t>
            </a:r>
            <a:r>
              <a:rPr lang="en-US" sz="2200" b="1" dirty="0" smtClean="0"/>
              <a:t>ids </a:t>
            </a:r>
            <a:r>
              <a:rPr lang="zh-CN" altLang="en-US" sz="2200" b="1" dirty="0" smtClean="0"/>
              <a:t>和优先级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[1 </a:t>
            </a:r>
            <a:r>
              <a:rPr lang="en-US" sz="2200" b="1" dirty="0"/>
              <a:t>.. </a:t>
            </a:r>
            <a:r>
              <a:rPr lang="en-US" sz="2200" b="1" i="1" dirty="0"/>
              <a:t>n</a:t>
            </a:r>
            <a:r>
              <a:rPr lang="en-US" sz="2200" b="1" dirty="0"/>
              <a:t>] </a:t>
            </a:r>
            <a:r>
              <a:rPr lang="zh-CN" altLang="en-US" sz="2200" b="1" dirty="0" smtClean="0"/>
              <a:t>是堆。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en-US" sz="2200" b="1" i="1" dirty="0"/>
              <a:t>L</a:t>
            </a:r>
            <a:r>
              <a:rPr lang="en-US" sz="2200" b="1" dirty="0"/>
              <a:t>[1 .. </a:t>
            </a:r>
            <a:r>
              <a:rPr lang="en-US" sz="2200" b="1" i="1" dirty="0"/>
              <a:t>n</a:t>
            </a:r>
            <a:r>
              <a:rPr lang="en-US" sz="2200" b="1" dirty="0"/>
              <a:t>]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存储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[1 </a:t>
            </a:r>
            <a:r>
              <a:rPr lang="en-US" sz="2200" b="1" dirty="0"/>
              <a:t>.. </a:t>
            </a:r>
            <a:r>
              <a:rPr lang="en-US" sz="2200" b="1" i="1" dirty="0"/>
              <a:t>n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中元素的位置。</a:t>
            </a:r>
            <a:endParaRPr lang="en-US" sz="2200" b="1" dirty="0" smtClean="0"/>
          </a:p>
          <a:p>
            <a:pPr>
              <a:spcBef>
                <a:spcPts val="600"/>
              </a:spcBef>
            </a:pPr>
            <a:r>
              <a:rPr lang="en-US" sz="2400" b="1" i="1" dirty="0"/>
              <a:t>L</a:t>
            </a:r>
            <a:r>
              <a:rPr lang="en-US" sz="2400" b="1" dirty="0"/>
              <a:t>[1 .. </a:t>
            </a:r>
            <a:r>
              <a:rPr lang="en-US" sz="2400" b="1" i="1" dirty="0"/>
              <a:t>n</a:t>
            </a:r>
            <a:r>
              <a:rPr lang="en-US" sz="2400" b="1" dirty="0"/>
              <a:t>] </a:t>
            </a:r>
            <a:r>
              <a:rPr lang="zh-CN" altLang="en-US" sz="2400" b="1" dirty="0" smtClean="0"/>
              <a:t>可以在</a:t>
            </a:r>
            <a:r>
              <a:rPr lang="en-US" altLang="zh-CN" sz="2400" b="1" i="1" dirty="0"/>
              <a:t>O</a:t>
            </a:r>
            <a:r>
              <a:rPr lang="en-US" altLang="zh-CN" sz="2400" b="1" dirty="0"/>
              <a:t>(1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时间找到任何给定</a:t>
            </a:r>
            <a:r>
              <a:rPr lang="en-US" sz="2400" b="1" dirty="0" smtClean="0"/>
              <a:t> id =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的元素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该元素是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[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]]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如果</a:t>
            </a:r>
            <a:r>
              <a:rPr lang="en-US" sz="2400" b="1" i="1" dirty="0" smtClean="0"/>
              <a:t>A</a:t>
            </a:r>
            <a:r>
              <a:rPr lang="zh-CN" altLang="en-US" sz="2400" b="1" dirty="0" smtClean="0"/>
              <a:t>中有元素移动，他们的位置也需要在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L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中更新，这是用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</a:t>
            </a:r>
            <a:r>
              <a:rPr lang="en-US" sz="2400" b="1" dirty="0"/>
              <a:t>) </a:t>
            </a:r>
            <a:r>
              <a:rPr lang="zh-CN" altLang="en-US" sz="2400" b="1" dirty="0" smtClean="0"/>
              <a:t>时间实现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/>
              <a:t>, </a:t>
            </a:r>
            <a:r>
              <a:rPr lang="en-US" sz="2400" b="1" i="1" dirty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的代价。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/>
              <a:t>元素有多个属性，用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</a:t>
            </a:r>
            <a:r>
              <a:rPr lang="en-US" sz="2400" b="1" dirty="0" smtClean="0"/>
              <a:t>(1) </a:t>
            </a:r>
            <a:r>
              <a:rPr lang="zh-CN" altLang="en-US" sz="2400" b="1" dirty="0" smtClean="0"/>
              <a:t>时间实现</a:t>
            </a:r>
            <a:r>
              <a:rPr lang="en-US" sz="2400" b="1" dirty="0" smtClean="0"/>
              <a:t>Find(</a:t>
            </a:r>
            <a:r>
              <a:rPr lang="en-US" sz="2400" b="1" i="1" dirty="0" smtClean="0"/>
              <a:t>S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扩展堆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8908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举例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最大堆，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5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/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  <a:p>
            <a:pPr marL="0" indent="0">
              <a:spcBef>
                <a:spcPts val="600"/>
              </a:spcBef>
              <a:buNone/>
            </a:pP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en-US" sz="2400" b="1" dirty="0" smtClean="0"/>
              <a:t>After Heap-Extract-Max(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4):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819400" y="1981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3306" y="2009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2100243" y="27146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149" y="27432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7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3601507" y="27432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413" y="27717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1295401" y="33528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9307" y="33813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, </a:t>
            </a:r>
            <a:r>
              <a:rPr lang="en-US" dirty="0"/>
              <a:t>3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 flipH="1">
            <a:off x="2438400" y="24098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220507" y="23622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1732494" y="3118741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800600" y="224934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1,9    2,7   3,6   4,3    </a:t>
            </a:r>
            <a:endParaRPr lang="en-US" sz="220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410200" y="224934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6019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579574" y="224802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1628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772400" y="224934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410200" y="18858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8612" y="3182855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 1      2       3      4      -1</a:t>
            </a:r>
            <a:endParaRPr lang="en-US" sz="22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5408212" y="3182855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6017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6577586" y="3181530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71608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7770412" y="3182855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408212" y="28194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 bwMode="auto">
          <a:xfrm>
            <a:off x="2590800" y="4800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34706" y="4829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</a:t>
            </a:r>
            <a:r>
              <a:rPr lang="en-US" dirty="0"/>
              <a:t>7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871643" y="553405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15549" y="55626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4, 3 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3372907" y="55626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16813" y="559114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2209800" y="522925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991907" y="518160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802588" y="467451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 2,7   4,3   3,6    </a:t>
            </a:r>
            <a:endParaRPr lang="en-US" sz="22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5412188" y="467451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6021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581562" y="467318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647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774388" y="467451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412188" y="43242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00600" y="56080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-1      1       3      2      -1</a:t>
            </a:r>
            <a:endParaRPr lang="en-US" sz="22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410200" y="56080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6019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579574" y="56066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71628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772400" y="56080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410200" y="5257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3638490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-1 indicates missing element.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529565" y="6019800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how </a:t>
            </a:r>
            <a:r>
              <a:rPr lang="en-US" i="1" dirty="0" smtClean="0"/>
              <a:t>L</a:t>
            </a:r>
            <a:r>
              <a:rPr lang="en-US" dirty="0" smtClean="0"/>
              <a:t> is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349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 animBg="1"/>
      <p:bldP spid="44" grpId="0"/>
      <p:bldP spid="45" grpId="0" animBg="1"/>
      <p:bldP spid="46" grpId="0"/>
      <p:bldP spid="56" grpId="0"/>
      <p:bldP spid="57" grpId="0" animBg="1"/>
      <p:bldP spid="62" grpId="0"/>
      <p:bldP spid="63" grpId="0"/>
      <p:bldP spid="64" grpId="0" animBg="1"/>
      <p:bldP spid="69" grpId="0"/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改进</a:t>
            </a:r>
            <a:r>
              <a:rPr lang="en-US" sz="3600" b="1" dirty="0" smtClean="0">
                <a:solidFill>
                  <a:srgbClr val="0000CC"/>
                </a:solidFill>
              </a:rPr>
              <a:t>Find(</a:t>
            </a:r>
            <a:r>
              <a:rPr lang="en-US" sz="3600" b="1" i="1" dirty="0" smtClean="0">
                <a:solidFill>
                  <a:srgbClr val="0000CC"/>
                </a:solidFill>
              </a:rPr>
              <a:t>S</a:t>
            </a:r>
            <a:r>
              <a:rPr lang="en-US" sz="3600" b="1" dirty="0">
                <a:solidFill>
                  <a:srgbClr val="0000CC"/>
                </a:solidFill>
              </a:rPr>
              <a:t>, </a:t>
            </a:r>
            <a:r>
              <a:rPr lang="en-US" sz="3600" b="1" i="1" dirty="0">
                <a:solidFill>
                  <a:srgbClr val="0000CC"/>
                </a:solidFill>
              </a:rPr>
              <a:t>x</a:t>
            </a:r>
            <a:r>
              <a:rPr lang="en-US" sz="3600" b="1" dirty="0" smtClean="0">
                <a:solidFill>
                  <a:srgbClr val="0000CC"/>
                </a:solidFill>
              </a:rPr>
              <a:t>) (</a:t>
            </a:r>
            <a:r>
              <a:rPr lang="zh-CN" altLang="en-US" sz="3600" b="1" smtClean="0">
                <a:solidFill>
                  <a:srgbClr val="0000CC"/>
                </a:solidFill>
              </a:rPr>
              <a:t>续</a:t>
            </a:r>
            <a:r>
              <a:rPr lang="en-US" sz="3600" b="1" smtClean="0">
                <a:solidFill>
                  <a:srgbClr val="0000CC"/>
                </a:solidFill>
              </a:rPr>
              <a:t>)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2519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 smtClean="0"/>
              <a:t>After </a:t>
            </a:r>
            <a:r>
              <a:rPr lang="en-US" sz="2400" b="1" dirty="0" err="1" smtClean="0"/>
              <a:t>ChangePriority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, </a:t>
            </a:r>
            <a:r>
              <a:rPr lang="en-US" sz="2400" b="1" dirty="0"/>
              <a:t>4</a:t>
            </a:r>
            <a:r>
              <a:rPr lang="en-US" sz="2400" b="1" dirty="0" smtClean="0"/>
              <a:t>, </a:t>
            </a:r>
            <a:r>
              <a:rPr lang="en-US" sz="2400" b="1" dirty="0"/>
              <a:t>8</a:t>
            </a:r>
            <a:r>
              <a:rPr lang="en-US" sz="2400" b="1" dirty="0" smtClean="0"/>
              <a:t>):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</p:txBody>
      </p:sp>
      <p:sp>
        <p:nvSpPr>
          <p:cNvPr id="41" name="Oval 40"/>
          <p:cNvSpPr/>
          <p:nvPr/>
        </p:nvSpPr>
        <p:spPr bwMode="auto">
          <a:xfrm>
            <a:off x="2375451" y="2457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9357" y="2486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4, 8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>
            <a:off x="1656294" y="3190965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321951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, 7 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 bwMode="auto">
          <a:xfrm>
            <a:off x="3157558" y="321951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01464" y="324805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, 6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1994451" y="2886165"/>
            <a:ext cx="457200" cy="36189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2776558" y="2838510"/>
            <a:ext cx="437093" cy="4095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587239" y="233142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A</a:t>
            </a:r>
            <a:r>
              <a:rPr lang="en-US" sz="2200" dirty="0" smtClean="0"/>
              <a:t>       4,8   2,7   3,6      </a:t>
            </a:r>
            <a:endParaRPr lang="en-US" sz="22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5196839" y="233142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 bwMode="auto">
          <a:xfrm>
            <a:off x="5806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6366213" y="233009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9494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7559039" y="233142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196839" y="196209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    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85251" y="3341133"/>
            <a:ext cx="35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L</a:t>
            </a:r>
            <a:r>
              <a:rPr lang="en-US" sz="2200" dirty="0" smtClean="0"/>
              <a:t>       -1      2       3      1      -1</a:t>
            </a:r>
            <a:endParaRPr lang="en-US" sz="2200" dirty="0"/>
          </a:p>
        </p:txBody>
      </p:sp>
      <p:sp>
        <p:nvSpPr>
          <p:cNvPr id="64" name="Rectangle 63"/>
          <p:cNvSpPr/>
          <p:nvPr/>
        </p:nvSpPr>
        <p:spPr bwMode="auto">
          <a:xfrm>
            <a:off x="5194851" y="3341133"/>
            <a:ext cx="2948348" cy="4308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5804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6364225" y="3339808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9474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7557051" y="3341133"/>
            <a:ext cx="0" cy="4308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194851" y="2971800"/>
            <a:ext cx="29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1       2        3      4        5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4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1" dirty="0" smtClean="0"/>
              <a:t>在一个二叉树中，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一个结点的深度 </a:t>
            </a:r>
            <a:r>
              <a:rPr lang="en-US" sz="2400" b="1" dirty="0" smtClean="0"/>
              <a:t>in </a:t>
            </a:r>
            <a:r>
              <a:rPr lang="zh-CN" altLang="en-US" sz="2400" b="1" dirty="0" smtClean="0"/>
              <a:t>是从这个结点到根结点的简单路径的边数。</a:t>
            </a:r>
            <a:endParaRPr lang="en-US" sz="2400" b="1" dirty="0" smtClean="0"/>
          </a:p>
          <a:p>
            <a:pPr marL="342900" lvl="1" indent="-342900">
              <a:spcBef>
                <a:spcPts val="600"/>
              </a:spcBef>
              <a:buClrTx/>
            </a:pPr>
            <a:r>
              <a:rPr lang="zh-CN" altLang="en-US" b="1" i="1" dirty="0" smtClean="0">
                <a:solidFill>
                  <a:srgbClr val="C00000"/>
                </a:solidFill>
              </a:rPr>
              <a:t>一颗树 </a:t>
            </a:r>
            <a:r>
              <a:rPr lang="en-US" b="1" i="1" dirty="0" smtClean="0">
                <a:solidFill>
                  <a:srgbClr val="C00000"/>
                </a:solidFill>
              </a:rPr>
              <a:t>T</a:t>
            </a:r>
            <a:r>
              <a:rPr lang="zh-CN" altLang="en-US" b="1" i="1" dirty="0" smtClean="0">
                <a:solidFill>
                  <a:srgbClr val="C00000"/>
                </a:solidFill>
              </a:rPr>
              <a:t>的深度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zh-CN" altLang="en-US" b="1" dirty="0" smtClean="0"/>
              <a:t>是树中所有结点最大的深度。</a:t>
            </a: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C3300"/>
                </a:solidFill>
              </a:rPr>
              <a:t>一个结点的高度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/>
              <a:t>= </a:t>
            </a:r>
            <a:r>
              <a:rPr lang="zh-CN" altLang="en-US" sz="2400" b="1" dirty="0" smtClean="0"/>
              <a:t>从该结点到一个叶子结点的最长简单路径的边数。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一棵树 </a:t>
            </a:r>
            <a:r>
              <a:rPr lang="en-US" sz="2400" b="1" i="1" dirty="0" smtClean="0">
                <a:solidFill>
                  <a:srgbClr val="C00000"/>
                </a:solidFill>
              </a:rPr>
              <a:t>T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的高度</a:t>
            </a:r>
            <a:r>
              <a:rPr lang="en-US" sz="2400" b="1" i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zh-CN" altLang="en-US" sz="2400" b="1" dirty="0" smtClean="0"/>
              <a:t>树的根结点的高度</a:t>
            </a:r>
            <a:r>
              <a:rPr lang="en-US" sz="2400" b="1" dirty="0" smtClean="0"/>
              <a:t>= </a:t>
            </a:r>
            <a:r>
              <a:rPr lang="zh-CN" altLang="en-US" sz="2400" b="1" dirty="0" smtClean="0"/>
              <a:t>树的深度</a:t>
            </a:r>
            <a:endParaRPr lang="en-US" sz="2400" b="1" i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二叉树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255" b="14820"/>
          <a:stretch/>
        </p:blipFill>
        <p:spPr bwMode="auto">
          <a:xfrm>
            <a:off x="1447800" y="4038600"/>
            <a:ext cx="2731273" cy="245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1871" y="4419600"/>
            <a:ext cx="2743200" cy="14465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结点</a:t>
            </a:r>
            <a:r>
              <a:rPr lang="en-US" sz="2200" dirty="0" smtClean="0"/>
              <a:t>2</a:t>
            </a:r>
            <a:r>
              <a:rPr lang="zh-CN" altLang="en-US" sz="2200" dirty="0" smtClean="0"/>
              <a:t>的深度</a:t>
            </a:r>
            <a:r>
              <a:rPr lang="en-US" sz="2200" dirty="0" smtClean="0"/>
              <a:t> = 1</a:t>
            </a:r>
          </a:p>
          <a:p>
            <a:r>
              <a:rPr lang="zh-CN" altLang="en-US" sz="2200" dirty="0" smtClean="0"/>
              <a:t>树</a:t>
            </a:r>
            <a:r>
              <a:rPr lang="en-US" sz="2200" i="1" dirty="0" smtClean="0"/>
              <a:t>T</a:t>
            </a:r>
            <a:r>
              <a:rPr lang="en-US" sz="2200" dirty="0" smtClean="0"/>
              <a:t> </a:t>
            </a:r>
            <a:r>
              <a:rPr lang="zh-CN" altLang="en-US" sz="2200" dirty="0" smtClean="0"/>
              <a:t>的深度 </a:t>
            </a:r>
            <a:r>
              <a:rPr lang="en-US" sz="2200" dirty="0" smtClean="0"/>
              <a:t>= 3</a:t>
            </a:r>
          </a:p>
          <a:p>
            <a:r>
              <a:rPr lang="zh-CN" altLang="en-US" sz="2200" dirty="0" smtClean="0"/>
              <a:t>结点</a:t>
            </a:r>
            <a:r>
              <a:rPr lang="en-US" sz="2200" dirty="0" smtClean="0"/>
              <a:t>2</a:t>
            </a:r>
            <a:r>
              <a:rPr lang="zh-CN" altLang="en-US" sz="2200" dirty="0" smtClean="0"/>
              <a:t>的高度</a:t>
            </a:r>
            <a:r>
              <a:rPr lang="en-US" sz="2200" dirty="0" smtClean="0"/>
              <a:t> = 2</a:t>
            </a:r>
          </a:p>
          <a:p>
            <a:r>
              <a:rPr lang="zh-CN" altLang="en-US" sz="2200" dirty="0" smtClean="0"/>
              <a:t>树</a:t>
            </a:r>
            <a:r>
              <a:rPr lang="en-US" sz="2200" i="1" dirty="0" smtClean="0"/>
              <a:t>T </a:t>
            </a:r>
            <a:r>
              <a:rPr lang="zh-CN" altLang="en-US" sz="2200" dirty="0" smtClean="0"/>
              <a:t>的高度</a:t>
            </a:r>
            <a:r>
              <a:rPr lang="en-US" sz="2200" dirty="0" smtClean="0"/>
              <a:t> = 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7262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完全二叉树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是一个所有叶子结点在同样深度，而且每个非叶节点都有两个孩子结点的二叉树。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完全二叉树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938" y="3159204"/>
            <a:ext cx="12372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高度为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的完全二叉树</a:t>
            </a:r>
            <a:endParaRPr lang="en-US" sz="2200" dirty="0"/>
          </a:p>
        </p:txBody>
      </p:sp>
      <p:pic>
        <p:nvPicPr>
          <p:cNvPr id="4904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6172199" cy="204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5039802"/>
            <a:ext cx="685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CC"/>
                </a:solidFill>
              </a:rPr>
              <a:t>在完全二叉树中，高度为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h </a:t>
            </a:r>
            <a:r>
              <a:rPr lang="zh-CN" altLang="en-US" sz="2200" dirty="0" smtClean="0">
                <a:solidFill>
                  <a:srgbClr val="0000CC"/>
                </a:solidFill>
              </a:rPr>
              <a:t>的结点数？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502920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CC"/>
                </a:solidFill>
              </a:rPr>
              <a:t>2</a:t>
            </a:r>
            <a:r>
              <a:rPr lang="en-US" sz="2200" i="1" baseline="30000" dirty="0">
                <a:solidFill>
                  <a:srgbClr val="0000CC"/>
                </a:solidFill>
              </a:rPr>
              <a:t>h</a:t>
            </a:r>
            <a:r>
              <a:rPr lang="en-US" sz="2200" i="1" baseline="30000" dirty="0" smtClean="0">
                <a:solidFill>
                  <a:srgbClr val="0000CC"/>
                </a:solidFill>
              </a:rPr>
              <a:t>+</a:t>
            </a:r>
            <a:r>
              <a:rPr lang="en-US" sz="2200" baseline="30000" dirty="0" smtClean="0">
                <a:solidFill>
                  <a:srgbClr val="0000CC"/>
                </a:solidFill>
              </a:rPr>
              <a:t>1 </a:t>
            </a:r>
            <a:r>
              <a:rPr lang="en-US" sz="2200" dirty="0" smtClean="0">
                <a:solidFill>
                  <a:srgbClr val="0000CC"/>
                </a:solidFill>
              </a:rPr>
              <a:t>–1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5523316"/>
            <a:ext cx="57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0000CC"/>
                </a:solidFill>
              </a:rPr>
              <a:t>有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zh-CN" altLang="en-US" sz="2200" dirty="0" smtClean="0">
                <a:solidFill>
                  <a:srgbClr val="0000CC"/>
                </a:solidFill>
              </a:rPr>
              <a:t>个结点的完全二叉树的高度</a:t>
            </a:r>
            <a:r>
              <a:rPr lang="en-US" sz="2200" dirty="0" smtClean="0">
                <a:solidFill>
                  <a:srgbClr val="0000CC"/>
                </a:solidFill>
              </a:rPr>
              <a:t>?</a:t>
            </a:r>
            <a:endParaRPr lang="en-US" sz="22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3200" y="5512714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rgbClr val="0000CC"/>
                </a:solidFill>
              </a:rPr>
              <a:t>lg</a:t>
            </a:r>
            <a:r>
              <a:rPr lang="en-US" sz="2200" dirty="0" smtClean="0">
                <a:solidFill>
                  <a:srgbClr val="0000CC"/>
                </a:solidFill>
              </a:rPr>
              <a:t>(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en-US" sz="2200" dirty="0" smtClean="0">
                <a:solidFill>
                  <a:srgbClr val="0000CC"/>
                </a:solidFill>
              </a:rPr>
              <a:t>+1) – 1</a:t>
            </a:r>
            <a:endParaRPr lang="en-US" sz="2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89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/>
              <a:t>深度为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的</a:t>
            </a:r>
            <a:r>
              <a:rPr lang="en-US" sz="2400" b="1" dirty="0" smtClean="0"/>
              <a:t> </a:t>
            </a:r>
            <a:r>
              <a:rPr lang="zh-CN" altLang="en-US" sz="2400" b="1" i="1" dirty="0" smtClean="0">
                <a:solidFill>
                  <a:srgbClr val="CC3300"/>
                </a:solidFill>
              </a:rPr>
              <a:t>近似完全二叉树</a:t>
            </a:r>
            <a:r>
              <a:rPr lang="en-US" altLang="zh-CN" sz="2400" b="1" dirty="0"/>
              <a:t> </a:t>
            </a:r>
            <a:r>
              <a:rPr lang="zh-CN" altLang="en-US" sz="2400" b="1" dirty="0" smtClean="0"/>
              <a:t>满足下面两个条件</a:t>
            </a:r>
            <a:r>
              <a:rPr lang="en-US" sz="2400" b="1" dirty="0" smtClean="0"/>
              <a:t>:</a:t>
            </a:r>
            <a:endParaRPr lang="en-US" sz="2400" b="1" i="1" dirty="0" smtClean="0"/>
          </a:p>
          <a:p>
            <a:pPr lvl="1" eaLnBrk="1" hangingPunct="1"/>
            <a:r>
              <a:rPr lang="zh-CN" altLang="en-US" sz="2200" b="1" dirty="0" smtClean="0"/>
              <a:t>只考虑深度为 </a:t>
            </a:r>
            <a:r>
              <a:rPr lang="en-US" sz="2200" b="1" i="1" dirty="0" smtClean="0"/>
              <a:t>d </a:t>
            </a:r>
            <a:r>
              <a:rPr lang="en-US" sz="2200" b="1" dirty="0" smtClean="0"/>
              <a:t>– 1 </a:t>
            </a:r>
            <a:r>
              <a:rPr lang="zh-CN" altLang="en-US" sz="2200" b="1" dirty="0" smtClean="0"/>
              <a:t>时是完全二叉树</a:t>
            </a:r>
            <a:endParaRPr lang="en-US" sz="2200" b="1" dirty="0"/>
          </a:p>
          <a:p>
            <a:pPr lvl="1" eaLnBrk="1" hangingPunct="1"/>
            <a:r>
              <a:rPr lang="zh-CN" altLang="en-US" sz="2200" b="1" dirty="0" smtClean="0"/>
              <a:t>深度为 </a:t>
            </a:r>
            <a:r>
              <a:rPr lang="en-US" sz="2200" b="1" i="1" dirty="0" smtClean="0"/>
              <a:t>d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的结点都在靠左部分</a:t>
            </a:r>
            <a:endParaRPr lang="en-US" sz="22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近似完全二叉树 </a:t>
            </a:r>
            <a:r>
              <a:rPr lang="en-US" sz="3600" b="1" dirty="0" smtClean="0">
                <a:solidFill>
                  <a:srgbClr val="0000CC"/>
                </a:solidFill>
              </a:rPr>
              <a:t>(1)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54264" y="3380700"/>
            <a:ext cx="6598859" cy="2258100"/>
            <a:chOff x="1154264" y="3380700"/>
            <a:chExt cx="6598859" cy="22581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264" y="3380700"/>
              <a:ext cx="6598859" cy="218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auto">
            <a:xfrm>
              <a:off x="5181600" y="4953000"/>
              <a:ext cx="1828800" cy="685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81352" y="5791200"/>
            <a:ext cx="5205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/>
              <a:t>高度为 </a:t>
            </a:r>
            <a:r>
              <a:rPr lang="en-US" sz="2200" dirty="0" smtClean="0"/>
              <a:t>3 </a:t>
            </a:r>
            <a:r>
              <a:rPr lang="zh-CN" altLang="en-US" sz="2200" dirty="0" smtClean="0"/>
              <a:t>的近似完全二叉树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4775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105400"/>
          </a:xfrm>
        </p:spPr>
        <p:txBody>
          <a:bodyPr/>
          <a:lstStyle/>
          <a:p>
            <a:r>
              <a:rPr lang="zh-CN" altLang="en-US" sz="2400" b="1" dirty="0" smtClean="0"/>
              <a:t>有 </a:t>
            </a:r>
            <a:r>
              <a:rPr lang="en-US" altLang="zh-CN" sz="2400" b="1" dirty="0" smtClean="0"/>
              <a:t>n </a:t>
            </a:r>
            <a:r>
              <a:rPr lang="zh-CN" altLang="en-US" sz="2400" b="1" dirty="0" smtClean="0"/>
              <a:t>个结点的近似完全二叉树 </a:t>
            </a:r>
            <a:r>
              <a:rPr lang="en-US" altLang="zh-CN" sz="2400" b="1" dirty="0" smtClean="0"/>
              <a:t>T </a:t>
            </a:r>
            <a:r>
              <a:rPr lang="zh-CN" altLang="en-US" sz="2400" b="1" dirty="0" smtClean="0"/>
              <a:t>的高度是多少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lvl="1" eaLnBrk="1" hangingPunct="1"/>
            <a:r>
              <a:rPr lang="zh-CN" altLang="en-US" sz="2200" b="1" dirty="0" smtClean="0"/>
              <a:t>假设 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不是一个完全二叉树。</a:t>
            </a:r>
            <a:endParaRPr lang="en-US" sz="2200" b="1" dirty="0" smtClean="0"/>
          </a:p>
          <a:p>
            <a:pPr lvl="1" eaLnBrk="1" hangingPunct="1"/>
            <a:r>
              <a:rPr lang="zh-CN" altLang="en-US" sz="2200" b="1" dirty="0" smtClean="0"/>
              <a:t>假设高度是 </a:t>
            </a:r>
            <a:r>
              <a:rPr lang="en-US" sz="2200" b="1" i="1" dirty="0" smtClean="0"/>
              <a:t>h</a:t>
            </a:r>
            <a:r>
              <a:rPr lang="zh-CN" altLang="en-US" sz="2200" b="1" dirty="0"/>
              <a:t>。</a:t>
            </a:r>
            <a:endParaRPr lang="en-US" sz="2200" b="1" dirty="0" smtClean="0"/>
          </a:p>
          <a:p>
            <a:pPr lvl="1" eaLnBrk="1" hangingPunct="1"/>
            <a:r>
              <a:rPr lang="en-US" sz="2200" b="1" i="1" dirty="0" smtClean="0"/>
              <a:t>T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包含一个深度为 </a:t>
            </a:r>
            <a:r>
              <a:rPr lang="en-US" sz="2200" b="1" i="1" dirty="0" smtClean="0"/>
              <a:t>h</a:t>
            </a:r>
            <a:r>
              <a:rPr lang="en-US" sz="2200" b="1" dirty="0" smtClean="0"/>
              <a:t> – 1 </a:t>
            </a:r>
            <a:r>
              <a:rPr lang="zh-CN" altLang="en-US" sz="2200" b="1" dirty="0" smtClean="0"/>
              <a:t>的完全二叉树，而且有一些深度为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h</a:t>
            </a:r>
            <a:r>
              <a:rPr lang="zh-CN" altLang="en-US" sz="2200" b="1" dirty="0" smtClean="0"/>
              <a:t>的结点，因此</a:t>
            </a:r>
            <a:r>
              <a:rPr lang="en-US" sz="2200" b="1" dirty="0" smtClean="0"/>
              <a:t>, </a:t>
            </a:r>
          </a:p>
          <a:p>
            <a:pPr marL="457200" lvl="1" indent="0" eaLnBrk="1" hangingPunct="1">
              <a:buNone/>
            </a:pPr>
            <a:r>
              <a:rPr lang="en-US" sz="2200" b="1" dirty="0" smtClean="0"/>
              <a:t>              2</a:t>
            </a:r>
            <a:r>
              <a:rPr lang="en-US" sz="2200" b="1" i="1" baseline="30000" dirty="0" smtClean="0"/>
              <a:t>h</a:t>
            </a:r>
            <a:r>
              <a:rPr lang="en-US" sz="2200" b="1" dirty="0" smtClean="0"/>
              <a:t> – 1 &lt;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 smtClean="0"/>
              <a:t> </a:t>
            </a:r>
            <a:r>
              <a:rPr lang="en-US" sz="2200" b="1" baseline="30000" dirty="0"/>
              <a:t>+ 1</a:t>
            </a:r>
            <a:r>
              <a:rPr lang="en-US" sz="2200" b="1" dirty="0" smtClean="0"/>
              <a:t> – 1 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en-US" sz="2200" b="1" dirty="0" smtClean="0"/>
              <a:t>2</a:t>
            </a:r>
            <a:r>
              <a:rPr lang="en-US" sz="2200" b="1" i="1" baseline="30000" dirty="0" smtClean="0"/>
              <a:t>h</a:t>
            </a:r>
            <a:r>
              <a:rPr lang="en-US" sz="2200" b="1" dirty="0" smtClean="0"/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≤</a:t>
            </a:r>
            <a:r>
              <a:rPr lang="en-US" sz="2200" b="1" dirty="0" smtClean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</a:t>
            </a:r>
            <a:r>
              <a:rPr lang="en-US" sz="2200" b="1" baseline="30000" dirty="0" smtClean="0"/>
              <a:t>1</a:t>
            </a:r>
            <a:r>
              <a:rPr lang="en-US" sz="2200" b="1" dirty="0" smtClean="0"/>
              <a:t> </a:t>
            </a:r>
            <a:endParaRPr lang="en-US" sz="2200" b="1" dirty="0" smtClean="0">
              <a:sym typeface="Wingdings" pitchFamily="2" charset="2"/>
            </a:endParaRPr>
          </a:p>
          <a:p>
            <a:pPr marL="457200" lvl="1" indent="0" eaLnBrk="1" hangingPunct="1">
              <a:buNone/>
            </a:pPr>
            <a:r>
              <a:rPr lang="en-US" sz="2200" b="1" dirty="0" smtClean="0">
                <a:sym typeface="Wingdings" pitchFamily="2" charset="2"/>
              </a:rPr>
              <a:t>                 </a:t>
            </a:r>
            <a:r>
              <a:rPr lang="en-US" sz="2200" b="1" dirty="0" err="1" smtClean="0">
                <a:sym typeface="Wingdings" pitchFamily="2" charset="2"/>
              </a:rPr>
              <a:t>lg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i="1" dirty="0" smtClean="0">
                <a:sym typeface="Wingdings" pitchFamily="2" charset="2"/>
              </a:rPr>
              <a:t>n</a:t>
            </a:r>
            <a:r>
              <a:rPr lang="en-US" sz="2200" b="1" dirty="0" smtClean="0">
                <a:sym typeface="Wingdings" pitchFamily="2" charset="2"/>
              </a:rPr>
              <a:t> – 1 &lt; </a:t>
            </a:r>
            <a:r>
              <a:rPr lang="en-US" sz="2200" b="1" i="1" dirty="0" smtClean="0">
                <a:sym typeface="Wingdings" pitchFamily="2" charset="2"/>
              </a:rPr>
              <a:t>h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 smtClean="0">
                <a:sym typeface="Wingdings" pitchFamily="2" charset="2"/>
              </a:rPr>
              <a:t> </a:t>
            </a:r>
            <a:r>
              <a:rPr lang="en-US" sz="2200" b="1" dirty="0" err="1" smtClean="0">
                <a:sym typeface="Wingdings" pitchFamily="2" charset="2"/>
              </a:rPr>
              <a:t>lg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i="1" dirty="0" smtClean="0">
                <a:sym typeface="Wingdings" pitchFamily="2" charset="2"/>
              </a:rPr>
              <a:t>n</a:t>
            </a:r>
            <a:r>
              <a:rPr lang="en-US" sz="2200" b="1" dirty="0" smtClean="0">
                <a:sym typeface="Wingdings" pitchFamily="2" charset="2"/>
              </a:rPr>
              <a:t>   </a:t>
            </a:r>
            <a:r>
              <a:rPr lang="en-US" sz="2200" b="1" i="1" dirty="0" smtClean="0">
                <a:sym typeface="Wingdings" pitchFamily="2" charset="2"/>
              </a:rPr>
              <a:t>h</a:t>
            </a:r>
            <a:r>
              <a:rPr lang="en-US" sz="2200" b="1" dirty="0" smtClean="0">
                <a:sym typeface="Wingdings" pitchFamily="2" charset="2"/>
              </a:rPr>
              <a:t> = </a:t>
            </a:r>
            <a:r>
              <a:rPr lang="en-US" sz="2200" b="1" dirty="0" smtClean="0">
                <a:sym typeface="Symbol"/>
              </a:rPr>
              <a:t>(</a:t>
            </a:r>
            <a:r>
              <a:rPr lang="en-US" sz="2200" b="1" dirty="0" err="1" smtClean="0">
                <a:sym typeface="Symbol"/>
              </a:rPr>
              <a:t>lg</a:t>
            </a:r>
            <a:r>
              <a:rPr lang="en-US" sz="2200" b="1" dirty="0" smtClean="0">
                <a:sym typeface="Symbol"/>
              </a:rPr>
              <a:t> </a:t>
            </a:r>
            <a:r>
              <a:rPr lang="en-US" sz="2200" b="1" i="1" dirty="0" smtClean="0">
                <a:sym typeface="Symbol"/>
              </a:rPr>
              <a:t>n</a:t>
            </a:r>
            <a:r>
              <a:rPr lang="en-US" sz="2200" b="1" dirty="0" smtClean="0">
                <a:sym typeface="Symbol"/>
              </a:rPr>
              <a:t>)</a:t>
            </a:r>
            <a:r>
              <a:rPr lang="en-US" sz="2200" b="1" dirty="0" smtClean="0">
                <a:sym typeface="Wingdings" pitchFamily="2" charset="2"/>
              </a:rPr>
              <a:t>        </a:t>
            </a:r>
            <a:endParaRPr lang="en-US" sz="2200" b="1" dirty="0"/>
          </a:p>
          <a:p>
            <a:pPr eaLnBrk="1" hangingPunct="1"/>
            <a:r>
              <a:rPr lang="zh-CN" altLang="en-US" sz="2400" b="1" dirty="0" smtClean="0"/>
              <a:t>高度为 </a:t>
            </a:r>
            <a:r>
              <a:rPr lang="en-US" altLang="zh-CN" sz="2400" b="1" dirty="0" smtClean="0"/>
              <a:t>h </a:t>
            </a:r>
            <a:r>
              <a:rPr lang="zh-CN" altLang="en-US" sz="2400" b="1" dirty="0" smtClean="0"/>
              <a:t>的近似完全二叉树有多少结点</a:t>
            </a:r>
            <a:r>
              <a:rPr lang="en-US" sz="2400" b="1" dirty="0" smtClean="0"/>
              <a:t>?</a:t>
            </a:r>
            <a:endParaRPr lang="en-US" sz="2400" b="1" dirty="0"/>
          </a:p>
          <a:p>
            <a:pPr lvl="1" eaLnBrk="1" hangingPunct="1"/>
            <a:r>
              <a:rPr lang="zh-CN" altLang="en-US" sz="2200" b="1" dirty="0" smtClean="0"/>
              <a:t>假设有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个结点，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那么</a:t>
            </a:r>
            <a:r>
              <a:rPr lang="en-US" sz="2200" b="1" dirty="0" smtClean="0"/>
              <a:t>2</a:t>
            </a:r>
            <a:r>
              <a:rPr lang="en-US" sz="2200" b="1" i="1" baseline="30000" dirty="0" smtClean="0"/>
              <a:t>h</a:t>
            </a:r>
            <a:r>
              <a:rPr lang="en-US" sz="2200" b="1" dirty="0" smtClean="0"/>
              <a:t> </a:t>
            </a:r>
            <a:r>
              <a:rPr lang="en-US" sz="2200" b="1" dirty="0">
                <a:cs typeface="Times New Roman"/>
              </a:rPr>
              <a:t>≤</a:t>
            </a:r>
            <a:r>
              <a:rPr lang="en-US" sz="2200" b="1" dirty="0"/>
              <a:t> </a:t>
            </a:r>
            <a:r>
              <a:rPr lang="en-US" sz="2200" b="1" i="1" dirty="0"/>
              <a:t>n</a:t>
            </a:r>
            <a:r>
              <a:rPr lang="en-US" sz="2200" b="1" dirty="0"/>
              <a:t> &lt; 2</a:t>
            </a:r>
            <a:r>
              <a:rPr lang="en-US" sz="2200" b="1" i="1" baseline="30000" dirty="0"/>
              <a:t>h</a:t>
            </a:r>
            <a:r>
              <a:rPr lang="en-US" sz="2200" b="1" dirty="0"/>
              <a:t> </a:t>
            </a:r>
            <a:r>
              <a:rPr lang="en-US" sz="2200" b="1" baseline="30000" dirty="0"/>
              <a:t>+ 1</a:t>
            </a:r>
            <a:r>
              <a:rPr lang="en-US" sz="2200" b="1" dirty="0"/>
              <a:t>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en-US" sz="2200" b="1" i="1" dirty="0" smtClean="0">
                <a:sym typeface="Wingdings" pitchFamily="2" charset="2"/>
              </a:rPr>
              <a:t>n</a:t>
            </a:r>
            <a:r>
              <a:rPr lang="en-US" sz="2200" b="1" dirty="0" smtClean="0">
                <a:sym typeface="Wingdings" pitchFamily="2" charset="2"/>
              </a:rPr>
              <a:t> = </a:t>
            </a:r>
            <a:r>
              <a:rPr lang="en-US" sz="2200" b="1" dirty="0">
                <a:sym typeface="Symbol"/>
              </a:rPr>
              <a:t></a:t>
            </a:r>
            <a:r>
              <a:rPr lang="en-US" sz="2200" b="1" dirty="0" smtClean="0">
                <a:sym typeface="Symbol"/>
              </a:rPr>
              <a:t>(2</a:t>
            </a:r>
            <a:r>
              <a:rPr lang="en-US" sz="2200" b="1" i="1" baseline="30000" dirty="0" smtClean="0">
                <a:sym typeface="Symbol"/>
              </a:rPr>
              <a:t>h</a:t>
            </a:r>
            <a:r>
              <a:rPr lang="en-US" sz="2200" b="1" dirty="0" smtClean="0">
                <a:sym typeface="Symbol"/>
              </a:rPr>
              <a:t>)</a:t>
            </a:r>
            <a:endParaRPr lang="en-US" sz="22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近似完全二叉树 </a:t>
            </a:r>
            <a:r>
              <a:rPr lang="en-US" sz="3600" b="1" dirty="0" smtClean="0">
                <a:solidFill>
                  <a:srgbClr val="0000CC"/>
                </a:solidFill>
              </a:rPr>
              <a:t>(2)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zh-CN" altLang="en-US" sz="2400" b="1" dirty="0"/>
              <a:t>一个</a:t>
            </a:r>
            <a:r>
              <a:rPr lang="en-US" sz="2400" b="1" dirty="0" smtClean="0"/>
              <a:t> (</a:t>
            </a:r>
            <a:r>
              <a:rPr lang="zh-CN" altLang="en-US" sz="2400" b="1" dirty="0" smtClean="0"/>
              <a:t>二叉</a:t>
            </a:r>
            <a:r>
              <a:rPr lang="en-US" sz="2400" b="1" dirty="0" smtClean="0"/>
              <a:t>)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堆 </a:t>
            </a:r>
            <a:r>
              <a:rPr lang="zh-CN" altLang="en-US" sz="2400" b="1" dirty="0" smtClean="0"/>
              <a:t>是一个</a:t>
            </a:r>
            <a:r>
              <a:rPr lang="en-US" sz="2400" b="1" dirty="0" smtClean="0"/>
              <a:t> a </a:t>
            </a:r>
            <a:r>
              <a:rPr lang="zh-CN" altLang="en-US" sz="2400" b="1" i="1" dirty="0" smtClean="0">
                <a:solidFill>
                  <a:srgbClr val="CC3300"/>
                </a:solidFill>
              </a:rPr>
              <a:t>近似完全二叉树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:</a:t>
            </a:r>
          </a:p>
          <a:p>
            <a:pPr lvl="1" eaLnBrk="1" hangingPunct="1"/>
            <a:r>
              <a:rPr lang="zh-CN" altLang="en-US" sz="2200" b="1" dirty="0" smtClean="0"/>
              <a:t>结点中存储的数值来自一个有序的集合。</a:t>
            </a:r>
            <a:endParaRPr lang="en-US" sz="2200" b="1" dirty="0"/>
          </a:p>
          <a:p>
            <a:pPr lvl="1" eaLnBrk="1" hangingPunct="1"/>
            <a:r>
              <a:rPr lang="zh-CN" altLang="en-US" sz="2200" b="1" dirty="0" smtClean="0"/>
              <a:t>每个结点存储的数值满足一种</a:t>
            </a:r>
            <a:r>
              <a:rPr lang="en-US" sz="2200" b="1" dirty="0" smtClean="0"/>
              <a:t> </a:t>
            </a:r>
            <a:r>
              <a:rPr lang="zh-CN" altLang="en-US" sz="2200" b="1" i="1" dirty="0" smtClean="0">
                <a:solidFill>
                  <a:srgbClr val="C00000"/>
                </a:solidFill>
              </a:rPr>
              <a:t>堆的性质</a:t>
            </a:r>
            <a:r>
              <a:rPr lang="en-US" sz="2200" b="1" dirty="0" smtClean="0"/>
              <a:t>. </a:t>
            </a:r>
          </a:p>
          <a:p>
            <a:pPr eaLnBrk="1" hangingPunct="1"/>
            <a:r>
              <a:rPr lang="zh-CN" altLang="en-US" sz="2400" b="1" dirty="0" smtClean="0"/>
              <a:t>两种堆的性质</a:t>
            </a:r>
            <a:r>
              <a:rPr lang="en-US" sz="2400" b="1" dirty="0" smtClean="0"/>
              <a:t>:</a:t>
            </a:r>
          </a:p>
          <a:p>
            <a:pPr lvl="1" eaLnBrk="1" hangingPunct="1"/>
            <a:r>
              <a:rPr lang="zh-CN" altLang="en-US" sz="2200" b="1" i="1" dirty="0" smtClean="0">
                <a:solidFill>
                  <a:srgbClr val="C00000"/>
                </a:solidFill>
              </a:rPr>
              <a:t>最大堆性质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每个结点存储的数值</a:t>
            </a:r>
            <a:r>
              <a:rPr lang="en-US" sz="2200" b="1" dirty="0" smtClean="0"/>
              <a:t> ≥ </a:t>
            </a:r>
            <a:r>
              <a:rPr lang="zh-CN" altLang="en-US" sz="2200" b="1" dirty="0" smtClean="0"/>
              <a:t>该结点的孩子节点存储的数值。</a:t>
            </a:r>
            <a:endParaRPr lang="en-US" sz="2200" b="1" dirty="0" smtClean="0"/>
          </a:p>
          <a:p>
            <a:pPr lvl="2" eaLnBrk="1" hangingPunct="1"/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最大值存储在根结点</a:t>
            </a:r>
            <a:endParaRPr lang="en-US" sz="2200" b="1" dirty="0" smtClean="0"/>
          </a:p>
          <a:p>
            <a:pPr lvl="1" eaLnBrk="1" hangingPunct="1"/>
            <a:r>
              <a:rPr lang="zh-CN" altLang="en-US" sz="2200" b="1" i="1" dirty="0" smtClean="0">
                <a:solidFill>
                  <a:srgbClr val="C00000"/>
                </a:solidFill>
              </a:rPr>
              <a:t>最小堆性质 </a:t>
            </a:r>
            <a:r>
              <a:rPr lang="en-US" sz="2200" b="1" dirty="0" smtClean="0"/>
              <a:t>:</a:t>
            </a:r>
            <a:r>
              <a:rPr lang="zh-CN" altLang="en-US" sz="2200" b="1" dirty="0"/>
              <a:t>每个结点存储的数值</a:t>
            </a:r>
            <a:r>
              <a:rPr lang="en-US" altLang="zh-CN" sz="2200" b="1" dirty="0"/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≤</a:t>
            </a:r>
            <a:r>
              <a:rPr lang="zh-CN" altLang="en-US" sz="2200" b="1" dirty="0"/>
              <a:t>该结点的孩子节点存储的</a:t>
            </a:r>
            <a:r>
              <a:rPr lang="zh-CN" altLang="en-US" sz="2200" b="1" dirty="0" smtClean="0"/>
              <a:t>数值。</a:t>
            </a:r>
            <a:endParaRPr lang="en-US" sz="2200" b="1" dirty="0" smtClean="0"/>
          </a:p>
          <a:p>
            <a:pPr lvl="2" eaLnBrk="1" hangingPunct="1"/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最小值</a:t>
            </a:r>
            <a:r>
              <a:rPr lang="zh-CN" altLang="en-US" sz="2200" b="1" dirty="0">
                <a:solidFill>
                  <a:schemeClr val="bg2"/>
                </a:solidFill>
                <a:sym typeface="Wingdings" pitchFamily="2" charset="2"/>
              </a:rPr>
              <a:t>存储在根结点</a:t>
            </a:r>
            <a:endParaRPr lang="en-US" altLang="zh-CN" sz="2200" b="1" dirty="0"/>
          </a:p>
          <a:p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60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r>
              <a:rPr lang="zh-CN" altLang="en-US" sz="2400" b="1" dirty="0" smtClean="0"/>
              <a:t>两种类型的堆</a:t>
            </a:r>
            <a:r>
              <a:rPr lang="en-US" sz="2400" b="1" dirty="0" smtClean="0"/>
              <a:t>:</a:t>
            </a:r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最大堆 </a:t>
            </a:r>
            <a:r>
              <a:rPr lang="zh-CN" altLang="en-US" sz="2200" b="1" dirty="0" smtClean="0"/>
              <a:t>满足</a:t>
            </a:r>
            <a:r>
              <a:rPr lang="zh-CN" altLang="en-US" sz="2200" b="1" i="1" dirty="0" smtClean="0">
                <a:solidFill>
                  <a:srgbClr val="0000CC"/>
                </a:solidFill>
              </a:rPr>
              <a:t>最大堆性质</a:t>
            </a:r>
            <a:r>
              <a:rPr lang="en-US" sz="2200" b="1" dirty="0" smtClean="0"/>
              <a:t> </a:t>
            </a:r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  <a:sym typeface="Wingdings" pitchFamily="2" charset="2"/>
              </a:rPr>
              <a:t>最小堆</a:t>
            </a:r>
            <a:r>
              <a:rPr lang="en-US" sz="2200" b="1" dirty="0" smtClean="0">
                <a:solidFill>
                  <a:schemeClr val="bg2"/>
                </a:solidFill>
                <a:sym typeface="Wingdings" pitchFamily="2" charset="2"/>
              </a:rPr>
              <a:t> </a:t>
            </a:r>
            <a:r>
              <a:rPr lang="zh-CN" altLang="en-US" sz="2200" b="1" dirty="0" smtClean="0">
                <a:solidFill>
                  <a:schemeClr val="bg2"/>
                </a:solidFill>
                <a:sym typeface="Wingdings" pitchFamily="2" charset="2"/>
              </a:rPr>
              <a:t>满足 </a:t>
            </a:r>
            <a:r>
              <a:rPr lang="zh-CN" altLang="en-US" sz="2200" b="1" i="1" dirty="0" smtClean="0">
                <a:solidFill>
                  <a:srgbClr val="0000CC"/>
                </a:solidFill>
              </a:rPr>
              <a:t>最小堆性质</a:t>
            </a:r>
            <a:r>
              <a:rPr lang="en-US" sz="2200" b="1" dirty="0" smtClean="0"/>
              <a:t> </a:t>
            </a:r>
          </a:p>
          <a:p>
            <a:r>
              <a:rPr lang="zh-CN" altLang="en-US" sz="2400" b="1" i="1" dirty="0" smtClean="0">
                <a:solidFill>
                  <a:srgbClr val="C00000"/>
                </a:solidFill>
              </a:rPr>
              <a:t>最大堆 </a:t>
            </a:r>
            <a:r>
              <a:rPr lang="zh-CN" altLang="en-US" sz="2400" b="1" dirty="0" smtClean="0"/>
              <a:t>举例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 smtClean="0">
              <a:solidFill>
                <a:schemeClr val="bg2"/>
              </a:solidFill>
            </a:endParaRPr>
          </a:p>
          <a:p>
            <a:endParaRPr lang="en-US" sz="2400" b="1" i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堆 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pic>
        <p:nvPicPr>
          <p:cNvPr id="484355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r="46847" b="7143"/>
          <a:stretch/>
        </p:blipFill>
        <p:spPr bwMode="auto">
          <a:xfrm>
            <a:off x="381000" y="3169886"/>
            <a:ext cx="4495800" cy="277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029200" y="3048000"/>
            <a:ext cx="3886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 smtClean="0"/>
              <a:t>如何实现一个堆</a:t>
            </a:r>
            <a:r>
              <a:rPr lang="en-US" sz="2200" dirty="0" smtClean="0"/>
              <a:t>?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 smtClean="0"/>
              <a:t>如果用数组存储堆，结点外的数字是结点的数组下标。</a:t>
            </a:r>
            <a:endParaRPr lang="en-US" sz="22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200" dirty="0" smtClean="0"/>
              <a:t>结点里的数字是每个结点存储的值，也叫</a:t>
            </a:r>
            <a:r>
              <a:rPr lang="en-US" sz="2200" dirty="0" smtClean="0"/>
              <a:t> </a:t>
            </a:r>
            <a:r>
              <a:rPr lang="en-US" sz="2200" i="1" dirty="0" smtClean="0">
                <a:solidFill>
                  <a:srgbClr val="C00000"/>
                </a:solidFill>
              </a:rPr>
              <a:t>keys</a:t>
            </a:r>
            <a:r>
              <a:rPr lang="en-US" sz="2200" dirty="0" smtClean="0"/>
              <a:t> </a:t>
            </a:r>
            <a:r>
              <a:rPr lang="zh-CN" altLang="en-US" sz="2200" dirty="0" smtClean="0"/>
              <a:t>。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2556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19457</TotalTime>
  <Words>2828</Words>
  <Application>Microsoft Office PowerPoint</Application>
  <PresentationFormat>全屏显示(4:3)</PresentationFormat>
  <Paragraphs>305</Paragraphs>
  <Slides>37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Default Design</vt:lpstr>
      <vt:lpstr>Equation</vt:lpstr>
      <vt:lpstr>算法设计与分析  堆排序</vt:lpstr>
      <vt:lpstr>主要内容</vt:lpstr>
      <vt:lpstr>二叉树 (1)</vt:lpstr>
      <vt:lpstr>二叉树 (2)</vt:lpstr>
      <vt:lpstr>完全二叉树</vt:lpstr>
      <vt:lpstr>近似完全二叉树 (1)</vt:lpstr>
      <vt:lpstr>近似完全二叉树 (2)</vt:lpstr>
      <vt:lpstr>堆</vt:lpstr>
      <vt:lpstr>堆 (续)</vt:lpstr>
      <vt:lpstr>用数组实现堆</vt:lpstr>
      <vt:lpstr>数组实现 (续)</vt:lpstr>
      <vt:lpstr>堆的基本操作</vt:lpstr>
      <vt:lpstr>维护堆的性质</vt:lpstr>
      <vt:lpstr>算法 Max-Heapify</vt:lpstr>
      <vt:lpstr>演示 Max-Heapify</vt:lpstr>
      <vt:lpstr>建堆</vt:lpstr>
      <vt:lpstr>建堆: 举例</vt:lpstr>
      <vt:lpstr>建堆: 正确性</vt:lpstr>
      <vt:lpstr>建堆: 分析(1)</vt:lpstr>
      <vt:lpstr>建堆: 分析 (2)</vt:lpstr>
      <vt:lpstr>堆排序算法: 思想</vt:lpstr>
      <vt:lpstr>堆排序: 伪代码</vt:lpstr>
      <vt:lpstr>堆排序: 举例</vt:lpstr>
      <vt:lpstr>Heapsort Algorithm: Analysis</vt:lpstr>
      <vt:lpstr>优先队列</vt:lpstr>
      <vt:lpstr>优先队列操作</vt:lpstr>
      <vt:lpstr>用堆实现优先队列的操作</vt:lpstr>
      <vt:lpstr>Heap-Extract-Max</vt:lpstr>
      <vt:lpstr>Heap-Increase-Key</vt:lpstr>
      <vt:lpstr>Heap-Increase-Key: 举例</vt:lpstr>
      <vt:lpstr>Max-Heap-Insert</vt:lpstr>
      <vt:lpstr>用堆实现优先队列: 总结</vt:lpstr>
      <vt:lpstr>优先队列的其他操作</vt:lpstr>
      <vt:lpstr>改进Find(S, x)</vt:lpstr>
      <vt:lpstr>改进Find(S, x) (续)</vt:lpstr>
      <vt:lpstr>改进Find(S, x) (续)</vt:lpstr>
      <vt:lpstr>改进Find(S, x) (续)</vt:lpstr>
    </vt:vector>
  </TitlesOfParts>
  <Company>SUNY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Lenovo</cp:lastModifiedBy>
  <cp:revision>740</cp:revision>
  <dcterms:created xsi:type="dcterms:W3CDTF">1998-05-26T01:10:06Z</dcterms:created>
  <dcterms:modified xsi:type="dcterms:W3CDTF">2016-08-21T08:15:27Z</dcterms:modified>
</cp:coreProperties>
</file>