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368" r:id="rId6"/>
    <p:sldId id="300" r:id="rId7"/>
    <p:sldId id="305" r:id="rId8"/>
    <p:sldId id="337" r:id="rId9"/>
    <p:sldId id="339" r:id="rId10"/>
    <p:sldId id="301" r:id="rId11"/>
    <p:sldId id="307" r:id="rId12"/>
    <p:sldId id="311" r:id="rId13"/>
    <p:sldId id="275" r:id="rId14"/>
    <p:sldId id="310" r:id="rId15"/>
    <p:sldId id="371" r:id="rId16"/>
    <p:sldId id="369" r:id="rId17"/>
    <p:sldId id="308" r:id="rId18"/>
    <p:sldId id="309" r:id="rId19"/>
    <p:sldId id="314" r:id="rId20"/>
    <p:sldId id="370" r:id="rId21"/>
    <p:sldId id="312" r:id="rId22"/>
    <p:sldId id="317" r:id="rId23"/>
    <p:sldId id="318" r:id="rId24"/>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2" d="100"/>
          <a:sy n="62" d="100"/>
        </p:scale>
        <p:origin x="-684" y="-90"/>
      </p:cViewPr>
      <p:guideLst>
        <p:guide orient="horz" pos="2082"/>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e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xmlns="">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oleObject" Target="../embeddings/oleObject10.bin"/><Relationship Id="rId10" Type="http://schemas.openxmlformats.org/officeDocument/2006/relationships/oleObject" Target="../embeddings/oleObject15.bin"/><Relationship Id="rId4" Type="http://schemas.openxmlformats.org/officeDocument/2006/relationships/oleObject" Target="../embeddings/oleObject9.bin"/><Relationship Id="rId9"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image" Target="../media/image10.png"/><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2849563" y="2027238"/>
            <a:ext cx="6294437" cy="2311400"/>
          </a:xfrm>
          <a:prstGeom prst="rect">
            <a:avLst/>
          </a:prstGeom>
        </p:spPr>
        <p:txBody>
          <a:bodyPr lIns="0" tIns="0" rIns="0" bIns="0">
            <a:normAutofit/>
          </a:bodyPr>
          <a:lstStyle>
            <a:lvl1pPr>
              <a:defRPr sz="4700">
                <a:latin typeface="宋体"/>
                <a:ea typeface="宋体"/>
                <a:cs typeface="宋体"/>
                <a:sym typeface="宋体"/>
              </a:defRPr>
            </a:lvl1pPr>
          </a:lstStyle>
          <a:p>
            <a:pPr lvl="0">
              <a:defRPr sz="1800"/>
            </a:pPr>
            <a:r>
              <a:rPr sz="4700"/>
              <a:t>回溯法</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lang="zh-CN" altLang="en-US" sz="4000" dirty="0"/>
              <a:t>状态空间树</a:t>
            </a:r>
            <a:endParaRPr sz="4000" dirty="0"/>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smtClean="0"/>
              <a:t>状态空间树看成为一棵高度为    的树，</a:t>
            </a:r>
          </a:p>
          <a:p>
            <a:pPr eaLnBrk="1" hangingPunct="1"/>
            <a:r>
              <a:rPr lang="zh-CN" altLang="en-US" dirty="0" smtClean="0"/>
              <a:t>第</a:t>
            </a:r>
            <a:r>
              <a:rPr lang="en-US" altLang="zh-CN" dirty="0" smtClean="0"/>
              <a:t>0</a:t>
            </a:r>
            <a:r>
              <a:rPr lang="zh-CN" altLang="en-US" dirty="0" smtClean="0"/>
              <a:t>层有              个分支结点，构成     棵子树，每一棵子树都有           个分支结点。</a:t>
            </a:r>
          </a:p>
          <a:p>
            <a:pPr eaLnBrk="1" hangingPunct="1"/>
            <a:r>
              <a:rPr lang="zh-CN" altLang="en-US" dirty="0" smtClean="0"/>
              <a:t>第</a:t>
            </a:r>
            <a:r>
              <a:rPr lang="en-US" altLang="zh-CN" dirty="0" smtClean="0"/>
              <a:t>1</a:t>
            </a:r>
            <a:r>
              <a:rPr lang="zh-CN" altLang="en-US" dirty="0" smtClean="0"/>
              <a:t>层，有            个分支结点，构成           棵子树。</a:t>
            </a:r>
          </a:p>
          <a:p>
            <a:pPr eaLnBrk="1" hangingPunct="1"/>
            <a:r>
              <a:rPr lang="zh-CN" altLang="en-US" dirty="0" smtClean="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p:oleObj spid="_x0000_s25608" name="公式" r:id="rId3" imgW="2743200" imgH="3048000" progId="Equation.3">
              <p:embed/>
            </p:oleObj>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p:oleObj spid="_x0000_s25607" name="公式" r:id="rId4" imgW="12801600" imgH="4572000" progId="Equation.3">
              <p:embed/>
            </p:oleObj>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p:oleObj spid="_x0000_s25606" name="公式" r:id="rId5" imgW="4572000" imgH="4572000" progId="Equation.3">
              <p:embed/>
            </p:oleObj>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p:oleObj spid="_x0000_s25605" name="公式" r:id="rId6" imgW="12192000" imgH="4572000" progId="Equation.3">
              <p:embed/>
            </p:oleObj>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p:oleObj spid="_x0000_s25604" name="公式" r:id="rId7" imgW="10668000" imgH="4572000" progId="Equation.3">
              <p:embed/>
            </p:oleObj>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p:oleObj spid="_x0000_s25603" name="公式" r:id="rId8" imgW="10668000" imgH="4572000" progId="Equation.3">
              <p:embed/>
            </p:oleObj>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p:oleObj spid="_x0000_s25602" name="公式" r:id="rId9" imgW="6400800" imgH="3657600" progId="Equation.3">
              <p:embed/>
            </p:oleObj>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p:oleObj spid="_x0000_s25601" name="公式" r:id="rId10" imgW="21945600" imgH="457200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50180" name="Object 5"/>
          <p:cNvGraphicFramePr>
            <a:graphicFrameLocks noChangeAspect="1"/>
          </p:cNvGraphicFramePr>
          <p:nvPr/>
        </p:nvGraphicFramePr>
        <p:xfrm>
          <a:off x="246743" y="3044315"/>
          <a:ext cx="8305800" cy="3052819"/>
        </p:xfrm>
        <a:graphic>
          <a:graphicData uri="http://schemas.openxmlformats.org/presentationml/2006/ole">
            <p:oleObj spid="_x0000_s28676" name="图片" r:id="rId3" imgW="4671638" imgH="2199714" progId="Word.Picture.8">
              <p:embed/>
            </p:oleObj>
          </a:graphicData>
        </a:graphic>
      </p:graphicFrame>
      <p:sp>
        <p:nvSpPr>
          <p:cNvPr id="6" name="Shape 31"/>
          <p:cNvSpPr txBox="1"/>
          <p:nvPr/>
        </p:nvSpPr>
        <p:spPr>
          <a:xfrm>
            <a:off x="322943" y="-125527"/>
            <a:ext cx="8229600" cy="1143001"/>
          </a:xfrm>
          <a:prstGeom prst="rect">
            <a:avLst/>
          </a:prstGeom>
          <a:ln w="12700">
            <a:miter lim="400000"/>
          </a:ln>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smtClean="0"/>
              <a:t>4</a:t>
            </a:r>
            <a:r>
              <a:rPr lang="zh-CN" altLang="en-US" sz="4000" dirty="0"/>
              <a:t>后</a:t>
            </a:r>
            <a:r>
              <a:rPr lang="zh-CN" altLang="en-US" sz="4000" dirty="0" smtClean="0"/>
              <a:t>问题</a:t>
            </a:r>
            <a:r>
              <a:rPr lang="zh-CN" altLang="en-US" sz="4000" dirty="0"/>
              <a:t>的</a:t>
            </a:r>
            <a:r>
              <a:rPr lang="zh-CN" altLang="en-US" sz="4000" dirty="0" smtClean="0"/>
              <a:t>简化状态空间</a:t>
            </a:r>
            <a:r>
              <a:rPr lang="zh-CN" altLang="en-US" sz="4000" dirty="0"/>
              <a:t>树</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590" indent="-326390">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a:t>
            </a:r>
            <a:r>
              <a:rPr lang="zh-CN" altLang="en-US" sz="2400" dirty="0" smtClean="0"/>
              <a:t>状态空间树</a:t>
            </a:r>
            <a:r>
              <a:rPr lang="en-US" altLang="zh-CN" sz="2400" dirty="0" smtClean="0"/>
              <a:t>:  4</a:t>
            </a:r>
            <a:r>
              <a:rPr lang="zh-CN" altLang="en-US" sz="2400" dirty="0" smtClean="0"/>
              <a:t>叉完全树</a:t>
            </a:r>
          </a:p>
          <a:p>
            <a:pPr>
              <a:lnSpc>
                <a:spcPct val="80000"/>
              </a:lnSpc>
              <a:buFontTx/>
              <a:buNone/>
            </a:pPr>
            <a:r>
              <a:rPr lang="zh-CN" altLang="en-US" sz="2400" dirty="0" smtClean="0"/>
              <a:t>约束方程：</a:t>
            </a:r>
          </a:p>
          <a:p>
            <a:pPr>
              <a:lnSpc>
                <a:spcPct val="80000"/>
              </a:lnSpc>
              <a:buFontTx/>
              <a:buNone/>
            </a:pPr>
            <a:r>
              <a:rPr lang="zh-CN" altLang="en-US" sz="2400" dirty="0" smtClean="0"/>
              <a:t>不在同一列</a:t>
            </a:r>
          </a:p>
          <a:p>
            <a:pPr>
              <a:lnSpc>
                <a:spcPct val="80000"/>
              </a:lnSpc>
              <a:buFontTx/>
              <a:buNone/>
            </a:pPr>
            <a:r>
              <a:rPr lang="zh-CN" altLang="en-US" sz="2400" dirty="0" smtClean="0"/>
              <a:t>不在同一个斜线上</a:t>
            </a:r>
          </a:p>
          <a:p>
            <a:pPr>
              <a:lnSpc>
                <a:spcPct val="80000"/>
              </a:lnSpc>
              <a:buFontTx/>
              <a:buNone/>
            </a:pPr>
            <a:r>
              <a:rPr lang="zh-CN" altLang="en-US" sz="2400" dirty="0" smtClean="0"/>
              <a:t>状态空间树简化为</a:t>
            </a:r>
            <a:r>
              <a:rPr lang="en-US" altLang="zh-CN" sz="2400" dirty="0" smtClean="0"/>
              <a:t> </a:t>
            </a:r>
          </a:p>
        </p:txBody>
      </p:sp>
      <p:graphicFrame>
        <p:nvGraphicFramePr>
          <p:cNvPr id="8" name="Object 4"/>
          <p:cNvGraphicFramePr>
            <a:graphicFrameLocks noChangeAspect="1"/>
          </p:cNvGraphicFramePr>
          <p:nvPr/>
        </p:nvGraphicFramePr>
        <p:xfrm>
          <a:off x="2481944" y="1577691"/>
          <a:ext cx="1143000" cy="596900"/>
        </p:xfrm>
        <a:graphic>
          <a:graphicData uri="http://schemas.openxmlformats.org/presentationml/2006/ole">
            <p:oleObj spid="_x0000_s28675" name="公式" r:id="rId4" imgW="10058400" imgH="5181600" progId="Equation.3">
              <p:embed/>
            </p:oleObj>
          </a:graphicData>
        </a:graphic>
      </p:graphicFrame>
      <p:graphicFrame>
        <p:nvGraphicFramePr>
          <p:cNvPr id="9" name="Object 6"/>
          <p:cNvGraphicFramePr>
            <a:graphicFrameLocks noChangeAspect="1"/>
          </p:cNvGraphicFramePr>
          <p:nvPr/>
        </p:nvGraphicFramePr>
        <p:xfrm>
          <a:off x="3858988" y="1613410"/>
          <a:ext cx="3581400" cy="525462"/>
        </p:xfrm>
        <a:graphic>
          <a:graphicData uri="http://schemas.openxmlformats.org/presentationml/2006/ole">
            <p:oleObj spid="_x0000_s28674" name="公式" r:id="rId5" imgW="29565600" imgH="4267200" progId="Equation.3">
              <p:embed/>
            </p:oleObj>
          </a:graphicData>
        </a:graphic>
      </p:graphicFrame>
      <p:graphicFrame>
        <p:nvGraphicFramePr>
          <p:cNvPr id="10" name="Object 8"/>
          <p:cNvGraphicFramePr>
            <a:graphicFrameLocks noChangeAspect="1"/>
          </p:cNvGraphicFramePr>
          <p:nvPr/>
        </p:nvGraphicFramePr>
        <p:xfrm>
          <a:off x="3113315" y="2073275"/>
          <a:ext cx="2133600" cy="511175"/>
        </p:xfrm>
        <a:graphic>
          <a:graphicData uri="http://schemas.openxmlformats.org/presentationml/2006/ole">
            <p:oleObj spid="_x0000_s28673" name="公式" r:id="rId6" imgW="21945600" imgH="5181600" progId="Equation.3">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12</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itchFamily="2" charset="2"/>
              <a:buChar char="n"/>
              <a:defRPr sz="3200">
                <a:solidFill>
                  <a:schemeClr val="tx1"/>
                </a:solidFill>
                <a:latin typeface="Arial" pitchFamily="34" charset="0"/>
                <a:ea typeface="宋体"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itchFamily="34" charset="0"/>
                <a:ea typeface="宋体"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itchFamily="34" charset="0"/>
                <a:ea typeface="宋体"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itchFamily="34" charset="0"/>
                <a:ea typeface="宋体" pitchFamily="2" charset="-122"/>
              </a:defRPr>
            </a:lvl4pPr>
            <a:lvl5pPr marL="2057400" indent="-228600">
              <a:spcBef>
                <a:spcPct val="20000"/>
              </a:spcBef>
              <a:buClr>
                <a:schemeClr val="bg2"/>
              </a:buClr>
              <a:buFont typeface="Wingdings" pitchFamily="2" charset="2"/>
              <a:buChar char="§"/>
              <a:defRPr sz="2000">
                <a:solidFill>
                  <a:schemeClr val="tx1"/>
                </a:solidFill>
                <a:latin typeface="Arial" pitchFamily="34" charset="0"/>
                <a:ea typeface="宋体" pitchFamily="2" charset="-122"/>
              </a:defRPr>
            </a:lvl5pPr>
            <a:lvl6pPr marL="25146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6pPr>
            <a:lvl7pPr marL="29718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7pPr>
            <a:lvl8pPr marL="34290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8pPr>
            <a:lvl9pPr marL="3886200" indent="-228600" fontAlgn="base">
              <a:spcBef>
                <a:spcPct val="20000"/>
              </a:spcBef>
              <a:spcAft>
                <a:spcPct val="0"/>
              </a:spcAft>
              <a:buClr>
                <a:schemeClr val="bg2"/>
              </a:buClr>
              <a:buFont typeface="Wingdings" pitchFamily="2" charset="2"/>
              <a:buChar char="§"/>
              <a:defRPr sz="2000">
                <a:solidFill>
                  <a:schemeClr val="tx1"/>
                </a:solidFill>
                <a:latin typeface="Arial" pitchFamily="34" charset="0"/>
                <a:ea typeface="宋体" pitchFamily="2" charset="-122"/>
              </a:defRPr>
            </a:lvl9pPr>
          </a:lstStyle>
          <a:p>
            <a:r>
              <a:rPr lang="zh-CN" altLang="en-US" sz="2200" dirty="0">
                <a:ea typeface="黑体" pitchFamily="49" charset="-122"/>
              </a:rPr>
              <a:t>扩展结点</a:t>
            </a:r>
            <a:r>
              <a:rPr lang="en-US" altLang="zh-CN" sz="2200" dirty="0">
                <a:ea typeface="黑体" pitchFamily="49" charset="-122"/>
              </a:rPr>
              <a:t>:</a:t>
            </a:r>
            <a:r>
              <a:rPr lang="zh-CN" altLang="en-US" sz="2200" dirty="0">
                <a:ea typeface="黑体" pitchFamily="49" charset="-122"/>
              </a:rPr>
              <a:t>一个正在产生儿子的结点称为扩展结点</a:t>
            </a:r>
          </a:p>
          <a:p>
            <a:r>
              <a:rPr lang="zh-CN" altLang="en-US" sz="2200" dirty="0">
                <a:ea typeface="黑体" pitchFamily="49" charset="-122"/>
              </a:rPr>
              <a:t>活结点</a:t>
            </a:r>
            <a:r>
              <a:rPr lang="en-US" altLang="zh-CN" sz="2200" dirty="0">
                <a:ea typeface="黑体" pitchFamily="49" charset="-122"/>
              </a:rPr>
              <a:t>:</a:t>
            </a:r>
            <a:r>
              <a:rPr lang="zh-CN" altLang="en-US" sz="2200" dirty="0">
                <a:ea typeface="黑体" pitchFamily="49" charset="-122"/>
              </a:rPr>
              <a:t>一个自身已生成但其儿子还没有全部生成的节点称做活结点</a:t>
            </a:r>
          </a:p>
          <a:p>
            <a:r>
              <a:rPr lang="zh-CN" altLang="en-US" sz="2200" dirty="0">
                <a:ea typeface="黑体" pitchFamily="49" charset="-122"/>
              </a:rPr>
              <a:t>死结点</a:t>
            </a:r>
            <a:r>
              <a:rPr lang="en-US" altLang="zh-CN" sz="2200" dirty="0">
                <a:ea typeface="黑体" pitchFamily="49" charset="-122"/>
              </a:rPr>
              <a:t>:</a:t>
            </a:r>
            <a:r>
              <a:rPr lang="zh-CN" altLang="en-US" sz="2200" dirty="0">
                <a:ea typeface="黑体" pitchFamily="49" charset="-122"/>
              </a:rPr>
              <a:t>一个所有儿子已经产生的结点称做死结点</a:t>
            </a:r>
          </a:p>
          <a:p>
            <a:r>
              <a:rPr lang="zh-CN" altLang="en-US" sz="2200" dirty="0">
                <a:ea typeface="黑体" pitchFamily="49" charset="-122"/>
              </a:rPr>
              <a:t>深度优先的问题状态生成法：如果对一个扩展结点</a:t>
            </a:r>
            <a:r>
              <a:rPr lang="en-US" altLang="zh-CN" sz="2200" dirty="0">
                <a:ea typeface="黑体" pitchFamily="49" charset="-122"/>
              </a:rPr>
              <a:t>R</a:t>
            </a:r>
            <a:r>
              <a:rPr lang="zh-CN" altLang="en-US" sz="2200" dirty="0">
                <a:ea typeface="黑体" pitchFamily="49" charset="-122"/>
              </a:rPr>
              <a:t>，一旦产生了它的一个儿子</a:t>
            </a:r>
            <a:r>
              <a:rPr lang="en-US" altLang="zh-CN" sz="2200" dirty="0">
                <a:ea typeface="黑体" pitchFamily="49" charset="-122"/>
              </a:rPr>
              <a:t>C</a:t>
            </a:r>
            <a:r>
              <a:rPr lang="zh-CN" altLang="en-US" sz="2200" dirty="0">
                <a:ea typeface="黑体" pitchFamily="49" charset="-122"/>
              </a:rPr>
              <a:t>，就把</a:t>
            </a:r>
            <a:r>
              <a:rPr lang="en-US" altLang="zh-CN" sz="2200" dirty="0">
                <a:ea typeface="黑体" pitchFamily="49" charset="-122"/>
              </a:rPr>
              <a:t>C</a:t>
            </a:r>
            <a:r>
              <a:rPr lang="zh-CN" altLang="en-US" sz="2200" dirty="0">
                <a:ea typeface="黑体" pitchFamily="49" charset="-122"/>
              </a:rPr>
              <a:t>当做新的扩展结点。在完成对子树</a:t>
            </a:r>
            <a:r>
              <a:rPr lang="en-US" altLang="zh-CN" sz="2200" dirty="0">
                <a:ea typeface="黑体" pitchFamily="49" charset="-122"/>
              </a:rPr>
              <a:t>C</a:t>
            </a:r>
            <a:r>
              <a:rPr lang="zh-CN" altLang="en-US" sz="2200" dirty="0">
                <a:ea typeface="黑体" pitchFamily="49" charset="-122"/>
              </a:rPr>
              <a:t>（以</a:t>
            </a:r>
            <a:r>
              <a:rPr lang="en-US" altLang="zh-CN" sz="2200" dirty="0">
                <a:ea typeface="黑体" pitchFamily="49" charset="-122"/>
              </a:rPr>
              <a:t>C</a:t>
            </a:r>
            <a:r>
              <a:rPr lang="zh-CN" altLang="en-US" sz="2200" dirty="0">
                <a:ea typeface="黑体" pitchFamily="49" charset="-122"/>
              </a:rPr>
              <a:t>为根的子树）的穷尽搜索之后，将</a:t>
            </a:r>
            <a:r>
              <a:rPr lang="en-US" altLang="zh-CN" sz="2200" dirty="0">
                <a:ea typeface="黑体" pitchFamily="49" charset="-122"/>
              </a:rPr>
              <a:t>R</a:t>
            </a:r>
            <a:r>
              <a:rPr lang="zh-CN" altLang="en-US" sz="2200" dirty="0">
                <a:ea typeface="黑体" pitchFamily="49" charset="-122"/>
              </a:rPr>
              <a:t>重新变成扩展结点，继续生成</a:t>
            </a:r>
            <a:r>
              <a:rPr lang="en-US" altLang="zh-CN" sz="2200" dirty="0">
                <a:ea typeface="黑体" pitchFamily="49" charset="-122"/>
              </a:rPr>
              <a:t>R</a:t>
            </a:r>
            <a:r>
              <a:rPr lang="zh-CN" altLang="en-US" sz="2200" dirty="0">
                <a:ea typeface="黑体" pitchFamily="49" charset="-122"/>
              </a:rPr>
              <a:t>的下一个儿子（如果存在）</a:t>
            </a:r>
          </a:p>
          <a:p>
            <a:r>
              <a:rPr lang="zh-CN" altLang="en-US" sz="2200" dirty="0">
                <a:ea typeface="黑体" pitchFamily="49" charset="-122"/>
              </a:rPr>
              <a:t>宽度优先的问题状态生成法：在一个扩展结点变成死结点之前，它一直是扩展结点</a:t>
            </a:r>
          </a:p>
          <a:p>
            <a:r>
              <a:rPr lang="zh-CN" altLang="en-US" sz="2200" dirty="0">
                <a:ea typeface="黑体" pitchFamily="49" charset="-122"/>
              </a:rPr>
              <a:t>为了避免生成那些不可能产生最佳解的问题状态，要不断地利用限界函数</a:t>
            </a:r>
            <a:r>
              <a:rPr lang="en-US" altLang="zh-CN" sz="2200" dirty="0">
                <a:ea typeface="黑体" pitchFamily="49" charset="-122"/>
              </a:rPr>
              <a:t>(bounding function)</a:t>
            </a:r>
            <a:r>
              <a:rPr lang="zh-CN" altLang="en-US" sz="2200" dirty="0">
                <a:ea typeface="黑体" pitchFamily="49" charset="-122"/>
              </a:rPr>
              <a:t>来处死那些实际上不可能产生所需解的活结点，以减少问题的计算量。</a:t>
            </a:r>
            <a:endParaRPr lang="en-US" altLang="zh-CN" sz="2200" dirty="0">
              <a:solidFill>
                <a:srgbClr val="FF3300"/>
              </a:solidFill>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758593" y="1547117"/>
            <a:ext cx="5029200" cy="3736975"/>
          </a:xfrm>
          <a:prstGeom prst="rect">
            <a:avLst/>
          </a:prstGeom>
          <a:ln w="12700">
            <a:miter lim="400000"/>
            <a:headEnd/>
            <a:tailEnd/>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14</a:t>
            </a:fld>
            <a:endParaRPr lang="en-US" altLang="zh-CN"/>
          </a:p>
        </p:txBody>
      </p:sp>
      <p:sp>
        <p:nvSpPr>
          <p:cNvPr id="302084" name="Text Box 4"/>
          <p:cNvSpPr txBox="1">
            <a:spLocks noChangeArrowheads="1"/>
          </p:cNvSpPr>
          <p:nvPr/>
        </p:nvSpPr>
        <p:spPr bwMode="auto">
          <a:xfrm>
            <a:off x="158983" y="1678469"/>
            <a:ext cx="3426698"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itchFamily="2" charset="2"/>
              </a:rPr>
              <a:t>|</a:t>
            </a:r>
            <a:r>
              <a:rPr lang="en-US" altLang="zh-CN" sz="2400" dirty="0" err="1">
                <a:ea typeface="楷体_GB2312" pitchFamily="49" charset="-122"/>
                <a:sym typeface="Wingdings" pitchFamily="2" charset="2"/>
              </a:rPr>
              <a:t>i</a:t>
            </a:r>
            <a:r>
              <a:rPr lang="en-US" altLang="zh-CN" sz="2400" dirty="0">
                <a:ea typeface="楷体_GB2312" pitchFamily="49" charset="-122"/>
                <a:sym typeface="Wingdings" pitchFamily="2" charset="2"/>
              </a:rPr>
              <a:t>-j|</a:t>
            </a:r>
            <a:r>
              <a:rPr kumimoji="1" lang="en-US" altLang="zh-CN" sz="2400" b="1" dirty="0">
                <a:ea typeface="楷体_GB2312" pitchFamily="49" charset="-122"/>
                <a:sym typeface="Symbol" pitchFamily="18" charset="2"/>
              </a:rPr>
              <a:t></a:t>
            </a:r>
            <a:r>
              <a:rPr lang="en-US" altLang="zh-CN" sz="2400" dirty="0">
                <a:ea typeface="楷体_GB2312" pitchFamily="49" charset="-122"/>
                <a:sym typeface="Wingdings" pitchFamily="2" charset="2"/>
              </a:rPr>
              <a:t>|x</a:t>
            </a:r>
            <a:r>
              <a:rPr lang="en-US" altLang="zh-CN" sz="2400" baseline="-25000" dirty="0">
                <a:ea typeface="楷体_GB2312" pitchFamily="49" charset="-122"/>
                <a:sym typeface="Wingdings" pitchFamily="2" charset="2"/>
              </a:rPr>
              <a:t>i</a:t>
            </a:r>
            <a:r>
              <a:rPr lang="en-US" altLang="zh-CN" sz="2400" dirty="0">
                <a:ea typeface="楷体_GB2312" pitchFamily="49" charset="-122"/>
                <a:sym typeface="Wingdings" pitchFamily="2" charset="2"/>
              </a:rPr>
              <a:t>-</a:t>
            </a:r>
            <a:r>
              <a:rPr lang="en-US" altLang="zh-CN" sz="2400" dirty="0" err="1">
                <a:ea typeface="楷体_GB2312" pitchFamily="49" charset="-122"/>
                <a:sym typeface="Wingdings" pitchFamily="2" charset="2"/>
              </a:rPr>
              <a:t>x</a:t>
            </a:r>
            <a:r>
              <a:rPr lang="en-US" altLang="zh-CN" sz="2400" baseline="-25000" dirty="0" err="1">
                <a:ea typeface="楷体_GB2312" pitchFamily="49" charset="-122"/>
                <a:sym typeface="Wingdings" pitchFamily="2" charset="2"/>
              </a:rPr>
              <a:t>j</a:t>
            </a:r>
            <a:r>
              <a:rPr lang="en-US" altLang="zh-CN" sz="2400" dirty="0">
                <a:ea typeface="楷体_GB2312" pitchFamily="49" charset="-122"/>
                <a:sym typeface="Wingdings"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en-US" altLang="zh-CN">
                <a:effectLst>
                  <a:outerShdw blurRad="38100" dist="38100" dir="2700000" algn="tl">
                    <a:srgbClr val="C0C0C0"/>
                  </a:outerShdw>
                </a:effectLst>
                <a:ea typeface="黑体" pitchFamily="49" charset="-122"/>
              </a:rPr>
              <a:t>n</a:t>
            </a:r>
            <a:r>
              <a:rPr lang="zh-CN" altLang="en-US">
                <a:effectLst>
                  <a:outerShdw blurRad="38100" dist="38100" dir="2700000" algn="tl">
                    <a:srgbClr val="C0C0C0"/>
                  </a:outerShdw>
                </a:effectLst>
                <a:ea typeface="黑体" pitchFamily="49" charset="-122"/>
              </a:rPr>
              <a:t>后问题</a:t>
            </a:r>
          </a:p>
        </p:txBody>
      </p:sp>
      <p:sp>
        <p:nvSpPr>
          <p:cNvPr id="302086" name="Text Box 6"/>
          <p:cNvSpPr txBox="1">
            <a:spLocks noChangeArrowheads="1"/>
          </p:cNvSpPr>
          <p:nvPr/>
        </p:nvSpPr>
        <p:spPr bwMode="auto">
          <a:xfrm>
            <a:off x="3785135" y="1612990"/>
            <a:ext cx="5059363" cy="400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none">
            <a:spAutoFit/>
          </a:bodyPr>
          <a:lstStyle/>
          <a:p>
            <a:r>
              <a:rPr kumimoji="1" lang="en-US" altLang="zh-CN" sz="1600" dirty="0" err="1"/>
              <a:t>bool</a:t>
            </a:r>
            <a:r>
              <a:rPr kumimoji="1" lang="en-US" altLang="zh-CN" sz="1600" dirty="0"/>
              <a:t> Queen::</a:t>
            </a:r>
            <a:r>
              <a:rPr kumimoji="1" lang="en-US" altLang="zh-CN" sz="1600" b="1" dirty="0"/>
              <a:t>Place</a:t>
            </a:r>
            <a:r>
              <a:rPr kumimoji="1" lang="en-US" altLang="zh-CN" sz="1600" dirty="0"/>
              <a:t>(</a:t>
            </a:r>
            <a:r>
              <a:rPr kumimoji="1" lang="en-US" altLang="zh-CN" sz="1600" dirty="0" err="1"/>
              <a:t>int</a:t>
            </a:r>
            <a:r>
              <a:rPr kumimoji="1" lang="en-US" altLang="zh-CN" sz="1600" dirty="0"/>
              <a:t> k)</a:t>
            </a:r>
          </a:p>
          <a:p>
            <a:r>
              <a:rPr kumimoji="1" lang="en-US" altLang="zh-CN" sz="1600" dirty="0"/>
              <a:t>{</a:t>
            </a:r>
          </a:p>
          <a:p>
            <a:r>
              <a:rPr kumimoji="1" lang="en-US" altLang="zh-CN" sz="1600" dirty="0"/>
              <a:t>  for (</a:t>
            </a:r>
            <a:r>
              <a:rPr kumimoji="1" lang="en-US" altLang="zh-CN" sz="1600" dirty="0" err="1"/>
              <a:t>int</a:t>
            </a:r>
            <a:r>
              <a:rPr kumimoji="1" lang="en-US" altLang="zh-CN" sz="1600" dirty="0"/>
              <a:t> j=1;j&lt;</a:t>
            </a:r>
            <a:r>
              <a:rPr kumimoji="1" lang="en-US" altLang="zh-CN" sz="1600" dirty="0" err="1"/>
              <a:t>k;j</a:t>
            </a:r>
            <a:r>
              <a:rPr kumimoji="1" lang="en-US" altLang="zh-CN" sz="1600" dirty="0"/>
              <a:t>++)</a:t>
            </a:r>
          </a:p>
          <a:p>
            <a:r>
              <a:rPr kumimoji="1" lang="en-US" altLang="zh-CN" sz="1600" dirty="0"/>
              <a:t>    if ((abs(k-j)==abs(x[j]-x[k]))||(x[j]==x[k])) return false;</a:t>
            </a:r>
          </a:p>
          <a:p>
            <a:r>
              <a:rPr kumimoji="1" lang="en-US" altLang="zh-CN" sz="1600" dirty="0"/>
              <a:t>  return true;</a:t>
            </a:r>
          </a:p>
          <a:p>
            <a:r>
              <a:rPr kumimoji="1" lang="en-US" altLang="zh-CN" sz="1600" dirty="0"/>
              <a:t>} </a:t>
            </a:r>
          </a:p>
          <a:p>
            <a:endParaRPr kumimoji="1" lang="en-US" altLang="zh-CN" sz="1600" dirty="0"/>
          </a:p>
          <a:p>
            <a:r>
              <a:rPr kumimoji="1" lang="en-US" altLang="zh-CN" sz="1600" dirty="0"/>
              <a:t>void Queen::</a:t>
            </a:r>
            <a:r>
              <a:rPr kumimoji="1" lang="en-US" altLang="zh-CN" sz="1600" b="1" dirty="0"/>
              <a:t>Backtrack</a:t>
            </a:r>
            <a:r>
              <a:rPr kumimoji="1" lang="en-US" altLang="zh-CN" sz="1600" dirty="0"/>
              <a:t>(</a:t>
            </a:r>
            <a:r>
              <a:rPr kumimoji="1" lang="en-US" altLang="zh-CN" sz="1600" dirty="0" err="1"/>
              <a:t>int</a:t>
            </a:r>
            <a:r>
              <a:rPr kumimoji="1" lang="en-US" altLang="zh-CN" sz="1600" dirty="0"/>
              <a:t> t)</a:t>
            </a:r>
          </a:p>
          <a:p>
            <a:r>
              <a:rPr kumimoji="1" lang="en-US" altLang="zh-CN" sz="1600" dirty="0"/>
              <a:t>{</a:t>
            </a:r>
          </a:p>
          <a:p>
            <a:r>
              <a:rPr kumimoji="1" lang="en-US" altLang="zh-CN" sz="1600" dirty="0"/>
              <a:t>  if (t&gt;n) sum++;</a:t>
            </a:r>
          </a:p>
          <a:p>
            <a:r>
              <a:rPr kumimoji="1" lang="en-US" altLang="zh-CN" sz="1600" dirty="0"/>
              <a:t>    else</a:t>
            </a:r>
          </a:p>
          <a:p>
            <a:r>
              <a:rPr kumimoji="1" lang="en-US" altLang="zh-CN" sz="1600" dirty="0"/>
              <a:t>      for (</a:t>
            </a:r>
            <a:r>
              <a:rPr kumimoji="1" lang="en-US" altLang="zh-CN" sz="1600" dirty="0" err="1"/>
              <a:t>int</a:t>
            </a:r>
            <a:r>
              <a:rPr kumimoji="1" lang="en-US" altLang="zh-CN" sz="1600" dirty="0"/>
              <a:t> </a:t>
            </a:r>
            <a:r>
              <a:rPr kumimoji="1" lang="en-US" altLang="zh-CN" sz="1600" dirty="0" err="1"/>
              <a:t>i</a:t>
            </a:r>
            <a:r>
              <a:rPr kumimoji="1" lang="en-US" altLang="zh-CN" sz="1600" dirty="0"/>
              <a:t>=1;i&lt;=</a:t>
            </a:r>
            <a:r>
              <a:rPr kumimoji="1" lang="en-US" altLang="zh-CN" sz="1600" dirty="0" err="1"/>
              <a:t>n;i</a:t>
            </a:r>
            <a:r>
              <a:rPr kumimoji="1" lang="en-US" altLang="zh-CN" sz="1600" dirty="0"/>
              <a:t>++) {</a:t>
            </a:r>
          </a:p>
          <a:p>
            <a:r>
              <a:rPr kumimoji="1" lang="en-US" altLang="zh-CN" sz="1600" dirty="0"/>
              <a:t>        x[t]=</a:t>
            </a:r>
            <a:r>
              <a:rPr kumimoji="1" lang="en-US" altLang="zh-CN" sz="1600" dirty="0" err="1"/>
              <a:t>i</a:t>
            </a:r>
            <a:r>
              <a:rPr kumimoji="1" lang="en-US" altLang="zh-CN" sz="1600" dirty="0"/>
              <a:t>;</a:t>
            </a:r>
          </a:p>
          <a:p>
            <a:r>
              <a:rPr kumimoji="1" lang="en-US" altLang="zh-CN" sz="1600" dirty="0"/>
              <a:t>        if (Place(t)) Backtrack(t+1);</a:t>
            </a:r>
          </a:p>
          <a:p>
            <a:r>
              <a:rPr kumimoji="1" lang="en-US" altLang="zh-CN" sz="1600" dirty="0"/>
              <a:t>      }</a:t>
            </a:r>
          </a:p>
          <a:p>
            <a:r>
              <a:rPr kumimoji="1" lang="en-US" altLang="zh-CN" sz="1600"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a:t>回溯法的哲学思想</a:t>
            </a:r>
          </a:p>
        </p:txBody>
      </p:sp>
      <p:sp>
        <p:nvSpPr>
          <p:cNvPr id="35" name="Shape 35"/>
          <p:cNvSpPr>
            <a:spLocks noGrp="1"/>
          </p:cNvSpPr>
          <p:nvPr>
            <p:ph type="body" idx="4294967295"/>
          </p:nvPr>
        </p:nvSpPr>
        <p:spPr>
          <a:xfrm>
            <a:off x="565079" y="1672119"/>
            <a:ext cx="8229600" cy="4525963"/>
          </a:xfrm>
          <a:prstGeom prst="rect">
            <a:avLst/>
          </a:prstGeom>
        </p:spPr>
        <p:txBody>
          <a:bodyPr lIns="0" tIns="0" rIns="0" bIns="0">
            <a:normAutofit/>
          </a:bodyPr>
          <a:lstStyle/>
          <a:p>
            <a:pPr marL="298450" indent="-298450" defTabSz="795020">
              <a:spcBef>
                <a:spcPts val="600"/>
              </a:spcBef>
              <a:defRPr sz="1800"/>
            </a:pPr>
            <a:r>
              <a:rPr sz="2785" dirty="0" err="1">
                <a:latin typeface="宋体"/>
                <a:ea typeface="宋体"/>
                <a:cs typeface="宋体"/>
                <a:sym typeface="宋体"/>
              </a:rPr>
              <a:t>每个人的解决问题的方法</a:t>
            </a:r>
            <a:r>
              <a:rPr sz="2785" dirty="0">
                <a:latin typeface="宋体"/>
                <a:ea typeface="宋体"/>
                <a:cs typeface="宋体"/>
                <a:sym typeface="宋体"/>
              </a:rPr>
              <a:t>。</a:t>
            </a:r>
          </a:p>
          <a:p>
            <a:pPr marL="298450" indent="-298450" defTabSz="795020">
              <a:spcBef>
                <a:spcPts val="600"/>
              </a:spcBef>
              <a:defRPr sz="1800"/>
            </a:pPr>
            <a:r>
              <a:rPr sz="2785" dirty="0"/>
              <a:t>1</a:t>
            </a:r>
            <a:r>
              <a:rPr sz="2785" dirty="0">
                <a:latin typeface="宋体"/>
                <a:ea typeface="宋体"/>
                <a:cs typeface="宋体"/>
                <a:sym typeface="宋体"/>
              </a:rPr>
              <a:t>）碰到问题，思考所有的解决方法（思考的周密性－－</a:t>
            </a:r>
            <a:r>
              <a:rPr sz="2785" dirty="0" err="1">
                <a:latin typeface="宋体"/>
                <a:ea typeface="宋体"/>
                <a:cs typeface="宋体"/>
                <a:sym typeface="宋体"/>
              </a:rPr>
              <a:t>全面</a:t>
            </a:r>
            <a:r>
              <a:rPr sz="2785" dirty="0">
                <a:latin typeface="宋体"/>
                <a:ea typeface="宋体"/>
                <a:cs typeface="宋体"/>
                <a:sym typeface="宋体"/>
              </a:rPr>
              <a:t>）</a:t>
            </a:r>
          </a:p>
          <a:p>
            <a:pPr marL="298450" indent="-298450" defTabSz="795020">
              <a:spcBef>
                <a:spcPts val="600"/>
              </a:spcBef>
              <a:defRPr sz="1800"/>
            </a:pPr>
            <a:r>
              <a:rPr sz="2785" dirty="0"/>
              <a:t>2</a:t>
            </a:r>
            <a:r>
              <a:rPr sz="2785" dirty="0">
                <a:latin typeface="宋体"/>
                <a:ea typeface="宋体"/>
                <a:cs typeface="宋体"/>
                <a:sym typeface="宋体"/>
              </a:rPr>
              <a:t>）所有的这些解决方法的组织，关系等（思考的系统性－－</a:t>
            </a:r>
            <a:r>
              <a:rPr sz="2785" dirty="0" err="1">
                <a:latin typeface="宋体"/>
                <a:ea typeface="宋体"/>
                <a:cs typeface="宋体"/>
                <a:sym typeface="宋体"/>
              </a:rPr>
              <a:t>条理</a:t>
            </a:r>
            <a:r>
              <a:rPr sz="2785" dirty="0">
                <a:latin typeface="宋体"/>
                <a:ea typeface="宋体"/>
                <a:cs typeface="宋体"/>
                <a:sym typeface="宋体"/>
              </a:rPr>
              <a:t>）</a:t>
            </a:r>
          </a:p>
          <a:p>
            <a:pPr marL="298450" indent="-298450" defTabSz="795020">
              <a:spcBef>
                <a:spcPts val="600"/>
              </a:spcBef>
              <a:defRPr sz="1800"/>
            </a:pPr>
            <a:r>
              <a:rPr sz="2785" dirty="0"/>
              <a:t>3</a:t>
            </a:r>
            <a:r>
              <a:rPr sz="2785" dirty="0">
                <a:latin typeface="宋体"/>
                <a:ea typeface="宋体"/>
                <a:cs typeface="宋体"/>
                <a:sym typeface="宋体"/>
              </a:rPr>
              <a:t>）排除不可行，不实际的方法（思考的选择性－－</a:t>
            </a:r>
            <a:r>
              <a:rPr sz="2785" dirty="0" err="1">
                <a:latin typeface="宋体"/>
                <a:ea typeface="宋体"/>
                <a:cs typeface="宋体"/>
                <a:sym typeface="宋体"/>
              </a:rPr>
              <a:t>优化</a:t>
            </a:r>
            <a:r>
              <a:rPr sz="2785" dirty="0">
                <a:latin typeface="宋体"/>
                <a:ea typeface="宋体"/>
                <a:cs typeface="宋体"/>
                <a:sym typeface="宋体"/>
              </a:rPr>
              <a:t>）</a:t>
            </a:r>
          </a:p>
          <a:p>
            <a:pPr marL="298450" indent="-298450" defTabSz="795020">
              <a:spcBef>
                <a:spcPts val="600"/>
              </a:spcBef>
              <a:defRPr sz="1800"/>
            </a:pPr>
            <a:r>
              <a:rPr sz="2785" dirty="0" err="1">
                <a:latin typeface="宋体"/>
                <a:ea typeface="宋体"/>
                <a:cs typeface="宋体"/>
                <a:sym typeface="宋体"/>
              </a:rPr>
              <a:t>解决问题</a:t>
            </a:r>
            <a:r>
              <a:rPr sz="2785" dirty="0">
                <a:latin typeface="宋体"/>
                <a:ea typeface="宋体"/>
                <a:cs typeface="宋体"/>
                <a:sym typeface="宋体"/>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pPr lvl="0">
                <a:defRPr sz="1800"/>
              </a:pPr>
              <a:t>16</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solidFill>
                  <a:srgbClr val="FF0000"/>
                </a:solidFill>
              </a:rPr>
              <a:t>回溯算法</a:t>
            </a:r>
          </a:p>
          <a:p>
            <a:pPr lvl="0">
              <a:defRPr sz="1800"/>
            </a:pPr>
            <a:r>
              <a:rPr sz="3200" b="1" dirty="0" err="1"/>
              <a:t>回溯法应用</a:t>
            </a:r>
            <a:endParaRPr sz="3200" b="1"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17</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161213" cy="337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C7415DEF-29D6-4A9A-A15E-0334E212915C}" type="slidenum">
              <a:rPr lang="zh-CN" altLang="en-US"/>
              <a:pPr/>
              <a:t>18</a:t>
            </a:fld>
            <a:endParaRPr lang="en-US" altLang="zh-CN"/>
          </a:p>
        </p:txBody>
      </p:sp>
      <p:sp>
        <p:nvSpPr>
          <p:cNvPr id="28774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迭代回溯</a:t>
            </a:r>
          </a:p>
        </p:txBody>
      </p:sp>
      <p:sp>
        <p:nvSpPr>
          <p:cNvPr id="287749" name="Text Box 5"/>
          <p:cNvSpPr txBox="1">
            <a:spLocks noChangeArrowheads="1"/>
          </p:cNvSpPr>
          <p:nvPr/>
        </p:nvSpPr>
        <p:spPr bwMode="auto">
          <a:xfrm>
            <a:off x="169257" y="1884576"/>
            <a:ext cx="3026006"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square">
            <a:spAutoFit/>
          </a:bodyPr>
          <a:lstStyle/>
          <a:p>
            <a:r>
              <a:rPr lang="zh-CN" altLang="en-US" sz="2400" dirty="0">
                <a:ea typeface="楷体_GB2312" pitchFamily="49" charset="-122"/>
              </a:rPr>
              <a:t>采用树的非递归深度优先遍历算法，可将回溯法表示为一个非递归迭代过程。</a:t>
            </a:r>
          </a:p>
        </p:txBody>
      </p:sp>
      <p:sp>
        <p:nvSpPr>
          <p:cNvPr id="287750" name="Text Box 6"/>
          <p:cNvSpPr txBox="1">
            <a:spLocks noChangeArrowheads="1"/>
          </p:cNvSpPr>
          <p:nvPr/>
        </p:nvSpPr>
        <p:spPr bwMode="auto">
          <a:xfrm>
            <a:off x="3262401" y="1438418"/>
            <a:ext cx="5421313" cy="5203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lang="en-US" altLang="zh-CN" sz="2400" dirty="0">
                <a:ea typeface="楷体_GB2312" pitchFamily="49" charset="-122"/>
              </a:rPr>
              <a:t>void </a:t>
            </a:r>
            <a:r>
              <a:rPr lang="en-US" altLang="zh-CN" sz="2400" b="1" dirty="0" err="1">
                <a:ea typeface="楷体_GB2312" pitchFamily="49" charset="-122"/>
              </a:rPr>
              <a:t>iterativeBacktrack</a:t>
            </a:r>
            <a:r>
              <a:rPr lang="en-US" altLang="zh-CN" sz="2400" dirty="0">
                <a:ea typeface="楷体_GB2312" pitchFamily="49" charset="-122"/>
              </a:rPr>
              <a:t> ()</a:t>
            </a:r>
          </a:p>
          <a:p>
            <a:r>
              <a:rPr lang="en-US" altLang="zh-CN" sz="2400" dirty="0">
                <a:ea typeface="楷体_GB2312" pitchFamily="49" charset="-122"/>
              </a:rPr>
              <a:t>{</a:t>
            </a:r>
          </a:p>
          <a:p>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t=1;</a:t>
            </a:r>
          </a:p>
          <a:p>
            <a:r>
              <a:rPr lang="en-US" altLang="zh-CN" sz="2400" dirty="0">
                <a:ea typeface="楷体_GB2312" pitchFamily="49" charset="-122"/>
              </a:rPr>
              <a:t>  </a:t>
            </a:r>
            <a:r>
              <a:rPr lang="en-US" altLang="zh-CN" sz="2400" b="1" dirty="0">
                <a:ea typeface="楷体_GB2312" pitchFamily="49" charset="-122"/>
              </a:rPr>
              <a:t>while</a:t>
            </a:r>
            <a:r>
              <a:rPr lang="en-US" altLang="zh-CN" sz="2400" dirty="0">
                <a:ea typeface="楷体_GB2312" pitchFamily="49" charset="-122"/>
              </a:rPr>
              <a:t> (t&gt;0) {</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 </a:t>
            </a:r>
          </a:p>
          <a:p>
            <a:r>
              <a:rPr lang="en-US" altLang="zh-CN" sz="2400" dirty="0">
                <a:ea typeface="楷体_GB2312" pitchFamily="49" charset="-122"/>
              </a:rPr>
              <a:t>      for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a:t>
            </a:r>
            <a:r>
              <a:rPr lang="en-US" altLang="zh-CN" sz="2400" b="1" dirty="0">
                <a:ea typeface="楷体_GB2312" pitchFamily="49" charset="-122"/>
              </a:rPr>
              <a:t>solution</a:t>
            </a:r>
            <a:r>
              <a:rPr lang="en-US" altLang="zh-CN" sz="2400" dirty="0">
                <a:ea typeface="楷体_GB2312" pitchFamily="49" charset="-122"/>
              </a:rPr>
              <a:t>(t))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r>
              <a:rPr lang="en-US" altLang="zh-CN" sz="2400" dirty="0">
                <a:ea typeface="楷体_GB2312" pitchFamily="49" charset="-122"/>
              </a:rPr>
              <a:t> t++;}</a:t>
            </a:r>
          </a:p>
          <a:p>
            <a:r>
              <a:rPr lang="en-US" altLang="zh-CN" sz="2400" dirty="0">
                <a:ea typeface="楷体_GB2312" pitchFamily="49" charset="-122"/>
              </a:rPr>
              <a:t>        }</a:t>
            </a:r>
          </a:p>
          <a:p>
            <a:r>
              <a:rPr lang="en-US" altLang="zh-CN" sz="2400" dirty="0">
                <a:ea typeface="楷体_GB2312" pitchFamily="49" charset="-122"/>
              </a:rPr>
              <a:t>    </a:t>
            </a:r>
            <a:r>
              <a:rPr lang="en-US" altLang="zh-CN" sz="2400" b="1" dirty="0">
                <a:ea typeface="楷体_GB2312" pitchFamily="49" charset="-122"/>
              </a:rPr>
              <a:t>else</a:t>
            </a:r>
            <a:r>
              <a:rPr lang="en-US" altLang="zh-CN" sz="2400" dirty="0">
                <a:ea typeface="楷体_GB2312" pitchFamily="49" charset="-122"/>
              </a:rPr>
              <a:t> t--;</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2"/>
          <p:cNvSpPr>
            <a:spLocks noGrp="1"/>
          </p:cNvSpPr>
          <p:nvPr>
            <p:ph type="sldNum" sz="quarter" idx="12"/>
          </p:nvPr>
        </p:nvSpPr>
        <p:spPr/>
        <p:txBody>
          <a:bodyPr/>
          <a:lstStyle/>
          <a:p>
            <a:fld id="{0A558739-8B21-400E-AC0C-2511D49662BA}" type="slidenum">
              <a:rPr lang="zh-CN" altLang="en-US"/>
              <a:pPr/>
              <a:t>19</a:t>
            </a:fld>
            <a:endParaRPr lang="en-US" altLang="zh-CN"/>
          </a:p>
        </p:txBody>
      </p:sp>
      <p:sp>
        <p:nvSpPr>
          <p:cNvPr id="28877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子集树与排列树</a:t>
            </a:r>
          </a:p>
        </p:txBody>
      </p:sp>
      <p:pic>
        <p:nvPicPr>
          <p:cNvPr id="288773" name="Picture 5" descr="t5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850" y="1196975"/>
            <a:ext cx="3671888"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8774" name="Picture 6" descr="t5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76825" y="765175"/>
            <a:ext cx="3168650"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8775" name="Text Box 7"/>
          <p:cNvSpPr txBox="1">
            <a:spLocks noChangeArrowheads="1"/>
          </p:cNvSpPr>
          <p:nvPr/>
        </p:nvSpPr>
        <p:spPr bwMode="auto">
          <a:xfrm>
            <a:off x="180975" y="3141663"/>
            <a:ext cx="4038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遍历子集树需</a:t>
            </a:r>
            <a:r>
              <a:rPr lang="en-US" altLang="zh-CN" sz="2400">
                <a:ea typeface="楷体_GB2312" pitchFamily="49" charset="-122"/>
              </a:rPr>
              <a:t>O(2</a:t>
            </a:r>
            <a:r>
              <a:rPr lang="en-US" altLang="zh-CN" sz="2400" baseline="30000">
                <a:ea typeface="楷体_GB2312" pitchFamily="49" charset="-122"/>
              </a:rPr>
              <a:t>n</a:t>
            </a:r>
            <a:r>
              <a:rPr lang="en-US" altLang="zh-CN" sz="2400">
                <a:ea typeface="楷体_GB2312" pitchFamily="49" charset="-122"/>
              </a:rPr>
              <a:t>)</a:t>
            </a:r>
            <a:r>
              <a:rPr lang="zh-CN" altLang="en-US" sz="2400">
                <a:ea typeface="楷体_GB2312" pitchFamily="49" charset="-122"/>
              </a:rPr>
              <a:t>计算时间 </a:t>
            </a:r>
          </a:p>
        </p:txBody>
      </p:sp>
      <p:sp>
        <p:nvSpPr>
          <p:cNvPr id="288776" name="Text Box 8"/>
          <p:cNvSpPr txBox="1">
            <a:spLocks noChangeArrowheads="1"/>
          </p:cNvSpPr>
          <p:nvPr/>
        </p:nvSpPr>
        <p:spPr bwMode="auto">
          <a:xfrm>
            <a:off x="4829175" y="3141663"/>
            <a:ext cx="431482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none">
            <a:spAutoFit/>
          </a:bodyPr>
          <a:lstStyle/>
          <a:p>
            <a:pPr algn="ctr"/>
            <a:r>
              <a:rPr lang="zh-CN" altLang="en-US" sz="2400">
                <a:ea typeface="楷体_GB2312" pitchFamily="49" charset="-122"/>
              </a:rPr>
              <a:t>遍历排列树需要</a:t>
            </a:r>
            <a:r>
              <a:rPr lang="en-US" altLang="zh-CN" sz="2400">
                <a:ea typeface="楷体_GB2312" pitchFamily="49" charset="-122"/>
              </a:rPr>
              <a:t>O(n!)</a:t>
            </a:r>
            <a:r>
              <a:rPr lang="zh-CN" altLang="en-US" sz="2400">
                <a:ea typeface="楷体_GB2312" pitchFamily="49" charset="-122"/>
              </a:rPr>
              <a:t>计算时间 </a:t>
            </a:r>
          </a:p>
        </p:txBody>
      </p:sp>
      <p:sp>
        <p:nvSpPr>
          <p:cNvPr id="288777" name="Text Box 9"/>
          <p:cNvSpPr txBox="1">
            <a:spLocks noChangeArrowheads="1"/>
          </p:cNvSpPr>
          <p:nvPr/>
        </p:nvSpPr>
        <p:spPr bwMode="auto">
          <a:xfrm>
            <a:off x="395288" y="3644900"/>
            <a:ext cx="3636962" cy="2835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none">
            <a:spAutoFit/>
          </a:bodyPr>
          <a:lstStyle/>
          <a:p>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t)</a:t>
            </a:r>
          </a:p>
          <a:p>
            <a:r>
              <a:rPr lang="en-US" altLang="zh-CN" sz="2000">
                <a:ea typeface="楷体_GB2312" pitchFamily="49" charset="-122"/>
              </a:rPr>
              <a:t>{</a:t>
            </a:r>
          </a:p>
          <a:p>
            <a:r>
              <a:rPr lang="en-US" altLang="zh-CN" sz="2000">
                <a:ea typeface="楷体_GB2312" pitchFamily="49" charset="-122"/>
              </a:rPr>
              <a:t>  if (t&gt;n) output(x);</a:t>
            </a:r>
          </a:p>
          <a:p>
            <a:r>
              <a:rPr lang="en-US" altLang="zh-CN" sz="2000">
                <a:ea typeface="楷体_GB2312" pitchFamily="49" charset="-122"/>
              </a:rPr>
              <a:t>    else</a:t>
            </a:r>
          </a:p>
          <a:p>
            <a:r>
              <a:rPr lang="en-US" altLang="zh-CN" sz="2000">
                <a:ea typeface="楷体_GB2312" pitchFamily="49" charset="-122"/>
              </a:rPr>
              <a:t>      for (int i=0;i&lt;=1;i++) {</a:t>
            </a:r>
          </a:p>
          <a:p>
            <a:r>
              <a:rPr lang="en-US" altLang="zh-CN" sz="2000">
                <a:ea typeface="楷体_GB2312" pitchFamily="49" charset="-122"/>
              </a:rPr>
              <a:t>        x[t]=i;</a:t>
            </a:r>
          </a:p>
          <a:p>
            <a:r>
              <a:rPr lang="en-US" altLang="zh-CN" sz="2000">
                <a:ea typeface="楷体_GB2312" pitchFamily="49" charset="-122"/>
              </a:rPr>
              <a:t>        if (legal(t)) backtrack(t+1);</a:t>
            </a:r>
          </a:p>
          <a:p>
            <a:r>
              <a:rPr lang="en-US" altLang="zh-CN" sz="2000">
                <a:ea typeface="楷体_GB2312" pitchFamily="49" charset="-122"/>
              </a:rPr>
              <a:t>      }</a:t>
            </a:r>
          </a:p>
          <a:p>
            <a:r>
              <a:rPr lang="en-US" altLang="zh-CN" sz="2000">
                <a:ea typeface="楷体_GB2312" pitchFamily="49" charset="-122"/>
              </a:rPr>
              <a:t>}</a:t>
            </a:r>
            <a:endParaRPr lang="zh-CN" altLang="en-US" sz="2000">
              <a:ea typeface="楷体_GB2312" pitchFamily="49" charset="-122"/>
            </a:endParaRPr>
          </a:p>
        </p:txBody>
      </p:sp>
      <p:sp>
        <p:nvSpPr>
          <p:cNvPr id="288778" name="Text Box 10"/>
          <p:cNvSpPr txBox="1">
            <a:spLocks noChangeArrowheads="1"/>
          </p:cNvSpPr>
          <p:nvPr/>
        </p:nvSpPr>
        <p:spPr bwMode="auto">
          <a:xfrm>
            <a:off x="5219700" y="3500438"/>
            <a:ext cx="3636963" cy="3140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none">
            <a:spAutoFit/>
          </a:bodyPr>
          <a:lstStyle/>
          <a:p>
            <a:r>
              <a:rPr lang="en-US" altLang="zh-CN" sz="2000">
                <a:ea typeface="楷体_GB2312" pitchFamily="49" charset="-122"/>
              </a:rPr>
              <a:t>void </a:t>
            </a:r>
            <a:r>
              <a:rPr lang="en-US" altLang="zh-CN" sz="2000" b="1">
                <a:ea typeface="楷体_GB2312" pitchFamily="49" charset="-122"/>
              </a:rPr>
              <a:t>backtrack</a:t>
            </a:r>
            <a:r>
              <a:rPr lang="en-US" altLang="zh-CN" sz="2000">
                <a:ea typeface="楷体_GB2312" pitchFamily="49" charset="-122"/>
              </a:rPr>
              <a:t> (int t)</a:t>
            </a:r>
          </a:p>
          <a:p>
            <a:r>
              <a:rPr lang="en-US" altLang="zh-CN" sz="2000">
                <a:ea typeface="楷体_GB2312" pitchFamily="49" charset="-122"/>
              </a:rPr>
              <a:t>{</a:t>
            </a:r>
          </a:p>
          <a:p>
            <a:r>
              <a:rPr lang="en-US" altLang="zh-CN" sz="2000">
                <a:ea typeface="楷体_GB2312" pitchFamily="49" charset="-122"/>
              </a:rPr>
              <a:t>  if (t&gt;n) output(x);</a:t>
            </a:r>
          </a:p>
          <a:p>
            <a:r>
              <a:rPr lang="en-US" altLang="zh-CN" sz="2000">
                <a:ea typeface="楷体_GB2312" pitchFamily="49" charset="-122"/>
              </a:rPr>
              <a:t>    else</a:t>
            </a:r>
          </a:p>
          <a:p>
            <a:r>
              <a:rPr lang="en-US" altLang="zh-CN" sz="2000">
                <a:ea typeface="楷体_GB2312" pitchFamily="49" charset="-122"/>
              </a:rPr>
              <a:t>      for (int i=t;i&lt;=n;i++) {</a:t>
            </a:r>
          </a:p>
          <a:p>
            <a:r>
              <a:rPr lang="en-US" altLang="zh-CN" sz="2000">
                <a:ea typeface="楷体_GB2312" pitchFamily="49" charset="-122"/>
              </a:rPr>
              <a:t>        swap(x[t], x[i]);</a:t>
            </a:r>
          </a:p>
          <a:p>
            <a:r>
              <a:rPr lang="en-US" altLang="zh-CN" sz="2000">
                <a:ea typeface="楷体_GB2312" pitchFamily="49" charset="-122"/>
              </a:rPr>
              <a:t>        if (legal(t)) backtrack(t+1);</a:t>
            </a:r>
          </a:p>
          <a:p>
            <a:r>
              <a:rPr lang="en-US" altLang="zh-CN" sz="2000">
                <a:ea typeface="楷体_GB2312" pitchFamily="49" charset="-122"/>
              </a:rPr>
              <a:t>        swap(x[t], x[i]);</a:t>
            </a:r>
          </a:p>
          <a:p>
            <a:r>
              <a:rPr lang="en-US" altLang="zh-CN" sz="2000">
                <a:ea typeface="楷体_GB2312" pitchFamily="49" charset="-122"/>
              </a:rPr>
              <a:t>      }</a:t>
            </a:r>
          </a:p>
          <a:p>
            <a:r>
              <a:rPr lang="en-US" altLang="zh-CN" sz="2000">
                <a:ea typeface="楷体_GB2312" pitchFamily="49" charset="-122"/>
              </a:rPr>
              <a:t>} </a:t>
            </a:r>
            <a:endParaRPr lang="zh-CN" altLang="en-US" sz="2000">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pPr lvl="0">
                <a:defRPr sz="1800"/>
              </a:pPr>
              <a:t>20</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solidFill>
                  <a:srgbClr val="FF0000"/>
                </a:solidFill>
              </a:rPr>
              <a:t>回溯法应用</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idx="1"/>
          </p:nvPr>
        </p:nvSpPr>
        <p:spPr>
          <a:xfrm>
            <a:off x="457200" y="476250"/>
            <a:ext cx="8229600" cy="5391150"/>
          </a:xfrm>
        </p:spPr>
        <p:txBody>
          <a:bodyPr/>
          <a:lstStyle/>
          <a:p>
            <a:pPr>
              <a:lnSpc>
                <a:spcPct val="150000"/>
              </a:lnSpc>
              <a:buFont typeface="Symbol" pitchFamily="18" charset="2"/>
              <a:buChar char="·"/>
            </a:pPr>
            <a:r>
              <a:rPr lang="zh-CN" altLang="en-US" sz="1600"/>
              <a:t>通过应用范例学习回溯法的设计策略。</a:t>
            </a:r>
          </a:p>
          <a:p>
            <a:pPr>
              <a:lnSpc>
                <a:spcPct val="150000"/>
              </a:lnSpc>
              <a:buFont typeface="Symbol" pitchFamily="18" charset="2"/>
              <a:buChar char="·"/>
            </a:pPr>
            <a:r>
              <a:rPr lang="zh-CN" altLang="en-US" sz="1600"/>
              <a:t>（</a:t>
            </a:r>
            <a:r>
              <a:rPr lang="en-US" altLang="zh-CN" sz="1600"/>
              <a:t>1</a:t>
            </a:r>
            <a:r>
              <a:rPr lang="zh-CN" altLang="en-US" sz="1600"/>
              <a:t>）装载问题；</a:t>
            </a:r>
          </a:p>
          <a:p>
            <a:pPr>
              <a:lnSpc>
                <a:spcPct val="150000"/>
              </a:lnSpc>
              <a:buFont typeface="Symbol" pitchFamily="18" charset="2"/>
              <a:buChar char="·"/>
            </a:pPr>
            <a:r>
              <a:rPr lang="zh-CN" altLang="en-US" sz="1600"/>
              <a:t>（</a:t>
            </a:r>
            <a:r>
              <a:rPr lang="en-US" altLang="zh-CN" sz="1600"/>
              <a:t>2</a:t>
            </a:r>
            <a:r>
              <a:rPr lang="zh-CN" altLang="en-US" sz="1600"/>
              <a:t>）批处理作业调度；</a:t>
            </a:r>
          </a:p>
          <a:p>
            <a:pPr>
              <a:lnSpc>
                <a:spcPct val="150000"/>
              </a:lnSpc>
              <a:buFont typeface="Symbol" pitchFamily="18" charset="2"/>
              <a:buChar char="·"/>
            </a:pPr>
            <a:r>
              <a:rPr lang="zh-CN" altLang="en-US" sz="1600"/>
              <a:t>（</a:t>
            </a:r>
            <a:r>
              <a:rPr lang="en-US" altLang="zh-CN" sz="1600"/>
              <a:t>3</a:t>
            </a:r>
            <a:r>
              <a:rPr lang="zh-CN" altLang="en-US" sz="1600"/>
              <a:t>）符号三角形问题</a:t>
            </a:r>
          </a:p>
          <a:p>
            <a:pPr>
              <a:lnSpc>
                <a:spcPct val="150000"/>
              </a:lnSpc>
              <a:buFont typeface="Symbol" pitchFamily="18" charset="2"/>
              <a:buChar char="·"/>
            </a:pPr>
            <a:r>
              <a:rPr lang="zh-CN" altLang="en-US" sz="1600"/>
              <a:t>（</a:t>
            </a:r>
            <a:r>
              <a:rPr lang="en-US" altLang="zh-CN" sz="1600"/>
              <a:t>4</a:t>
            </a:r>
            <a:r>
              <a:rPr lang="zh-CN" altLang="en-US" sz="1600"/>
              <a:t>）</a:t>
            </a:r>
            <a:r>
              <a:rPr lang="en-US" altLang="zh-CN" sz="1600"/>
              <a:t>n</a:t>
            </a:r>
            <a:r>
              <a:rPr lang="zh-CN" altLang="en-US" sz="1600"/>
              <a:t>后问题；</a:t>
            </a:r>
          </a:p>
          <a:p>
            <a:pPr>
              <a:lnSpc>
                <a:spcPct val="150000"/>
              </a:lnSpc>
              <a:buFont typeface="Symbol" pitchFamily="18" charset="2"/>
              <a:buChar char="·"/>
            </a:pPr>
            <a:r>
              <a:rPr lang="zh-CN" altLang="en-US" sz="1600"/>
              <a:t>（</a:t>
            </a:r>
            <a:r>
              <a:rPr lang="en-US" altLang="zh-CN" sz="1600"/>
              <a:t>5</a:t>
            </a:r>
            <a:r>
              <a:rPr lang="zh-CN" altLang="en-US" sz="1600"/>
              <a:t>）</a:t>
            </a:r>
            <a:r>
              <a:rPr lang="en-US" altLang="zh-CN" sz="1600"/>
              <a:t>0-1</a:t>
            </a:r>
            <a:r>
              <a:rPr lang="zh-CN" altLang="en-US" sz="1600"/>
              <a:t>背包问题；</a:t>
            </a:r>
          </a:p>
          <a:p>
            <a:pPr>
              <a:lnSpc>
                <a:spcPct val="150000"/>
              </a:lnSpc>
              <a:buFont typeface="Symbol" pitchFamily="18" charset="2"/>
              <a:buChar char="·"/>
            </a:pPr>
            <a:r>
              <a:rPr lang="zh-CN" altLang="en-US" sz="1600"/>
              <a:t>（</a:t>
            </a:r>
            <a:r>
              <a:rPr lang="en-US" altLang="zh-CN" sz="1600"/>
              <a:t>6</a:t>
            </a:r>
            <a:r>
              <a:rPr lang="zh-CN" altLang="en-US" sz="1600"/>
              <a:t>）最大团问题；</a:t>
            </a:r>
          </a:p>
          <a:p>
            <a:pPr>
              <a:lnSpc>
                <a:spcPct val="150000"/>
              </a:lnSpc>
              <a:buFont typeface="Symbol" pitchFamily="18" charset="2"/>
              <a:buChar char="·"/>
            </a:pPr>
            <a:r>
              <a:rPr lang="zh-CN" altLang="en-US" sz="1600"/>
              <a:t>（</a:t>
            </a:r>
            <a:r>
              <a:rPr lang="en-US" altLang="zh-CN" sz="1600"/>
              <a:t>7</a:t>
            </a:r>
            <a:r>
              <a:rPr lang="zh-CN" altLang="en-US" sz="1600"/>
              <a:t>）图的</a:t>
            </a:r>
            <a:r>
              <a:rPr lang="en-US" altLang="zh-CN" sz="1600"/>
              <a:t>m</a:t>
            </a:r>
            <a:r>
              <a:rPr lang="zh-CN" altLang="en-US" sz="1600"/>
              <a:t>着色问题</a:t>
            </a:r>
          </a:p>
          <a:p>
            <a:pPr>
              <a:lnSpc>
                <a:spcPct val="150000"/>
              </a:lnSpc>
              <a:buFont typeface="Symbol" pitchFamily="18" charset="2"/>
              <a:buChar char="·"/>
            </a:pPr>
            <a:r>
              <a:rPr lang="zh-CN" altLang="en-US" sz="1600"/>
              <a:t>（</a:t>
            </a:r>
            <a:r>
              <a:rPr lang="en-US" altLang="zh-CN" sz="1600"/>
              <a:t>8</a:t>
            </a:r>
            <a:r>
              <a:rPr lang="zh-CN" altLang="en-US" sz="1600"/>
              <a:t>）旅行售货员问题</a:t>
            </a:r>
          </a:p>
          <a:p>
            <a:pPr>
              <a:lnSpc>
                <a:spcPct val="150000"/>
              </a:lnSpc>
              <a:buFont typeface="Symbol" pitchFamily="18" charset="2"/>
              <a:buChar char="·"/>
            </a:pPr>
            <a:r>
              <a:rPr lang="zh-CN" altLang="en-US" sz="1600"/>
              <a:t>（</a:t>
            </a:r>
            <a:r>
              <a:rPr lang="en-US" altLang="zh-CN" sz="1600"/>
              <a:t>9</a:t>
            </a:r>
            <a:r>
              <a:rPr lang="zh-CN" altLang="en-US" sz="1600"/>
              <a:t>）圆排列问题</a:t>
            </a:r>
          </a:p>
          <a:p>
            <a:pPr>
              <a:lnSpc>
                <a:spcPct val="150000"/>
              </a:lnSpc>
              <a:buFont typeface="Symbol" pitchFamily="18" charset="2"/>
              <a:buChar char="·"/>
            </a:pPr>
            <a:r>
              <a:rPr lang="zh-CN" altLang="en-US" sz="1600"/>
              <a:t>（</a:t>
            </a:r>
            <a:r>
              <a:rPr lang="en-US" altLang="zh-CN" sz="1600"/>
              <a:t>10</a:t>
            </a:r>
            <a:r>
              <a:rPr lang="zh-CN" altLang="en-US" sz="1600"/>
              <a:t>）电路板排列问题</a:t>
            </a:r>
          </a:p>
          <a:p>
            <a:pPr>
              <a:lnSpc>
                <a:spcPct val="150000"/>
              </a:lnSpc>
              <a:buFont typeface="Symbol" pitchFamily="18" charset="2"/>
              <a:buChar char="·"/>
            </a:pPr>
            <a:r>
              <a:rPr lang="zh-CN" altLang="en-US" sz="1600"/>
              <a:t>（</a:t>
            </a:r>
            <a:r>
              <a:rPr lang="en-US" altLang="zh-CN" sz="1600"/>
              <a:t>11</a:t>
            </a:r>
            <a:r>
              <a:rPr lang="zh-CN" altLang="en-US" sz="1600"/>
              <a:t>）连续邮资问题</a:t>
            </a:r>
          </a:p>
        </p:txBody>
      </p:sp>
      <p:sp>
        <p:nvSpPr>
          <p:cNvPr id="3" name="灯片编号占位符 4"/>
          <p:cNvSpPr>
            <a:spLocks noGrp="1"/>
          </p:cNvSpPr>
          <p:nvPr>
            <p:ph type="sldNum" sz="quarter" idx="12"/>
          </p:nvPr>
        </p:nvSpPr>
        <p:spPr/>
        <p:txBody>
          <a:bodyPr/>
          <a:lstStyle/>
          <a:p>
            <a:fld id="{DC8E0F5C-FAA4-4A1C-99FA-EBF82F3DBB04}" type="slidenum">
              <a:rPr lang="zh-CN" altLang="en-US"/>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2"/>
          <p:cNvSpPr>
            <a:spLocks noGrp="1"/>
          </p:cNvSpPr>
          <p:nvPr>
            <p:ph type="sldNum" sz="quarter" idx="12"/>
          </p:nvPr>
        </p:nvSpPr>
        <p:spPr/>
        <p:txBody>
          <a:bodyPr/>
          <a:lstStyle/>
          <a:p>
            <a:fld id="{2618DC31-F3BB-41DC-88C8-72D5BBB90ABD}" type="slidenum">
              <a:rPr lang="zh-CN" altLang="en-US"/>
              <a:pPr/>
              <a:t>22</a:t>
            </a:fld>
            <a:endParaRPr lang="en-US" altLang="zh-CN"/>
          </a:p>
        </p:txBody>
      </p:sp>
      <p:sp>
        <p:nvSpPr>
          <p:cNvPr id="292868"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批处理作业调度</a:t>
            </a:r>
          </a:p>
        </p:txBody>
      </p:sp>
      <p:sp>
        <p:nvSpPr>
          <p:cNvPr id="292869" name="Text Box 5"/>
          <p:cNvSpPr txBox="1">
            <a:spLocks noChangeArrowheads="1"/>
          </p:cNvSpPr>
          <p:nvPr/>
        </p:nvSpPr>
        <p:spPr bwMode="auto">
          <a:xfrm>
            <a:off x="0" y="765175"/>
            <a:ext cx="8801100" cy="2282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给定</a:t>
            </a:r>
            <a:r>
              <a:rPr lang="en-US" altLang="zh-CN" sz="2400">
                <a:ea typeface="楷体_GB2312" pitchFamily="49" charset="-122"/>
              </a:rPr>
              <a:t>n</a:t>
            </a:r>
            <a:r>
              <a:rPr lang="zh-CN" altLang="en-US" sz="2400">
                <a:ea typeface="楷体_GB2312" pitchFamily="49" charset="-122"/>
              </a:rPr>
              <a:t>个作业的集合</a:t>
            </a:r>
            <a:r>
              <a:rPr lang="en-US" altLang="zh-CN" sz="2400">
                <a:ea typeface="楷体_GB2312" pitchFamily="49" charset="-122"/>
              </a:rPr>
              <a:t>{J</a:t>
            </a:r>
            <a:r>
              <a:rPr lang="en-US" altLang="zh-CN" sz="2400" baseline="-25000">
                <a:ea typeface="楷体_GB2312" pitchFamily="49" charset="-122"/>
              </a:rPr>
              <a:t>1</a:t>
            </a:r>
            <a:r>
              <a:rPr lang="en-US" altLang="zh-CN" sz="2400">
                <a:ea typeface="楷体_GB2312" pitchFamily="49" charset="-122"/>
              </a:rPr>
              <a:t>,J</a:t>
            </a:r>
            <a:r>
              <a:rPr lang="en-US" altLang="zh-CN" sz="2400" baseline="-25000">
                <a:ea typeface="楷体_GB2312" pitchFamily="49" charset="-122"/>
              </a:rPr>
              <a:t>2</a:t>
            </a:r>
            <a:r>
              <a:rPr lang="en-US" altLang="zh-CN" sz="2400">
                <a:ea typeface="楷体_GB2312" pitchFamily="49" charset="-122"/>
              </a:rPr>
              <a:t>,…,J</a:t>
            </a:r>
            <a:r>
              <a:rPr lang="en-US" altLang="zh-CN" sz="2400" baseline="-25000">
                <a:ea typeface="楷体_GB2312" pitchFamily="49" charset="-122"/>
              </a:rPr>
              <a:t>n</a:t>
            </a:r>
            <a:r>
              <a:rPr lang="en-US" altLang="zh-CN" sz="2400">
                <a:ea typeface="楷体_GB2312" pitchFamily="49" charset="-122"/>
              </a:rPr>
              <a:t>}</a:t>
            </a:r>
            <a:r>
              <a:rPr lang="zh-CN" altLang="en-US" sz="2400">
                <a:ea typeface="楷体_GB2312" pitchFamily="49" charset="-122"/>
              </a:rPr>
              <a:t>。每个作业必须先由机器</a:t>
            </a:r>
            <a:r>
              <a:rPr lang="en-US" altLang="zh-CN" sz="2400">
                <a:ea typeface="楷体_GB2312" pitchFamily="49" charset="-122"/>
              </a:rPr>
              <a:t>1</a:t>
            </a:r>
            <a:r>
              <a:rPr lang="zh-CN" altLang="en-US" sz="2400">
                <a:ea typeface="楷体_GB2312" pitchFamily="49" charset="-122"/>
              </a:rPr>
              <a:t>处理，然后由机器</a:t>
            </a:r>
            <a:r>
              <a:rPr lang="en-US" altLang="zh-CN" sz="2400">
                <a:ea typeface="楷体_GB2312" pitchFamily="49" charset="-122"/>
              </a:rPr>
              <a:t>2</a:t>
            </a:r>
            <a:r>
              <a:rPr lang="zh-CN" altLang="en-US" sz="2400">
                <a:ea typeface="楷体_GB2312" pitchFamily="49" charset="-122"/>
              </a:rPr>
              <a:t>处理。作业</a:t>
            </a:r>
            <a:r>
              <a:rPr lang="en-US" altLang="zh-CN" sz="2400">
                <a:ea typeface="楷体_GB2312" pitchFamily="49" charset="-122"/>
              </a:rPr>
              <a:t>J</a:t>
            </a:r>
            <a:r>
              <a:rPr lang="en-US" altLang="zh-CN" sz="2400" baseline="-25000">
                <a:ea typeface="楷体_GB2312" pitchFamily="49" charset="-122"/>
              </a:rPr>
              <a:t>i</a:t>
            </a:r>
            <a:r>
              <a:rPr lang="zh-CN" altLang="en-US" sz="2400">
                <a:ea typeface="楷体_GB2312" pitchFamily="49" charset="-122"/>
              </a:rPr>
              <a:t>需要机器</a:t>
            </a:r>
            <a:r>
              <a:rPr lang="en-US" altLang="zh-CN" sz="2400">
                <a:ea typeface="楷体_GB2312" pitchFamily="49" charset="-122"/>
              </a:rPr>
              <a:t>j</a:t>
            </a:r>
            <a:r>
              <a:rPr lang="zh-CN" altLang="en-US" sz="2400">
                <a:ea typeface="楷体_GB2312" pitchFamily="49" charset="-122"/>
              </a:rPr>
              <a:t>的处理时间为</a:t>
            </a:r>
            <a:r>
              <a:rPr lang="en-US" altLang="zh-CN" sz="2400">
                <a:ea typeface="楷体_GB2312" pitchFamily="49" charset="-122"/>
              </a:rPr>
              <a:t>t</a:t>
            </a:r>
            <a:r>
              <a:rPr lang="en-US" altLang="zh-CN" sz="2400" baseline="-25000">
                <a:ea typeface="楷体_GB2312" pitchFamily="49" charset="-122"/>
              </a:rPr>
              <a:t>ji</a:t>
            </a:r>
            <a:r>
              <a:rPr lang="zh-CN" altLang="en-US" sz="2400">
                <a:ea typeface="楷体_GB2312" pitchFamily="49" charset="-122"/>
              </a:rPr>
              <a:t>。对于一个确定的作业调度，设</a:t>
            </a:r>
            <a:r>
              <a:rPr lang="en-US" altLang="zh-CN" sz="2400">
                <a:ea typeface="楷体_GB2312" pitchFamily="49" charset="-122"/>
              </a:rPr>
              <a:t>F</a:t>
            </a:r>
            <a:r>
              <a:rPr lang="en-US" altLang="zh-CN" sz="2400" baseline="-25000">
                <a:ea typeface="楷体_GB2312" pitchFamily="49" charset="-122"/>
              </a:rPr>
              <a:t>ji</a:t>
            </a:r>
            <a:r>
              <a:rPr lang="zh-CN" altLang="en-US" sz="2400">
                <a:ea typeface="楷体_GB2312" pitchFamily="49" charset="-122"/>
              </a:rPr>
              <a:t>是作业</a:t>
            </a:r>
            <a:r>
              <a:rPr lang="en-US" altLang="zh-CN" sz="2400">
                <a:ea typeface="楷体_GB2312" pitchFamily="49" charset="-122"/>
              </a:rPr>
              <a:t>i</a:t>
            </a:r>
            <a:r>
              <a:rPr lang="zh-CN" altLang="en-US" sz="2400">
                <a:ea typeface="楷体_GB2312" pitchFamily="49" charset="-122"/>
              </a:rPr>
              <a:t>在机器</a:t>
            </a:r>
            <a:r>
              <a:rPr lang="en-US" altLang="zh-CN" sz="2400">
                <a:ea typeface="楷体_GB2312" pitchFamily="49" charset="-122"/>
              </a:rPr>
              <a:t>j</a:t>
            </a:r>
            <a:r>
              <a:rPr lang="zh-CN" altLang="en-US" sz="2400">
                <a:ea typeface="楷体_GB2312" pitchFamily="49" charset="-122"/>
              </a:rPr>
              <a:t>上完成处理的时间。所有作业在机器</a:t>
            </a:r>
            <a:r>
              <a:rPr lang="en-US" altLang="zh-CN" sz="2400">
                <a:ea typeface="楷体_GB2312" pitchFamily="49" charset="-122"/>
              </a:rPr>
              <a:t>2</a:t>
            </a:r>
            <a:r>
              <a:rPr lang="zh-CN" altLang="en-US" sz="2400">
                <a:ea typeface="楷体_GB2312" pitchFamily="49" charset="-122"/>
              </a:rPr>
              <a:t>上完成处理的时间和称为该作业调度的完成时间和。</a:t>
            </a:r>
          </a:p>
          <a:p>
            <a:r>
              <a:rPr lang="zh-CN" altLang="en-US" sz="2400">
                <a:latin typeface="黑体" pitchFamily="49" charset="-122"/>
                <a:ea typeface="黑体" pitchFamily="49" charset="-122"/>
              </a:rPr>
              <a:t>批处理作业调度问题要求对于给定的</a:t>
            </a:r>
            <a:r>
              <a:rPr lang="en-US" altLang="zh-CN" sz="2400">
                <a:latin typeface="黑体" pitchFamily="49" charset="-122"/>
                <a:ea typeface="黑体" pitchFamily="49" charset="-122"/>
              </a:rPr>
              <a:t>n</a:t>
            </a:r>
            <a:r>
              <a:rPr lang="zh-CN" altLang="en-US" sz="2400">
                <a:latin typeface="黑体" pitchFamily="49" charset="-122"/>
                <a:ea typeface="黑体" pitchFamily="49" charset="-122"/>
              </a:rPr>
              <a:t>个作业，制定最佳作业调度方案，使其完成时间和达到最小。</a:t>
            </a:r>
          </a:p>
        </p:txBody>
      </p:sp>
      <p:sp>
        <p:nvSpPr>
          <p:cNvPr id="292871" name="Rectangle 7"/>
          <p:cNvSpPr>
            <a:spLocks noChangeArrowheads="1"/>
          </p:cNvSpPr>
          <p:nvPr/>
        </p:nvSpPr>
        <p:spPr bwMode="auto">
          <a:xfrm>
            <a:off x="1771650" y="2803525"/>
            <a:ext cx="592138"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wrap="none">
            <a:spAutoFit/>
          </a:bodyPr>
          <a:lstStyle/>
          <a:p>
            <a:endParaRPr lang="zh-CN" altLang="en-US"/>
          </a:p>
        </p:txBody>
      </p:sp>
      <p:graphicFrame>
        <p:nvGraphicFramePr>
          <p:cNvPr id="292870" name="Object 6"/>
          <p:cNvGraphicFramePr>
            <a:graphicFrameLocks noChangeAspect="1"/>
          </p:cNvGraphicFramePr>
          <p:nvPr/>
        </p:nvGraphicFramePr>
        <p:xfrm>
          <a:off x="1771650" y="2803525"/>
          <a:ext cx="161925" cy="238125"/>
        </p:xfrm>
        <a:graphic>
          <a:graphicData uri="http://schemas.openxmlformats.org/presentationml/2006/ole">
            <p:oleObj spid="_x0000_s29697" name="公式" r:id="rId3" imgW="3962400" imgH="5791200" progId="Equation.3">
              <p:embed/>
            </p:oleObj>
          </a:graphicData>
        </a:graphic>
      </p:graphicFrame>
      <p:graphicFrame>
        <p:nvGraphicFramePr>
          <p:cNvPr id="292949" name="Group 85"/>
          <p:cNvGraphicFramePr>
            <a:graphicFrameLocks noGrp="1"/>
          </p:cNvGraphicFramePr>
          <p:nvPr/>
        </p:nvGraphicFramePr>
        <p:xfrm>
          <a:off x="2987675" y="3141663"/>
          <a:ext cx="2881313" cy="1691958"/>
        </p:xfrm>
        <a:graphic>
          <a:graphicData uri="http://schemas.openxmlformats.org/drawingml/2006/table">
            <a:tbl>
              <a:tblPr/>
              <a:tblGrid>
                <a:gridCol w="819150"/>
                <a:gridCol w="1031875"/>
                <a:gridCol w="1030288"/>
              </a:tblGrid>
              <a:tr h="503238">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pPr>
                      <a:r>
                        <a:rPr kumimoji="0" lang="en-US" altLang="zh-CN" sz="2000" b="0" i="0" u="none" strike="noStrike" cap="none" normalizeH="0" baseline="0" dirty="0" err="1" smtClean="0">
                          <a:ln>
                            <a:noFill/>
                          </a:ln>
                          <a:solidFill>
                            <a:schemeClr val="tx1"/>
                          </a:solidFill>
                          <a:effectLst/>
                          <a:latin typeface="Arial" pitchFamily="34" charset="0"/>
                          <a:ea typeface="楷体_GB2312" pitchFamily="49" charset="-122"/>
                        </a:rPr>
                        <a:t>t</a:t>
                      </a:r>
                      <a:r>
                        <a:rPr kumimoji="0" lang="en-US" altLang="zh-CN" sz="2000" b="0" i="0" u="none" strike="noStrike" cap="none" normalizeH="0" baseline="-25000" dirty="0" err="1" smtClean="0">
                          <a:ln>
                            <a:noFill/>
                          </a:ln>
                          <a:solidFill>
                            <a:schemeClr val="tx1"/>
                          </a:solidFill>
                          <a:effectLst/>
                          <a:latin typeface="Arial" pitchFamily="34" charset="0"/>
                          <a:ea typeface="楷体_GB2312" pitchFamily="49" charset="-122"/>
                        </a:rPr>
                        <a:t>ji</a:t>
                      </a:r>
                      <a:endParaRPr kumimoji="0" lang="en-US" altLang="zh-CN" sz="2000" b="0" i="0" u="none" strike="noStrike" cap="none" normalizeH="0" baseline="-25000" dirty="0" smtClean="0">
                        <a:ln>
                          <a:noFill/>
                        </a:ln>
                        <a:solidFill>
                          <a:schemeClr val="tx1"/>
                        </a:solidFill>
                        <a:effectLst/>
                        <a:latin typeface="Arial" pitchFamily="34" charset="0"/>
                        <a:ea typeface="楷体_GB2312" pitchFamily="49" charset="-122"/>
                      </a:endParaRPr>
                    </a:p>
                  </a:txBody>
                  <a:tcPr anchor="ct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机器</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anchor="ct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3</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2</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5</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2</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82575">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zh-CN" altLang="en-US"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作业</a:t>
                      </a:r>
                      <a:r>
                        <a:rPr kumimoji="0" lang="en-US" altLang="zh-CN" sz="2000" b="0" i="0" u="none" strike="noStrike" cap="none" normalizeH="0" baseline="0" smtClean="0">
                          <a:ln>
                            <a:noFill/>
                          </a:ln>
                          <a:solidFill>
                            <a:schemeClr val="tx1"/>
                          </a:solidFill>
                          <a:effectLst/>
                          <a:latin typeface="楷体_GB2312" pitchFamily="49" charset="-122"/>
                          <a:ea typeface="楷体_GB2312" pitchFamily="49" charset="-122"/>
                          <a:cs typeface="Times New Roman" pitchFamily="18" charset="0"/>
                        </a:rPr>
                        <a:t>3</a:t>
                      </a: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4</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a:spcBef>
                          <a:spcPct val="20000"/>
                        </a:spcBef>
                        <a:buClr>
                          <a:schemeClr val="bg2"/>
                        </a:buClr>
                        <a:buFont typeface="Wingdings" pitchFamily="2" charset="2"/>
                        <a:defRPr>
                          <a:solidFill>
                            <a:schemeClr val="tx1"/>
                          </a:solidFill>
                          <a:latin typeface="Arial" pitchFamily="34" charset="0"/>
                          <a:ea typeface="宋体" pitchFamily="2" charset="-122"/>
                        </a:defRPr>
                      </a:lvl5pPr>
                      <a:lvl6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fontAlgn="base">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pPr>
                      <a:r>
                        <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rPr>
                        <a:t>1</a:t>
                      </a:r>
                      <a:endParaRPr kumimoji="0" lang="en-US" altLang="zh-CN" sz="2000" b="0" i="0" u="none" strike="noStrike" cap="none" normalizeH="0" baseline="0" dirty="0" smtClean="0">
                        <a:ln>
                          <a:noFill/>
                        </a:ln>
                        <a:solidFill>
                          <a:schemeClr val="tx1"/>
                        </a:solidFill>
                        <a:effectLst/>
                        <a:latin typeface="楷体_GB2312" pitchFamily="49" charset="-122"/>
                        <a:ea typeface="楷体_GB2312"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2928" name="Text Box 64"/>
          <p:cNvSpPr txBox="1">
            <a:spLocks noChangeArrowheads="1"/>
          </p:cNvSpPr>
          <p:nvPr/>
        </p:nvSpPr>
        <p:spPr bwMode="auto">
          <a:xfrm>
            <a:off x="323850" y="5084763"/>
            <a:ext cx="8588375" cy="1200329"/>
          </a:xfrm>
          <a:prstGeom prst="rect">
            <a:avLst/>
          </a:prstGeom>
          <a:solidFill>
            <a:srgbClr val="FFCC00"/>
          </a:solidFill>
          <a:ln>
            <a:noFill/>
          </a:ln>
          <a:effectLst/>
          <a:extLs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这</a:t>
            </a:r>
            <a:r>
              <a:rPr lang="en-US" altLang="zh-CN" sz="2400" dirty="0">
                <a:ea typeface="楷体_GB2312" pitchFamily="49" charset="-122"/>
              </a:rPr>
              <a:t>3</a:t>
            </a:r>
            <a:r>
              <a:rPr lang="zh-CN" altLang="en-US" sz="2400" dirty="0">
                <a:ea typeface="楷体_GB2312" pitchFamily="49" charset="-122"/>
              </a:rPr>
              <a:t>个作业的</a:t>
            </a:r>
            <a:r>
              <a:rPr lang="en-US" altLang="zh-CN" sz="2400" dirty="0">
                <a:ea typeface="楷体_GB2312" pitchFamily="49" charset="-122"/>
              </a:rPr>
              <a:t>6</a:t>
            </a:r>
            <a:r>
              <a:rPr lang="zh-CN" altLang="en-US" sz="2400" dirty="0">
                <a:ea typeface="楷体_GB2312" pitchFamily="49" charset="-122"/>
              </a:rPr>
              <a:t>种可能的调度方案是</a:t>
            </a:r>
            <a:r>
              <a:rPr lang="en-US" altLang="zh-CN" sz="2400" dirty="0">
                <a:ea typeface="楷体_GB2312" pitchFamily="49" charset="-122"/>
              </a:rPr>
              <a:t>1,2,3</a:t>
            </a:r>
            <a:r>
              <a:rPr lang="zh-CN" altLang="en-US" sz="2400" dirty="0">
                <a:ea typeface="楷体_GB2312" pitchFamily="49" charset="-122"/>
              </a:rPr>
              <a:t>；</a:t>
            </a:r>
            <a:r>
              <a:rPr lang="en-US" altLang="zh-CN" sz="2400" dirty="0">
                <a:ea typeface="楷体_GB2312" pitchFamily="49" charset="-122"/>
              </a:rPr>
              <a:t>1,3,2</a:t>
            </a:r>
            <a:r>
              <a:rPr lang="zh-CN" altLang="en-US" sz="2400" dirty="0">
                <a:ea typeface="楷体_GB2312" pitchFamily="49" charset="-122"/>
              </a:rPr>
              <a:t>；</a:t>
            </a:r>
            <a:r>
              <a:rPr lang="en-US" altLang="zh-CN" sz="2400" dirty="0">
                <a:ea typeface="楷体_GB2312" pitchFamily="49" charset="-122"/>
              </a:rPr>
              <a:t>2,1,3</a:t>
            </a:r>
            <a:r>
              <a:rPr lang="zh-CN" altLang="en-US" sz="2400" dirty="0">
                <a:ea typeface="楷体_GB2312" pitchFamily="49" charset="-122"/>
              </a:rPr>
              <a:t>；</a:t>
            </a:r>
            <a:r>
              <a:rPr lang="en-US" altLang="zh-CN" sz="2400" dirty="0">
                <a:ea typeface="楷体_GB2312" pitchFamily="49" charset="-122"/>
              </a:rPr>
              <a:t>2,3,1</a:t>
            </a:r>
            <a:r>
              <a:rPr lang="zh-CN" altLang="en-US" sz="2400" dirty="0">
                <a:ea typeface="楷体_GB2312" pitchFamily="49" charset="-122"/>
              </a:rPr>
              <a:t>；</a:t>
            </a:r>
            <a:r>
              <a:rPr lang="en-US" altLang="zh-CN" sz="2400" dirty="0">
                <a:ea typeface="楷体_GB2312" pitchFamily="49" charset="-122"/>
              </a:rPr>
              <a:t>3,1,2</a:t>
            </a:r>
            <a:r>
              <a:rPr lang="zh-CN" altLang="en-US" sz="2400" dirty="0">
                <a:ea typeface="楷体_GB2312" pitchFamily="49" charset="-122"/>
              </a:rPr>
              <a:t>；</a:t>
            </a:r>
            <a:r>
              <a:rPr lang="en-US" altLang="zh-CN" sz="2400" dirty="0">
                <a:ea typeface="楷体_GB2312" pitchFamily="49" charset="-122"/>
              </a:rPr>
              <a:t>3,2,1</a:t>
            </a:r>
            <a:r>
              <a:rPr lang="zh-CN" altLang="en-US" sz="2400" dirty="0">
                <a:ea typeface="楷体_GB2312" pitchFamily="49" charset="-122"/>
              </a:rPr>
              <a:t>；它们所相应的完成时间和分别是</a:t>
            </a:r>
            <a:r>
              <a:rPr lang="en-US" altLang="zh-CN" sz="2400" dirty="0" smtClean="0">
                <a:ea typeface="楷体_GB2312" pitchFamily="49" charset="-122"/>
              </a:rPr>
              <a:t>12</a:t>
            </a:r>
            <a:r>
              <a:rPr lang="zh-CN" altLang="en-US" sz="2400" dirty="0" smtClean="0">
                <a:ea typeface="楷体_GB2312" pitchFamily="49" charset="-122"/>
              </a:rPr>
              <a:t>，</a:t>
            </a:r>
            <a:r>
              <a:rPr lang="en-US" altLang="zh-CN" sz="2400" dirty="0" smtClean="0">
                <a:ea typeface="楷体_GB2312" pitchFamily="49" charset="-122"/>
              </a:rPr>
              <a:t>13</a:t>
            </a:r>
            <a:r>
              <a:rPr lang="zh-CN" altLang="en-US" sz="2400" dirty="0" smtClean="0">
                <a:ea typeface="楷体_GB2312" pitchFamily="49" charset="-122"/>
              </a:rPr>
              <a:t>，</a:t>
            </a:r>
            <a:r>
              <a:rPr lang="en-US" altLang="zh-CN" sz="2400" dirty="0" smtClean="0">
                <a:ea typeface="楷体_GB2312" pitchFamily="49" charset="-122"/>
              </a:rPr>
              <a:t>12</a:t>
            </a:r>
            <a:r>
              <a:rPr lang="zh-CN" altLang="en-US" sz="2400" dirty="0" smtClean="0">
                <a:ea typeface="楷体_GB2312" pitchFamily="49" charset="-122"/>
              </a:rPr>
              <a:t>，</a:t>
            </a:r>
            <a:r>
              <a:rPr lang="en-US" altLang="zh-CN" sz="2400" dirty="0" smtClean="0">
                <a:ea typeface="楷体_GB2312" pitchFamily="49" charset="-122"/>
              </a:rPr>
              <a:t>14</a:t>
            </a:r>
            <a:r>
              <a:rPr lang="zh-CN" altLang="en-US" sz="2400" dirty="0" smtClean="0">
                <a:ea typeface="楷体_GB2312" pitchFamily="49" charset="-122"/>
              </a:rPr>
              <a:t>，</a:t>
            </a:r>
            <a:r>
              <a:rPr lang="en-US" altLang="zh-CN" sz="2400" dirty="0" smtClean="0">
                <a:ea typeface="楷体_GB2312" pitchFamily="49" charset="-122"/>
              </a:rPr>
              <a:t>13</a:t>
            </a:r>
            <a:r>
              <a:rPr lang="zh-CN" altLang="en-US" sz="2400" dirty="0" smtClean="0">
                <a:ea typeface="楷体_GB2312" pitchFamily="49" charset="-122"/>
              </a:rPr>
              <a:t>，</a:t>
            </a:r>
            <a:r>
              <a:rPr lang="en-US" altLang="zh-CN" sz="2400" dirty="0" smtClean="0">
                <a:ea typeface="楷体_GB2312" pitchFamily="49" charset="-122"/>
              </a:rPr>
              <a:t>16</a:t>
            </a:r>
            <a:r>
              <a:rPr lang="zh-CN" altLang="en-US" sz="2400" dirty="0" smtClean="0">
                <a:ea typeface="楷体_GB2312" pitchFamily="49" charset="-122"/>
              </a:rPr>
              <a:t>。</a:t>
            </a:r>
            <a:r>
              <a:rPr lang="zh-CN" altLang="en-US" sz="2400" dirty="0">
                <a:ea typeface="楷体_GB2312" pitchFamily="49" charset="-122"/>
              </a:rPr>
              <a:t>易见，最佳调度方案是</a:t>
            </a:r>
            <a:r>
              <a:rPr lang="en-US" altLang="zh-CN" sz="2400" dirty="0">
                <a:ea typeface="楷体_GB2312" pitchFamily="49" charset="-122"/>
              </a:rPr>
              <a:t>1,3,2</a:t>
            </a:r>
            <a:r>
              <a:rPr lang="zh-CN" altLang="en-US" sz="2400" dirty="0">
                <a:ea typeface="楷体_GB2312" pitchFamily="49" charset="-122"/>
              </a:rPr>
              <a:t>，其完成时间和</a:t>
            </a:r>
            <a:r>
              <a:rPr lang="zh-CN" altLang="en-US" sz="2400" dirty="0" smtClean="0">
                <a:ea typeface="楷体_GB2312" pitchFamily="49" charset="-122"/>
              </a:rPr>
              <a:t>为。</a:t>
            </a:r>
            <a:endParaRPr lang="zh-CN" altLang="en-US" sz="2400" dirty="0">
              <a:ea typeface="楷体_GB2312"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810A063D-FF00-414E-BA1E-656B3F8CF33D}" type="slidenum">
              <a:rPr lang="zh-CN" altLang="en-US"/>
              <a:pPr/>
              <a:t>23</a:t>
            </a:fld>
            <a:endParaRPr lang="en-US" altLang="zh-CN"/>
          </a:p>
        </p:txBody>
      </p:sp>
      <p:sp>
        <p:nvSpPr>
          <p:cNvPr id="293892"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a:effectLst>
                  <a:outerShdw blurRad="38100" dist="38100" dir="2700000" algn="tl">
                    <a:srgbClr val="C0C0C0"/>
                  </a:outerShdw>
                </a:effectLst>
                <a:ea typeface="黑体" pitchFamily="49" charset="-122"/>
              </a:rPr>
              <a:t>批处理作业调度</a:t>
            </a:r>
          </a:p>
        </p:txBody>
      </p:sp>
      <p:sp>
        <p:nvSpPr>
          <p:cNvPr id="293893" name="Text Box 5"/>
          <p:cNvSpPr txBox="1">
            <a:spLocks noChangeArrowheads="1"/>
          </p:cNvSpPr>
          <p:nvPr/>
        </p:nvSpPr>
        <p:spPr bwMode="auto">
          <a:xfrm>
            <a:off x="395288" y="692150"/>
            <a:ext cx="7867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pPr>
              <a:buClr>
                <a:schemeClr val="accent2"/>
              </a:buClr>
              <a:buFontTx/>
              <a:buChar char="•"/>
            </a:pPr>
            <a:r>
              <a:rPr lang="zh-CN" altLang="en-US" sz="2400">
                <a:ea typeface="楷体_GB2312" pitchFamily="49" charset="-122"/>
              </a:rPr>
              <a:t>解空间：排列树</a:t>
            </a:r>
          </a:p>
        </p:txBody>
      </p:sp>
      <p:sp>
        <p:nvSpPr>
          <p:cNvPr id="293894" name="Text Box 6"/>
          <p:cNvSpPr txBox="1">
            <a:spLocks noChangeArrowheads="1"/>
          </p:cNvSpPr>
          <p:nvPr/>
        </p:nvSpPr>
        <p:spPr bwMode="auto">
          <a:xfrm>
            <a:off x="250825" y="1125538"/>
            <a:ext cx="4897438" cy="5226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kumimoji="1" lang="en-US" altLang="zh-CN" sz="1600"/>
              <a:t>void Flowshop::</a:t>
            </a:r>
            <a:r>
              <a:rPr kumimoji="1" lang="en-US" altLang="zh-CN" sz="1600" b="1"/>
              <a:t>Backtrack</a:t>
            </a:r>
            <a:r>
              <a:rPr kumimoji="1" lang="en-US" altLang="zh-CN" sz="1600"/>
              <a:t>(int i)</a:t>
            </a:r>
          </a:p>
          <a:p>
            <a:r>
              <a:rPr kumimoji="1" lang="en-US" altLang="zh-CN" sz="1600"/>
              <a:t>{</a:t>
            </a:r>
          </a:p>
          <a:p>
            <a:r>
              <a:rPr kumimoji="1" lang="en-US" altLang="zh-CN" sz="1600"/>
              <a:t>   if (i &gt; n) {</a:t>
            </a:r>
          </a:p>
          <a:p>
            <a:r>
              <a:rPr kumimoji="1" lang="en-US" altLang="zh-CN" sz="1600"/>
              <a:t>       for (int j = 1; j &lt;= n; j++)</a:t>
            </a:r>
          </a:p>
          <a:p>
            <a:r>
              <a:rPr kumimoji="1" lang="en-US" altLang="zh-CN" sz="1600"/>
              <a:t>         bestx[j] = x[j];</a:t>
            </a:r>
          </a:p>
          <a:p>
            <a:r>
              <a:rPr kumimoji="1" lang="en-US" altLang="zh-CN" sz="1600"/>
              <a:t>       bestf = f;</a:t>
            </a:r>
          </a:p>
          <a:p>
            <a:r>
              <a:rPr kumimoji="1" lang="en-US" altLang="zh-CN" sz="1600"/>
              <a:t>       }</a:t>
            </a:r>
          </a:p>
          <a:p>
            <a:r>
              <a:rPr kumimoji="1" lang="en-US" altLang="zh-CN" sz="1600"/>
              <a:t>   else</a:t>
            </a:r>
          </a:p>
          <a:p>
            <a:r>
              <a:rPr kumimoji="1" lang="en-US" altLang="zh-CN" sz="1600"/>
              <a:t>      for (int j = i; j &lt;= n; j++) {</a:t>
            </a:r>
          </a:p>
          <a:p>
            <a:r>
              <a:rPr kumimoji="1" lang="en-US" altLang="zh-CN" sz="1600"/>
              <a:t>         f1+=M[x[j]][1];</a:t>
            </a:r>
          </a:p>
          <a:p>
            <a:r>
              <a:rPr kumimoji="1" lang="en-US" altLang="zh-CN" sz="1600"/>
              <a:t>         f2[i]=((f2[i-1]&gt;f1)?f2[i-1]:f1)+M[x[j]][2];</a:t>
            </a:r>
          </a:p>
          <a:p>
            <a:r>
              <a:rPr kumimoji="1" lang="en-US" altLang="zh-CN" sz="1600"/>
              <a:t>         f+=f2[i];</a:t>
            </a:r>
          </a:p>
          <a:p>
            <a:r>
              <a:rPr kumimoji="1" lang="en-US" altLang="zh-CN" sz="1600"/>
              <a:t>         if (f &lt; bestf) {</a:t>
            </a:r>
          </a:p>
          <a:p>
            <a:r>
              <a:rPr kumimoji="1" lang="en-US" altLang="zh-CN" sz="1600"/>
              <a:t>            Swap(x[i], x[j]);</a:t>
            </a:r>
          </a:p>
          <a:p>
            <a:r>
              <a:rPr kumimoji="1" lang="en-US" altLang="zh-CN" sz="1600"/>
              <a:t>            Backtrack(i+1);</a:t>
            </a:r>
          </a:p>
          <a:p>
            <a:r>
              <a:rPr kumimoji="1" lang="en-US" altLang="zh-CN" sz="1600"/>
              <a:t>            Swap(x[i], x[j]);</a:t>
            </a:r>
          </a:p>
          <a:p>
            <a:r>
              <a:rPr kumimoji="1" lang="en-US" altLang="zh-CN" sz="1600"/>
              <a:t>            }</a:t>
            </a:r>
          </a:p>
          <a:p>
            <a:r>
              <a:rPr kumimoji="1" lang="en-US" altLang="zh-CN" sz="1600"/>
              <a:t>         f1- =M[x[j]][1];</a:t>
            </a:r>
          </a:p>
          <a:p>
            <a:r>
              <a:rPr kumimoji="1" lang="en-US" altLang="zh-CN" sz="1600"/>
              <a:t>         f- =f2[i];</a:t>
            </a:r>
          </a:p>
          <a:p>
            <a:r>
              <a:rPr kumimoji="1" lang="en-US" altLang="zh-CN" sz="1600"/>
              <a:t>         }</a:t>
            </a:r>
          </a:p>
          <a:p>
            <a:r>
              <a:rPr kumimoji="1" lang="en-US" altLang="zh-CN" sz="1600"/>
              <a:t>}</a:t>
            </a:r>
          </a:p>
        </p:txBody>
      </p:sp>
      <p:pic>
        <p:nvPicPr>
          <p:cNvPr id="293895" name="Picture 7" descr="t5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19700" y="981075"/>
            <a:ext cx="3168650"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3896" name="Text Box 8"/>
          <p:cNvSpPr txBox="1">
            <a:spLocks noChangeArrowheads="1"/>
          </p:cNvSpPr>
          <p:nvPr/>
        </p:nvSpPr>
        <p:spPr bwMode="auto">
          <a:xfrm>
            <a:off x="3924300" y="3789363"/>
            <a:ext cx="4968875" cy="3076575"/>
          </a:xfrm>
          <a:prstGeom prst="rect">
            <a:avLst/>
          </a:prstGeom>
          <a:solidFill>
            <a:schemeClr val="hlink"/>
          </a:solidFill>
          <a:ln w="50800">
            <a:solidFill>
              <a:srgbClr val="FF6600"/>
            </a:solidFill>
            <a:miter lim="800000"/>
          </a:ln>
          <a:effectLst/>
          <a:extLs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kumimoji="1" lang="en-US" altLang="zh-CN" sz="1600"/>
              <a:t>class </a:t>
            </a:r>
            <a:r>
              <a:rPr kumimoji="1" lang="en-US" altLang="zh-CN" sz="1600" b="1"/>
              <a:t>Flowshop</a:t>
            </a:r>
            <a:r>
              <a:rPr kumimoji="1" lang="en-US" altLang="zh-CN" sz="1600"/>
              <a:t> {</a:t>
            </a:r>
          </a:p>
          <a:p>
            <a:r>
              <a:rPr kumimoji="1" lang="en-US" altLang="zh-CN" sz="1600"/>
              <a:t>   friend Flow(int**, int, int []);</a:t>
            </a:r>
          </a:p>
          <a:p>
            <a:r>
              <a:rPr kumimoji="1" lang="en-US" altLang="zh-CN" sz="1600"/>
              <a:t>   private:</a:t>
            </a:r>
          </a:p>
          <a:p>
            <a:r>
              <a:rPr kumimoji="1" lang="en-US" altLang="zh-CN" sz="1600"/>
              <a:t>      void Backtrack(int i);</a:t>
            </a:r>
          </a:p>
          <a:p>
            <a:r>
              <a:rPr kumimoji="1" lang="en-US" altLang="zh-CN" sz="1600"/>
              <a:t>      int  **M,    // </a:t>
            </a:r>
            <a:r>
              <a:rPr kumimoji="1" lang="zh-CN" altLang="en-US" sz="1600"/>
              <a:t>各作业所需的处理时间</a:t>
            </a:r>
          </a:p>
          <a:p>
            <a:r>
              <a:rPr kumimoji="1" lang="zh-CN" altLang="en-US" sz="1600"/>
              <a:t>              *</a:t>
            </a:r>
            <a:r>
              <a:rPr kumimoji="1" lang="en-US" altLang="zh-CN" sz="1600"/>
              <a:t>x,     // </a:t>
            </a:r>
            <a:r>
              <a:rPr kumimoji="1" lang="zh-CN" altLang="en-US" sz="1600"/>
              <a:t>当前作业调度</a:t>
            </a:r>
          </a:p>
          <a:p>
            <a:r>
              <a:rPr kumimoji="1" lang="zh-CN" altLang="en-US" sz="1600"/>
              <a:t>        *</a:t>
            </a:r>
            <a:r>
              <a:rPr kumimoji="1" lang="en-US" altLang="zh-CN" sz="1600"/>
              <a:t>bestx,    // </a:t>
            </a:r>
            <a:r>
              <a:rPr kumimoji="1" lang="zh-CN" altLang="en-US" sz="1600"/>
              <a:t>当前最优作业调度</a:t>
            </a:r>
          </a:p>
          <a:p>
            <a:r>
              <a:rPr kumimoji="1" lang="zh-CN" altLang="en-US" sz="1600"/>
              <a:t>             *</a:t>
            </a:r>
            <a:r>
              <a:rPr kumimoji="1" lang="en-US" altLang="zh-CN" sz="1600"/>
              <a:t>f2,    // </a:t>
            </a:r>
            <a:r>
              <a:rPr kumimoji="1" lang="zh-CN" altLang="en-US" sz="1600"/>
              <a:t>机器</a:t>
            </a:r>
            <a:r>
              <a:rPr kumimoji="1" lang="en-US" altLang="zh-CN" sz="1600"/>
              <a:t>2</a:t>
            </a:r>
            <a:r>
              <a:rPr kumimoji="1" lang="zh-CN" altLang="en-US" sz="1600"/>
              <a:t>完成处理时间</a:t>
            </a:r>
          </a:p>
          <a:p>
            <a:r>
              <a:rPr kumimoji="1" lang="zh-CN" altLang="en-US" sz="1600"/>
              <a:t>              </a:t>
            </a:r>
            <a:r>
              <a:rPr kumimoji="1" lang="en-US" altLang="zh-CN" sz="1600"/>
              <a:t>f1,    // </a:t>
            </a:r>
            <a:r>
              <a:rPr kumimoji="1" lang="zh-CN" altLang="en-US" sz="1600"/>
              <a:t>机器</a:t>
            </a:r>
            <a:r>
              <a:rPr kumimoji="1" lang="en-US" altLang="zh-CN" sz="1600"/>
              <a:t>1</a:t>
            </a:r>
            <a:r>
              <a:rPr kumimoji="1" lang="zh-CN" altLang="en-US" sz="1600"/>
              <a:t>完成处理时间</a:t>
            </a:r>
          </a:p>
          <a:p>
            <a:r>
              <a:rPr kumimoji="1" lang="zh-CN" altLang="en-US" sz="1600"/>
              <a:t>               </a:t>
            </a:r>
            <a:r>
              <a:rPr kumimoji="1" lang="en-US" altLang="zh-CN" sz="1600"/>
              <a:t>f,     // </a:t>
            </a:r>
            <a:r>
              <a:rPr kumimoji="1" lang="zh-CN" altLang="en-US" sz="1600"/>
              <a:t>完成时间和</a:t>
            </a:r>
          </a:p>
          <a:p>
            <a:r>
              <a:rPr kumimoji="1" lang="zh-CN" altLang="en-US" sz="1600"/>
              <a:t>         </a:t>
            </a:r>
            <a:r>
              <a:rPr kumimoji="1" lang="en-US" altLang="zh-CN" sz="1600"/>
              <a:t>bestf,    // </a:t>
            </a:r>
            <a:r>
              <a:rPr kumimoji="1" lang="zh-CN" altLang="en-US" sz="1600"/>
              <a:t>当前最优值</a:t>
            </a:r>
          </a:p>
          <a:p>
            <a:r>
              <a:rPr kumimoji="1" lang="zh-CN" altLang="en-US" sz="1600"/>
              <a:t>               </a:t>
            </a:r>
            <a:r>
              <a:rPr kumimoji="1" lang="en-US" altLang="zh-CN" sz="1600"/>
              <a:t>n;   // </a:t>
            </a:r>
            <a:r>
              <a:rPr kumimoji="1" lang="zh-CN" altLang="en-US" sz="1600"/>
              <a:t>作业数</a:t>
            </a:r>
            <a:r>
              <a:rPr kumimoji="1" lang="en-US" altLang="zh-CN" sz="160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p:spPr>
        <p:txBody>
          <a:bodyPr lIns="0" tIns="0" rIns="0" bIns="0">
            <a:normAutofit/>
          </a:bodyPr>
          <a:lstStyle/>
          <a:p>
            <a:pPr marL="0" lvl="0" indent="0">
              <a:spcBef>
                <a:spcPts val="0"/>
              </a:spcBef>
              <a:buSzTx/>
              <a:buNone/>
              <a:defRPr sz="1800"/>
            </a:pPr>
            <a:r>
              <a:rPr lang="zh-CN" altLang="en-US" sz="2200" b="1" dirty="0" smtClean="0">
                <a:latin typeface="+mj-lt"/>
                <a:sym typeface="楷体_GB2312"/>
              </a:rPr>
              <a:t>在</a:t>
            </a:r>
            <a:r>
              <a:rPr lang="zh-CN" altLang="en-US" sz="2200" b="1" dirty="0" smtClean="0">
                <a:latin typeface="+mj-lt"/>
              </a:rPr>
              <a:t>n×n</a:t>
            </a:r>
            <a:r>
              <a:rPr lang="zh-CN" altLang="en-US" sz="2200" b="1" dirty="0" smtClean="0">
                <a:latin typeface="+mj-lt"/>
                <a:sym typeface="楷体_GB2312"/>
              </a:rPr>
              <a:t>格的棋盘上放置彼此不受攻击的</a:t>
            </a:r>
            <a:r>
              <a:rPr lang="zh-CN" altLang="en-US" sz="2200" b="1" dirty="0" smtClean="0">
                <a:latin typeface="+mj-lt"/>
              </a:rPr>
              <a:t>n</a:t>
            </a:r>
            <a:r>
              <a:rPr lang="zh-CN" altLang="en-US" sz="2200" b="1" dirty="0" smtClean="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smtClean="0">
                <a:latin typeface="+mj-lt"/>
              </a:rPr>
              <a:t>n</a:t>
            </a:r>
            <a:r>
              <a:rPr lang="zh-CN" altLang="en-US" sz="2200" b="1" dirty="0" smtClean="0">
                <a:latin typeface="+mj-lt"/>
                <a:sym typeface="楷体_GB2312"/>
              </a:rPr>
              <a:t>后问题等价于在</a:t>
            </a:r>
            <a:r>
              <a:rPr lang="zh-CN" altLang="en-US" sz="2200" b="1" dirty="0" smtClean="0">
                <a:latin typeface="+mj-lt"/>
              </a:rPr>
              <a:t>n×n</a:t>
            </a:r>
            <a:r>
              <a:rPr lang="zh-CN" altLang="en-US" sz="2200" b="1" dirty="0" smtClean="0">
                <a:latin typeface="+mj-lt"/>
                <a:sym typeface="楷体_GB2312"/>
              </a:rPr>
              <a:t>格的棋盘上放置</a:t>
            </a:r>
            <a:r>
              <a:rPr lang="zh-CN" altLang="en-US" sz="2200" b="1" dirty="0" smtClean="0">
                <a:latin typeface="+mj-lt"/>
              </a:rPr>
              <a:t>n</a:t>
            </a:r>
            <a:r>
              <a:rPr lang="zh-CN" altLang="en-US" sz="2200" b="1" dirty="0" smtClean="0">
                <a:latin typeface="+mj-lt"/>
                <a:sym typeface="楷体_GB2312"/>
              </a:rPr>
              <a:t>个皇后，任何</a:t>
            </a:r>
            <a:r>
              <a:rPr lang="zh-CN" altLang="en-US" sz="2200" b="1" dirty="0" smtClean="0">
                <a:latin typeface="+mj-lt"/>
              </a:rPr>
              <a:t>2</a:t>
            </a:r>
            <a:r>
              <a:rPr lang="zh-CN" altLang="en-US" sz="2200" b="1" dirty="0" smtClean="0">
                <a:latin typeface="+mj-lt"/>
                <a:sym typeface="楷体_GB2312"/>
              </a:rPr>
              <a:t>个皇后不放在同一行或同一列或同一斜线上。</a:t>
            </a:r>
            <a:endParaRPr lang="en-US" altLang="zh-CN" sz="2200" b="1" dirty="0" smtClean="0">
              <a:latin typeface="+mj-lt"/>
              <a:sym typeface="楷体_GB2312"/>
            </a:endParaRPr>
          </a:p>
          <a:p>
            <a:pPr marL="0" lvl="0" indent="0">
              <a:spcBef>
                <a:spcPts val="0"/>
              </a:spcBef>
              <a:buSzTx/>
              <a:buNone/>
              <a:defRPr sz="1800"/>
            </a:pPr>
            <a:endParaRPr lang="zh-CN" altLang="en-US" sz="2200" b="1" dirty="0" smtClean="0">
              <a:latin typeface="+mj-lt"/>
              <a:sym typeface="楷体_GB2312"/>
            </a:endParaRPr>
          </a:p>
          <a:p>
            <a:pPr marL="0" lvl="0" indent="0">
              <a:spcBef>
                <a:spcPts val="0"/>
              </a:spcBef>
              <a:buSzTx/>
              <a:buNone/>
              <a:defRPr sz="1800"/>
            </a:pPr>
            <a:r>
              <a:rPr lang="zh-CN" altLang="en-US" sz="2200" b="1" dirty="0" smtClean="0">
                <a:latin typeface="+mj-lt"/>
                <a:sym typeface="楷体_GB2312"/>
              </a:rPr>
              <a:t>n＝1 显而易见。n＝2、3，问题无解。n&gt;=4 时，以4后为例</a:t>
            </a:r>
            <a:endParaRPr lang="zh-CN" altLang="en-US" sz="2200" b="1" dirty="0">
              <a:latin typeface="+mj-lt"/>
              <a:sym typeface="楷体_GB2312"/>
            </a:endParaRPr>
          </a:p>
        </p:txBody>
      </p:sp>
      <p:pic>
        <p:nvPicPr>
          <p:cNvPr id="22" name="image.pdf"/>
          <p:cNvPicPr/>
          <p:nvPr/>
        </p:nvPicPr>
        <p:blipFill>
          <a:blip r:embed="rId2" cstate="print"/>
          <a:stretch>
            <a:fillRect/>
          </a:stretch>
        </p:blipFill>
        <p:spPr>
          <a:xfrm>
            <a:off x="990600" y="4216692"/>
            <a:ext cx="3352800" cy="1457325"/>
          </a:xfrm>
          <a:prstGeom prst="rect">
            <a:avLst/>
          </a:prstGeom>
          <a:ln w="12700">
            <a:miter lim="400000"/>
            <a:headEnd/>
            <a:tailEnd/>
          </a:ln>
        </p:spPr>
      </p:pic>
      <p:sp>
        <p:nvSpPr>
          <p:cNvPr id="23" name="Shape 23"/>
          <p:cNvSpPr/>
          <p:nvPr/>
        </p:nvSpPr>
        <p:spPr>
          <a:xfrm>
            <a:off x="1219199" y="6019800"/>
            <a:ext cx="2785404" cy="447041"/>
          </a:xfrm>
          <a:prstGeom prst="rect">
            <a:avLst/>
          </a:prstGeom>
          <a:ln w="12700">
            <a:miter lim="400000"/>
          </a:ln>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3" cstate="print"/>
          <a:stretch>
            <a:fillRect/>
          </a:stretch>
        </p:blipFill>
        <p:spPr>
          <a:xfrm>
            <a:off x="6096000" y="4216692"/>
            <a:ext cx="1447800" cy="1258888"/>
          </a:xfrm>
          <a:prstGeom prst="rect">
            <a:avLst/>
          </a:prstGeom>
          <a:ln w="12700">
            <a:miter lim="400000"/>
            <a:headEnd/>
            <a:tailEnd/>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1892300" y="1293812"/>
            <a:ext cx="5888038" cy="5386388"/>
          </a:xfrm>
          <a:prstGeom prst="rect">
            <a:avLst/>
          </a:prstGeom>
          <a:ln w="12700">
            <a:miter lim="400000"/>
            <a:headEnd/>
            <a:tailEnd/>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p:spPr>
        <p:txBody>
          <a:bodyPr/>
          <a:lstStyle/>
          <a:p>
            <a:pPr lvl="0">
              <a:defRPr sz="1800"/>
            </a:pPr>
            <a:fld id="{86CB4B4D-7CA3-9044-876B-883B54F8677D}" type="slidenum">
              <a:rPr sz="1400"/>
              <a:pPr lvl="0">
                <a:defRPr sz="1800"/>
              </a:pPr>
              <a:t>5</a:t>
            </a:fld>
            <a:endParaRPr sz="1400"/>
          </a:p>
        </p:txBody>
      </p:sp>
      <p:sp>
        <p:nvSpPr>
          <p:cNvPr id="17" name="Shape 17"/>
          <p:cNvSpPr>
            <a:spLocks noGrp="1"/>
          </p:cNvSpPr>
          <p:nvPr>
            <p:ph type="title"/>
          </p:nvPr>
        </p:nvSpPr>
        <p:spPr>
          <a:xfrm>
            <a:off x="737171" y="157538"/>
            <a:ext cx="7772400" cy="1143000"/>
          </a:xfrm>
          <a:prstGeom prst="rect">
            <a:avLst/>
          </a:prstGeom>
        </p:spPr>
        <p:txBody>
          <a:bodyPr/>
          <a:lstStyle/>
          <a:p>
            <a:pPr lvl="0">
              <a:defRPr sz="1800"/>
            </a:pPr>
            <a:r>
              <a:rPr lang="zh-CN" altLang="en-US" sz="4400" dirty="0" smtClean="0"/>
              <a:t>主要内容</a:t>
            </a:r>
            <a:endParaRPr sz="4400" dirty="0"/>
          </a:p>
        </p:txBody>
      </p:sp>
      <p:sp>
        <p:nvSpPr>
          <p:cNvPr id="18" name="Shape 18"/>
          <p:cNvSpPr>
            <a:spLocks noGrp="1"/>
          </p:cNvSpPr>
          <p:nvPr>
            <p:ph type="body" idx="1"/>
          </p:nvPr>
        </p:nvSpPr>
        <p:spPr>
          <a:prstGeom prst="rect">
            <a:avLst/>
          </a:prstGeom>
        </p:spPr>
        <p:txBody>
          <a:bodyPr/>
          <a:lstStyle/>
          <a:p>
            <a:pPr lvl="0">
              <a:defRPr sz="1800"/>
            </a:pPr>
            <a:r>
              <a:rPr sz="3200" b="1" dirty="0" err="1"/>
              <a:t>N皇后问题</a:t>
            </a:r>
            <a:endParaRPr sz="3200" b="1" dirty="0"/>
          </a:p>
          <a:p>
            <a:pPr lvl="0">
              <a:defRPr sz="1800"/>
            </a:pPr>
            <a:r>
              <a:rPr sz="3200" b="1" dirty="0" err="1">
                <a:solidFill>
                  <a:srgbClr val="FF0000"/>
                </a:solidFill>
              </a:rPr>
              <a:t>回溯法思想</a:t>
            </a:r>
          </a:p>
          <a:p>
            <a:pPr lvl="0">
              <a:defRPr sz="1800"/>
            </a:pPr>
            <a:r>
              <a:rPr sz="3200" b="1" dirty="0" err="1"/>
              <a:t>回溯算法</a:t>
            </a:r>
            <a:endParaRPr sz="3200" b="1" dirty="0"/>
          </a:p>
          <a:p>
            <a:pPr lvl="0">
              <a:defRPr sz="1800"/>
            </a:pPr>
            <a:r>
              <a:rPr sz="3200" b="1" dirty="0" err="1"/>
              <a:t>回溯法应用</a:t>
            </a:r>
            <a:endParaRPr sz="3200" b="1"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smtClean="0"/>
              <a:t>	</a:t>
            </a:r>
            <a:endParaRPr lang="en-US" altLang="zh-CN" sz="2400" dirty="0" smtClean="0"/>
          </a:p>
          <a:p>
            <a:pPr eaLnBrk="1" hangingPunct="1">
              <a:buFontTx/>
              <a:buNone/>
            </a:pPr>
            <a:r>
              <a:rPr lang="zh-CN" altLang="en-US" sz="2400" dirty="0" smtClean="0"/>
              <a:t>向量                                表示皇后的布局。分量    表示第   行皇后的列位置。</a:t>
            </a:r>
          </a:p>
          <a:p>
            <a:pPr eaLnBrk="1" hangingPunct="1">
              <a:buFontTx/>
              <a:buNone/>
            </a:pPr>
            <a:r>
              <a:rPr lang="zh-CN" altLang="en-US" sz="2400" dirty="0" smtClean="0"/>
              <a:t>	    的取值范围                             ， 有  </a:t>
            </a:r>
            <a:r>
              <a:rPr lang="en-US" altLang="zh-CN" sz="2400" dirty="0" smtClean="0"/>
              <a:t>4</a:t>
            </a:r>
            <a:r>
              <a:rPr lang="en-US" altLang="zh-CN" sz="2400" baseline="30000" dirty="0" smtClean="0"/>
              <a:t>4</a:t>
            </a:r>
            <a:r>
              <a:rPr lang="zh-CN" altLang="en-US" sz="2400" dirty="0" smtClean="0"/>
              <a:t>  个可能解，（</a:t>
            </a:r>
            <a:r>
              <a:rPr lang="en-US" altLang="zh-CN" sz="2400" dirty="0" smtClean="0"/>
              <a:t>2,4,1,3</a:t>
            </a:r>
            <a:r>
              <a:rPr lang="zh-CN" altLang="en-US" sz="2400" dirty="0" smtClean="0"/>
              <a:t>）是一个可行解（</a:t>
            </a:r>
            <a:r>
              <a:rPr lang="en-US" altLang="zh-CN" sz="2400" dirty="0" smtClean="0"/>
              <a:t>c</a:t>
            </a:r>
            <a:r>
              <a:rPr lang="zh-CN" altLang="en-US" sz="2400" dirty="0" smtClean="0">
                <a:ea typeface="宋体" charset="0"/>
              </a:rPr>
              <a:t>图</a:t>
            </a:r>
            <a:r>
              <a:rPr lang="zh-CN" altLang="en-US" sz="2400" dirty="0" smtClean="0"/>
              <a:t>）</a:t>
            </a:r>
          </a:p>
          <a:p>
            <a:pPr eaLnBrk="1" hangingPunct="1">
              <a:buFontTx/>
              <a:buNone/>
            </a:pPr>
            <a:r>
              <a:rPr lang="zh-CN" altLang="en-US" sz="2400" dirty="0" smtClean="0"/>
              <a:t>完全四叉树的所有叶子节点构成一个解空间，每个叶子节点就是一个可能解，满足要求的叶子节点就是可行解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66" name="Object 5"/>
          <p:cNvGraphicFramePr>
            <a:graphicFrameLocks noChangeAspect="1"/>
          </p:cNvGraphicFramePr>
          <p:nvPr/>
        </p:nvGraphicFramePr>
        <p:xfrm>
          <a:off x="1295400" y="1378743"/>
          <a:ext cx="2286000" cy="423863"/>
        </p:xfrm>
        <a:graphic>
          <a:graphicData uri="http://schemas.openxmlformats.org/presentationml/2006/ole">
            <p:oleObj spid="_x0000_s23559" name="公式" r:id="rId3" imgW="24688800" imgH="4572000" progId="Equation.3">
              <p:embed/>
            </p:oleObj>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68" name="Object 7"/>
          <p:cNvGraphicFramePr>
            <a:graphicFrameLocks noChangeAspect="1"/>
          </p:cNvGraphicFramePr>
          <p:nvPr/>
        </p:nvGraphicFramePr>
        <p:xfrm>
          <a:off x="6591300" y="1374509"/>
          <a:ext cx="342900" cy="457200"/>
        </p:xfrm>
        <a:graphic>
          <a:graphicData uri="http://schemas.openxmlformats.org/presentationml/2006/ole">
            <p:oleObj spid="_x0000_s23558" name="公式" r:id="rId4" imgW="3352800" imgH="4572000" progId="Equation.3">
              <p:embed/>
            </p:oleObj>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0" name="Object 9"/>
          <p:cNvGraphicFramePr>
            <a:graphicFrameLocks noChangeAspect="1"/>
          </p:cNvGraphicFramePr>
          <p:nvPr/>
        </p:nvGraphicFramePr>
        <p:xfrm>
          <a:off x="7874000" y="1374509"/>
          <a:ext cx="257175" cy="457200"/>
        </p:xfrm>
        <a:graphic>
          <a:graphicData uri="http://schemas.openxmlformats.org/presentationml/2006/ole">
            <p:oleObj spid="_x0000_s23557" name="公式" r:id="rId5" imgW="2133600" imgH="3657600" progId="Equation.3">
              <p:embed/>
            </p:oleObj>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2" name="Object 11"/>
          <p:cNvGraphicFramePr>
            <a:graphicFrameLocks noChangeAspect="1"/>
          </p:cNvGraphicFramePr>
          <p:nvPr/>
        </p:nvGraphicFramePr>
        <p:xfrm>
          <a:off x="714375" y="2123860"/>
          <a:ext cx="400050" cy="533400"/>
        </p:xfrm>
        <a:graphic>
          <a:graphicData uri="http://schemas.openxmlformats.org/presentationml/2006/ole">
            <p:oleObj spid="_x0000_s23556" name="公式" r:id="rId6" imgW="3352800" imgH="4572000" progId="Equation.3">
              <p:embed/>
            </p:oleObj>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4" name="Object 13"/>
          <p:cNvGraphicFramePr>
            <a:graphicFrameLocks noChangeAspect="1"/>
          </p:cNvGraphicFramePr>
          <p:nvPr/>
        </p:nvGraphicFramePr>
        <p:xfrm>
          <a:off x="2791574" y="2220563"/>
          <a:ext cx="1828800" cy="401638"/>
        </p:xfrm>
        <a:graphic>
          <a:graphicData uri="http://schemas.openxmlformats.org/presentationml/2006/ole">
            <p:oleObj spid="_x0000_s23555" name="公式" r:id="rId7" imgW="20726400" imgH="4572000" progId="Equation.3">
              <p:embed/>
            </p:oleObj>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257175" y="3962400"/>
          <a:ext cx="4038600" cy="1755775"/>
        </p:xfrm>
        <a:graphic>
          <a:graphicData uri="http://schemas.openxmlformats.org/presentationml/2006/ole">
            <p:oleObj spid="_x0000_s23554" name="图片" r:id="rId8" imgW="3222292" imgH="1399523" progId="Word.Picture.8">
              <p:embed/>
            </p:oleObj>
          </a:graphicData>
        </a:graphic>
      </p:graphicFrame>
      <p:graphicFrame>
        <p:nvGraphicFramePr>
          <p:cNvPr id="15379" name="Object 4"/>
          <p:cNvGraphicFramePr>
            <a:graphicFrameLocks noChangeAspect="1"/>
          </p:cNvGraphicFramePr>
          <p:nvPr/>
        </p:nvGraphicFramePr>
        <p:xfrm>
          <a:off x="4572000" y="4093845"/>
          <a:ext cx="1447800" cy="1258888"/>
        </p:xfrm>
        <a:graphic>
          <a:graphicData uri="http://schemas.openxmlformats.org/presentationml/2006/ole">
            <p:oleObj spid="_x0000_s23553" name="图片" r:id="rId9" imgW="1391690" imgH="1209105" progId="Word.Picture.8">
              <p:embed/>
            </p:oleObj>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4620260" y="5717858"/>
            <a:ext cx="10350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a:t>(2,4,1,3)</a:t>
            </a:r>
          </a:p>
        </p:txBody>
      </p:sp>
      <p:pic>
        <p:nvPicPr>
          <p:cNvPr id="29" name="image.png"/>
          <p:cNvPicPr/>
          <p:nvPr/>
        </p:nvPicPr>
        <p:blipFill>
          <a:blip r:embed="rId10" cstate="print"/>
          <a:stretch>
            <a:fillRect/>
          </a:stretch>
        </p:blipFill>
        <p:spPr>
          <a:xfrm>
            <a:off x="6355715" y="4093845"/>
            <a:ext cx="2092325" cy="2487295"/>
          </a:xfrm>
          <a:prstGeom prst="rect">
            <a:avLst/>
          </a:prstGeom>
          <a:ln w="12700">
            <a:miter lim="4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2" y="1909281"/>
            <a:ext cx="7772400" cy="4471988"/>
          </a:xfrm>
          <a:prstGeom prst="rect">
            <a:avLst/>
          </a:prstGeom>
        </p:spPr>
        <p:txBody>
          <a:bodyPr lIns="0" tIns="0" rIns="0" bIns="0">
            <a:normAutofit/>
          </a:bodyPr>
          <a:lstStyle/>
          <a:p>
            <a:pPr marL="325755" lvl="0" indent="-325755" defTabSz="868680">
              <a:buNone/>
              <a:defRPr sz="1800"/>
            </a:pPr>
            <a:r>
              <a:rPr lang="en-US" sz="3040" dirty="0" smtClean="0">
                <a:latin typeface="宋体"/>
                <a:ea typeface="宋体"/>
                <a:cs typeface="宋体"/>
                <a:sym typeface="宋体"/>
              </a:rPr>
              <a:t>  </a:t>
            </a:r>
            <a:r>
              <a:rPr sz="3040" dirty="0" err="1" smtClean="0">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485" lvl="1" indent="-271145" defTabSz="868680">
              <a:spcBef>
                <a:spcPts val="600"/>
              </a:spcBef>
              <a:defRPr sz="1800"/>
            </a:pPr>
            <a:r>
              <a:rPr sz="2660" dirty="0" err="1">
                <a:latin typeface="+mj-lt"/>
                <a:ea typeface="宋体"/>
                <a:cs typeface="宋体"/>
                <a:sym typeface="宋体"/>
              </a:rPr>
              <a:t>一般解空间构造成为为树状结构，用深度优先的策略搜索</a:t>
            </a:r>
            <a:endParaRPr sz="2660" dirty="0">
              <a:latin typeface="+mj-lt"/>
            </a:endParaRPr>
          </a:p>
          <a:p>
            <a:pPr marL="705485" lvl="1" indent="-271145"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485" lvl="1" indent="-271145" defTabSz="868680">
              <a:spcBef>
                <a:spcPts val="600"/>
              </a:spcBef>
              <a:defRPr sz="1800"/>
            </a:pPr>
            <a:r>
              <a:rPr sz="2660" dirty="0" err="1">
                <a:latin typeface="+mj-lt"/>
                <a:ea typeface="宋体"/>
                <a:cs typeface="宋体"/>
                <a:sym typeface="宋体"/>
              </a:rPr>
              <a:t>通常用排除法，减少搜索空间</a:t>
            </a:r>
            <a:endParaRPr sz="2660" dirty="0">
              <a:latin typeface="+mj-lt"/>
              <a:ea typeface="宋体"/>
              <a:cs typeface="宋体"/>
              <a:sym typeface="宋体"/>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9</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sz="4400">
                <a:solidFill>
                  <a:schemeClr val="tx1"/>
                </a:solidFill>
                <a:latin typeface="Arial" pitchFamily="34" charset="0"/>
                <a:ea typeface="宋体" pitchFamily="2" charset="-122"/>
              </a:defRPr>
            </a:lvl1pPr>
            <a:lvl2pPr>
              <a:defRPr sz="4400">
                <a:solidFill>
                  <a:schemeClr val="tx1"/>
                </a:solidFill>
                <a:latin typeface="Arial" pitchFamily="34" charset="0"/>
                <a:ea typeface="宋体" pitchFamily="2" charset="-122"/>
              </a:defRPr>
            </a:lvl2pPr>
            <a:lvl3pPr>
              <a:defRPr sz="4400">
                <a:solidFill>
                  <a:schemeClr val="tx1"/>
                </a:solidFill>
                <a:latin typeface="Arial" pitchFamily="34" charset="0"/>
                <a:ea typeface="宋体" pitchFamily="2" charset="-122"/>
              </a:defRPr>
            </a:lvl3pPr>
            <a:lvl4pPr>
              <a:defRPr sz="4400">
                <a:solidFill>
                  <a:schemeClr val="tx1"/>
                </a:solidFill>
                <a:latin typeface="Arial" pitchFamily="34" charset="0"/>
                <a:ea typeface="宋体" pitchFamily="2" charset="-122"/>
              </a:defRPr>
            </a:lvl4pPr>
            <a:lvl5pPr>
              <a:defRPr sz="4400">
                <a:solidFill>
                  <a:schemeClr val="tx1"/>
                </a:solidFill>
                <a:latin typeface="Arial" pitchFamily="34" charset="0"/>
                <a:ea typeface="宋体" pitchFamily="2" charset="-122"/>
              </a:defRPr>
            </a:lvl5pPr>
            <a:lvl6pPr marL="457200" fontAlgn="base">
              <a:spcBef>
                <a:spcPct val="0"/>
              </a:spcBef>
              <a:spcAft>
                <a:spcPct val="0"/>
              </a:spcAft>
              <a:defRPr sz="4400">
                <a:solidFill>
                  <a:schemeClr val="tx1"/>
                </a:solidFill>
                <a:latin typeface="Arial" pitchFamily="34" charset="0"/>
                <a:ea typeface="宋体" pitchFamily="2" charset="-122"/>
              </a:defRPr>
            </a:lvl6pPr>
            <a:lvl7pPr marL="914400" fontAlgn="base">
              <a:spcBef>
                <a:spcPct val="0"/>
              </a:spcBef>
              <a:spcAft>
                <a:spcPct val="0"/>
              </a:spcAft>
              <a:defRPr sz="4400">
                <a:solidFill>
                  <a:schemeClr val="tx1"/>
                </a:solidFill>
                <a:latin typeface="Arial" pitchFamily="34" charset="0"/>
                <a:ea typeface="宋体" pitchFamily="2" charset="-122"/>
              </a:defRPr>
            </a:lvl7pPr>
            <a:lvl8pPr marL="1371600" fontAlgn="base">
              <a:spcBef>
                <a:spcPct val="0"/>
              </a:spcBef>
              <a:spcAft>
                <a:spcPct val="0"/>
              </a:spcAft>
              <a:defRPr sz="4400">
                <a:solidFill>
                  <a:schemeClr val="tx1"/>
                </a:solidFill>
                <a:latin typeface="Arial" pitchFamily="34" charset="0"/>
                <a:ea typeface="宋体" pitchFamily="2" charset="-122"/>
              </a:defRPr>
            </a:lvl8pPr>
            <a:lvl9pPr marL="1828800" fontAlgn="base">
              <a:spcBef>
                <a:spcPct val="0"/>
              </a:spcBef>
              <a:spcAft>
                <a:spcPct val="0"/>
              </a:spcAft>
              <a:defRPr sz="4400">
                <a:solidFill>
                  <a:schemeClr val="tx1"/>
                </a:solidFill>
                <a:latin typeface="Arial" pitchFamily="34" charset="0"/>
                <a:ea typeface="宋体" pitchFamily="2" charset="-122"/>
              </a:defRPr>
            </a:lvl9pPr>
          </a:lstStyle>
          <a:p>
            <a:r>
              <a:rPr lang="zh-CN" altLang="en-US" dirty="0">
                <a:effectLst>
                  <a:outerShdw blurRad="38100" dist="38100" dir="2700000" algn="tl">
                    <a:srgbClr val="C0C0C0"/>
                  </a:outerShdw>
                </a:effectLst>
                <a:ea typeface="黑体"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68313" y="3233024"/>
            <a:ext cx="8228012" cy="1373187"/>
          </a:xfrm>
          <a:prstGeom prst="rect">
            <a:avLst/>
          </a:prstGeom>
          <a:solidFill>
            <a:srgbClr val="FFCC00"/>
          </a:solidFill>
          <a:ln>
            <a:noFill/>
          </a:ln>
          <a:effectLst/>
          <a:extLs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a:p>
            <a:r>
              <a:rPr lang="zh-CN" altLang="en-US" sz="2800" dirty="0">
                <a:ea typeface="楷体_GB2312" pitchFamily="49" charset="-122"/>
              </a:rPr>
              <a:t>用限界函数剪去得不到最优解的子树。</a:t>
            </a:r>
            <a:endParaRPr lang="zh-CN" altLang="en-US" sz="2400" dirty="0">
              <a:ea typeface="楷体_GB2312" pitchFamily="49" charset="-122"/>
            </a:endParaRPr>
          </a:p>
        </p:txBody>
      </p:sp>
      <p:sp>
        <p:nvSpPr>
          <p:cNvPr id="285747" name="Text Box 51"/>
          <p:cNvSpPr txBox="1">
            <a:spLocks noChangeArrowheads="1"/>
          </p:cNvSpPr>
          <p:nvPr/>
        </p:nvSpPr>
        <p:spPr bwMode="auto">
          <a:xfrm>
            <a:off x="250825" y="4652963"/>
            <a:ext cx="8588375" cy="191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r>
              <a:rPr lang="zh-CN" altLang="en-US" sz="240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sz="2400">
                <a:ea typeface="楷体_GB2312" pitchFamily="49" charset="-122"/>
              </a:rPr>
              <a:t>h(n)</a:t>
            </a:r>
            <a:r>
              <a:rPr lang="zh-CN" altLang="en-US" sz="2400">
                <a:ea typeface="楷体_GB2312" pitchFamily="49" charset="-122"/>
              </a:rPr>
              <a:t>，则回溯法所需的计算空间通常为</a:t>
            </a:r>
            <a:r>
              <a:rPr lang="en-US" altLang="zh-CN" sz="2400">
                <a:ea typeface="楷体_GB2312" pitchFamily="49" charset="-122"/>
              </a:rPr>
              <a:t>O(h(n))</a:t>
            </a:r>
            <a:r>
              <a:rPr lang="zh-CN" altLang="en-US" sz="2400">
                <a:ea typeface="楷体_GB2312" pitchFamily="49" charset="-122"/>
              </a:rPr>
              <a:t>。而显式地存储整个解空间则需要</a:t>
            </a:r>
            <a:r>
              <a:rPr lang="en-US" altLang="zh-CN" sz="2400">
                <a:ea typeface="楷体_GB2312" pitchFamily="49" charset="-122"/>
              </a:rPr>
              <a:t>O(2</a:t>
            </a:r>
            <a:r>
              <a:rPr lang="en-US" altLang="zh-CN" sz="2400" baseline="30000">
                <a:ea typeface="楷体_GB2312" pitchFamily="49" charset="-122"/>
              </a:rPr>
              <a:t>h(n)</a:t>
            </a:r>
            <a:r>
              <a:rPr lang="en-US" altLang="zh-CN" sz="2400">
                <a:ea typeface="楷体_GB2312" pitchFamily="49" charset="-122"/>
              </a:rPr>
              <a:t>)</a:t>
            </a:r>
            <a:r>
              <a:rPr lang="zh-CN" altLang="en-US" sz="2400">
                <a:ea typeface="楷体_GB2312" pitchFamily="49" charset="-122"/>
              </a:rPr>
              <a:t>或</a:t>
            </a:r>
            <a:r>
              <a:rPr lang="en-US" altLang="zh-CN" sz="2400">
                <a:ea typeface="楷体_GB2312" pitchFamily="49" charset="-122"/>
              </a:rPr>
              <a:t>O(h(n)!)</a:t>
            </a:r>
            <a:r>
              <a:rPr lang="zh-CN" altLang="en-US" sz="2400">
                <a:ea typeface="楷体_GB2312" pitchFamily="49" charset="-122"/>
              </a:rPr>
              <a:t>内存空间。</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93</TotalTime>
  <Words>1567</Words>
  <Application>WPS 演示</Application>
  <PresentationFormat>全屏显示(4:3)</PresentationFormat>
  <Paragraphs>224</Paragraphs>
  <Slides>23</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26" baseType="lpstr">
      <vt:lpstr>original</vt:lpstr>
      <vt:lpstr>公式</vt:lpstr>
      <vt:lpstr>图片</vt:lpstr>
      <vt:lpstr>回溯法</vt:lpstr>
      <vt:lpstr>主要内容</vt:lpstr>
      <vt:lpstr>N皇后问题</vt:lpstr>
      <vt:lpstr>求解过程图示</vt:lpstr>
      <vt:lpstr>主要内容</vt:lpstr>
      <vt:lpstr>幻灯片 6</vt:lpstr>
      <vt:lpstr>四后问题的解空间</vt:lpstr>
      <vt:lpstr>回溯法简介</vt:lpstr>
      <vt:lpstr>幻灯片 9</vt:lpstr>
      <vt:lpstr>状态空间树</vt:lpstr>
      <vt:lpstr>幻灯片 11</vt:lpstr>
      <vt:lpstr>幻灯片 12</vt:lpstr>
      <vt:lpstr>幻灯片 13</vt:lpstr>
      <vt:lpstr>幻灯片 14</vt:lpstr>
      <vt:lpstr>回溯法的哲学思想</vt:lpstr>
      <vt:lpstr>主要内容</vt:lpstr>
      <vt:lpstr>幻灯片 17</vt:lpstr>
      <vt:lpstr>幻灯片 18</vt:lpstr>
      <vt:lpstr>幻灯片 19</vt:lpstr>
      <vt:lpstr>主要内容</vt:lpstr>
      <vt:lpstr>幻灯片 21</vt:lpstr>
      <vt:lpstr>幻灯片 22</vt:lpstr>
      <vt:lpstr>幻灯片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
  <cp:lastModifiedBy>lx</cp:lastModifiedBy>
  <cp:revision>8</cp:revision>
  <dcterms:created xsi:type="dcterms:W3CDTF">2016-09-12T08:33:24Z</dcterms:created>
  <dcterms:modified xsi:type="dcterms:W3CDTF">2017-04-19T07:33:59Z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