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8" r:id="rId28"/>
    <p:sldId id="291" r:id="rId29"/>
    <p:sldId id="301" r:id="rId30"/>
    <p:sldId id="302" r:id="rId31"/>
    <p:sldId id="303" r:id="rId32"/>
    <p:sldId id="304" r:id="rId33"/>
    <p:sldId id="305" r:id="rId34"/>
    <p:sldId id="306" r:id="rId35"/>
    <p:sldId id="30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543A1-6228-46A9-B3FC-BE2FE3EF2152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8330D-BFA9-46F9-8D74-1A33D90E8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29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4" name="Shape 9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Donald Knuth: Sorting and Searching, volume 3 of The Art of Computer Programming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Two numbers a and b are in the </a:t>
            </a:r>
            <a:r>
              <a:rPr sz="1200" b="1">
                <a:latin typeface="Times New Roman"/>
                <a:ea typeface="Times New Roman"/>
                <a:cs typeface="Times New Roman"/>
                <a:sym typeface="Times New Roman"/>
              </a:rPr>
              <a:t>golden ratio</a:t>
            </a: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 if their ratio is the same as the ratio of their sum to the larger of the two quantities, i.e., a/b = (a + b)/a, a &gt; b &gt; 0. This ratio is approximately 1.618. Its inverse, i.e., 1/1.618 (or ratio 1: 1.618) is approximately 0.618, which is an important number in math.</a:t>
            </a:r>
          </a:p>
        </p:txBody>
      </p:sp>
    </p:spTree>
    <p:extLst>
      <p:ext uri="{BB962C8B-B14F-4D97-AF65-F5344CB8AC3E}">
        <p14:creationId xmlns:p14="http://schemas.microsoft.com/office/powerpoint/2010/main" xmlns="" val="41884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21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08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0622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  <a:prstGeom prst="rect">
            <a:avLst/>
          </a:prstGeom>
        </p:spPr>
        <p:txBody>
          <a:bodyPr lIns="45719" tIns="45719" rIns="45719" bIns="45719" anchor="ctr"/>
          <a:lstStyle>
            <a:lvl1pPr algn="ctr">
              <a:defRPr sz="44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600"/>
              </a:spcBef>
              <a:buClrTx/>
              <a:buSzPct val="100000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90575" indent="-333375">
              <a:spcBef>
                <a:spcPts val="600"/>
              </a:spcBef>
              <a:buClrTx/>
              <a:buSzPct val="100000"/>
              <a:buChar char="▪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81100" indent="-266700">
              <a:spcBef>
                <a:spcPts val="600"/>
              </a:spcBef>
              <a:buClrTx/>
              <a:buSzPct val="10000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1639" indent="-320039">
              <a:spcBef>
                <a:spcPts val="600"/>
              </a:spcBef>
              <a:buClrTx/>
              <a:buSzPct val="100000"/>
              <a:buChar char="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48839" indent="-320039">
              <a:spcBef>
                <a:spcPts val="600"/>
              </a:spcBef>
              <a:buClrTx/>
              <a:buSzPct val="100000"/>
              <a:buChar char="»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 lvl="0">
              <a:defRPr sz="1800"/>
            </a:pPr>
            <a:r>
              <a:rPr sz="2800"/>
              <a:t>正文级别 1</a:t>
            </a:r>
          </a:p>
          <a:p>
            <a:pPr lvl="1">
              <a:defRPr sz="1800"/>
            </a:pPr>
            <a:r>
              <a:rPr sz="2800"/>
              <a:t>正文级别 2</a:t>
            </a:r>
          </a:p>
          <a:p>
            <a:pPr lvl="2">
              <a:defRPr sz="1800"/>
            </a:pPr>
            <a:r>
              <a:rPr sz="2800"/>
              <a:t>正文级别 3</a:t>
            </a:r>
          </a:p>
          <a:p>
            <a:pPr lvl="3">
              <a:defRPr sz="1800"/>
            </a:pPr>
            <a:r>
              <a:rPr sz="2800"/>
              <a:t>正文级别 4</a:t>
            </a:r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6553200" y="6248402"/>
            <a:ext cx="1905000" cy="287087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56252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467341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25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801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46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449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42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44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52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036391-1CB7-42BB-AF53-5DDF29EB0786}" type="datetimeFigureOut">
              <a:rPr lang="zh-CN" altLang="en-US" smtClean="0"/>
              <a:pPr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B10F1D-36D0-4068-BB7E-DD66083FDD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5418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685800" y="457199"/>
            <a:ext cx="7772400" cy="313413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3200" b="1" dirty="0">
                <a:solidFill>
                  <a:srgbClr val="0000CC"/>
                </a:solidFill>
              </a:rPr>
              <a:t>第11章 </a:t>
            </a:r>
            <a:r>
              <a:rPr sz="3200" b="1" dirty="0" err="1">
                <a:solidFill>
                  <a:srgbClr val="0000CC"/>
                </a:solidFill>
              </a:rPr>
              <a:t>散列表</a:t>
            </a:r>
            <a:endParaRPr sz="3200" b="1" dirty="0">
              <a:solidFill>
                <a:srgbClr val="0000CC"/>
              </a:solidFill>
            </a:endParaRPr>
          </a:p>
          <a:p>
            <a:pPr lvl="0">
              <a:defRPr sz="1800"/>
            </a:pPr>
            <a:r>
              <a:rPr sz="3200" b="1" dirty="0">
                <a:solidFill>
                  <a:srgbClr val="0000CC"/>
                </a:solidFill>
              </a:rPr>
              <a:t>（</a:t>
            </a:r>
            <a:r>
              <a:rPr sz="3200" b="1" dirty="0" err="1">
                <a:solidFill>
                  <a:srgbClr val="0000CC"/>
                </a:solidFill>
              </a:rPr>
              <a:t>哈希表</a:t>
            </a:r>
            <a:r>
              <a:rPr sz="3200" b="1" dirty="0">
                <a:solidFill>
                  <a:srgbClr val="0000CC"/>
                </a:solidFill>
              </a:rPr>
              <a:t> Hash Table）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228600" y="3124200"/>
            <a:ext cx="86868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ctr">
              <a:buSzTx/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68018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散列表</a:t>
            </a:r>
            <a:endParaRPr sz="4000" dirty="0"/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848600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形式地定义：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/>
              <a:t>给定表T和记录x（x带有key和data），我们需要支持：（</a:t>
            </a:r>
            <a:r>
              <a:rPr sz="2400"/>
              <a:t> </a:t>
            </a:r>
            <a:r>
              <a:rPr sz="2200" b="1"/>
              <a:t>Given a table </a:t>
            </a:r>
            <a:r>
              <a:rPr sz="2200" b="1" i="1"/>
              <a:t>T </a:t>
            </a:r>
            <a:r>
              <a:rPr sz="2200" b="1"/>
              <a:t>and a record </a:t>
            </a:r>
            <a:r>
              <a:rPr sz="2200" b="1" i="1"/>
              <a:t>x</a:t>
            </a:r>
            <a:r>
              <a:rPr sz="2200" b="1"/>
              <a:t>, with key and data, we need to support:</a:t>
            </a:r>
            <a:r>
              <a:rPr sz="2400" b="1"/>
              <a:t>）</a:t>
            </a:r>
            <a:endParaRPr sz="2400"/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/>
              <a:t>Insert (</a:t>
            </a:r>
            <a:r>
              <a:rPr sz="2200" b="1" i="1"/>
              <a:t>T</a:t>
            </a:r>
            <a:r>
              <a:rPr sz="2200" b="1"/>
              <a:t>,</a:t>
            </a:r>
            <a:r>
              <a:rPr sz="2200" b="1" i="1"/>
              <a:t> x</a:t>
            </a:r>
            <a:r>
              <a:rPr sz="2200" b="1"/>
              <a:t>)</a:t>
            </a:r>
            <a:endParaRPr sz="2400"/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/>
              <a:t>Delete (</a:t>
            </a:r>
            <a:r>
              <a:rPr sz="2200" b="1" i="1"/>
              <a:t>T</a:t>
            </a:r>
            <a:r>
              <a:rPr sz="2200" b="1"/>
              <a:t>, </a:t>
            </a:r>
            <a:r>
              <a:rPr sz="2200" b="1" i="1"/>
              <a:t>x</a:t>
            </a:r>
            <a:r>
              <a:rPr sz="2200" b="1"/>
              <a:t>)</a:t>
            </a:r>
            <a:endParaRPr sz="2400"/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/>
              <a:t>Search(</a:t>
            </a:r>
            <a:r>
              <a:rPr sz="2200" b="1" i="1"/>
              <a:t>T</a:t>
            </a:r>
            <a:r>
              <a:rPr sz="2200" b="1"/>
              <a:t>, </a:t>
            </a:r>
            <a:r>
              <a:rPr sz="2200" b="1" i="1"/>
              <a:t>x</a:t>
            </a:r>
            <a:r>
              <a:rPr sz="2200" b="1"/>
              <a:t>)</a:t>
            </a:r>
            <a:endParaRPr sz="240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/>
              <a:t>上述三个操作要快速执行，不用关注排序性能</a:t>
            </a:r>
            <a:endParaRPr sz="2200" b="1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散列表可以在O（1）的时间内完成上述三个操作</a:t>
            </a:r>
          </a:p>
        </p:txBody>
      </p:sp>
    </p:spTree>
    <p:extLst>
      <p:ext uri="{BB962C8B-B14F-4D97-AF65-F5344CB8AC3E}">
        <p14:creationId xmlns:p14="http://schemas.microsoft.com/office/powerpoint/2010/main" xmlns="" val="9158826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关键字Keys</a:t>
            </a:r>
            <a:endParaRPr sz="4000" dirty="0"/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001000" cy="4343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为了简单，我们假定所有关键字都是自然数</a:t>
            </a:r>
            <a:endParaRPr sz="2400" b="1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非自然数的关键字可以被转换为自然数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例子：如何把字符串 “pt” 转换成整数？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在ASCII码中, p = 112, t = 116. 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最简单的方法：“pt” -》 112116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为了避免不同字符串转换到同一个数字上，我们把 “pt”转换为：112*128 + 116 = 14452</a:t>
            </a:r>
          </a:p>
        </p:txBody>
      </p:sp>
    </p:spTree>
    <p:extLst>
      <p:ext uri="{BB962C8B-B14F-4D97-AF65-F5344CB8AC3E}">
        <p14:creationId xmlns:p14="http://schemas.microsoft.com/office/powerpoint/2010/main" xmlns="" val="29159976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直接寻址表</a:t>
            </a:r>
            <a:r>
              <a:rPr sz="4000" dirty="0"/>
              <a:t> Direct-Address Tables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目标: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 dirty="0"/>
              <a:t>关键字的值域(</a:t>
            </a:r>
            <a:r>
              <a:rPr sz="2200" b="1" dirty="0"/>
              <a:t>range of keys): 0..</a:t>
            </a:r>
            <a:r>
              <a:rPr sz="2200" b="1" i="1" dirty="0"/>
              <a:t>m</a:t>
            </a:r>
            <a:r>
              <a:rPr sz="2200" b="1" dirty="0"/>
              <a:t>-1 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dirty="0"/>
              <a:t>每个记录的关键字都不同(</a:t>
            </a:r>
            <a:r>
              <a:rPr sz="2200" b="1" dirty="0"/>
              <a:t>Keys are distinct)</a:t>
            </a:r>
            <a:endParaRPr sz="2400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dirty="0"/>
              <a:t>想法</a:t>
            </a:r>
            <a:r>
              <a:rPr sz="2400" b="1" dirty="0"/>
              <a:t>: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 dirty="0"/>
              <a:t>建立数组</a:t>
            </a:r>
            <a:r>
              <a:rPr sz="2200" b="1" i="1" dirty="0"/>
              <a:t>T</a:t>
            </a:r>
            <a:r>
              <a:rPr sz="2200" b="1" dirty="0"/>
              <a:t>[0..</a:t>
            </a:r>
            <a:r>
              <a:rPr sz="2200" b="1" i="1" dirty="0"/>
              <a:t>m</a:t>
            </a:r>
            <a:r>
              <a:rPr sz="2200" b="1" dirty="0"/>
              <a:t>-1]，其中 </a:t>
            </a:r>
            <a:endParaRPr sz="2400" dirty="0"/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 i="1" dirty="0"/>
              <a:t>T</a:t>
            </a:r>
            <a:r>
              <a:rPr sz="2200" b="1" dirty="0"/>
              <a:t>[</a:t>
            </a:r>
            <a:r>
              <a:rPr sz="2200" b="1" i="1" dirty="0"/>
              <a:t>x.key</a:t>
            </a:r>
            <a:r>
              <a:rPr sz="2200" b="1" dirty="0"/>
              <a:t>] = </a:t>
            </a:r>
            <a:r>
              <a:rPr sz="2200" b="1" i="1" dirty="0"/>
              <a:t>x		</a:t>
            </a:r>
            <a:r>
              <a:rPr sz="2200" b="1" dirty="0"/>
              <a:t>if </a:t>
            </a:r>
            <a:r>
              <a:rPr sz="2200" b="1" i="1" dirty="0"/>
              <a:t>x</a:t>
            </a:r>
            <a:r>
              <a:rPr sz="2200" dirty="0">
                <a:latin typeface="Symbol"/>
                <a:ea typeface="Symbol"/>
                <a:cs typeface="Symbol"/>
                <a:sym typeface="Symbol"/>
              </a:rPr>
              <a:t>∈ </a:t>
            </a:r>
            <a:r>
              <a:rPr sz="2200" b="1" i="1" dirty="0"/>
              <a:t>T</a:t>
            </a:r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 i="1" dirty="0"/>
              <a:t>T</a:t>
            </a:r>
            <a:r>
              <a:rPr sz="2200" b="1" dirty="0"/>
              <a:t>[</a:t>
            </a:r>
            <a:r>
              <a:rPr sz="2200" b="1" i="1" dirty="0"/>
              <a:t>x.key</a:t>
            </a:r>
            <a:r>
              <a:rPr sz="2200" b="1" dirty="0"/>
              <a:t>] = NULL	otherwise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dirty="0"/>
              <a:t>这种方式被称为直接寻址表</a:t>
            </a:r>
            <a:endParaRPr sz="2200" b="1" dirty="0"/>
          </a:p>
          <a:p>
            <a:pPr marL="1123950" lvl="2" indent="-209550">
              <a:spcBef>
                <a:spcPts val="500"/>
              </a:spcBef>
              <a:buFontTx/>
              <a:defRPr sz="1800"/>
            </a:pPr>
            <a:r>
              <a:rPr sz="2200" b="1" dirty="0"/>
              <a:t>All operations take </a:t>
            </a:r>
            <a:r>
              <a:rPr sz="2200" b="1" i="1" dirty="0"/>
              <a:t>O</a:t>
            </a:r>
            <a:r>
              <a:rPr sz="2200" b="1" dirty="0"/>
              <a:t>(1) time!</a:t>
            </a:r>
          </a:p>
        </p:txBody>
      </p:sp>
    </p:spTree>
    <p:extLst>
      <p:ext uri="{BB962C8B-B14F-4D97-AF65-F5344CB8AC3E}">
        <p14:creationId xmlns:p14="http://schemas.microsoft.com/office/powerpoint/2010/main" xmlns="" val="33783966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例子</a:t>
            </a:r>
            <a:endParaRPr sz="4000" dirty="0"/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457200" y="5943600"/>
            <a:ext cx="8001000" cy="60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8595" indent="-188595" defTabSz="502920">
              <a:spcBef>
                <a:spcPts val="300"/>
              </a:spcBef>
              <a:defRPr sz="1800"/>
            </a:pPr>
            <a:r>
              <a:rPr sz="1540"/>
              <a:t>关键字为i的记录被存储在T的第i个位置</a:t>
            </a:r>
          </a:p>
          <a:p>
            <a:pPr marL="161652" indent="-161652" defTabSz="502920">
              <a:spcBef>
                <a:spcPts val="300"/>
              </a:spcBef>
              <a:defRPr sz="1800"/>
            </a:pPr>
            <a:r>
              <a:rPr sz="1320" b="1"/>
              <a:t>Record with key </a:t>
            </a:r>
            <a:r>
              <a:rPr sz="1320" b="1" i="1"/>
              <a:t>i</a:t>
            </a:r>
            <a:r>
              <a:rPr sz="1320" b="1"/>
              <a:t> is stored in the </a:t>
            </a:r>
            <a:r>
              <a:rPr sz="1320" b="1" i="1"/>
              <a:t>i</a:t>
            </a:r>
            <a:r>
              <a:rPr sz="1320" b="1"/>
              <a:t>-th position in </a:t>
            </a:r>
            <a:r>
              <a:rPr sz="1320" b="1" i="1"/>
              <a:t>T</a:t>
            </a:r>
            <a:r>
              <a:rPr sz="1320" b="1"/>
              <a:t>. </a:t>
            </a:r>
          </a:p>
        </p:txBody>
      </p:sp>
      <p:pic>
        <p:nvPicPr>
          <p:cNvPr id="323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353542"/>
            <a:ext cx="8686800" cy="4150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屏幕快照 2016-07-31 11.04.3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4833" y="5342356"/>
            <a:ext cx="2015310" cy="13894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7838476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直接寻址的问题</a:t>
            </a:r>
            <a:endParaRPr sz="4000" dirty="0"/>
          </a:p>
        </p:txBody>
      </p:sp>
      <p:sp>
        <p:nvSpPr>
          <p:cNvPr id="328" name="Shape 32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7848600" cy="4953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当keys的值域很小时，直接寻址法很有效</a:t>
            </a:r>
            <a:endParaRPr sz="2400" b="1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但是如果keys是 32-bit integers?</a:t>
            </a:r>
          </a:p>
          <a:p>
            <a:pPr marL="719137" lvl="1" indent="-261937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>
                <a:solidFill>
                  <a:srgbClr val="00ADAD"/>
                </a:solidFill>
              </a:rPr>
              <a:t>Problem 1</a:t>
            </a:r>
            <a:r>
              <a:rPr sz="2200" b="1"/>
              <a:t>: 直接寻址表会有 2</a:t>
            </a:r>
            <a:r>
              <a:rPr sz="2200" b="1" baseline="30000"/>
              <a:t>32</a:t>
            </a:r>
            <a:r>
              <a:rPr sz="2200" b="1"/>
              <a:t> 条目，超过4亿个</a:t>
            </a:r>
          </a:p>
          <a:p>
            <a:pPr marL="719137" lvl="1" indent="-261937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>
                <a:solidFill>
                  <a:srgbClr val="00ADAD"/>
                </a:solidFill>
              </a:rPr>
              <a:t>Problem 2</a:t>
            </a:r>
            <a:r>
              <a:rPr sz="2200" b="1"/>
              <a:t>: 即使内存不是问题，把所有元素初始化为NULL的时间将是个问题.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解决方案Solution: 把 keys 映射到小一点的值域 0..</a:t>
            </a:r>
            <a:r>
              <a:rPr sz="2400" b="1" i="1"/>
              <a:t>m</a:t>
            </a:r>
            <a:r>
              <a:rPr sz="2400" b="1"/>
              <a:t>-1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这种映射方法叫做散列函数 </a:t>
            </a:r>
            <a:r>
              <a:rPr sz="2400" b="1" i="1">
                <a:solidFill>
                  <a:srgbClr val="C00000"/>
                </a:solidFill>
              </a:rPr>
              <a:t>hash function</a:t>
            </a:r>
            <a:r>
              <a:rPr sz="2400" b="1">
                <a:solidFill>
                  <a:srgbClr val="C00000"/>
                </a:solidFill>
              </a:rPr>
              <a:t> ，相应的表T</a:t>
            </a:r>
            <a:r>
              <a:rPr sz="2400" b="1"/>
              <a:t>叫做散列表 </a:t>
            </a:r>
            <a:r>
              <a:rPr sz="2400" b="1" i="1">
                <a:solidFill>
                  <a:srgbClr val="C00000"/>
                </a:solidFill>
              </a:rPr>
              <a:t>hash table</a:t>
            </a:r>
            <a:r>
              <a:rPr sz="2400" b="1"/>
              <a:t>.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直接寻址表可以看作是一种特殊的散列表，其中</a:t>
            </a:r>
          </a:p>
          <a:p>
            <a:pPr marL="751114" lvl="1" indent="-293914">
              <a:spcBef>
                <a:spcPts val="500"/>
              </a:spcBef>
              <a:defRPr sz="1800"/>
            </a:pPr>
            <a:r>
              <a:rPr sz="2400" b="1"/>
              <a:t>散列函数 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x</a:t>
            </a:r>
            <a:r>
              <a:rPr sz="2400" b="1"/>
              <a:t>) = </a:t>
            </a:r>
            <a:r>
              <a:rPr sz="2400" b="1" i="1"/>
              <a:t>x</a:t>
            </a:r>
            <a:r>
              <a:rPr sz="24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885504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/>
              <a:t>Hash Function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idx="1"/>
          </p:nvPr>
        </p:nvSpPr>
        <p:spPr>
          <a:xfrm>
            <a:off x="457201" y="1416757"/>
            <a:ext cx="8229601" cy="11162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8189" indent="-208189">
              <a:spcBef>
                <a:spcPts val="500"/>
              </a:spcBef>
              <a:defRPr sz="1800"/>
            </a:pPr>
            <a:r>
              <a:rPr sz="1700"/>
              <a:t>用散列函数h()把关键字映射到散列表的槽上</a:t>
            </a:r>
          </a:p>
          <a:p>
            <a:pPr marL="159203" indent="-159203">
              <a:spcBef>
                <a:spcPts val="500"/>
              </a:spcBef>
              <a:defRPr sz="1800"/>
            </a:pPr>
            <a:r>
              <a:rPr sz="1300" b="1"/>
              <a:t>Using hash function h( ) to map keys to hash table slots.</a:t>
            </a:r>
          </a:p>
        </p:txBody>
      </p:sp>
      <p:pic>
        <p:nvPicPr>
          <p:cNvPr id="33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436868"/>
            <a:ext cx="7924800" cy="42816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8090682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868680">
              <a:defRPr sz="1800"/>
            </a:pPr>
            <a:r>
              <a:rPr sz="4180"/>
              <a:t>解决冲突</a:t>
            </a:r>
            <a:r>
              <a:rPr sz="3420" b="1">
                <a:solidFill>
                  <a:srgbClr val="0000CC"/>
                </a:solidFill>
              </a:rPr>
              <a:t>Resolving Collisions</a:t>
            </a:r>
          </a:p>
        </p:txBody>
      </p:sp>
      <p:sp>
        <p:nvSpPr>
          <p:cNvPr id="335" name="Shape 335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 dirty="0"/>
              <a:t>当两个不同的键散列到同一个槽时，就会发生冲突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如何解决冲突？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>
                <a:solidFill>
                  <a:srgbClr val="FF0000"/>
                </a:solidFill>
              </a:rPr>
              <a:t>Solution 1: 链接法</a:t>
            </a:r>
            <a:r>
              <a:rPr sz="2400" b="1" i="1" dirty="0">
                <a:solidFill>
                  <a:srgbClr val="FF0000"/>
                </a:solidFill>
              </a:rPr>
              <a:t>chaining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Solution 2: 开放寻址法</a:t>
            </a:r>
            <a:r>
              <a:rPr sz="2400" b="1" i="1" dirty="0"/>
              <a:t>open addressing</a:t>
            </a:r>
          </a:p>
        </p:txBody>
      </p:sp>
      <p:grpSp>
        <p:nvGrpSpPr>
          <p:cNvPr id="354" name="Group 354"/>
          <p:cNvGrpSpPr/>
          <p:nvPr/>
        </p:nvGrpSpPr>
        <p:grpSpPr>
          <a:xfrm>
            <a:off x="1520031" y="3843336"/>
            <a:ext cx="6256340" cy="3105152"/>
            <a:chOff x="0" y="-1"/>
            <a:chExt cx="6256339" cy="3105151"/>
          </a:xfrm>
        </p:grpSpPr>
        <p:grpSp>
          <p:nvGrpSpPr>
            <p:cNvPr id="338" name="Group 338"/>
            <p:cNvGrpSpPr/>
            <p:nvPr/>
          </p:nvGrpSpPr>
          <p:grpSpPr>
            <a:xfrm>
              <a:off x="5087937" y="-1"/>
              <a:ext cx="1168401" cy="3105151"/>
              <a:chOff x="0" y="0"/>
              <a:chExt cx="1168400" cy="3105150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-1" y="0"/>
                <a:ext cx="1168402" cy="310515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just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-1" y="0"/>
                <a:ext cx="1168402" cy="1587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112000"/>
                  </a:lnSpc>
                  <a:defRPr sz="1800" b="0"/>
                </a:pPr>
                <a:endParaRPr sz="2400" b="1" i="1"/>
              </a:p>
              <a:p>
                <a:pPr lvl="0" algn="just">
                  <a:lnSpc>
                    <a:spcPct val="112000"/>
                  </a:lnSpc>
                  <a:defRPr sz="1800" b="0"/>
                </a:pPr>
                <a:endParaRPr sz="2400" b="1" i="1"/>
              </a:p>
              <a:p>
                <a:pPr lvl="0" algn="just">
                  <a:defRPr sz="1800" b="0"/>
                </a:pPr>
                <a:endParaRPr sz="2400" b="1" i="1"/>
              </a:p>
              <a:p>
                <a:pPr lvl="0" algn="just">
                  <a:defRPr sz="1800" b="0"/>
                </a:pPr>
                <a:r>
                  <a:rPr sz="2400" b="1" i="1"/>
                  <a:t>     r</a:t>
                </a:r>
                <a:r>
                  <a:rPr sz="2400" b="1" i="1" baseline="-25000"/>
                  <a:t>i</a:t>
                </a:r>
              </a:p>
            </p:txBody>
          </p:sp>
        </p:grpSp>
        <p:grpSp>
          <p:nvGrpSpPr>
            <p:cNvPr id="353" name="Group 353"/>
            <p:cNvGrpSpPr/>
            <p:nvPr/>
          </p:nvGrpSpPr>
          <p:grpSpPr>
            <a:xfrm>
              <a:off x="0" y="134936"/>
              <a:ext cx="6256339" cy="2879727"/>
              <a:chOff x="0" y="-1"/>
              <a:chExt cx="6256338" cy="2879726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0" y="-1"/>
                <a:ext cx="1928813" cy="2879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E9CE8"/>
              </a:solidFill>
              <a:ln w="38100" cap="flat">
                <a:solidFill>
                  <a:srgbClr val="CCCC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>
                    <a:solidFill>
                      <a:srgbClr val="66999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303212" y="523875"/>
                <a:ext cx="314326" cy="1329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>
                    <a:latin typeface="Angsana New"/>
                    <a:ea typeface="Angsana New"/>
                    <a:cs typeface="Angsana New"/>
                    <a:sym typeface="Angsana New"/>
                  </a:defRPr>
                </a:lvl1pPr>
              </a:lstStyle>
              <a:p>
                <a:pPr lvl="0">
                  <a:defRPr sz="1800" b="0"/>
                </a:pPr>
                <a:r>
                  <a:rPr sz="1800" b="1"/>
                  <a:t>关键码集合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157287" y="1074737"/>
                <a:ext cx="3667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96000"/>
                  </a:lnSpc>
                  <a:defRPr sz="1800" b="0"/>
                </a:pPr>
                <a:r>
                  <a:rPr sz="2400" b="1" i="1"/>
                  <a:t>k</a:t>
                </a:r>
                <a:r>
                  <a:rPr sz="2400" b="1" i="1" baseline="-25000"/>
                  <a:t>i</a:t>
                </a: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5087937" y="1108074"/>
                <a:ext cx="1168401" cy="158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5087937" y="1527174"/>
                <a:ext cx="1168401" cy="158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5583237" y="134937"/>
                <a:ext cx="334963" cy="2659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/>
                </a:lvl1pPr>
              </a:lstStyle>
              <a:p>
                <a:pPr lvl="0">
                  <a:defRPr sz="1800" b="0"/>
                </a:pPr>
                <a:r>
                  <a:rPr sz="1800" b="1"/>
                  <a:t>……</a:t>
                </a: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5570537" y="1844675"/>
                <a:ext cx="334963" cy="2659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/>
                </a:lvl1pPr>
              </a:lstStyle>
              <a:p>
                <a:pPr lvl="0">
                  <a:defRPr sz="1800" b="0"/>
                </a:pPr>
                <a:r>
                  <a:rPr sz="1800" b="1"/>
                  <a:t>……</a:t>
                </a: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2746375" y="809625"/>
                <a:ext cx="8112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>
                  <a:lnSpc>
                    <a:spcPct val="96000"/>
                  </a:lnSpc>
                  <a:defRPr sz="1800" b="0"/>
                </a:pPr>
                <a:r>
                  <a:rPr sz="2400" b="1" i="1"/>
                  <a:t>H</a:t>
                </a:r>
                <a:r>
                  <a:rPr sz="2400" b="1"/>
                  <a:t>(</a:t>
                </a:r>
                <a:r>
                  <a:rPr sz="2400" b="1" i="1"/>
                  <a:t>k</a:t>
                </a:r>
                <a:r>
                  <a:rPr sz="2400" b="1" i="1" baseline="-25000"/>
                  <a:t>i</a:t>
                </a:r>
                <a:r>
                  <a:rPr sz="2400" b="1"/>
                  <a:t>)</a:t>
                </a: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517649" y="1254125"/>
                <a:ext cx="3465514" cy="1588"/>
              </a:xfrm>
              <a:prstGeom prst="line">
                <a:avLst/>
              </a:prstGeom>
              <a:noFill/>
              <a:ln w="38100" cap="flat">
                <a:solidFill>
                  <a:srgbClr val="CCCC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066799" y="1042987"/>
                <a:ext cx="431802" cy="43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189037" y="1935162"/>
                <a:ext cx="3667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96000"/>
                  </a:lnSpc>
                  <a:defRPr sz="1800" b="0"/>
                </a:pPr>
                <a:r>
                  <a:rPr sz="2400" b="1" i="1"/>
                  <a:t>k</a:t>
                </a:r>
                <a:r>
                  <a:rPr sz="2400" b="1" i="1" baseline="-25000"/>
                  <a:t>j</a:t>
                </a: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1098549" y="1903412"/>
                <a:ext cx="431802" cy="43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 flipV="1">
                <a:off x="1524000" y="1401762"/>
                <a:ext cx="3465513" cy="676276"/>
              </a:xfrm>
              <a:prstGeom prst="line">
                <a:avLst/>
              </a:prstGeom>
              <a:noFill/>
              <a:ln w="38100" cap="flat">
                <a:solidFill>
                  <a:srgbClr val="CCCC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790825" y="1844675"/>
                <a:ext cx="787400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>
                  <a:lnSpc>
                    <a:spcPct val="96000"/>
                  </a:lnSpc>
                  <a:defRPr sz="1800" b="0"/>
                </a:pPr>
                <a:r>
                  <a:rPr sz="2400" b="1" i="1"/>
                  <a:t>H</a:t>
                </a:r>
                <a:r>
                  <a:rPr sz="2400" b="1"/>
                  <a:t>(</a:t>
                </a:r>
                <a:r>
                  <a:rPr sz="2400" b="1" i="1"/>
                  <a:t>k</a:t>
                </a:r>
                <a:r>
                  <a:rPr sz="2400" b="1" i="1" baseline="-25000"/>
                  <a:t>j</a:t>
                </a:r>
                <a:r>
                  <a:rPr sz="2400" b="1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209817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 animBg="1" advAuto="0"/>
      <p:bldP spid="354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868680">
              <a:defRPr sz="1800"/>
            </a:pPr>
            <a:r>
              <a:rPr sz="4180"/>
              <a:t>链接法</a:t>
            </a:r>
            <a:r>
              <a:rPr sz="3420" b="1">
                <a:solidFill>
                  <a:srgbClr val="0000CC"/>
                </a:solidFill>
              </a:rPr>
              <a:t>Chaining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把指向相同槽位的元素放入一个链接表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Chaining puts elements that hash to the same slot in a linked list.</a:t>
            </a:r>
          </a:p>
        </p:txBody>
      </p:sp>
      <p:grpSp>
        <p:nvGrpSpPr>
          <p:cNvPr id="451" name="Group 451"/>
          <p:cNvGrpSpPr/>
          <p:nvPr/>
        </p:nvGrpSpPr>
        <p:grpSpPr>
          <a:xfrm>
            <a:off x="190501" y="2412207"/>
            <a:ext cx="8763003" cy="4114803"/>
            <a:chOff x="-1" y="4733"/>
            <a:chExt cx="8763002" cy="4114802"/>
          </a:xfrm>
        </p:grpSpPr>
        <p:sp>
          <p:nvSpPr>
            <p:cNvPr id="358" name="Shape 358"/>
            <p:cNvSpPr/>
            <p:nvPr/>
          </p:nvSpPr>
          <p:spPr>
            <a:xfrm>
              <a:off x="-1" y="303992"/>
              <a:ext cx="3894668" cy="374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99589" y="1052137"/>
              <a:ext cx="3370385" cy="2693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grpSp>
          <p:nvGrpSpPr>
            <p:cNvPr id="362" name="Group 362"/>
            <p:cNvGrpSpPr/>
            <p:nvPr/>
          </p:nvGrpSpPr>
          <p:grpSpPr>
            <a:xfrm>
              <a:off x="4418948" y="3745461"/>
              <a:ext cx="973668" cy="374074"/>
              <a:chOff x="0" y="4734"/>
              <a:chExt cx="973667" cy="374073"/>
            </a:xfrm>
          </p:grpSpPr>
          <p:sp>
            <p:nvSpPr>
              <p:cNvPr id="360" name="Shape 360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61" name="Shape 361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363" name="Shape 363"/>
            <p:cNvSpPr/>
            <p:nvPr/>
          </p:nvSpPr>
          <p:spPr>
            <a:xfrm>
              <a:off x="4418948" y="3371388"/>
              <a:ext cx="973667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418948" y="2997315"/>
              <a:ext cx="973667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367" name="Group 367"/>
            <p:cNvGrpSpPr/>
            <p:nvPr/>
          </p:nvGrpSpPr>
          <p:grpSpPr>
            <a:xfrm>
              <a:off x="4418948" y="2623243"/>
              <a:ext cx="973668" cy="374074"/>
              <a:chOff x="0" y="4734"/>
              <a:chExt cx="973667" cy="374073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368" name="Shape 368"/>
            <p:cNvSpPr/>
            <p:nvPr/>
          </p:nvSpPr>
          <p:spPr>
            <a:xfrm>
              <a:off x="4418948" y="2249170"/>
              <a:ext cx="973667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371" name="Group 371"/>
            <p:cNvGrpSpPr/>
            <p:nvPr/>
          </p:nvGrpSpPr>
          <p:grpSpPr>
            <a:xfrm>
              <a:off x="4418948" y="1875097"/>
              <a:ext cx="973668" cy="374074"/>
              <a:chOff x="0" y="4734"/>
              <a:chExt cx="973667" cy="374073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374" name="Group 374"/>
            <p:cNvGrpSpPr/>
            <p:nvPr/>
          </p:nvGrpSpPr>
          <p:grpSpPr>
            <a:xfrm>
              <a:off x="4418948" y="1501024"/>
              <a:ext cx="973668" cy="374074"/>
              <a:chOff x="0" y="4734"/>
              <a:chExt cx="973667" cy="374073"/>
            </a:xfrm>
          </p:grpSpPr>
          <p:sp>
            <p:nvSpPr>
              <p:cNvPr id="372" name="Shape 372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73" name="Shape 373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377" name="Group 377"/>
            <p:cNvGrpSpPr/>
            <p:nvPr/>
          </p:nvGrpSpPr>
          <p:grpSpPr>
            <a:xfrm>
              <a:off x="4418948" y="1126952"/>
              <a:ext cx="973668" cy="374074"/>
              <a:chOff x="0" y="4734"/>
              <a:chExt cx="973667" cy="374073"/>
            </a:xfrm>
          </p:grpSpPr>
          <p:sp>
            <p:nvSpPr>
              <p:cNvPr id="375" name="Shape 375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76" name="Shape 376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378" name="Shape 378"/>
            <p:cNvSpPr/>
            <p:nvPr/>
          </p:nvSpPr>
          <p:spPr>
            <a:xfrm>
              <a:off x="4418948" y="752879"/>
              <a:ext cx="973667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381" name="Group 381"/>
            <p:cNvGrpSpPr/>
            <p:nvPr/>
          </p:nvGrpSpPr>
          <p:grpSpPr>
            <a:xfrm>
              <a:off x="4418948" y="378806"/>
              <a:ext cx="973668" cy="374074"/>
              <a:chOff x="0" y="4734"/>
              <a:chExt cx="973667" cy="374073"/>
            </a:xfrm>
          </p:grpSpPr>
          <p:sp>
            <p:nvSpPr>
              <p:cNvPr id="379" name="Shape 379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3329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384" name="Group 384"/>
            <p:cNvGrpSpPr/>
            <p:nvPr/>
          </p:nvGrpSpPr>
          <p:grpSpPr>
            <a:xfrm>
              <a:off x="4418948" y="4733"/>
              <a:ext cx="973668" cy="374075"/>
              <a:chOff x="0" y="4734"/>
              <a:chExt cx="973667" cy="374073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4734"/>
                <a:ext cx="973667" cy="37407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409889" y="37882"/>
                <a:ext cx="153888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T</a:t>
                </a: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1543527" y="1796024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4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1429620" y="2947856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2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2554642" y="2888628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3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055133" y="1392337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1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2328389" y="190045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5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562338" y="474717"/>
              <a:ext cx="2769989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(universe of keys)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419454" y="1862320"/>
              <a:ext cx="1077218" cy="923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(actual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keys)</a:t>
              </a:r>
            </a:p>
          </p:txBody>
        </p:sp>
        <p:sp>
          <p:nvSpPr>
            <p:cNvPr id="392" name="Shape 392"/>
            <p:cNvSpPr/>
            <p:nvPr/>
          </p:nvSpPr>
          <p:spPr>
            <a:xfrm flipV="1">
              <a:off x="1346593" y="852632"/>
              <a:ext cx="3058313" cy="69359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393" name="Shape 393"/>
            <p:cNvSpPr/>
            <p:nvPr/>
          </p:nvSpPr>
          <p:spPr>
            <a:xfrm flipV="1">
              <a:off x="1834987" y="939916"/>
              <a:ext cx="2569919" cy="100999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619850" y="2054341"/>
              <a:ext cx="1785056" cy="27743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395" name="Shape 395"/>
            <p:cNvSpPr/>
            <p:nvPr/>
          </p:nvSpPr>
          <p:spPr>
            <a:xfrm flipV="1">
              <a:off x="1721081" y="2523491"/>
              <a:ext cx="2683825" cy="57825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2846102" y="3042516"/>
              <a:ext cx="1558804" cy="14183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1130030" y="3187886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6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2105257" y="3038257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8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880565" y="229011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7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421491" y="3341774"/>
              <a:ext cx="2983415" cy="258735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01" name="Shape 401"/>
            <p:cNvSpPr/>
            <p:nvPr/>
          </p:nvSpPr>
          <p:spPr>
            <a:xfrm flipV="1">
              <a:off x="2172025" y="2436207"/>
              <a:ext cx="2232881" cy="779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2396717" y="3192146"/>
              <a:ext cx="2009748" cy="26652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405" name="Group 405"/>
            <p:cNvGrpSpPr/>
            <p:nvPr/>
          </p:nvGrpSpPr>
          <p:grpSpPr>
            <a:xfrm>
              <a:off x="5617307" y="752878"/>
              <a:ext cx="449386" cy="374075"/>
              <a:chOff x="0" y="23468"/>
              <a:chExt cx="449385" cy="374073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/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1</a:t>
                </a:r>
              </a:p>
            </p:txBody>
          </p:sp>
        </p:grpSp>
        <p:sp>
          <p:nvSpPr>
            <p:cNvPr id="406" name="Shape 406"/>
            <p:cNvSpPr/>
            <p:nvPr/>
          </p:nvSpPr>
          <p:spPr>
            <a:xfrm>
              <a:off x="6066692" y="752879"/>
              <a:ext cx="449385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09" name="Group 409"/>
            <p:cNvGrpSpPr/>
            <p:nvPr/>
          </p:nvGrpSpPr>
          <p:grpSpPr>
            <a:xfrm>
              <a:off x="6740769" y="752878"/>
              <a:ext cx="449386" cy="374075"/>
              <a:chOff x="0" y="23468"/>
              <a:chExt cx="449385" cy="374073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4</a:t>
                </a:r>
              </a:p>
            </p:txBody>
          </p:sp>
        </p:grpSp>
        <p:grpSp>
          <p:nvGrpSpPr>
            <p:cNvPr id="412" name="Group 412"/>
            <p:cNvGrpSpPr/>
            <p:nvPr/>
          </p:nvGrpSpPr>
          <p:grpSpPr>
            <a:xfrm>
              <a:off x="7190154" y="752879"/>
              <a:ext cx="449386" cy="374074"/>
              <a:chOff x="0" y="4734"/>
              <a:chExt cx="449385" cy="374073"/>
            </a:xfrm>
          </p:grpSpPr>
          <p:sp>
            <p:nvSpPr>
              <p:cNvPr id="410" name="Shape 410"/>
              <p:cNvSpPr/>
              <p:nvPr/>
            </p:nvSpPr>
            <p:spPr>
              <a:xfrm>
                <a:off x="0" y="4734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11" name="Shape 411"/>
              <p:cNvSpPr/>
              <p:nvPr/>
            </p:nvSpPr>
            <p:spPr>
              <a:xfrm>
                <a:off x="70804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415" name="Group 415"/>
            <p:cNvGrpSpPr/>
            <p:nvPr/>
          </p:nvGrpSpPr>
          <p:grpSpPr>
            <a:xfrm>
              <a:off x="5617307" y="2249169"/>
              <a:ext cx="449386" cy="374075"/>
              <a:chOff x="0" y="23468"/>
              <a:chExt cx="449385" cy="374073"/>
            </a:xfrm>
          </p:grpSpPr>
          <p:sp>
            <p:nvSpPr>
              <p:cNvPr id="413" name="Shape 413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14" name="Shape 414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5</a:t>
                </a:r>
              </a:p>
            </p:txBody>
          </p:sp>
        </p:grpSp>
        <p:sp>
          <p:nvSpPr>
            <p:cNvPr id="416" name="Shape 416"/>
            <p:cNvSpPr/>
            <p:nvPr/>
          </p:nvSpPr>
          <p:spPr>
            <a:xfrm>
              <a:off x="6066692" y="2249170"/>
              <a:ext cx="449385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19" name="Group 419"/>
            <p:cNvGrpSpPr/>
            <p:nvPr/>
          </p:nvGrpSpPr>
          <p:grpSpPr>
            <a:xfrm>
              <a:off x="6740769" y="2249169"/>
              <a:ext cx="449386" cy="374075"/>
              <a:chOff x="0" y="23468"/>
              <a:chExt cx="449385" cy="374073"/>
            </a:xfrm>
          </p:grpSpPr>
          <p:sp>
            <p:nvSpPr>
              <p:cNvPr id="417" name="Shape 417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2</a:t>
                </a:r>
              </a:p>
            </p:txBody>
          </p:sp>
        </p:grpSp>
        <p:sp>
          <p:nvSpPr>
            <p:cNvPr id="420" name="Shape 420"/>
            <p:cNvSpPr/>
            <p:nvPr/>
          </p:nvSpPr>
          <p:spPr>
            <a:xfrm>
              <a:off x="7190154" y="2249170"/>
              <a:ext cx="449385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5617307" y="2972376"/>
              <a:ext cx="449386" cy="374075"/>
              <a:chOff x="0" y="23468"/>
              <a:chExt cx="449385" cy="374073"/>
            </a:xfrm>
          </p:grpSpPr>
          <p:sp>
            <p:nvSpPr>
              <p:cNvPr id="421" name="Shape 421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3</a:t>
                </a:r>
              </a:p>
            </p:txBody>
          </p:sp>
        </p:grpSp>
        <p:grpSp>
          <p:nvGrpSpPr>
            <p:cNvPr id="426" name="Group 426"/>
            <p:cNvGrpSpPr/>
            <p:nvPr/>
          </p:nvGrpSpPr>
          <p:grpSpPr>
            <a:xfrm>
              <a:off x="5617307" y="3383856"/>
              <a:ext cx="449386" cy="374075"/>
              <a:chOff x="0" y="23468"/>
              <a:chExt cx="449385" cy="374073"/>
            </a:xfrm>
          </p:grpSpPr>
          <p:sp>
            <p:nvSpPr>
              <p:cNvPr id="424" name="Shape 424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25" name="Shape 425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8</a:t>
                </a:r>
              </a:p>
            </p:txBody>
          </p:sp>
        </p:grpSp>
        <p:sp>
          <p:nvSpPr>
            <p:cNvPr id="427" name="Shape 427"/>
            <p:cNvSpPr/>
            <p:nvPr/>
          </p:nvSpPr>
          <p:spPr>
            <a:xfrm>
              <a:off x="6066692" y="3383857"/>
              <a:ext cx="449385" cy="374073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30" name="Group 430"/>
            <p:cNvGrpSpPr/>
            <p:nvPr/>
          </p:nvGrpSpPr>
          <p:grpSpPr>
            <a:xfrm>
              <a:off x="6740769" y="3383856"/>
              <a:ext cx="449386" cy="374075"/>
              <a:chOff x="0" y="23468"/>
              <a:chExt cx="449385" cy="374073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6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7190154" y="3383857"/>
              <a:ext cx="449386" cy="374074"/>
              <a:chOff x="0" y="4734"/>
              <a:chExt cx="449385" cy="374073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0" y="4734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70804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6066692" y="2972377"/>
              <a:ext cx="449386" cy="374074"/>
              <a:chOff x="0" y="4734"/>
              <a:chExt cx="449385" cy="374073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0" y="4734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70804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439" name="Group 439"/>
            <p:cNvGrpSpPr/>
            <p:nvPr/>
          </p:nvGrpSpPr>
          <p:grpSpPr>
            <a:xfrm>
              <a:off x="7864230" y="2249169"/>
              <a:ext cx="449386" cy="374075"/>
              <a:chOff x="0" y="23468"/>
              <a:chExt cx="449385" cy="374073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0" y="23468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119695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7</a:t>
                </a:r>
              </a:p>
            </p:txBody>
          </p:sp>
        </p:grpSp>
        <p:grpSp>
          <p:nvGrpSpPr>
            <p:cNvPr id="442" name="Group 442"/>
            <p:cNvGrpSpPr/>
            <p:nvPr/>
          </p:nvGrpSpPr>
          <p:grpSpPr>
            <a:xfrm>
              <a:off x="8313615" y="2249170"/>
              <a:ext cx="449386" cy="374074"/>
              <a:chOff x="0" y="4734"/>
              <a:chExt cx="449385" cy="374073"/>
            </a:xfrm>
          </p:grpSpPr>
          <p:sp>
            <p:nvSpPr>
              <p:cNvPr id="440" name="Shape 440"/>
              <p:cNvSpPr/>
              <p:nvPr/>
            </p:nvSpPr>
            <p:spPr>
              <a:xfrm>
                <a:off x="0" y="4734"/>
                <a:ext cx="449385" cy="374073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441" name="Shape 441"/>
              <p:cNvSpPr/>
              <p:nvPr/>
            </p:nvSpPr>
            <p:spPr>
              <a:xfrm>
                <a:off x="70804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443" name="Shape 443"/>
            <p:cNvSpPr/>
            <p:nvPr/>
          </p:nvSpPr>
          <p:spPr>
            <a:xfrm>
              <a:off x="6291384" y="939915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6291384" y="2436206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6291384" y="3558425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7414845" y="2436206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5167922" y="939915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5167922" y="2436206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5167922" y="3184352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5167922" y="3558425"/>
              <a:ext cx="449385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6021787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Chained-Hash-Insert(T, x)</a:t>
            </a:r>
          </a:p>
        </p:txBody>
      </p:sp>
      <p:sp>
        <p:nvSpPr>
          <p:cNvPr id="684" name="Shape 68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把记录x插入链表</a:t>
            </a:r>
            <a:r>
              <a:rPr sz="2400" b="1" i="1"/>
              <a:t>T</a:t>
            </a:r>
            <a:r>
              <a:rPr sz="2400" b="1"/>
              <a:t>[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key</a:t>
            </a:r>
            <a:r>
              <a:rPr sz="2400" b="1"/>
              <a:t>)]的头部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Insert record </a:t>
            </a:r>
            <a:r>
              <a:rPr sz="2400" b="1" i="1"/>
              <a:t>x</a:t>
            </a:r>
            <a:r>
              <a:rPr sz="2400" b="1"/>
              <a:t> at the head of list </a:t>
            </a:r>
            <a:r>
              <a:rPr sz="2400" b="1" i="1"/>
              <a:t>T</a:t>
            </a:r>
            <a:r>
              <a:rPr sz="2400" b="1"/>
              <a:t>[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x</a:t>
            </a:r>
            <a:r>
              <a:rPr sz="2400" b="1"/>
              <a:t>.</a:t>
            </a:r>
            <a:r>
              <a:rPr sz="2400" b="1" i="1"/>
              <a:t>key</a:t>
            </a:r>
            <a:r>
              <a:rPr sz="2400" b="1"/>
              <a:t>)]. 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运行时间：</a:t>
            </a:r>
          </a:p>
        </p:txBody>
      </p:sp>
      <p:grpSp>
        <p:nvGrpSpPr>
          <p:cNvPr id="778" name="Group 778"/>
          <p:cNvGrpSpPr/>
          <p:nvPr/>
        </p:nvGrpSpPr>
        <p:grpSpPr>
          <a:xfrm>
            <a:off x="457201" y="2743198"/>
            <a:ext cx="8229603" cy="3733804"/>
            <a:chOff x="0" y="22050"/>
            <a:chExt cx="8229601" cy="3733803"/>
          </a:xfrm>
        </p:grpSpPr>
        <p:sp>
          <p:nvSpPr>
            <p:cNvPr id="685" name="Shape 685"/>
            <p:cNvSpPr/>
            <p:nvPr/>
          </p:nvSpPr>
          <p:spPr>
            <a:xfrm>
              <a:off x="0" y="293600"/>
              <a:ext cx="3657600" cy="339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81353" y="972473"/>
              <a:ext cx="3165231" cy="244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grpSp>
          <p:nvGrpSpPr>
            <p:cNvPr id="689" name="Group 689"/>
            <p:cNvGrpSpPr/>
            <p:nvPr/>
          </p:nvGrpSpPr>
          <p:grpSpPr>
            <a:xfrm>
              <a:off x="4149969" y="3416414"/>
              <a:ext cx="914401" cy="339439"/>
              <a:chOff x="0" y="22051"/>
              <a:chExt cx="914400" cy="339438"/>
            </a:xfrm>
          </p:grpSpPr>
          <p:sp>
            <p:nvSpPr>
              <p:cNvPr id="687" name="Shape 687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688" name="Shape 688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690" name="Shape 690"/>
            <p:cNvSpPr/>
            <p:nvPr/>
          </p:nvSpPr>
          <p:spPr>
            <a:xfrm>
              <a:off x="4149969" y="3076979"/>
              <a:ext cx="91440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4149969" y="2737542"/>
              <a:ext cx="91440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694" name="Group 694"/>
            <p:cNvGrpSpPr/>
            <p:nvPr/>
          </p:nvGrpSpPr>
          <p:grpSpPr>
            <a:xfrm>
              <a:off x="4149969" y="2398105"/>
              <a:ext cx="914401" cy="339439"/>
              <a:chOff x="0" y="22051"/>
              <a:chExt cx="914400" cy="339438"/>
            </a:xfrm>
          </p:grpSpPr>
          <p:sp>
            <p:nvSpPr>
              <p:cNvPr id="692" name="Shape 692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693" name="Shape 693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695" name="Shape 695"/>
            <p:cNvSpPr/>
            <p:nvPr/>
          </p:nvSpPr>
          <p:spPr>
            <a:xfrm>
              <a:off x="4149969" y="2058670"/>
              <a:ext cx="91440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698" name="Group 698"/>
            <p:cNvGrpSpPr/>
            <p:nvPr/>
          </p:nvGrpSpPr>
          <p:grpSpPr>
            <a:xfrm>
              <a:off x="4149969" y="1719232"/>
              <a:ext cx="914401" cy="339439"/>
              <a:chOff x="0" y="22051"/>
              <a:chExt cx="914400" cy="339438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01" name="Group 701"/>
            <p:cNvGrpSpPr/>
            <p:nvPr/>
          </p:nvGrpSpPr>
          <p:grpSpPr>
            <a:xfrm>
              <a:off x="4149969" y="1379796"/>
              <a:ext cx="914401" cy="339439"/>
              <a:chOff x="0" y="22051"/>
              <a:chExt cx="914400" cy="339438"/>
            </a:xfrm>
          </p:grpSpPr>
          <p:sp>
            <p:nvSpPr>
              <p:cNvPr id="699" name="Shape 699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00" name="Shape 700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04" name="Group 704"/>
            <p:cNvGrpSpPr/>
            <p:nvPr/>
          </p:nvGrpSpPr>
          <p:grpSpPr>
            <a:xfrm>
              <a:off x="4149969" y="1040360"/>
              <a:ext cx="914401" cy="339439"/>
              <a:chOff x="0" y="22051"/>
              <a:chExt cx="914400" cy="339438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705" name="Shape 705"/>
            <p:cNvSpPr/>
            <p:nvPr/>
          </p:nvSpPr>
          <p:spPr>
            <a:xfrm>
              <a:off x="4149969" y="700924"/>
              <a:ext cx="91440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08" name="Group 708"/>
            <p:cNvGrpSpPr/>
            <p:nvPr/>
          </p:nvGrpSpPr>
          <p:grpSpPr>
            <a:xfrm>
              <a:off x="4149969" y="361487"/>
              <a:ext cx="914401" cy="339439"/>
              <a:chOff x="0" y="22051"/>
              <a:chExt cx="914400" cy="339438"/>
            </a:xfrm>
          </p:grpSpPr>
          <p:sp>
            <p:nvSpPr>
              <p:cNvPr id="706" name="Shape 706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303311" y="37881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11" name="Group 711"/>
            <p:cNvGrpSpPr/>
            <p:nvPr/>
          </p:nvGrpSpPr>
          <p:grpSpPr>
            <a:xfrm>
              <a:off x="4149969" y="22050"/>
              <a:ext cx="914401" cy="339439"/>
              <a:chOff x="0" y="22051"/>
              <a:chExt cx="914400" cy="339438"/>
            </a:xfrm>
          </p:grpSpPr>
          <p:sp>
            <p:nvSpPr>
              <p:cNvPr id="709" name="Shape 709"/>
              <p:cNvSpPr/>
              <p:nvPr/>
            </p:nvSpPr>
            <p:spPr>
              <a:xfrm>
                <a:off x="0" y="22051"/>
                <a:ext cx="914400" cy="3394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10" name="Shape 710"/>
              <p:cNvSpPr/>
              <p:nvPr/>
            </p:nvSpPr>
            <p:spPr>
              <a:xfrm>
                <a:off x="380256" y="37881"/>
                <a:ext cx="153888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T</a:t>
                </a:r>
              </a:p>
            </p:txBody>
          </p:sp>
        </p:grpSp>
        <p:sp>
          <p:nvSpPr>
            <p:cNvPr id="712" name="Shape 712"/>
            <p:cNvSpPr/>
            <p:nvPr/>
          </p:nvSpPr>
          <p:spPr>
            <a:xfrm>
              <a:off x="1443182" y="1633233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4</a:t>
              </a:r>
            </a:p>
          </p:txBody>
        </p:sp>
        <p:sp>
          <p:nvSpPr>
            <p:cNvPr id="713" name="Shape 713"/>
            <p:cNvSpPr/>
            <p:nvPr/>
          </p:nvSpPr>
          <p:spPr>
            <a:xfrm>
              <a:off x="1336209" y="2678413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2</a:t>
              </a:r>
            </a:p>
          </p:txBody>
        </p:sp>
        <p:sp>
          <p:nvSpPr>
            <p:cNvPr id="714" name="Shape 714"/>
            <p:cNvSpPr/>
            <p:nvPr/>
          </p:nvSpPr>
          <p:spPr>
            <a:xfrm>
              <a:off x="2392751" y="2624669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3</a:t>
              </a:r>
            </a:p>
          </p:txBody>
        </p:sp>
        <p:sp>
          <p:nvSpPr>
            <p:cNvPr id="715" name="Shape 715"/>
            <p:cNvSpPr/>
            <p:nvPr/>
          </p:nvSpPr>
          <p:spPr>
            <a:xfrm>
              <a:off x="984516" y="1266924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1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2180270" y="172799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5</a:t>
              </a:r>
            </a:p>
          </p:txBody>
        </p:sp>
        <p:sp>
          <p:nvSpPr>
            <p:cNvPr id="717" name="Shape 717"/>
            <p:cNvSpPr/>
            <p:nvPr/>
          </p:nvSpPr>
          <p:spPr>
            <a:xfrm>
              <a:off x="443806" y="420020"/>
              <a:ext cx="2769988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(universe of keys)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361137" y="1664892"/>
              <a:ext cx="1077218" cy="923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(actual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keys)</a:t>
              </a:r>
            </a:p>
          </p:txBody>
        </p:sp>
        <p:sp>
          <p:nvSpPr>
            <p:cNvPr id="719" name="Shape 719"/>
            <p:cNvSpPr/>
            <p:nvPr/>
          </p:nvSpPr>
          <p:spPr>
            <a:xfrm flipV="1">
              <a:off x="1264627" y="791441"/>
              <a:ext cx="2872154" cy="62937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0" name="Shape 720"/>
            <p:cNvSpPr/>
            <p:nvPr/>
          </p:nvSpPr>
          <p:spPr>
            <a:xfrm flipV="1">
              <a:off x="1723292" y="870643"/>
              <a:ext cx="2413490" cy="91647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1" name="Shape 721"/>
            <p:cNvSpPr/>
            <p:nvPr/>
          </p:nvSpPr>
          <p:spPr>
            <a:xfrm>
              <a:off x="2460381" y="1881880"/>
              <a:ext cx="1676401" cy="25175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2" name="Shape 722"/>
            <p:cNvSpPr/>
            <p:nvPr/>
          </p:nvSpPr>
          <p:spPr>
            <a:xfrm flipV="1">
              <a:off x="1616319" y="2307590"/>
              <a:ext cx="2520462" cy="52471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3" name="Shape 723"/>
            <p:cNvSpPr/>
            <p:nvPr/>
          </p:nvSpPr>
          <p:spPr>
            <a:xfrm>
              <a:off x="2672861" y="2778558"/>
              <a:ext cx="1463920" cy="12870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4" name="Shape 724"/>
            <p:cNvSpPr/>
            <p:nvPr/>
          </p:nvSpPr>
          <p:spPr>
            <a:xfrm>
              <a:off x="1054855" y="2896219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6</a:t>
              </a:r>
            </a:p>
          </p:txBody>
        </p:sp>
        <p:sp>
          <p:nvSpPr>
            <p:cNvPr id="725" name="Shape 725"/>
            <p:cNvSpPr/>
            <p:nvPr/>
          </p:nvSpPr>
          <p:spPr>
            <a:xfrm>
              <a:off x="1970720" y="2760444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8</a:t>
              </a:r>
            </a:p>
          </p:txBody>
        </p:sp>
        <p:sp>
          <p:nvSpPr>
            <p:cNvPr id="726" name="Shape 726"/>
            <p:cNvSpPr/>
            <p:nvPr/>
          </p:nvSpPr>
          <p:spPr>
            <a:xfrm>
              <a:off x="1759705" y="208157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7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1334965" y="3050108"/>
              <a:ext cx="2801816" cy="23477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8" name="Shape 728"/>
            <p:cNvSpPr/>
            <p:nvPr/>
          </p:nvSpPr>
          <p:spPr>
            <a:xfrm flipV="1">
              <a:off x="2039815" y="2228388"/>
              <a:ext cx="2096966" cy="707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29" name="Shape 729"/>
            <p:cNvSpPr/>
            <p:nvPr/>
          </p:nvSpPr>
          <p:spPr>
            <a:xfrm>
              <a:off x="2250830" y="2914332"/>
              <a:ext cx="1887416" cy="241849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732" name="Group 732"/>
            <p:cNvGrpSpPr/>
            <p:nvPr/>
          </p:nvGrpSpPr>
          <p:grpSpPr>
            <a:xfrm>
              <a:off x="5275384" y="700923"/>
              <a:ext cx="422032" cy="339439"/>
              <a:chOff x="0" y="40786"/>
              <a:chExt cx="422031" cy="339437"/>
            </a:xfrm>
          </p:grpSpPr>
          <p:sp>
            <p:nvSpPr>
              <p:cNvPr id="730" name="Shape 730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/>
              </a:p>
            </p:txBody>
          </p:sp>
          <p:sp>
            <p:nvSpPr>
              <p:cNvPr id="731" name="Shape 731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1</a:t>
                </a:r>
              </a:p>
            </p:txBody>
          </p:sp>
        </p:grpSp>
        <p:sp>
          <p:nvSpPr>
            <p:cNvPr id="733" name="Shape 733"/>
            <p:cNvSpPr/>
            <p:nvPr/>
          </p:nvSpPr>
          <p:spPr>
            <a:xfrm>
              <a:off x="5697415" y="700924"/>
              <a:ext cx="42203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36" name="Group 736"/>
            <p:cNvGrpSpPr/>
            <p:nvPr/>
          </p:nvGrpSpPr>
          <p:grpSpPr>
            <a:xfrm>
              <a:off x="6330461" y="700923"/>
              <a:ext cx="422032" cy="339439"/>
              <a:chOff x="0" y="40786"/>
              <a:chExt cx="422031" cy="339437"/>
            </a:xfrm>
          </p:grpSpPr>
          <p:sp>
            <p:nvSpPr>
              <p:cNvPr id="734" name="Shape 734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4</a:t>
                </a:r>
              </a:p>
            </p:txBody>
          </p:sp>
        </p:grpSp>
        <p:grpSp>
          <p:nvGrpSpPr>
            <p:cNvPr id="739" name="Group 739"/>
            <p:cNvGrpSpPr/>
            <p:nvPr/>
          </p:nvGrpSpPr>
          <p:grpSpPr>
            <a:xfrm>
              <a:off x="6752492" y="700923"/>
              <a:ext cx="422032" cy="339439"/>
              <a:chOff x="0" y="22051"/>
              <a:chExt cx="422031" cy="339438"/>
            </a:xfrm>
          </p:grpSpPr>
          <p:sp>
            <p:nvSpPr>
              <p:cNvPr id="737" name="Shape 737"/>
              <p:cNvSpPr/>
              <p:nvPr/>
            </p:nvSpPr>
            <p:spPr>
              <a:xfrm>
                <a:off x="0" y="22051"/>
                <a:ext cx="422031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57127" y="37881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42" name="Group 742"/>
            <p:cNvGrpSpPr/>
            <p:nvPr/>
          </p:nvGrpSpPr>
          <p:grpSpPr>
            <a:xfrm>
              <a:off x="5275384" y="2058669"/>
              <a:ext cx="422032" cy="339439"/>
              <a:chOff x="0" y="40786"/>
              <a:chExt cx="422031" cy="339437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5</a:t>
                </a:r>
              </a:p>
            </p:txBody>
          </p:sp>
        </p:grpSp>
        <p:sp>
          <p:nvSpPr>
            <p:cNvPr id="743" name="Shape 743"/>
            <p:cNvSpPr/>
            <p:nvPr/>
          </p:nvSpPr>
          <p:spPr>
            <a:xfrm>
              <a:off x="5697415" y="2058670"/>
              <a:ext cx="42203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46" name="Group 746"/>
            <p:cNvGrpSpPr/>
            <p:nvPr/>
          </p:nvGrpSpPr>
          <p:grpSpPr>
            <a:xfrm>
              <a:off x="6330461" y="2058669"/>
              <a:ext cx="422032" cy="339439"/>
              <a:chOff x="0" y="40786"/>
              <a:chExt cx="422031" cy="339437"/>
            </a:xfrm>
          </p:grpSpPr>
          <p:sp>
            <p:nvSpPr>
              <p:cNvPr id="744" name="Shape 744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45" name="Shape 745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2</a:t>
                </a:r>
              </a:p>
            </p:txBody>
          </p:sp>
        </p:grpSp>
        <p:sp>
          <p:nvSpPr>
            <p:cNvPr id="747" name="Shape 747"/>
            <p:cNvSpPr/>
            <p:nvPr/>
          </p:nvSpPr>
          <p:spPr>
            <a:xfrm>
              <a:off x="6752492" y="2058670"/>
              <a:ext cx="42203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50" name="Group 750"/>
            <p:cNvGrpSpPr/>
            <p:nvPr/>
          </p:nvGrpSpPr>
          <p:grpSpPr>
            <a:xfrm>
              <a:off x="5275384" y="2714912"/>
              <a:ext cx="422032" cy="339439"/>
              <a:chOff x="0" y="40786"/>
              <a:chExt cx="422031" cy="339437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3</a:t>
                </a:r>
              </a:p>
            </p:txBody>
          </p:sp>
        </p:grpSp>
        <p:grpSp>
          <p:nvGrpSpPr>
            <p:cNvPr id="753" name="Group 753"/>
            <p:cNvGrpSpPr/>
            <p:nvPr/>
          </p:nvGrpSpPr>
          <p:grpSpPr>
            <a:xfrm>
              <a:off x="5275384" y="3088292"/>
              <a:ext cx="422032" cy="339439"/>
              <a:chOff x="0" y="40786"/>
              <a:chExt cx="422031" cy="339437"/>
            </a:xfrm>
          </p:grpSpPr>
          <p:sp>
            <p:nvSpPr>
              <p:cNvPr id="751" name="Shape 751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8</a:t>
                </a:r>
              </a:p>
            </p:txBody>
          </p:sp>
        </p:grpSp>
        <p:sp>
          <p:nvSpPr>
            <p:cNvPr id="754" name="Shape 754"/>
            <p:cNvSpPr/>
            <p:nvPr/>
          </p:nvSpPr>
          <p:spPr>
            <a:xfrm>
              <a:off x="5697415" y="3088293"/>
              <a:ext cx="422031" cy="339437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57" name="Group 757"/>
            <p:cNvGrpSpPr/>
            <p:nvPr/>
          </p:nvGrpSpPr>
          <p:grpSpPr>
            <a:xfrm>
              <a:off x="6330461" y="3088292"/>
              <a:ext cx="422032" cy="339439"/>
              <a:chOff x="0" y="40786"/>
              <a:chExt cx="422031" cy="339437"/>
            </a:xfrm>
          </p:grpSpPr>
          <p:sp>
            <p:nvSpPr>
              <p:cNvPr id="755" name="Shape 755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56" name="Shape 756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6</a:t>
                </a:r>
              </a:p>
            </p:txBody>
          </p:sp>
        </p:grpSp>
        <p:grpSp>
          <p:nvGrpSpPr>
            <p:cNvPr id="760" name="Group 760"/>
            <p:cNvGrpSpPr/>
            <p:nvPr/>
          </p:nvGrpSpPr>
          <p:grpSpPr>
            <a:xfrm>
              <a:off x="6752492" y="3088292"/>
              <a:ext cx="422032" cy="339439"/>
              <a:chOff x="0" y="22051"/>
              <a:chExt cx="422031" cy="339438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0" y="22051"/>
                <a:ext cx="422031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57127" y="37881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63" name="Group 763"/>
            <p:cNvGrpSpPr/>
            <p:nvPr/>
          </p:nvGrpSpPr>
          <p:grpSpPr>
            <a:xfrm>
              <a:off x="5697415" y="2714912"/>
              <a:ext cx="422032" cy="339439"/>
              <a:chOff x="0" y="22051"/>
              <a:chExt cx="422031" cy="339438"/>
            </a:xfrm>
          </p:grpSpPr>
          <p:sp>
            <p:nvSpPr>
              <p:cNvPr id="761" name="Shape 761"/>
              <p:cNvSpPr/>
              <p:nvPr/>
            </p:nvSpPr>
            <p:spPr>
              <a:xfrm>
                <a:off x="0" y="22051"/>
                <a:ext cx="422031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57127" y="37881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66" name="Group 766"/>
            <p:cNvGrpSpPr/>
            <p:nvPr/>
          </p:nvGrpSpPr>
          <p:grpSpPr>
            <a:xfrm>
              <a:off x="7385538" y="2058669"/>
              <a:ext cx="422032" cy="339439"/>
              <a:chOff x="0" y="40786"/>
              <a:chExt cx="422031" cy="339437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0" y="40786"/>
                <a:ext cx="422031" cy="339437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106018" y="56617"/>
                <a:ext cx="209994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7</a:t>
                </a:r>
              </a:p>
            </p:txBody>
          </p:sp>
        </p:grpSp>
        <p:grpSp>
          <p:nvGrpSpPr>
            <p:cNvPr id="769" name="Group 769"/>
            <p:cNvGrpSpPr/>
            <p:nvPr/>
          </p:nvGrpSpPr>
          <p:grpSpPr>
            <a:xfrm>
              <a:off x="7807569" y="2058669"/>
              <a:ext cx="422032" cy="339439"/>
              <a:chOff x="0" y="22051"/>
              <a:chExt cx="422031" cy="339438"/>
            </a:xfrm>
          </p:grpSpPr>
          <p:sp>
            <p:nvSpPr>
              <p:cNvPr id="767" name="Shape 767"/>
              <p:cNvSpPr/>
              <p:nvPr/>
            </p:nvSpPr>
            <p:spPr>
              <a:xfrm>
                <a:off x="0" y="22051"/>
                <a:ext cx="422031" cy="339438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57127" y="37881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770" name="Shape 770"/>
            <p:cNvSpPr/>
            <p:nvPr/>
          </p:nvSpPr>
          <p:spPr>
            <a:xfrm>
              <a:off x="5908430" y="870642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1" name="Shape 771"/>
            <p:cNvSpPr/>
            <p:nvPr/>
          </p:nvSpPr>
          <p:spPr>
            <a:xfrm>
              <a:off x="5908430" y="2228388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8430" y="3246697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6963507" y="2228388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4853353" y="870642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4853353" y="2228388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4853353" y="2907261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4853353" y="3246697"/>
              <a:ext cx="422031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  <p:sp>
        <p:nvSpPr>
          <p:cNvPr id="779" name="Shape 779"/>
          <p:cNvSpPr/>
          <p:nvPr/>
        </p:nvSpPr>
        <p:spPr>
          <a:xfrm>
            <a:off x="2652714" y="2316958"/>
            <a:ext cx="19812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 b="0"/>
            </a:pPr>
            <a:r>
              <a:rPr sz="2000" b="1"/>
              <a:t> </a:t>
            </a:r>
            <a:r>
              <a:rPr sz="2400" b="1" i="1"/>
              <a:t>O</a:t>
            </a:r>
            <a:r>
              <a:rPr sz="2400" b="1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xmlns="" val="17999393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build="p" bldLvl="5" animBg="1" advAuto="0"/>
      <p:bldP spid="779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Chained-Hash-Search(T,  key)</a:t>
            </a:r>
          </a:p>
        </p:txBody>
      </p:sp>
      <p:sp>
        <p:nvSpPr>
          <p:cNvPr id="782" name="Shape 78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在链表</a:t>
            </a:r>
            <a:r>
              <a:rPr sz="2400" b="1" i="1"/>
              <a:t>T</a:t>
            </a:r>
            <a:r>
              <a:rPr sz="2400" b="1"/>
              <a:t>[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key</a:t>
            </a:r>
            <a:r>
              <a:rPr sz="2400" b="1"/>
              <a:t>)]</a:t>
            </a:r>
            <a:r>
              <a:rPr/>
              <a:t>中搜索记录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Search the record in the list </a:t>
            </a:r>
            <a:r>
              <a:rPr sz="2400" b="1" i="1"/>
              <a:t>T</a:t>
            </a:r>
            <a:r>
              <a:rPr sz="2400" b="1"/>
              <a:t>[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key</a:t>
            </a:r>
            <a:r>
              <a:rPr sz="2400" b="1"/>
              <a:t>)]. 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运行时间：依赖于链表的长度</a:t>
            </a:r>
          </a:p>
        </p:txBody>
      </p:sp>
      <p:grpSp>
        <p:nvGrpSpPr>
          <p:cNvPr id="876" name="Group 876"/>
          <p:cNvGrpSpPr/>
          <p:nvPr/>
        </p:nvGrpSpPr>
        <p:grpSpPr>
          <a:xfrm>
            <a:off x="381000" y="3122711"/>
            <a:ext cx="8077202" cy="3355778"/>
            <a:chOff x="0" y="37882"/>
            <a:chExt cx="8077201" cy="3355777"/>
          </a:xfrm>
        </p:grpSpPr>
        <p:sp>
          <p:nvSpPr>
            <p:cNvPr id="783" name="Shape 783"/>
            <p:cNvSpPr/>
            <p:nvPr/>
          </p:nvSpPr>
          <p:spPr>
            <a:xfrm>
              <a:off x="0" y="283210"/>
              <a:ext cx="3589867" cy="304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76143" y="892809"/>
              <a:ext cx="3106617" cy="219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grpSp>
          <p:nvGrpSpPr>
            <p:cNvPr id="787" name="Group 787"/>
            <p:cNvGrpSpPr/>
            <p:nvPr/>
          </p:nvGrpSpPr>
          <p:grpSpPr>
            <a:xfrm>
              <a:off x="4073118" y="3085882"/>
              <a:ext cx="897468" cy="307777"/>
              <a:chOff x="0" y="37882"/>
              <a:chExt cx="897467" cy="307776"/>
            </a:xfrm>
          </p:grpSpPr>
          <p:sp>
            <p:nvSpPr>
              <p:cNvPr id="785" name="Shape 785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788" name="Shape 788"/>
            <p:cNvSpPr/>
            <p:nvPr/>
          </p:nvSpPr>
          <p:spPr>
            <a:xfrm>
              <a:off x="4073118" y="2782570"/>
              <a:ext cx="897467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4073118" y="2477770"/>
              <a:ext cx="897467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92" name="Group 792"/>
            <p:cNvGrpSpPr/>
            <p:nvPr/>
          </p:nvGrpSpPr>
          <p:grpSpPr>
            <a:xfrm>
              <a:off x="4073118" y="2171482"/>
              <a:ext cx="897468" cy="307777"/>
              <a:chOff x="0" y="37882"/>
              <a:chExt cx="897467" cy="307776"/>
            </a:xfrm>
          </p:grpSpPr>
          <p:sp>
            <p:nvSpPr>
              <p:cNvPr id="790" name="Shape 790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91" name="Shape 791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793" name="Shape 793"/>
            <p:cNvSpPr/>
            <p:nvPr/>
          </p:nvSpPr>
          <p:spPr>
            <a:xfrm>
              <a:off x="4073118" y="1868170"/>
              <a:ext cx="897467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96" name="Group 796"/>
            <p:cNvGrpSpPr/>
            <p:nvPr/>
          </p:nvGrpSpPr>
          <p:grpSpPr>
            <a:xfrm>
              <a:off x="4073118" y="1561882"/>
              <a:ext cx="897468" cy="307777"/>
              <a:chOff x="0" y="37882"/>
              <a:chExt cx="897467" cy="307776"/>
            </a:xfrm>
          </p:grpSpPr>
          <p:sp>
            <p:nvSpPr>
              <p:cNvPr id="794" name="Shape 794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95" name="Shape 795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799" name="Group 799"/>
            <p:cNvGrpSpPr/>
            <p:nvPr/>
          </p:nvGrpSpPr>
          <p:grpSpPr>
            <a:xfrm>
              <a:off x="4073118" y="1257082"/>
              <a:ext cx="897468" cy="307777"/>
              <a:chOff x="0" y="37882"/>
              <a:chExt cx="897467" cy="307776"/>
            </a:xfrm>
          </p:grpSpPr>
          <p:sp>
            <p:nvSpPr>
              <p:cNvPr id="797" name="Shape 797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798" name="Shape 798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02" name="Group 802"/>
            <p:cNvGrpSpPr/>
            <p:nvPr/>
          </p:nvGrpSpPr>
          <p:grpSpPr>
            <a:xfrm>
              <a:off x="4073118" y="952282"/>
              <a:ext cx="897468" cy="307777"/>
              <a:chOff x="0" y="37882"/>
              <a:chExt cx="897467" cy="307776"/>
            </a:xfrm>
          </p:grpSpPr>
          <p:sp>
            <p:nvSpPr>
              <p:cNvPr id="800" name="Shape 800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01" name="Shape 801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803" name="Shape 803"/>
            <p:cNvSpPr/>
            <p:nvPr/>
          </p:nvSpPr>
          <p:spPr>
            <a:xfrm>
              <a:off x="4073118" y="648970"/>
              <a:ext cx="897467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06" name="Group 806"/>
            <p:cNvGrpSpPr/>
            <p:nvPr/>
          </p:nvGrpSpPr>
          <p:grpSpPr>
            <a:xfrm>
              <a:off x="4073118" y="342682"/>
              <a:ext cx="897468" cy="307777"/>
              <a:chOff x="0" y="37882"/>
              <a:chExt cx="897467" cy="307776"/>
            </a:xfrm>
          </p:grpSpPr>
          <p:sp>
            <p:nvSpPr>
              <p:cNvPr id="804" name="Shape 804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294844" y="37882"/>
                <a:ext cx="307777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09" name="Group 809"/>
            <p:cNvGrpSpPr/>
            <p:nvPr/>
          </p:nvGrpSpPr>
          <p:grpSpPr>
            <a:xfrm>
              <a:off x="4073118" y="37882"/>
              <a:ext cx="897468" cy="307777"/>
              <a:chOff x="0" y="37882"/>
              <a:chExt cx="897467" cy="307776"/>
            </a:xfrm>
          </p:grpSpPr>
          <p:sp>
            <p:nvSpPr>
              <p:cNvPr id="807" name="Shape 807"/>
              <p:cNvSpPr/>
              <p:nvPr/>
            </p:nvSpPr>
            <p:spPr>
              <a:xfrm>
                <a:off x="0" y="39369"/>
                <a:ext cx="897467" cy="304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371789" y="37882"/>
                <a:ext cx="153888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T</a:t>
                </a:r>
              </a:p>
            </p:txBody>
          </p:sp>
        </p:grpSp>
        <p:sp>
          <p:nvSpPr>
            <p:cNvPr id="810" name="Shape 810"/>
            <p:cNvSpPr/>
            <p:nvPr/>
          </p:nvSpPr>
          <p:spPr>
            <a:xfrm>
              <a:off x="1414512" y="147044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4</a:t>
              </a:r>
            </a:p>
          </p:txBody>
        </p:sp>
        <p:sp>
          <p:nvSpPr>
            <p:cNvPr id="811" name="Shape 811"/>
            <p:cNvSpPr/>
            <p:nvPr/>
          </p:nvSpPr>
          <p:spPr>
            <a:xfrm>
              <a:off x="1309519" y="240897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2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6496" y="236071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3</a:t>
              </a:r>
            </a:p>
          </p:txBody>
        </p:sp>
        <p:sp>
          <p:nvSpPr>
            <p:cNvPr id="813" name="Shape 813"/>
            <p:cNvSpPr/>
            <p:nvPr/>
          </p:nvSpPr>
          <p:spPr>
            <a:xfrm>
              <a:off x="964340" y="114151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1</a:t>
              </a:r>
            </a:p>
          </p:txBody>
        </p:sp>
        <p:sp>
          <p:nvSpPr>
            <p:cNvPr id="814" name="Shape 814"/>
            <p:cNvSpPr/>
            <p:nvPr/>
          </p:nvSpPr>
          <p:spPr>
            <a:xfrm>
              <a:off x="2137950" y="15555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5</a:t>
              </a:r>
            </a:p>
          </p:txBody>
        </p:sp>
        <p:sp>
          <p:nvSpPr>
            <p:cNvPr id="815" name="Shape 815"/>
            <p:cNvSpPr/>
            <p:nvPr/>
          </p:nvSpPr>
          <p:spPr>
            <a:xfrm>
              <a:off x="409939" y="365324"/>
              <a:ext cx="2769989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(universe of keys)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344475" y="1467465"/>
              <a:ext cx="1077218" cy="923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(actual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keys)</a:t>
              </a:r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1241208" y="730250"/>
              <a:ext cx="2818966" cy="5651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1691379" y="801369"/>
              <a:ext cx="2368795" cy="822962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19" name="Shape 819"/>
            <p:cNvSpPr/>
            <p:nvPr/>
          </p:nvSpPr>
          <p:spPr>
            <a:xfrm>
              <a:off x="2414818" y="1709420"/>
              <a:ext cx="1645356" cy="22606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20" name="Shape 820"/>
            <p:cNvSpPr/>
            <p:nvPr/>
          </p:nvSpPr>
          <p:spPr>
            <a:xfrm flipV="1">
              <a:off x="1586387" y="2091690"/>
              <a:ext cx="2473788" cy="47117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21" name="Shape 821"/>
            <p:cNvSpPr/>
            <p:nvPr/>
          </p:nvSpPr>
          <p:spPr>
            <a:xfrm>
              <a:off x="2623364" y="2514600"/>
              <a:ext cx="1436810" cy="11557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22" name="Shape 822"/>
            <p:cNvSpPr/>
            <p:nvPr/>
          </p:nvSpPr>
          <p:spPr>
            <a:xfrm>
              <a:off x="1033376" y="260455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6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1932281" y="24826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8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5173" y="18730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7</a:t>
              </a:r>
            </a:p>
          </p:txBody>
        </p:sp>
        <p:sp>
          <p:nvSpPr>
            <p:cNvPr id="825" name="Shape 825"/>
            <p:cNvSpPr/>
            <p:nvPr/>
          </p:nvSpPr>
          <p:spPr>
            <a:xfrm>
              <a:off x="1310244" y="2758440"/>
              <a:ext cx="2749930" cy="21082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26" name="Shape 826"/>
            <p:cNvSpPr/>
            <p:nvPr/>
          </p:nvSpPr>
          <p:spPr>
            <a:xfrm flipV="1">
              <a:off x="2002041" y="2020570"/>
              <a:ext cx="2058134" cy="63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09148" y="2636520"/>
              <a:ext cx="1852464" cy="21717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830" name="Group 830"/>
            <p:cNvGrpSpPr/>
            <p:nvPr/>
          </p:nvGrpSpPr>
          <p:grpSpPr>
            <a:xfrm>
              <a:off x="5177692" y="647482"/>
              <a:ext cx="414217" cy="307777"/>
              <a:chOff x="0" y="56617"/>
              <a:chExt cx="414216" cy="307776"/>
            </a:xfrm>
          </p:grpSpPr>
          <p:sp>
            <p:nvSpPr>
              <p:cNvPr id="828" name="Shape 828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/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1</a:t>
                </a:r>
              </a:p>
            </p:txBody>
          </p:sp>
        </p:grpSp>
        <p:sp>
          <p:nvSpPr>
            <p:cNvPr id="831" name="Shape 831"/>
            <p:cNvSpPr/>
            <p:nvPr/>
          </p:nvSpPr>
          <p:spPr>
            <a:xfrm>
              <a:off x="5591907" y="648970"/>
              <a:ext cx="414216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34" name="Group 834"/>
            <p:cNvGrpSpPr/>
            <p:nvPr/>
          </p:nvGrpSpPr>
          <p:grpSpPr>
            <a:xfrm>
              <a:off x="6213230" y="647482"/>
              <a:ext cx="414217" cy="307777"/>
              <a:chOff x="0" y="56617"/>
              <a:chExt cx="414216" cy="307776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4</a:t>
                </a:r>
              </a:p>
            </p:txBody>
          </p:sp>
        </p:grpSp>
        <p:grpSp>
          <p:nvGrpSpPr>
            <p:cNvPr id="837" name="Group 837"/>
            <p:cNvGrpSpPr/>
            <p:nvPr/>
          </p:nvGrpSpPr>
          <p:grpSpPr>
            <a:xfrm>
              <a:off x="6627445" y="647482"/>
              <a:ext cx="414217" cy="307777"/>
              <a:chOff x="0" y="37882"/>
              <a:chExt cx="414216" cy="307776"/>
            </a:xfrm>
          </p:grpSpPr>
          <p:sp>
            <p:nvSpPr>
              <p:cNvPr id="835" name="Shape 835"/>
              <p:cNvSpPr/>
              <p:nvPr/>
            </p:nvSpPr>
            <p:spPr>
              <a:xfrm>
                <a:off x="0" y="39369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53219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40" name="Group 840"/>
            <p:cNvGrpSpPr/>
            <p:nvPr/>
          </p:nvGrpSpPr>
          <p:grpSpPr>
            <a:xfrm>
              <a:off x="5177692" y="1866682"/>
              <a:ext cx="414217" cy="307777"/>
              <a:chOff x="0" y="56617"/>
              <a:chExt cx="414216" cy="307776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5</a:t>
                </a:r>
              </a:p>
            </p:txBody>
          </p:sp>
        </p:grpSp>
        <p:sp>
          <p:nvSpPr>
            <p:cNvPr id="841" name="Shape 841"/>
            <p:cNvSpPr/>
            <p:nvPr/>
          </p:nvSpPr>
          <p:spPr>
            <a:xfrm>
              <a:off x="5591907" y="1868170"/>
              <a:ext cx="414216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44" name="Group 844"/>
            <p:cNvGrpSpPr/>
            <p:nvPr/>
          </p:nvGrpSpPr>
          <p:grpSpPr>
            <a:xfrm>
              <a:off x="6213230" y="1866682"/>
              <a:ext cx="414217" cy="307777"/>
              <a:chOff x="0" y="56617"/>
              <a:chExt cx="414216" cy="307776"/>
            </a:xfrm>
          </p:grpSpPr>
          <p:sp>
            <p:nvSpPr>
              <p:cNvPr id="842" name="Shape 842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2</a:t>
                </a:r>
              </a:p>
            </p:txBody>
          </p:sp>
        </p:grpSp>
        <p:sp>
          <p:nvSpPr>
            <p:cNvPr id="845" name="Shape 845"/>
            <p:cNvSpPr/>
            <p:nvPr/>
          </p:nvSpPr>
          <p:spPr>
            <a:xfrm>
              <a:off x="6627445" y="1868170"/>
              <a:ext cx="414216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48" name="Group 848"/>
            <p:cNvGrpSpPr/>
            <p:nvPr/>
          </p:nvGrpSpPr>
          <p:grpSpPr>
            <a:xfrm>
              <a:off x="5177692" y="2455962"/>
              <a:ext cx="414217" cy="307777"/>
              <a:chOff x="0" y="56617"/>
              <a:chExt cx="414216" cy="307776"/>
            </a:xfrm>
          </p:grpSpPr>
          <p:sp>
            <p:nvSpPr>
              <p:cNvPr id="846" name="Shape 846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47" name="Shape 847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3</a:t>
                </a:r>
              </a:p>
            </p:txBody>
          </p:sp>
        </p:grpSp>
        <p:grpSp>
          <p:nvGrpSpPr>
            <p:cNvPr id="851" name="Group 851"/>
            <p:cNvGrpSpPr/>
            <p:nvPr/>
          </p:nvGrpSpPr>
          <p:grpSpPr>
            <a:xfrm>
              <a:off x="5177692" y="2791242"/>
              <a:ext cx="414217" cy="307777"/>
              <a:chOff x="0" y="56617"/>
              <a:chExt cx="414216" cy="307776"/>
            </a:xfrm>
          </p:grpSpPr>
          <p:sp>
            <p:nvSpPr>
              <p:cNvPr id="849" name="Shape 849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50" name="Shape 850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8</a:t>
                </a:r>
              </a:p>
            </p:txBody>
          </p:sp>
        </p:grpSp>
        <p:sp>
          <p:nvSpPr>
            <p:cNvPr id="852" name="Shape 852"/>
            <p:cNvSpPr/>
            <p:nvPr/>
          </p:nvSpPr>
          <p:spPr>
            <a:xfrm>
              <a:off x="5591907" y="2792730"/>
              <a:ext cx="414216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55" name="Group 855"/>
            <p:cNvGrpSpPr/>
            <p:nvPr/>
          </p:nvGrpSpPr>
          <p:grpSpPr>
            <a:xfrm>
              <a:off x="6213230" y="2791242"/>
              <a:ext cx="414217" cy="307777"/>
              <a:chOff x="0" y="56617"/>
              <a:chExt cx="414216" cy="307776"/>
            </a:xfrm>
          </p:grpSpPr>
          <p:sp>
            <p:nvSpPr>
              <p:cNvPr id="853" name="Shape 853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54" name="Shape 854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6</a:t>
                </a:r>
              </a:p>
            </p:txBody>
          </p:sp>
        </p:grpSp>
        <p:grpSp>
          <p:nvGrpSpPr>
            <p:cNvPr id="858" name="Group 858"/>
            <p:cNvGrpSpPr/>
            <p:nvPr/>
          </p:nvGrpSpPr>
          <p:grpSpPr>
            <a:xfrm>
              <a:off x="6627445" y="2791242"/>
              <a:ext cx="414217" cy="307777"/>
              <a:chOff x="0" y="37882"/>
              <a:chExt cx="414216" cy="307776"/>
            </a:xfrm>
          </p:grpSpPr>
          <p:sp>
            <p:nvSpPr>
              <p:cNvPr id="856" name="Shape 856"/>
              <p:cNvSpPr/>
              <p:nvPr/>
            </p:nvSpPr>
            <p:spPr>
              <a:xfrm>
                <a:off x="0" y="39369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57" name="Shape 857"/>
              <p:cNvSpPr/>
              <p:nvPr/>
            </p:nvSpPr>
            <p:spPr>
              <a:xfrm>
                <a:off x="53219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61" name="Group 861"/>
            <p:cNvGrpSpPr/>
            <p:nvPr/>
          </p:nvGrpSpPr>
          <p:grpSpPr>
            <a:xfrm>
              <a:off x="5591907" y="2455962"/>
              <a:ext cx="414217" cy="307777"/>
              <a:chOff x="0" y="37882"/>
              <a:chExt cx="414216" cy="307776"/>
            </a:xfrm>
          </p:grpSpPr>
          <p:sp>
            <p:nvSpPr>
              <p:cNvPr id="859" name="Shape 859"/>
              <p:cNvSpPr/>
              <p:nvPr/>
            </p:nvSpPr>
            <p:spPr>
              <a:xfrm>
                <a:off x="0" y="39369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60" name="Shape 860"/>
              <p:cNvSpPr/>
              <p:nvPr/>
            </p:nvSpPr>
            <p:spPr>
              <a:xfrm>
                <a:off x="53219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64" name="Group 864"/>
            <p:cNvGrpSpPr/>
            <p:nvPr/>
          </p:nvGrpSpPr>
          <p:grpSpPr>
            <a:xfrm>
              <a:off x="7248769" y="1866682"/>
              <a:ext cx="414217" cy="307777"/>
              <a:chOff x="0" y="56617"/>
              <a:chExt cx="414216" cy="307776"/>
            </a:xfrm>
          </p:grpSpPr>
          <p:sp>
            <p:nvSpPr>
              <p:cNvPr id="862" name="Shape 862"/>
              <p:cNvSpPr/>
              <p:nvPr/>
            </p:nvSpPr>
            <p:spPr>
              <a:xfrm>
                <a:off x="0" y="58104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63" name="Shape 863"/>
              <p:cNvSpPr/>
              <p:nvPr/>
            </p:nvSpPr>
            <p:spPr>
              <a:xfrm>
                <a:off x="102111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7</a:t>
                </a:r>
              </a:p>
            </p:txBody>
          </p:sp>
        </p:grpSp>
        <p:grpSp>
          <p:nvGrpSpPr>
            <p:cNvPr id="867" name="Group 867"/>
            <p:cNvGrpSpPr/>
            <p:nvPr/>
          </p:nvGrpSpPr>
          <p:grpSpPr>
            <a:xfrm>
              <a:off x="7662984" y="1866682"/>
              <a:ext cx="414217" cy="307777"/>
              <a:chOff x="0" y="37882"/>
              <a:chExt cx="414216" cy="307776"/>
            </a:xfrm>
          </p:grpSpPr>
          <p:sp>
            <p:nvSpPr>
              <p:cNvPr id="865" name="Shape 865"/>
              <p:cNvSpPr/>
              <p:nvPr/>
            </p:nvSpPr>
            <p:spPr>
              <a:xfrm>
                <a:off x="0" y="39369"/>
                <a:ext cx="414216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53219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868" name="Shape 868"/>
            <p:cNvSpPr/>
            <p:nvPr/>
          </p:nvSpPr>
          <p:spPr>
            <a:xfrm>
              <a:off x="5799015" y="8013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5799015" y="20205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5799015" y="29349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6834554" y="20205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763477" y="8013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763477" y="20205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763477" y="26301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763477" y="2934970"/>
              <a:ext cx="414216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18483961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概要Outline</a:t>
            </a:r>
            <a:endParaRPr sz="4000" dirty="0"/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038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22325" indent="-322325" defTabSz="859536">
              <a:spcBef>
                <a:spcPts val="500"/>
              </a:spcBef>
              <a:defRPr sz="1800"/>
            </a:pPr>
            <a:r>
              <a:rPr sz="2632"/>
              <a:t>需要一种动态集合结构，能有效地支持下列操作：</a:t>
            </a:r>
            <a:endParaRPr sz="2256" b="1"/>
          </a:p>
          <a:p>
            <a:pPr marL="675989" lvl="1" indent="-246221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Search</a:t>
            </a:r>
            <a:endParaRPr sz="2256"/>
          </a:p>
          <a:p>
            <a:pPr marL="675989" lvl="1" indent="-246221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Insert</a:t>
            </a:r>
            <a:endParaRPr sz="2256"/>
          </a:p>
          <a:p>
            <a:pPr marL="675989" lvl="1" indent="-246221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Delete </a:t>
            </a:r>
            <a:endParaRPr sz="2256"/>
          </a:p>
          <a:p>
            <a:pPr marL="276279" indent="-276279" defTabSz="859536">
              <a:spcBef>
                <a:spcPts val="500"/>
              </a:spcBef>
              <a:defRPr sz="1800"/>
            </a:pPr>
            <a:r>
              <a:rPr sz="2256"/>
              <a:t>Hash表</a:t>
            </a:r>
            <a:endParaRPr sz="2256" b="1"/>
          </a:p>
          <a:p>
            <a:pPr marL="683024" lvl="1" indent="-253256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基本概念</a:t>
            </a:r>
            <a:endParaRPr sz="2256"/>
          </a:p>
          <a:p>
            <a:pPr marL="683024" lvl="1" indent="-253256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Hash函数</a:t>
            </a:r>
            <a:endParaRPr sz="2256"/>
          </a:p>
          <a:p>
            <a:pPr marL="683024" lvl="1" indent="-253256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冲突解决</a:t>
            </a:r>
            <a:endParaRPr sz="2256"/>
          </a:p>
          <a:p>
            <a:pPr marL="683024" lvl="1" indent="-253256" defTabSz="859536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068" b="1"/>
              <a:t>开放寻址</a:t>
            </a:r>
          </a:p>
        </p:txBody>
      </p:sp>
    </p:spTree>
    <p:extLst>
      <p:ext uri="{BB962C8B-B14F-4D97-AF65-F5344CB8AC3E}">
        <p14:creationId xmlns:p14="http://schemas.microsoft.com/office/powerpoint/2010/main" xmlns="" val="395206775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Chained-Hash-Delete(T,  key)</a:t>
            </a:r>
          </a:p>
        </p:txBody>
      </p:sp>
      <p:sp>
        <p:nvSpPr>
          <p:cNvPr id="879" name="Shape 879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在</a:t>
            </a:r>
            <a:r>
              <a:rPr sz="2400" b="1" i="1"/>
              <a:t>T</a:t>
            </a:r>
            <a:r>
              <a:rPr sz="2400" b="1"/>
              <a:t>[</a:t>
            </a:r>
            <a:r>
              <a:rPr sz="2400" b="1" i="1"/>
              <a:t>h</a:t>
            </a:r>
            <a:r>
              <a:rPr sz="2400" b="1"/>
              <a:t>(</a:t>
            </a:r>
            <a:r>
              <a:rPr sz="2400" b="1" i="1"/>
              <a:t>key</a:t>
            </a:r>
            <a:r>
              <a:rPr sz="2400" b="1"/>
              <a:t>)]中搜索记录，然后删除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运行时间：与搜索的时间相同 </a:t>
            </a:r>
          </a:p>
        </p:txBody>
      </p:sp>
      <p:grpSp>
        <p:nvGrpSpPr>
          <p:cNvPr id="973" name="Group 973"/>
          <p:cNvGrpSpPr/>
          <p:nvPr/>
        </p:nvGrpSpPr>
        <p:grpSpPr>
          <a:xfrm>
            <a:off x="533401" y="3198911"/>
            <a:ext cx="7924803" cy="3355778"/>
            <a:chOff x="-1" y="37882"/>
            <a:chExt cx="7924802" cy="3355777"/>
          </a:xfrm>
        </p:grpSpPr>
        <p:sp>
          <p:nvSpPr>
            <p:cNvPr id="880" name="Shape 880"/>
            <p:cNvSpPr/>
            <p:nvPr/>
          </p:nvSpPr>
          <p:spPr>
            <a:xfrm>
              <a:off x="-1" y="283210"/>
              <a:ext cx="3522136" cy="304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0933" y="892809"/>
              <a:ext cx="3048001" cy="219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grpSp>
          <p:nvGrpSpPr>
            <p:cNvPr id="884" name="Group 884"/>
            <p:cNvGrpSpPr/>
            <p:nvPr/>
          </p:nvGrpSpPr>
          <p:grpSpPr>
            <a:xfrm>
              <a:off x="3996266" y="3085882"/>
              <a:ext cx="880535" cy="307777"/>
              <a:chOff x="0" y="37882"/>
              <a:chExt cx="880533" cy="307776"/>
            </a:xfrm>
          </p:grpSpPr>
          <p:sp>
            <p:nvSpPr>
              <p:cNvPr id="882" name="Shape 882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885" name="Shape 885"/>
            <p:cNvSpPr/>
            <p:nvPr/>
          </p:nvSpPr>
          <p:spPr>
            <a:xfrm>
              <a:off x="3996266" y="2782570"/>
              <a:ext cx="880534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3996266" y="2477770"/>
              <a:ext cx="880534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89" name="Group 889"/>
            <p:cNvGrpSpPr/>
            <p:nvPr/>
          </p:nvGrpSpPr>
          <p:grpSpPr>
            <a:xfrm>
              <a:off x="3996266" y="2171482"/>
              <a:ext cx="880535" cy="307777"/>
              <a:chOff x="0" y="37882"/>
              <a:chExt cx="880533" cy="307776"/>
            </a:xfrm>
          </p:grpSpPr>
          <p:sp>
            <p:nvSpPr>
              <p:cNvPr id="887" name="Shape 887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890" name="Shape 890"/>
            <p:cNvSpPr/>
            <p:nvPr/>
          </p:nvSpPr>
          <p:spPr>
            <a:xfrm>
              <a:off x="3996266" y="1868170"/>
              <a:ext cx="880534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93" name="Group 893"/>
            <p:cNvGrpSpPr/>
            <p:nvPr/>
          </p:nvGrpSpPr>
          <p:grpSpPr>
            <a:xfrm>
              <a:off x="3996266" y="1561882"/>
              <a:ext cx="880535" cy="307777"/>
              <a:chOff x="0" y="37882"/>
              <a:chExt cx="880533" cy="307776"/>
            </a:xfrm>
          </p:grpSpPr>
          <p:sp>
            <p:nvSpPr>
              <p:cNvPr id="891" name="Shape 891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96" name="Group 896"/>
            <p:cNvGrpSpPr/>
            <p:nvPr/>
          </p:nvGrpSpPr>
          <p:grpSpPr>
            <a:xfrm>
              <a:off x="3996266" y="1257082"/>
              <a:ext cx="880535" cy="307777"/>
              <a:chOff x="0" y="37882"/>
              <a:chExt cx="880533" cy="307776"/>
            </a:xfrm>
          </p:grpSpPr>
          <p:sp>
            <p:nvSpPr>
              <p:cNvPr id="894" name="Shape 894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899" name="Group 899"/>
            <p:cNvGrpSpPr/>
            <p:nvPr/>
          </p:nvGrpSpPr>
          <p:grpSpPr>
            <a:xfrm>
              <a:off x="3996266" y="952282"/>
              <a:ext cx="880535" cy="307777"/>
              <a:chOff x="0" y="37882"/>
              <a:chExt cx="880533" cy="307776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900" name="Shape 900"/>
            <p:cNvSpPr/>
            <p:nvPr/>
          </p:nvSpPr>
          <p:spPr>
            <a:xfrm>
              <a:off x="3996266" y="648970"/>
              <a:ext cx="880534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03" name="Group 903"/>
            <p:cNvGrpSpPr/>
            <p:nvPr/>
          </p:nvGrpSpPr>
          <p:grpSpPr>
            <a:xfrm>
              <a:off x="3996266" y="342682"/>
              <a:ext cx="880535" cy="307777"/>
              <a:chOff x="0" y="37882"/>
              <a:chExt cx="880533" cy="307776"/>
            </a:xfrm>
          </p:grpSpPr>
          <p:sp>
            <p:nvSpPr>
              <p:cNvPr id="901" name="Shape 901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286378" y="37882"/>
                <a:ext cx="307776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906" name="Group 906"/>
            <p:cNvGrpSpPr/>
            <p:nvPr/>
          </p:nvGrpSpPr>
          <p:grpSpPr>
            <a:xfrm>
              <a:off x="3996266" y="37882"/>
              <a:ext cx="880535" cy="307777"/>
              <a:chOff x="0" y="37882"/>
              <a:chExt cx="880533" cy="307776"/>
            </a:xfrm>
          </p:grpSpPr>
          <p:sp>
            <p:nvSpPr>
              <p:cNvPr id="904" name="Shape 904"/>
              <p:cNvSpPr/>
              <p:nvPr/>
            </p:nvSpPr>
            <p:spPr>
              <a:xfrm>
                <a:off x="0" y="39369"/>
                <a:ext cx="880533" cy="3048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363323" y="37882"/>
                <a:ext cx="153888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T</a:t>
                </a:r>
              </a:p>
            </p:txBody>
          </p:sp>
        </p:grpSp>
        <p:sp>
          <p:nvSpPr>
            <p:cNvPr id="907" name="Shape 907"/>
            <p:cNvSpPr/>
            <p:nvPr/>
          </p:nvSpPr>
          <p:spPr>
            <a:xfrm>
              <a:off x="1385842" y="147044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4</a:t>
              </a:r>
            </a:p>
          </p:txBody>
        </p:sp>
        <p:sp>
          <p:nvSpPr>
            <p:cNvPr id="908" name="Shape 908"/>
            <p:cNvSpPr/>
            <p:nvPr/>
          </p:nvSpPr>
          <p:spPr>
            <a:xfrm>
              <a:off x="1282831" y="240897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2</a:t>
              </a:r>
            </a:p>
          </p:txBody>
        </p:sp>
        <p:sp>
          <p:nvSpPr>
            <p:cNvPr id="909" name="Shape 909"/>
            <p:cNvSpPr/>
            <p:nvPr/>
          </p:nvSpPr>
          <p:spPr>
            <a:xfrm>
              <a:off x="2300242" y="236071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3</a:t>
              </a:r>
            </a:p>
          </p:txBody>
        </p:sp>
        <p:sp>
          <p:nvSpPr>
            <p:cNvPr id="910" name="Shape 910"/>
            <p:cNvSpPr/>
            <p:nvPr/>
          </p:nvSpPr>
          <p:spPr>
            <a:xfrm>
              <a:off x="944164" y="114151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1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2095631" y="15555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5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376071" y="365324"/>
              <a:ext cx="2769989" cy="615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(universe of keys)</a:t>
              </a:r>
            </a:p>
          </p:txBody>
        </p:sp>
        <p:sp>
          <p:nvSpPr>
            <p:cNvPr id="913" name="Shape 913"/>
            <p:cNvSpPr/>
            <p:nvPr/>
          </p:nvSpPr>
          <p:spPr>
            <a:xfrm>
              <a:off x="327813" y="1467465"/>
              <a:ext cx="1077218" cy="923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(actual</a:t>
              </a:r>
              <a:b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sz="20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keys)</a:t>
              </a:r>
            </a:p>
          </p:txBody>
        </p:sp>
        <p:sp>
          <p:nvSpPr>
            <p:cNvPr id="914" name="Shape 914"/>
            <p:cNvSpPr/>
            <p:nvPr/>
          </p:nvSpPr>
          <p:spPr>
            <a:xfrm flipV="1">
              <a:off x="1217789" y="730250"/>
              <a:ext cx="2765778" cy="5651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15" name="Shape 915"/>
            <p:cNvSpPr/>
            <p:nvPr/>
          </p:nvSpPr>
          <p:spPr>
            <a:xfrm flipV="1">
              <a:off x="1659466" y="801370"/>
              <a:ext cx="2324101" cy="82296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2369255" y="1709420"/>
              <a:ext cx="1614312" cy="22606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17" name="Shape 917"/>
            <p:cNvSpPr/>
            <p:nvPr/>
          </p:nvSpPr>
          <p:spPr>
            <a:xfrm flipV="1">
              <a:off x="1556456" y="2091690"/>
              <a:ext cx="2427112" cy="47117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2573866" y="2514600"/>
              <a:ext cx="1409701" cy="11557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1011898" y="2604551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6</a:t>
              </a:r>
            </a:p>
          </p:txBody>
        </p:sp>
        <p:sp>
          <p:nvSpPr>
            <p:cNvPr id="920" name="Shape 920"/>
            <p:cNvSpPr/>
            <p:nvPr/>
          </p:nvSpPr>
          <p:spPr>
            <a:xfrm>
              <a:off x="1893842" y="24826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8</a:t>
              </a:r>
            </a:p>
          </p:txBody>
        </p:sp>
        <p:sp>
          <p:nvSpPr>
            <p:cNvPr id="921" name="Shape 921"/>
            <p:cNvSpPr/>
            <p:nvPr/>
          </p:nvSpPr>
          <p:spPr>
            <a:xfrm>
              <a:off x="1690642" y="1873032"/>
              <a:ext cx="209994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ctr">
                <a:defRPr sz="1800" b="0"/>
              </a:pPr>
              <a:r>
                <a:rPr sz="2000" b="1"/>
                <a:t>k</a:t>
              </a:r>
              <a:r>
                <a:rPr sz="2000" b="1" baseline="-25000"/>
                <a:t>7</a:t>
              </a:r>
            </a:p>
          </p:txBody>
        </p:sp>
        <p:sp>
          <p:nvSpPr>
            <p:cNvPr id="922" name="Shape 922"/>
            <p:cNvSpPr/>
            <p:nvPr/>
          </p:nvSpPr>
          <p:spPr>
            <a:xfrm>
              <a:off x="1285522" y="2758440"/>
              <a:ext cx="2698045" cy="21082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23" name="Shape 923"/>
            <p:cNvSpPr/>
            <p:nvPr/>
          </p:nvSpPr>
          <p:spPr>
            <a:xfrm flipV="1">
              <a:off x="1964266" y="2020570"/>
              <a:ext cx="2019301" cy="635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7466" y="2636520"/>
              <a:ext cx="1817512" cy="217170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grpSp>
          <p:nvGrpSpPr>
            <p:cNvPr id="927" name="Group 927"/>
            <p:cNvGrpSpPr/>
            <p:nvPr/>
          </p:nvGrpSpPr>
          <p:grpSpPr>
            <a:xfrm>
              <a:off x="5080000" y="647482"/>
              <a:ext cx="406401" cy="307777"/>
              <a:chOff x="0" y="56617"/>
              <a:chExt cx="406400" cy="307776"/>
            </a:xfrm>
          </p:grpSpPr>
          <p:sp>
            <p:nvSpPr>
              <p:cNvPr id="925" name="Shape 925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1</a:t>
                </a:r>
              </a:p>
            </p:txBody>
          </p:sp>
        </p:grpSp>
        <p:sp>
          <p:nvSpPr>
            <p:cNvPr id="928" name="Shape 928"/>
            <p:cNvSpPr/>
            <p:nvPr/>
          </p:nvSpPr>
          <p:spPr>
            <a:xfrm>
              <a:off x="5486400" y="648970"/>
              <a:ext cx="406400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31" name="Group 931"/>
            <p:cNvGrpSpPr/>
            <p:nvPr/>
          </p:nvGrpSpPr>
          <p:grpSpPr>
            <a:xfrm>
              <a:off x="6096000" y="647482"/>
              <a:ext cx="406401" cy="307777"/>
              <a:chOff x="0" y="56617"/>
              <a:chExt cx="406400" cy="307776"/>
            </a:xfrm>
          </p:grpSpPr>
          <p:sp>
            <p:nvSpPr>
              <p:cNvPr id="929" name="Shape 929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4</a:t>
                </a:r>
              </a:p>
            </p:txBody>
          </p:sp>
        </p:grpSp>
        <p:grpSp>
          <p:nvGrpSpPr>
            <p:cNvPr id="934" name="Group 934"/>
            <p:cNvGrpSpPr/>
            <p:nvPr/>
          </p:nvGrpSpPr>
          <p:grpSpPr>
            <a:xfrm>
              <a:off x="6502399" y="647482"/>
              <a:ext cx="406402" cy="307777"/>
              <a:chOff x="1295" y="37882"/>
              <a:chExt cx="406400" cy="307776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1295" y="39369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50607" y="37882"/>
                <a:ext cx="307775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937" name="Group 937"/>
            <p:cNvGrpSpPr/>
            <p:nvPr/>
          </p:nvGrpSpPr>
          <p:grpSpPr>
            <a:xfrm>
              <a:off x="5080000" y="1866682"/>
              <a:ext cx="406401" cy="307777"/>
              <a:chOff x="0" y="56617"/>
              <a:chExt cx="406400" cy="307776"/>
            </a:xfrm>
          </p:grpSpPr>
          <p:sp>
            <p:nvSpPr>
              <p:cNvPr id="935" name="Shape 935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5</a:t>
                </a:r>
              </a:p>
            </p:txBody>
          </p:sp>
        </p:grpSp>
        <p:sp>
          <p:nvSpPr>
            <p:cNvPr id="938" name="Shape 938"/>
            <p:cNvSpPr/>
            <p:nvPr/>
          </p:nvSpPr>
          <p:spPr>
            <a:xfrm>
              <a:off x="5486400" y="1868170"/>
              <a:ext cx="406400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41" name="Group 941"/>
            <p:cNvGrpSpPr/>
            <p:nvPr/>
          </p:nvGrpSpPr>
          <p:grpSpPr>
            <a:xfrm>
              <a:off x="6096000" y="1866682"/>
              <a:ext cx="406401" cy="307777"/>
              <a:chOff x="0" y="56617"/>
              <a:chExt cx="406400" cy="307776"/>
            </a:xfrm>
          </p:grpSpPr>
          <p:sp>
            <p:nvSpPr>
              <p:cNvPr id="939" name="Shape 939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2</a:t>
                </a:r>
              </a:p>
            </p:txBody>
          </p:sp>
        </p:grpSp>
        <p:sp>
          <p:nvSpPr>
            <p:cNvPr id="942" name="Shape 942"/>
            <p:cNvSpPr/>
            <p:nvPr/>
          </p:nvSpPr>
          <p:spPr>
            <a:xfrm>
              <a:off x="6502400" y="1868170"/>
              <a:ext cx="406400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45" name="Group 945"/>
            <p:cNvGrpSpPr/>
            <p:nvPr/>
          </p:nvGrpSpPr>
          <p:grpSpPr>
            <a:xfrm>
              <a:off x="5080000" y="2455962"/>
              <a:ext cx="406401" cy="307777"/>
              <a:chOff x="0" y="56617"/>
              <a:chExt cx="406400" cy="307776"/>
            </a:xfrm>
          </p:grpSpPr>
          <p:sp>
            <p:nvSpPr>
              <p:cNvPr id="943" name="Shape 943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3</a:t>
                </a:r>
              </a:p>
            </p:txBody>
          </p:sp>
        </p:grpSp>
        <p:grpSp>
          <p:nvGrpSpPr>
            <p:cNvPr id="948" name="Group 948"/>
            <p:cNvGrpSpPr/>
            <p:nvPr/>
          </p:nvGrpSpPr>
          <p:grpSpPr>
            <a:xfrm>
              <a:off x="5080000" y="2791242"/>
              <a:ext cx="406401" cy="307777"/>
              <a:chOff x="0" y="56617"/>
              <a:chExt cx="406400" cy="307776"/>
            </a:xfrm>
          </p:grpSpPr>
          <p:sp>
            <p:nvSpPr>
              <p:cNvPr id="946" name="Shape 946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8</a:t>
                </a:r>
              </a:p>
            </p:txBody>
          </p:sp>
        </p:grpSp>
        <p:sp>
          <p:nvSpPr>
            <p:cNvPr id="949" name="Shape 949"/>
            <p:cNvSpPr/>
            <p:nvPr/>
          </p:nvSpPr>
          <p:spPr>
            <a:xfrm>
              <a:off x="5486400" y="2792730"/>
              <a:ext cx="406400" cy="304801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52" name="Group 952"/>
            <p:cNvGrpSpPr/>
            <p:nvPr/>
          </p:nvGrpSpPr>
          <p:grpSpPr>
            <a:xfrm>
              <a:off x="6096000" y="2791242"/>
              <a:ext cx="406401" cy="307777"/>
              <a:chOff x="0" y="56617"/>
              <a:chExt cx="406400" cy="307776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6</a:t>
                </a:r>
              </a:p>
            </p:txBody>
          </p:sp>
        </p:grpSp>
        <p:grpSp>
          <p:nvGrpSpPr>
            <p:cNvPr id="955" name="Group 955"/>
            <p:cNvGrpSpPr/>
            <p:nvPr/>
          </p:nvGrpSpPr>
          <p:grpSpPr>
            <a:xfrm>
              <a:off x="6502399" y="2791242"/>
              <a:ext cx="406402" cy="307777"/>
              <a:chOff x="1295" y="37882"/>
              <a:chExt cx="406400" cy="307776"/>
            </a:xfrm>
          </p:grpSpPr>
          <p:sp>
            <p:nvSpPr>
              <p:cNvPr id="953" name="Shape 953"/>
              <p:cNvSpPr/>
              <p:nvPr/>
            </p:nvSpPr>
            <p:spPr>
              <a:xfrm>
                <a:off x="1295" y="39369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50607" y="37882"/>
                <a:ext cx="307775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958" name="Group 958"/>
            <p:cNvGrpSpPr/>
            <p:nvPr/>
          </p:nvGrpSpPr>
          <p:grpSpPr>
            <a:xfrm>
              <a:off x="5486399" y="2455962"/>
              <a:ext cx="406402" cy="307777"/>
              <a:chOff x="1295" y="37882"/>
              <a:chExt cx="406400" cy="307776"/>
            </a:xfrm>
          </p:grpSpPr>
          <p:sp>
            <p:nvSpPr>
              <p:cNvPr id="956" name="Shape 956"/>
              <p:cNvSpPr/>
              <p:nvPr/>
            </p:nvSpPr>
            <p:spPr>
              <a:xfrm>
                <a:off x="1295" y="39369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50607" y="37882"/>
                <a:ext cx="307775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grpSp>
          <p:nvGrpSpPr>
            <p:cNvPr id="961" name="Group 961"/>
            <p:cNvGrpSpPr/>
            <p:nvPr/>
          </p:nvGrpSpPr>
          <p:grpSpPr>
            <a:xfrm>
              <a:off x="7112000" y="1866682"/>
              <a:ext cx="406401" cy="307777"/>
              <a:chOff x="0" y="56617"/>
              <a:chExt cx="406400" cy="307776"/>
            </a:xfrm>
          </p:grpSpPr>
          <p:sp>
            <p:nvSpPr>
              <p:cNvPr id="959" name="Shape 959"/>
              <p:cNvSpPr/>
              <p:nvPr/>
            </p:nvSpPr>
            <p:spPr>
              <a:xfrm>
                <a:off x="0" y="58104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98203" y="56617"/>
                <a:ext cx="209993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lvl="0" algn="ctr">
                  <a:defRPr sz="1800" b="0"/>
                </a:pPr>
                <a:r>
                  <a:rPr sz="2000" b="1"/>
                  <a:t>k</a:t>
                </a:r>
                <a:r>
                  <a:rPr sz="2000" b="1" baseline="-25000"/>
                  <a:t>7</a:t>
                </a:r>
              </a:p>
            </p:txBody>
          </p:sp>
        </p:grpSp>
        <p:grpSp>
          <p:nvGrpSpPr>
            <p:cNvPr id="964" name="Group 964"/>
            <p:cNvGrpSpPr/>
            <p:nvPr/>
          </p:nvGrpSpPr>
          <p:grpSpPr>
            <a:xfrm>
              <a:off x="7518399" y="1866682"/>
              <a:ext cx="406402" cy="307777"/>
              <a:chOff x="1295" y="37882"/>
              <a:chExt cx="406400" cy="307776"/>
            </a:xfrm>
          </p:grpSpPr>
          <p:sp>
            <p:nvSpPr>
              <p:cNvPr id="962" name="Shape 962"/>
              <p:cNvSpPr/>
              <p:nvPr/>
            </p:nvSpPr>
            <p:spPr>
              <a:xfrm>
                <a:off x="1295" y="39369"/>
                <a:ext cx="406400" cy="304801"/>
              </a:xfrm>
              <a:prstGeom prst="rect">
                <a:avLst/>
              </a:prstGeom>
              <a:solidFill>
                <a:srgbClr val="FFFF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50607" y="37882"/>
                <a:ext cx="307775" cy="307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solidFill>
                      <a:srgbClr val="FF9900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000" b="1"/>
                  <a:t>——</a:t>
                </a:r>
              </a:p>
            </p:txBody>
          </p:sp>
        </p:grpSp>
        <p:sp>
          <p:nvSpPr>
            <p:cNvPr id="965" name="Shape 965"/>
            <p:cNvSpPr/>
            <p:nvPr/>
          </p:nvSpPr>
          <p:spPr>
            <a:xfrm>
              <a:off x="5689600" y="8013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66" name="Shape 966"/>
            <p:cNvSpPr/>
            <p:nvPr/>
          </p:nvSpPr>
          <p:spPr>
            <a:xfrm>
              <a:off x="5689600" y="20205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67" name="Shape 967"/>
            <p:cNvSpPr/>
            <p:nvPr/>
          </p:nvSpPr>
          <p:spPr>
            <a:xfrm>
              <a:off x="5689600" y="29349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05600" y="20205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69" name="Shape 969"/>
            <p:cNvSpPr/>
            <p:nvPr/>
          </p:nvSpPr>
          <p:spPr>
            <a:xfrm>
              <a:off x="4673600" y="8013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70" name="Shape 970"/>
            <p:cNvSpPr/>
            <p:nvPr/>
          </p:nvSpPr>
          <p:spPr>
            <a:xfrm>
              <a:off x="4673600" y="20205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71" name="Shape 971"/>
            <p:cNvSpPr/>
            <p:nvPr/>
          </p:nvSpPr>
          <p:spPr>
            <a:xfrm>
              <a:off x="4673600" y="26301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  <p:sp>
          <p:nvSpPr>
            <p:cNvPr id="972" name="Shape 972"/>
            <p:cNvSpPr/>
            <p:nvPr/>
          </p:nvSpPr>
          <p:spPr>
            <a:xfrm>
              <a:off x="4673600" y="2934970"/>
              <a:ext cx="406400" cy="1"/>
            </a:xfrm>
            <a:prstGeom prst="line">
              <a:avLst/>
            </a:prstGeom>
            <a:noFill/>
            <a:ln w="28575" cap="flat">
              <a:solidFill>
                <a:srgbClr val="FF99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 b="0">
                  <a:latin typeface="+mn-lt"/>
                  <a:ea typeface="+mn-ea"/>
                  <a:cs typeface="+mn-cs"/>
                  <a:sym typeface="Helvetica"/>
                </a:defRPr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23100244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链接法分析</a:t>
            </a:r>
          </a:p>
        </p:txBody>
      </p:sp>
      <p:sp>
        <p:nvSpPr>
          <p:cNvPr id="976" name="Shape 976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05180" indent="-305180" defTabSz="813816">
              <a:spcBef>
                <a:spcPts val="500"/>
              </a:spcBef>
              <a:defRPr sz="1800"/>
            </a:pPr>
            <a:r>
              <a:rPr sz="2492" dirty="0" err="1"/>
              <a:t>假定简单一致散列</a:t>
            </a:r>
            <a:r>
              <a:rPr sz="2136" b="1" i="1" dirty="0" err="1">
                <a:solidFill>
                  <a:srgbClr val="C00000"/>
                </a:solidFill>
              </a:rPr>
              <a:t>simple</a:t>
            </a:r>
            <a:r>
              <a:rPr sz="2136" b="1" i="1" dirty="0">
                <a:solidFill>
                  <a:srgbClr val="C00000"/>
                </a:solidFill>
              </a:rPr>
              <a:t> uniform hashing</a:t>
            </a:r>
            <a:r>
              <a:rPr sz="2136" b="1" dirty="0"/>
              <a:t>: </a:t>
            </a:r>
            <a:r>
              <a:rPr sz="2136" b="1" dirty="0" err="1"/>
              <a:t>表中的每个键都等可能被散列到任一个槽位</a:t>
            </a:r>
            <a:endParaRPr sz="2136" b="1" dirty="0"/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dirty="0" err="1"/>
              <a:t>给定</a:t>
            </a:r>
            <a:r>
              <a:rPr sz="2136" b="1" i="1" dirty="0" err="1"/>
              <a:t>n</a:t>
            </a:r>
            <a:r>
              <a:rPr sz="2136" b="1" dirty="0"/>
              <a:t> </a:t>
            </a:r>
            <a:r>
              <a:rPr sz="2136" b="1" dirty="0" err="1"/>
              <a:t>keys，</a:t>
            </a:r>
            <a:r>
              <a:rPr sz="2136" b="1" i="1" dirty="0" err="1"/>
              <a:t>m</a:t>
            </a:r>
            <a:r>
              <a:rPr sz="2136" b="1" dirty="0"/>
              <a:t> </a:t>
            </a:r>
            <a:r>
              <a:rPr sz="2136" b="1" dirty="0" err="1"/>
              <a:t>slots，平均每个槽位有多少个key</a:t>
            </a:r>
            <a:r>
              <a:rPr sz="2136" b="1" dirty="0"/>
              <a:t>？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dirty="0"/>
              <a:t>Answer: </a:t>
            </a:r>
            <a:r>
              <a:rPr lang="en-US" altLang="zh-CN" sz="2000" b="1" i="1" dirty="0">
                <a:sym typeface="Symbol" pitchFamily="18" charset="2"/>
              </a:rPr>
              <a:t></a:t>
            </a:r>
            <a:r>
              <a:rPr sz="2136" b="1" dirty="0"/>
              <a:t> = </a:t>
            </a:r>
            <a:r>
              <a:rPr sz="2136" b="1" i="1" dirty="0"/>
              <a:t>n</a:t>
            </a:r>
            <a:r>
              <a:rPr sz="2136" b="1" dirty="0"/>
              <a:t>/</a:t>
            </a:r>
            <a:r>
              <a:rPr sz="2136" b="1" i="1" dirty="0"/>
              <a:t>m</a:t>
            </a:r>
            <a:r>
              <a:rPr sz="2136" b="1" dirty="0"/>
              <a:t>, it is called </a:t>
            </a:r>
            <a:r>
              <a:rPr sz="2136" b="1" i="1" dirty="0">
                <a:solidFill>
                  <a:srgbClr val="C00000"/>
                </a:solidFill>
              </a:rPr>
              <a:t>load factor</a:t>
            </a:r>
            <a:endParaRPr sz="2136" b="1" dirty="0">
              <a:solidFill>
                <a:srgbClr val="C00000"/>
              </a:solidFill>
            </a:endParaRP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i="1" dirty="0"/>
              <a:t>What will be the average cost of an  unsuccessful search for a key?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i="1" dirty="0" err="1"/>
              <a:t>没有成功找到一个键的平均时间成本是多少</a:t>
            </a:r>
            <a:r>
              <a:rPr sz="2136" b="1" i="1" dirty="0"/>
              <a:t>？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dirty="0"/>
              <a:t>Answer: </a:t>
            </a:r>
            <a:r>
              <a:rPr sz="2136" b="1" i="1" dirty="0"/>
              <a:t>O</a:t>
            </a:r>
            <a:r>
              <a:rPr sz="2136" b="1" dirty="0"/>
              <a:t>(1+</a:t>
            </a:r>
            <a:r>
              <a:rPr lang="en-US" altLang="zh-CN" sz="2000" b="1" i="1" dirty="0">
                <a:sym typeface="Symbol" pitchFamily="18" charset="2"/>
              </a:rPr>
              <a:t> </a:t>
            </a:r>
            <a:r>
              <a:rPr sz="2136" b="1" dirty="0"/>
              <a:t>)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i="1" dirty="0"/>
              <a:t>What will be the average cost of a successful search?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i="1" dirty="0" err="1"/>
              <a:t>一个成功搜索的平均时间成本是多少</a:t>
            </a:r>
            <a:r>
              <a:rPr sz="2136" b="1" i="1" dirty="0"/>
              <a:t>？</a:t>
            </a:r>
          </a:p>
          <a:p>
            <a:pPr marL="261583" indent="-261583" defTabSz="813816">
              <a:spcBef>
                <a:spcPts val="500"/>
              </a:spcBef>
              <a:defRPr sz="1800"/>
            </a:pPr>
            <a:r>
              <a:rPr sz="2136" b="1" dirty="0"/>
              <a:t>Answer: </a:t>
            </a:r>
            <a:r>
              <a:rPr sz="2136" b="1" i="1" dirty="0"/>
              <a:t>O</a:t>
            </a:r>
            <a:r>
              <a:rPr sz="2136" b="1" dirty="0"/>
              <a:t>(1 +</a:t>
            </a:r>
            <a:r>
              <a:rPr sz="2136" b="1" dirty="0">
                <a:solidFill>
                  <a:srgbClr val="FF9900"/>
                </a:solidFill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 </a:t>
            </a:r>
            <a:r>
              <a:rPr sz="2136" b="1" dirty="0"/>
              <a:t>/2) = </a:t>
            </a:r>
            <a:r>
              <a:rPr sz="2136" b="1" i="1" dirty="0"/>
              <a:t>O</a:t>
            </a:r>
            <a:r>
              <a:rPr sz="2136" b="1" dirty="0"/>
              <a:t>(1 + </a:t>
            </a:r>
            <a:r>
              <a:rPr lang="en-US" altLang="zh-CN" sz="2000" b="1" i="1" dirty="0">
                <a:sym typeface="Symbol" pitchFamily="18" charset="2"/>
              </a:rPr>
              <a:t></a:t>
            </a:r>
            <a:r>
              <a:rPr sz="2136" b="1" dirty="0"/>
              <a:t>)</a:t>
            </a:r>
            <a:r>
              <a:rPr sz="2136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8034289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" grpId="0" build="p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Shape 978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/>
              <a:t>Analysis of Chaining Continued</a:t>
            </a:r>
          </a:p>
        </p:txBody>
      </p:sp>
      <p:sp>
        <p:nvSpPr>
          <p:cNvPr id="979" name="Shape 979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 dirty="0" err="1"/>
              <a:t>所以搜索时间成本</a:t>
            </a:r>
            <a:r>
              <a:rPr sz="2400" b="1" dirty="0"/>
              <a:t> = </a:t>
            </a:r>
            <a:r>
              <a:rPr sz="2400" b="1" i="1" dirty="0"/>
              <a:t>O</a:t>
            </a:r>
            <a:r>
              <a:rPr sz="2400" b="1" dirty="0"/>
              <a:t>(1 + </a:t>
            </a:r>
            <a:r>
              <a:rPr lang="en-US" altLang="zh-CN" sz="2400" b="1" i="1" dirty="0">
                <a:sym typeface="Symbol" pitchFamily="18" charset="2"/>
              </a:rPr>
              <a:t></a:t>
            </a:r>
            <a:r>
              <a:rPr sz="2400" b="1" dirty="0"/>
              <a:t>)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i="1" dirty="0"/>
              <a:t>If the number of keys n is proportional to the number of slots in the table, what is </a:t>
            </a:r>
            <a:r>
              <a:rPr lang="en-US" altLang="zh-CN" sz="2400" b="1" i="1" dirty="0">
                <a:sym typeface="Symbol" pitchFamily="18" charset="2"/>
              </a:rPr>
              <a:t></a:t>
            </a:r>
            <a:r>
              <a:rPr sz="2400" b="1" i="1" dirty="0"/>
              <a:t>?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i="1" dirty="0" err="1"/>
              <a:t>如果keys的数目正比于slots的数目，a是多少</a:t>
            </a:r>
            <a:r>
              <a:rPr sz="2400" b="1" i="1" dirty="0"/>
              <a:t>？</a:t>
            </a: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Answer: </a:t>
            </a:r>
            <a:r>
              <a:rPr lang="en-US" altLang="zh-CN" sz="2400" b="1" i="1" dirty="0">
                <a:sym typeface="Symbol" pitchFamily="18" charset="2"/>
              </a:rPr>
              <a:t></a:t>
            </a:r>
            <a:r>
              <a:rPr sz="2400" b="1" dirty="0"/>
              <a:t> = </a:t>
            </a:r>
            <a:r>
              <a:rPr sz="2400" b="1" i="1" dirty="0"/>
              <a:t>O</a:t>
            </a:r>
            <a:r>
              <a:rPr sz="2400" b="1" dirty="0"/>
              <a:t>(1)</a:t>
            </a:r>
          </a:p>
          <a:p>
            <a:pPr marL="719137" lvl="1" indent="-261937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 dirty="0"/>
              <a:t>In other words, we can make the expected cost of searching constant if we make </a:t>
            </a:r>
            <a:r>
              <a:rPr lang="en-US" altLang="zh-CN" sz="2000" b="1" i="1" dirty="0">
                <a:sym typeface="Symbol" pitchFamily="18" charset="2"/>
              </a:rPr>
              <a:t></a:t>
            </a:r>
            <a:r>
              <a:rPr sz="2200" b="1" dirty="0"/>
              <a:t> constant</a:t>
            </a:r>
          </a:p>
          <a:p>
            <a:pPr marL="726621" lvl="1" indent="-269421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 dirty="0" err="1"/>
              <a:t>换言之，如果使得</a:t>
            </a:r>
            <a:r>
              <a:rPr lang="en-US" altLang="zh-CN" sz="2000" b="1" i="1" dirty="0">
                <a:sym typeface="Symbol" pitchFamily="18" charset="2"/>
              </a:rPr>
              <a:t></a:t>
            </a:r>
            <a:r>
              <a:rPr lang="zh-CN" altLang="en-US" sz="2000" b="1" i="1" dirty="0">
                <a:sym typeface="Symbol" pitchFamily="18" charset="2"/>
              </a:rPr>
              <a:t>为常数</a:t>
            </a:r>
            <a:r>
              <a:rPr lang="en-US" altLang="zh-CN" sz="2000" b="1" i="1" dirty="0">
                <a:sym typeface="Symbol" pitchFamily="18" charset="2"/>
              </a:rPr>
              <a:t>,</a:t>
            </a:r>
            <a:r>
              <a:rPr lang="zh-CN" altLang="en-US" sz="2000" b="1" i="1" dirty="0">
                <a:sym typeface="Symbol" pitchFamily="18" charset="2"/>
              </a:rPr>
              <a:t>那么搜索的期望花费也为常数</a:t>
            </a:r>
            <a:endParaRPr sz="2200" dirty="0">
              <a:latin typeface="Symbol"/>
              <a:ea typeface="Symbol"/>
              <a:cs typeface="Symbol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9965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576072">
              <a:defRPr sz="1800"/>
            </a:pPr>
            <a:r>
              <a:rPr sz="2772"/>
              <a:t>选择散列函数</a:t>
            </a:r>
          </a:p>
          <a:p>
            <a:pPr defTabSz="576072">
              <a:defRPr sz="1800"/>
            </a:pPr>
            <a:r>
              <a:rPr sz="2268" b="1">
                <a:solidFill>
                  <a:srgbClr val="0000CC"/>
                </a:solidFill>
              </a:rPr>
              <a:t>Choosing A Hash Function</a:t>
            </a:r>
          </a:p>
        </p:txBody>
      </p:sp>
      <p:sp>
        <p:nvSpPr>
          <p:cNvPr id="982" name="Shape 98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01752" indent="-301752" defTabSz="804672">
              <a:spcBef>
                <a:spcPts val="500"/>
              </a:spcBef>
              <a:defRPr sz="1800"/>
            </a:pPr>
            <a:r>
              <a:rPr sz="2464"/>
              <a:t>一个好的散列函数应该又什么样的特性？</a:t>
            </a:r>
            <a:r>
              <a:rPr sz="2112" b="1" i="1"/>
              <a:t>What are desirable features of the good hash function?</a:t>
            </a:r>
            <a:endParaRPr sz="2112" b="1"/>
          </a:p>
          <a:p>
            <a:pPr marL="660980" lvl="1" indent="-258644" defTabSz="80467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112" b="1"/>
              <a:t>应该把keys一致分散到slot中。</a:t>
            </a:r>
            <a:r>
              <a:rPr sz="1936" b="1"/>
              <a:t>Should distribute keys uniformly into slots.</a:t>
            </a:r>
          </a:p>
          <a:p>
            <a:pPr marL="639426" lvl="1" indent="-237090" defTabSz="80467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1936" b="1"/>
              <a:t>不依赖于数据的模式。Should not depend on patterns in the data.</a:t>
            </a:r>
            <a:endParaRPr sz="2112"/>
          </a:p>
          <a:p>
            <a:pPr marL="258644" indent="-258644" defTabSz="804672">
              <a:spcBef>
                <a:spcPts val="500"/>
              </a:spcBef>
              <a:defRPr sz="1800"/>
            </a:pPr>
            <a:r>
              <a:rPr sz="2112"/>
              <a:t>选择一个好的散列函数很关键。</a:t>
            </a:r>
            <a:r>
              <a:rPr sz="2112" b="1"/>
              <a:t>Clearly choosing the hash function well is crucial.</a:t>
            </a:r>
          </a:p>
          <a:p>
            <a:pPr marL="660980" lvl="1" indent="-258644" defTabSz="80467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112" b="1"/>
              <a:t>最坏情况下散列函数表现如何？</a:t>
            </a:r>
            <a:r>
              <a:rPr sz="1936" b="1" i="1"/>
              <a:t>What will a worst-case hash function do?</a:t>
            </a:r>
            <a:endParaRPr sz="2112"/>
          </a:p>
          <a:p>
            <a:pPr marL="660980" lvl="1" indent="-258644" defTabSz="804672">
              <a:spcBef>
                <a:spcPts val="400"/>
              </a:spcBef>
              <a:buClr>
                <a:srgbClr val="FF0000"/>
              </a:buClr>
              <a:defRPr sz="1800"/>
            </a:pPr>
            <a:r>
              <a:rPr sz="2112"/>
              <a:t>最坏情况下搜索的时间是多少？</a:t>
            </a:r>
            <a:r>
              <a:rPr sz="1936" b="1" i="1"/>
              <a:t>What will be the time to search in this case?</a:t>
            </a:r>
          </a:p>
        </p:txBody>
      </p:sp>
    </p:spTree>
    <p:extLst>
      <p:ext uri="{BB962C8B-B14F-4D97-AF65-F5344CB8AC3E}">
        <p14:creationId xmlns:p14="http://schemas.microsoft.com/office/powerpoint/2010/main" xmlns="" val="31457386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除法散列法</a:t>
            </a:r>
            <a:r>
              <a:rPr sz="3024" b="1">
                <a:solidFill>
                  <a:srgbClr val="0000CC"/>
                </a:solidFill>
              </a:rPr>
              <a:t>The Division Method</a:t>
            </a:r>
          </a:p>
        </p:txBody>
      </p:sp>
      <p:sp>
        <p:nvSpPr>
          <p:cNvPr id="985" name="Shape 985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29184" indent="-329184" defTabSz="877823">
              <a:spcBef>
                <a:spcPts val="500"/>
              </a:spcBef>
              <a:defRPr sz="1800"/>
            </a:pPr>
            <a:endParaRPr sz="2304" b="1" i="1"/>
          </a:p>
          <a:p>
            <a:pPr marL="329184" indent="-329184" defTabSz="877823">
              <a:spcBef>
                <a:spcPts val="500"/>
              </a:spcBef>
              <a:buSzTx/>
              <a:buNone/>
              <a:defRPr sz="1800"/>
            </a:pPr>
            <a:r>
              <a:rPr sz="2304" b="1" i="1"/>
              <a:t>		h</a:t>
            </a:r>
            <a:r>
              <a:rPr sz="2304" b="1"/>
              <a:t>(</a:t>
            </a:r>
            <a:r>
              <a:rPr sz="2304" b="1" i="1"/>
              <a:t>k</a:t>
            </a:r>
            <a:r>
              <a:rPr sz="2304" b="1"/>
              <a:t>) = </a:t>
            </a:r>
            <a:r>
              <a:rPr sz="2304" b="1" i="1"/>
              <a:t>k</a:t>
            </a:r>
            <a:r>
              <a:rPr sz="2304" b="1"/>
              <a:t> mod </a:t>
            </a:r>
            <a:r>
              <a:rPr sz="2304" b="1" i="1"/>
              <a:t>m</a:t>
            </a:r>
          </a:p>
          <a:p>
            <a:pPr marL="282157" indent="-282157" defTabSz="877823">
              <a:spcBef>
                <a:spcPts val="500"/>
              </a:spcBef>
              <a:defRPr sz="1800"/>
            </a:pPr>
            <a:r>
              <a:rPr sz="2304" b="1"/>
              <a:t>这种方法中，需要小心选择m</a:t>
            </a:r>
          </a:p>
          <a:p>
            <a:pPr marL="282157" indent="-282157" defTabSz="877823">
              <a:spcBef>
                <a:spcPts val="500"/>
              </a:spcBef>
              <a:defRPr sz="1800"/>
            </a:pPr>
            <a:r>
              <a:rPr sz="2304" b="1"/>
              <a:t>如果m是2的幂次？比如 2</a:t>
            </a:r>
            <a:r>
              <a:rPr sz="2304" b="1" i="1" baseline="29916"/>
              <a:t>p</a:t>
            </a:r>
            <a:endParaRPr sz="2304" b="1"/>
          </a:p>
          <a:p>
            <a:pPr marL="282157" indent="-282157" defTabSz="877823">
              <a:spcBef>
                <a:spcPts val="500"/>
              </a:spcBef>
              <a:defRPr sz="1800"/>
            </a:pPr>
            <a:r>
              <a:rPr sz="2304" b="1" i="1"/>
              <a:t>h</a:t>
            </a:r>
            <a:r>
              <a:rPr sz="2304" b="1"/>
              <a:t>(</a:t>
            </a:r>
            <a:r>
              <a:rPr sz="2304" b="1" i="1"/>
              <a:t>k</a:t>
            </a:r>
            <a:r>
              <a:rPr sz="2304" b="1"/>
              <a:t>)是k的p个最低位数字</a:t>
            </a:r>
          </a:p>
          <a:p>
            <a:pPr marL="721069" lvl="1" indent="-282157" defTabSz="877823">
              <a:spcBef>
                <a:spcPts val="500"/>
              </a:spcBef>
              <a:defRPr sz="1800"/>
            </a:pPr>
            <a:r>
              <a:rPr sz="2304" b="1"/>
              <a:t>例子: </a:t>
            </a:r>
            <a:r>
              <a:rPr sz="2304" b="1" i="1"/>
              <a:t>m</a:t>
            </a:r>
            <a:r>
              <a:rPr sz="2304" b="1"/>
              <a:t> = 2</a:t>
            </a:r>
            <a:r>
              <a:rPr sz="2304" b="1" baseline="29916"/>
              <a:t>3</a:t>
            </a:r>
            <a:r>
              <a:rPr sz="2304" b="1"/>
              <a:t>, </a:t>
            </a:r>
            <a:r>
              <a:rPr sz="2304" b="1" i="1"/>
              <a:t>h</a:t>
            </a:r>
            <a:r>
              <a:rPr sz="2304" b="1"/>
              <a:t>(15) = 7，15 的二进制（1111）, 7的二禁止 111. </a:t>
            </a:r>
          </a:p>
          <a:p>
            <a:pPr marL="721069" lvl="1" indent="-282157" defTabSz="877823">
              <a:spcBef>
                <a:spcPts val="500"/>
              </a:spcBef>
              <a:defRPr sz="1800"/>
            </a:pPr>
            <a:r>
              <a:rPr sz="2304" b="1" i="1"/>
              <a:t>h</a:t>
            </a:r>
            <a:r>
              <a:rPr sz="2304" b="1"/>
              <a:t>(71) = 7, 71 的二进制 100111. </a:t>
            </a:r>
          </a:p>
          <a:p>
            <a:pPr marL="721069" lvl="1" indent="-282157" defTabSz="877823">
              <a:spcBef>
                <a:spcPts val="500"/>
              </a:spcBef>
              <a:defRPr sz="1800"/>
            </a:pPr>
            <a:r>
              <a:rPr sz="2304" b="1" i="1"/>
              <a:t>h</a:t>
            </a:r>
            <a:r>
              <a:rPr sz="2304" b="1"/>
              <a:t>(</a:t>
            </a:r>
            <a:r>
              <a:rPr sz="2304" b="1" i="1"/>
              <a:t>k</a:t>
            </a:r>
            <a:r>
              <a:rPr sz="2304" b="1"/>
              <a:t>) 只依赖</a:t>
            </a:r>
            <a:r>
              <a:rPr sz="2304" b="1" i="1"/>
              <a:t>k的最低3位数字</a:t>
            </a:r>
            <a:endParaRPr sz="2304" b="1"/>
          </a:p>
          <a:p>
            <a:pPr marL="282157" indent="-282157" defTabSz="877823">
              <a:spcBef>
                <a:spcPts val="500"/>
              </a:spcBef>
              <a:defRPr sz="1800"/>
            </a:pPr>
            <a:r>
              <a:rPr sz="2304" b="1"/>
              <a:t>所以: 选择</a:t>
            </a:r>
            <a:r>
              <a:rPr sz="2304" b="1" i="1"/>
              <a:t>m为质数，而不要选m为2或者10的幂次</a:t>
            </a:r>
          </a:p>
        </p:txBody>
      </p:sp>
    </p:spTree>
    <p:extLst>
      <p:ext uri="{BB962C8B-B14F-4D97-AF65-F5344CB8AC3E}">
        <p14:creationId xmlns:p14="http://schemas.microsoft.com/office/powerpoint/2010/main" xmlns="" val="35829726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除法散列法</a:t>
            </a:r>
            <a:r>
              <a:rPr sz="3024" b="1">
                <a:solidFill>
                  <a:srgbClr val="0000CC"/>
                </a:solidFill>
              </a:rPr>
              <a:t>The Division Method</a:t>
            </a:r>
          </a:p>
        </p:txBody>
      </p:sp>
      <p:sp>
        <p:nvSpPr>
          <p:cNvPr id="988" name="Shape 98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 dirty="0"/>
              <a:t>选择m</a:t>
            </a:r>
            <a:r>
              <a:rPr sz="2400" b="1" dirty="0"/>
              <a:t>＝质数，且m不靠近2的整数幂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 err="1"/>
              <a:t>例子：</a:t>
            </a:r>
            <a:r>
              <a:rPr sz="2400" b="1" i="1" dirty="0" err="1"/>
              <a:t>n</a:t>
            </a:r>
            <a:r>
              <a:rPr sz="2400" b="1" dirty="0"/>
              <a:t> = 2000</a:t>
            </a:r>
          </a:p>
          <a:p>
            <a:pPr marL="751114" lvl="1" indent="-293914">
              <a:spcBef>
                <a:spcPts val="500"/>
              </a:spcBef>
              <a:defRPr sz="1800"/>
            </a:pPr>
            <a:r>
              <a:rPr sz="2400" b="1" dirty="0"/>
              <a:t>如果可以容忍一次不成功的查找大约要检查3个元素</a:t>
            </a:r>
          </a:p>
          <a:p>
            <a:pPr marL="751114" lvl="1" indent="-293914">
              <a:spcBef>
                <a:spcPts val="500"/>
              </a:spcBef>
              <a:defRPr sz="1800"/>
            </a:pPr>
            <a:r>
              <a:rPr sz="2400" b="1" dirty="0" err="1"/>
              <a:t>那么表有约</a:t>
            </a:r>
            <a:r>
              <a:rPr sz="2400" b="1" dirty="0"/>
              <a:t> 2000/3</a:t>
            </a:r>
            <a:r>
              <a:rPr lang="en-US" altLang="zh-CN" sz="2400" b="1" dirty="0">
                <a:sym typeface="Symbol"/>
              </a:rPr>
              <a:t> </a:t>
            </a:r>
            <a:r>
              <a:rPr sz="2400" dirty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2400" b="1" dirty="0"/>
              <a:t>667 slots. 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 dirty="0"/>
              <a:t>大于667的质数有：673, 677, 683, 691, 701, 709, 719, 727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dirty="0"/>
              <a:t>接近667的</a:t>
            </a:r>
            <a:r>
              <a:rPr sz="2400" b="1" dirty="0"/>
              <a:t>2的整数幂 为: 512， 1024. 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 dirty="0" err="1"/>
              <a:t>所以上面的质数都可以作为</a:t>
            </a:r>
            <a:r>
              <a:rPr sz="2400" b="1" i="1" dirty="0" err="1"/>
              <a:t>m的值</a:t>
            </a:r>
            <a:r>
              <a:rPr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396462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31520">
              <a:defRPr sz="1800"/>
            </a:pPr>
            <a:r>
              <a:rPr sz="3520"/>
              <a:t>乘数散列法</a:t>
            </a:r>
            <a:r>
              <a:rPr sz="2880" b="1">
                <a:solidFill>
                  <a:srgbClr val="0000CC"/>
                </a:solidFill>
              </a:rPr>
              <a:t>:</a:t>
            </a:r>
            <a:br>
              <a:rPr sz="2880" b="1">
                <a:solidFill>
                  <a:srgbClr val="0000CC"/>
                </a:solidFill>
              </a:rPr>
            </a:br>
            <a:r>
              <a:rPr sz="2880" b="1">
                <a:solidFill>
                  <a:srgbClr val="0000CC"/>
                </a:solidFill>
              </a:rPr>
              <a:t>The Multiplication Method</a:t>
            </a:r>
          </a:p>
        </p:txBody>
      </p:sp>
      <p:sp>
        <p:nvSpPr>
          <p:cNvPr id="991" name="Shape 991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449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sz="2400" b="1" i="1" dirty="0"/>
              <a:t>h</a:t>
            </a:r>
            <a:r>
              <a:rPr sz="2400" b="1" dirty="0"/>
              <a:t>(</a:t>
            </a:r>
            <a:r>
              <a:rPr sz="2400" b="1" i="1" dirty="0"/>
              <a:t>k</a:t>
            </a:r>
            <a:r>
              <a:rPr sz="2400" b="1" dirty="0"/>
              <a:t>) = </a:t>
            </a:r>
            <a:r>
              <a:rPr lang="en-US" altLang="zh-CN" sz="2400" b="1" dirty="0"/>
              <a:t>= </a:t>
            </a:r>
            <a:r>
              <a:rPr lang="en-US" altLang="zh-CN" sz="2400" b="1" dirty="0">
                <a:sym typeface="Symbol" pitchFamily="18" charset="2"/>
              </a:rPr>
              <a:t> </a:t>
            </a:r>
            <a:r>
              <a:rPr lang="en-US" altLang="zh-CN" sz="2400" b="1" i="1" dirty="0">
                <a:sym typeface="Symbol" pitchFamily="18" charset="2"/>
              </a:rPr>
              <a:t>m </a:t>
            </a:r>
            <a:r>
              <a:rPr lang="en-US" altLang="zh-CN" sz="2400" b="1" dirty="0">
                <a:sym typeface="Symbol" pitchFamily="18" charset="2"/>
              </a:rPr>
              <a:t>(</a:t>
            </a:r>
            <a:r>
              <a:rPr lang="en-US" altLang="zh-CN" sz="2400" b="1" i="1" dirty="0">
                <a:sym typeface="Symbol" pitchFamily="18" charset="2"/>
              </a:rPr>
              <a:t>kA - </a:t>
            </a:r>
            <a:r>
              <a:rPr lang="en-US" altLang="zh-CN" sz="2400" b="1" dirty="0">
                <a:sym typeface="Symbol" pitchFamily="18" charset="2"/>
              </a:rPr>
              <a:t></a:t>
            </a:r>
            <a:r>
              <a:rPr lang="en-US" altLang="zh-CN" sz="2400" b="1" i="1" dirty="0">
                <a:sym typeface="Symbol" pitchFamily="18" charset="2"/>
              </a:rPr>
              <a:t>kA</a:t>
            </a:r>
            <a:r>
              <a:rPr lang="en-US" altLang="zh-CN" sz="2400" b="1" dirty="0">
                <a:sym typeface="Symbol" pitchFamily="18" charset="2"/>
              </a:rPr>
              <a:t>) 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1. </a:t>
            </a:r>
            <a:r>
              <a:rPr sz="2400" b="1" dirty="0" err="1"/>
              <a:t>用关键字</a:t>
            </a:r>
            <a:r>
              <a:rPr sz="2400" b="1" dirty="0"/>
              <a:t> </a:t>
            </a:r>
            <a:r>
              <a:rPr sz="2400" b="1" i="1" dirty="0"/>
              <a:t>k</a:t>
            </a:r>
            <a:r>
              <a:rPr sz="2400" b="1" dirty="0"/>
              <a:t> </a:t>
            </a:r>
            <a:r>
              <a:rPr sz="2400" b="1" dirty="0" err="1"/>
              <a:t>乘以常数</a:t>
            </a:r>
            <a:r>
              <a:rPr sz="2400" b="1" dirty="0"/>
              <a:t> </a:t>
            </a:r>
            <a:r>
              <a:rPr sz="2400" b="1" i="1" dirty="0"/>
              <a:t>A</a:t>
            </a:r>
            <a:r>
              <a:rPr sz="2400" b="1" dirty="0"/>
              <a:t>, 0 &lt; </a:t>
            </a:r>
            <a:r>
              <a:rPr sz="2400" b="1" i="1" dirty="0"/>
              <a:t>A</a:t>
            </a:r>
            <a:r>
              <a:rPr sz="2400" b="1" dirty="0"/>
              <a:t> &lt; 1, </a:t>
            </a:r>
            <a:r>
              <a:rPr sz="2400" b="1" dirty="0" err="1"/>
              <a:t>抽出</a:t>
            </a:r>
            <a:r>
              <a:rPr sz="2400" b="1" i="1" dirty="0" err="1"/>
              <a:t>Ak的小数部分</a:t>
            </a: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2. </a:t>
            </a:r>
            <a:r>
              <a:rPr sz="2400" b="1" dirty="0" err="1"/>
              <a:t>乘上m</a:t>
            </a:r>
            <a:r>
              <a:rPr sz="2400" b="1" dirty="0"/>
              <a:t> ，</a:t>
            </a:r>
            <a:r>
              <a:rPr sz="2400" b="1" dirty="0" err="1"/>
              <a:t>取结果的整数部分</a:t>
            </a:r>
            <a:endParaRPr sz="2400" b="1" dirty="0"/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400" b="1" i="1" dirty="0"/>
              <a:t>		</a:t>
            </a:r>
            <a:endParaRPr sz="2400" dirty="0">
              <a:latin typeface="Symbol"/>
              <a:ea typeface="Symbol"/>
              <a:cs typeface="Symbol"/>
              <a:sym typeface="Symbol"/>
            </a:endParaRP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。</a:t>
            </a:r>
            <a:r>
              <a:rPr lang="zh-CN" altLang="en-US" sz="2400" b="1" dirty="0"/>
              <a:t>这种方法中</a:t>
            </a:r>
            <a:r>
              <a:rPr lang="en-US" altLang="zh-CN" sz="2400" b="1" dirty="0"/>
              <a:t>,m</a:t>
            </a:r>
            <a:r>
              <a:rPr lang="zh-CN" altLang="en-US" sz="2400" b="1" dirty="0"/>
              <a:t>的选择不影响性能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 </a:t>
            </a:r>
            <a:r>
              <a:rPr sz="2400" b="1" dirty="0" err="1"/>
              <a:t>一般选择</a:t>
            </a:r>
            <a:r>
              <a:rPr sz="2400" b="1" dirty="0"/>
              <a:t> </a:t>
            </a:r>
            <a:r>
              <a:rPr sz="2400" b="1" i="1" dirty="0"/>
              <a:t>m</a:t>
            </a:r>
            <a:r>
              <a:rPr sz="2400" b="1" dirty="0"/>
              <a:t> = 2</a:t>
            </a:r>
            <a:r>
              <a:rPr sz="2400" b="1" i="1" baseline="30000" dirty="0"/>
              <a:t>p</a:t>
            </a:r>
            <a:r>
              <a:rPr sz="2400" b="1" dirty="0"/>
              <a:t>.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 err="1"/>
              <a:t>如何选择</a:t>
            </a:r>
            <a:r>
              <a:rPr sz="2400" b="1" dirty="0"/>
              <a:t> </a:t>
            </a:r>
            <a:r>
              <a:rPr sz="2400" b="1" i="1" dirty="0" err="1"/>
              <a:t>A的值</a:t>
            </a:r>
            <a:r>
              <a:rPr sz="2400" b="1" dirty="0"/>
              <a:t>?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Knuth: 理想的A应该是：</a:t>
            </a:r>
            <a:r>
              <a:rPr sz="2400" b="1" i="1" dirty="0"/>
              <a:t>A</a:t>
            </a:r>
            <a:r>
              <a:rPr sz="2400" b="1" dirty="0"/>
              <a:t> = (      - 1)/2 </a:t>
            </a:r>
            <a:r>
              <a:rPr lang="en-US" sz="2400" dirty="0" smtClean="0"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sz="2400" dirty="0" smtClean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2400" b="1" dirty="0"/>
              <a:t>0.618</a:t>
            </a:r>
          </a:p>
        </p:txBody>
      </p:sp>
      <p:pic>
        <p:nvPicPr>
          <p:cNvPr id="992" name="image3.pdf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572000" y="4107997"/>
            <a:ext cx="457200" cy="457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5924928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0" build="p" animBg="1" advAuto="0"/>
      <p:bldP spid="992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868680">
              <a:defRPr sz="1800"/>
            </a:pPr>
            <a:r>
              <a:rPr sz="4180"/>
              <a:t>解决冲突</a:t>
            </a:r>
            <a:r>
              <a:rPr sz="3420" b="1">
                <a:solidFill>
                  <a:srgbClr val="0000CC"/>
                </a:solidFill>
              </a:rPr>
              <a:t>Resolving Collisions</a:t>
            </a:r>
          </a:p>
        </p:txBody>
      </p:sp>
      <p:sp>
        <p:nvSpPr>
          <p:cNvPr id="335" name="Shape 335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 dirty="0"/>
              <a:t>当两个不同的键散列到同一个槽时，就会发生冲突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如何解决冲突？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Solution 1: 链接法</a:t>
            </a:r>
            <a:r>
              <a:rPr sz="2400" b="1" i="1" dirty="0"/>
              <a:t>chaining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>
                <a:solidFill>
                  <a:srgbClr val="FF0000"/>
                </a:solidFill>
              </a:rPr>
              <a:t>Solution 2: 开放寻址法</a:t>
            </a:r>
            <a:r>
              <a:rPr sz="2400" b="1" i="1" dirty="0">
                <a:solidFill>
                  <a:srgbClr val="FF0000"/>
                </a:solidFill>
              </a:rPr>
              <a:t>open addressing</a:t>
            </a:r>
          </a:p>
        </p:txBody>
      </p:sp>
      <p:grpSp>
        <p:nvGrpSpPr>
          <p:cNvPr id="2" name="Group 354"/>
          <p:cNvGrpSpPr/>
          <p:nvPr/>
        </p:nvGrpSpPr>
        <p:grpSpPr>
          <a:xfrm>
            <a:off x="1520031" y="3843336"/>
            <a:ext cx="6256340" cy="3105152"/>
            <a:chOff x="0" y="-1"/>
            <a:chExt cx="6256339" cy="3105151"/>
          </a:xfrm>
        </p:grpSpPr>
        <p:grpSp>
          <p:nvGrpSpPr>
            <p:cNvPr id="3" name="Group 338"/>
            <p:cNvGrpSpPr/>
            <p:nvPr/>
          </p:nvGrpSpPr>
          <p:grpSpPr>
            <a:xfrm>
              <a:off x="5087937" y="-1"/>
              <a:ext cx="1168401" cy="3105151"/>
              <a:chOff x="0" y="0"/>
              <a:chExt cx="1168400" cy="3105150"/>
            </a:xfrm>
          </p:grpSpPr>
          <p:sp>
            <p:nvSpPr>
              <p:cNvPr id="336" name="Shape 336"/>
              <p:cNvSpPr/>
              <p:nvPr/>
            </p:nvSpPr>
            <p:spPr>
              <a:xfrm>
                <a:off x="-1" y="0"/>
                <a:ext cx="1168402" cy="310515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just"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337" name="Shape 337"/>
              <p:cNvSpPr/>
              <p:nvPr/>
            </p:nvSpPr>
            <p:spPr>
              <a:xfrm>
                <a:off x="-1" y="0"/>
                <a:ext cx="1168402" cy="1587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112000"/>
                  </a:lnSpc>
                  <a:defRPr sz="1800" b="0"/>
                </a:pPr>
                <a:endParaRPr sz="2400" b="1" i="1"/>
              </a:p>
              <a:p>
                <a:pPr lvl="0" algn="just">
                  <a:lnSpc>
                    <a:spcPct val="112000"/>
                  </a:lnSpc>
                  <a:defRPr sz="1800" b="0"/>
                </a:pPr>
                <a:endParaRPr sz="2400" b="1" i="1"/>
              </a:p>
              <a:p>
                <a:pPr lvl="0" algn="just">
                  <a:defRPr sz="1800" b="0"/>
                </a:pPr>
                <a:endParaRPr sz="2400" b="1" i="1"/>
              </a:p>
              <a:p>
                <a:pPr lvl="0" algn="just">
                  <a:defRPr sz="1800" b="0"/>
                </a:pPr>
                <a:r>
                  <a:rPr sz="2400" b="1" i="1"/>
                  <a:t>     r</a:t>
                </a:r>
                <a:r>
                  <a:rPr sz="2400" b="1" i="1" baseline="-25000"/>
                  <a:t>i</a:t>
                </a:r>
              </a:p>
            </p:txBody>
          </p:sp>
        </p:grpSp>
        <p:grpSp>
          <p:nvGrpSpPr>
            <p:cNvPr id="4" name="Group 353"/>
            <p:cNvGrpSpPr/>
            <p:nvPr/>
          </p:nvGrpSpPr>
          <p:grpSpPr>
            <a:xfrm>
              <a:off x="0" y="134936"/>
              <a:ext cx="6256339" cy="2879727"/>
              <a:chOff x="0" y="-1"/>
              <a:chExt cx="6256338" cy="2879726"/>
            </a:xfrm>
          </p:grpSpPr>
          <p:sp>
            <p:nvSpPr>
              <p:cNvPr id="339" name="Shape 339"/>
              <p:cNvSpPr/>
              <p:nvPr/>
            </p:nvSpPr>
            <p:spPr>
              <a:xfrm>
                <a:off x="0" y="-1"/>
                <a:ext cx="1928813" cy="2879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E9CE8"/>
              </a:solidFill>
              <a:ln w="38100" cap="flat">
                <a:solidFill>
                  <a:srgbClr val="CCCC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>
                    <a:solidFill>
                      <a:srgbClr val="66999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303212" y="523875"/>
                <a:ext cx="314326" cy="1329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>
                    <a:latin typeface="Angsana New"/>
                    <a:ea typeface="Angsana New"/>
                    <a:cs typeface="Angsana New"/>
                    <a:sym typeface="Angsana New"/>
                  </a:defRPr>
                </a:lvl1pPr>
              </a:lstStyle>
              <a:p>
                <a:pPr lvl="0">
                  <a:defRPr sz="1800" b="0"/>
                </a:pPr>
                <a:r>
                  <a:rPr sz="1800" b="1"/>
                  <a:t>关键码集合</a:t>
                </a: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1157287" y="1074737"/>
                <a:ext cx="3667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96000"/>
                  </a:lnSpc>
                  <a:defRPr sz="1800" b="0"/>
                </a:pPr>
                <a:r>
                  <a:rPr sz="2400" b="1" i="1"/>
                  <a:t>k</a:t>
                </a:r>
                <a:r>
                  <a:rPr sz="2400" b="1" i="1" baseline="-25000"/>
                  <a:t>i</a:t>
                </a: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5087937" y="1108074"/>
                <a:ext cx="1168401" cy="158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5087937" y="1527174"/>
                <a:ext cx="1168401" cy="158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5583237" y="134937"/>
                <a:ext cx="334963" cy="2659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/>
                </a:lvl1pPr>
              </a:lstStyle>
              <a:p>
                <a:pPr lvl="0">
                  <a:defRPr sz="1800" b="0"/>
                </a:pPr>
                <a:r>
                  <a:rPr sz="1800" b="1"/>
                  <a:t>……</a:t>
                </a: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5570537" y="1844675"/>
                <a:ext cx="334963" cy="2659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just">
                  <a:lnSpc>
                    <a:spcPct val="96000"/>
                  </a:lnSpc>
                  <a:defRPr sz="2400"/>
                </a:lvl1pPr>
              </a:lstStyle>
              <a:p>
                <a:pPr lvl="0">
                  <a:defRPr sz="1800" b="0"/>
                </a:pPr>
                <a:r>
                  <a:rPr sz="1800" b="1"/>
                  <a:t>……</a:t>
                </a: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2746375" y="809625"/>
                <a:ext cx="8112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>
                  <a:lnSpc>
                    <a:spcPct val="96000"/>
                  </a:lnSpc>
                  <a:defRPr sz="1800" b="0"/>
                </a:pPr>
                <a:r>
                  <a:rPr sz="2400" b="1" i="1"/>
                  <a:t>H</a:t>
                </a:r>
                <a:r>
                  <a:rPr sz="2400" b="1"/>
                  <a:t>(</a:t>
                </a:r>
                <a:r>
                  <a:rPr sz="2400" b="1" i="1"/>
                  <a:t>k</a:t>
                </a:r>
                <a:r>
                  <a:rPr sz="2400" b="1" i="1" baseline="-25000"/>
                  <a:t>i</a:t>
                </a:r>
                <a:r>
                  <a:rPr sz="2400" b="1"/>
                  <a:t>)</a:t>
                </a: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1517649" y="1254125"/>
                <a:ext cx="3465514" cy="1588"/>
              </a:xfrm>
              <a:prstGeom prst="line">
                <a:avLst/>
              </a:prstGeom>
              <a:noFill/>
              <a:ln w="38100" cap="flat">
                <a:solidFill>
                  <a:srgbClr val="CCCC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066799" y="1042987"/>
                <a:ext cx="431802" cy="43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1189037" y="1935162"/>
                <a:ext cx="366713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just">
                  <a:lnSpc>
                    <a:spcPct val="96000"/>
                  </a:lnSpc>
                  <a:defRPr sz="1800" b="0"/>
                </a:pPr>
                <a:r>
                  <a:rPr sz="2400" b="1" i="1"/>
                  <a:t>k</a:t>
                </a:r>
                <a:r>
                  <a:rPr sz="2400" b="1" i="1" baseline="-25000"/>
                  <a:t>j</a:t>
                </a: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1098549" y="1903412"/>
                <a:ext cx="431802" cy="43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00808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 flipV="1">
                <a:off x="1524000" y="1401762"/>
                <a:ext cx="3465513" cy="676276"/>
              </a:xfrm>
              <a:prstGeom prst="line">
                <a:avLst/>
              </a:prstGeom>
              <a:noFill/>
              <a:ln w="38100" cap="flat">
                <a:solidFill>
                  <a:srgbClr val="CCCC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 b="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200"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2790825" y="1844675"/>
                <a:ext cx="787400" cy="3545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>
                  <a:lnSpc>
                    <a:spcPct val="96000"/>
                  </a:lnSpc>
                  <a:defRPr sz="1800" b="0"/>
                </a:pPr>
                <a:r>
                  <a:rPr sz="2400" b="1" i="1"/>
                  <a:t>H</a:t>
                </a:r>
                <a:r>
                  <a:rPr sz="2400" b="1"/>
                  <a:t>(</a:t>
                </a:r>
                <a:r>
                  <a:rPr sz="2400" b="1" i="1"/>
                  <a:t>k</a:t>
                </a:r>
                <a:r>
                  <a:rPr sz="2400" b="1" i="1" baseline="-25000"/>
                  <a:t>j</a:t>
                </a:r>
                <a:r>
                  <a:rPr sz="2400" b="1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2098171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 animBg="1" advAuto="0"/>
      <p:bldP spid="2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开放寻址法</a:t>
            </a:r>
            <a:r>
              <a:rPr sz="3024" b="1">
                <a:solidFill>
                  <a:srgbClr val="0000CC"/>
                </a:solidFill>
              </a:rPr>
              <a:t>Open Addressing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思路: 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/>
              <a:t>把所有元素都存放到Hash表中，而不是链接表中</a:t>
            </a:r>
            <a:endParaRPr sz="2400"/>
          </a:p>
          <a:p>
            <a:pPr marL="719137" lvl="1" indent="-261937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/>
              <a:t>insert: 如果slot满了，尝试另外一个slot, …, 直到找到一个开放的slot（探查）.</a:t>
            </a:r>
          </a:p>
          <a:p>
            <a:pPr marL="719137" lvl="1" indent="-261937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200" b="1"/>
              <a:t>search：顺序探查相应slot</a:t>
            </a:r>
            <a:endParaRPr sz="2400"/>
          </a:p>
          <a:p>
            <a:pPr marL="1183821" lvl="2" indent="-269421">
              <a:spcBef>
                <a:spcPts val="500"/>
              </a:spcBef>
              <a:buFontTx/>
              <a:buChar char="▪"/>
              <a:defRPr sz="1800"/>
            </a:pPr>
            <a:r>
              <a:rPr sz="2200" b="1"/>
              <a:t>如果找到正确的关键字，返回.</a:t>
            </a:r>
          </a:p>
          <a:p>
            <a:pPr marL="1183821" lvl="2" indent="-269421">
              <a:spcBef>
                <a:spcPts val="500"/>
              </a:spcBef>
              <a:buFontTx/>
              <a:buChar char="▪"/>
              <a:defRPr sz="1800"/>
            </a:pPr>
            <a:r>
              <a:rPr sz="2200" b="1"/>
              <a:t>如果到达NULL，元素不存在</a:t>
            </a:r>
          </a:p>
          <a:p>
            <a:pPr marL="269421" indent="-269421">
              <a:spcBef>
                <a:spcPts val="500"/>
              </a:spcBef>
              <a:defRPr sz="1800"/>
            </a:pPr>
            <a:r>
              <a:rPr sz="2200" b="1"/>
              <a:t>表必须比n大</a:t>
            </a:r>
            <a:r>
              <a:rPr sz="2400" b="1"/>
              <a:t> 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减少了未使用的槽位，不需要存储指针</a:t>
            </a:r>
          </a:p>
        </p:txBody>
      </p:sp>
    </p:spTree>
    <p:extLst>
      <p:ext uri="{BB962C8B-B14F-4D97-AF65-F5344CB8AC3E}">
        <p14:creationId xmlns:p14="http://schemas.microsoft.com/office/powerpoint/2010/main" xmlns="" val="17574169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0" build="p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开放寻址</a:t>
            </a:r>
            <a:r>
              <a:rPr sz="3024" b="1">
                <a:solidFill>
                  <a:srgbClr val="0000CC"/>
                </a:solidFill>
              </a:rPr>
              <a:t>: Insert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Hash函数必须能探查散列表中的每一个槽位</a:t>
            </a:r>
            <a:endParaRPr sz="2200" b="1"/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200" b="1"/>
              <a:t>     </a:t>
            </a:r>
            <a:r>
              <a:rPr sz="2200" b="1" i="1"/>
              <a:t>h</a:t>
            </a:r>
            <a:r>
              <a:rPr sz="2200" b="1"/>
              <a:t> : </a:t>
            </a:r>
            <a:r>
              <a:rPr sz="2200" b="1" i="1"/>
              <a:t>U</a:t>
            </a:r>
            <a:r>
              <a:rPr sz="2200" b="1"/>
              <a:t> </a:t>
            </a:r>
            <a:r>
              <a:rPr sz="2200">
                <a:latin typeface="Symbol"/>
                <a:ea typeface="Symbol"/>
                <a:cs typeface="Symbol"/>
                <a:sym typeface="Symbol"/>
              </a:rPr>
              <a:t>×</a:t>
            </a:r>
            <a:r>
              <a:rPr sz="2200" b="1"/>
              <a:t> {0, 1, …, </a:t>
            </a:r>
            <a:r>
              <a:rPr sz="2200" b="1" i="1"/>
              <a:t>m</a:t>
            </a:r>
            <a:r>
              <a:rPr sz="2200" b="1"/>
              <a:t> – 1} </a:t>
            </a:r>
            <a:r>
              <a:rPr sz="2200">
                <a:latin typeface="Wingdings"/>
                <a:ea typeface="Wingdings"/>
                <a:cs typeface="Wingdings"/>
                <a:sym typeface="Wingdings"/>
              </a:rPr>
              <a:t>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200" b="1"/>
              <a:t>                  {0, 1, …, </a:t>
            </a:r>
            <a:r>
              <a:rPr sz="2200" b="1" i="1"/>
              <a:t>m</a:t>
            </a:r>
            <a:r>
              <a:rPr sz="2200" b="1"/>
              <a:t> – 1}</a:t>
            </a:r>
          </a:p>
          <a:p>
            <a:pPr marL="269421" indent="-269421">
              <a:spcBef>
                <a:spcPts val="500"/>
              </a:spcBef>
              <a:defRPr sz="1800"/>
            </a:pPr>
            <a:r>
              <a:rPr sz="2200" b="1"/>
              <a:t>对于开放寻址，要求：</a:t>
            </a:r>
          </a:p>
          <a:p>
            <a:pPr marL="269421" indent="-269421">
              <a:spcBef>
                <a:spcPts val="500"/>
              </a:spcBef>
              <a:defRPr sz="1800"/>
            </a:pPr>
            <a:r>
              <a:rPr sz="2200" b="1"/>
              <a:t>对于每个关键字k，探查序列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200" b="1"/>
              <a:t>     &lt;</a:t>
            </a:r>
            <a:r>
              <a:rPr sz="2200" b="1" i="1"/>
              <a:t>h</a:t>
            </a:r>
            <a:r>
              <a:rPr sz="2200" b="1"/>
              <a:t>(</a:t>
            </a:r>
            <a:r>
              <a:rPr sz="2200" b="1" i="1"/>
              <a:t>k</a:t>
            </a:r>
            <a:r>
              <a:rPr sz="2200" b="1"/>
              <a:t>, 0), </a:t>
            </a:r>
            <a:r>
              <a:rPr sz="2200" b="1" i="1"/>
              <a:t>h</a:t>
            </a:r>
            <a:r>
              <a:rPr sz="2200" b="1"/>
              <a:t>(</a:t>
            </a:r>
            <a:r>
              <a:rPr sz="2200" b="1" i="1"/>
              <a:t>k</a:t>
            </a:r>
            <a:r>
              <a:rPr sz="2200" b="1"/>
              <a:t>, 1), …, </a:t>
            </a:r>
            <a:r>
              <a:rPr sz="2200" b="1" i="1"/>
              <a:t>h</a:t>
            </a:r>
            <a:r>
              <a:rPr sz="2200" b="1"/>
              <a:t>(</a:t>
            </a:r>
            <a:r>
              <a:rPr sz="2200" b="1" i="1"/>
              <a:t>k</a:t>
            </a:r>
            <a:r>
              <a:rPr sz="2200" b="1"/>
              <a:t>, </a:t>
            </a:r>
            <a:r>
              <a:rPr sz="2200" b="1" i="1"/>
              <a:t>m</a:t>
            </a:r>
            <a:r>
              <a:rPr sz="2200" b="1"/>
              <a:t> – 1)&gt;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200" b="1"/>
              <a:t>     是槽位&lt;0, 1, …, </a:t>
            </a:r>
            <a:r>
              <a:rPr sz="2200" b="1" i="1"/>
              <a:t>m</a:t>
            </a:r>
            <a:r>
              <a:rPr sz="2200" b="1"/>
              <a:t> – 1&gt;的全排列</a:t>
            </a:r>
          </a:p>
        </p:txBody>
      </p:sp>
      <p:pic>
        <p:nvPicPr>
          <p:cNvPr id="115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2" y="2895600"/>
            <a:ext cx="3373781" cy="3352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6729035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" grpId="0" build="p" bldLvl="5" animBg="1" advAuto="0"/>
      <p:bldP spid="115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>
              <a:defRPr sz="1800"/>
            </a:pPr>
            <a:r>
              <a:rPr sz="4000" dirty="0" err="1"/>
              <a:t>动机</a:t>
            </a:r>
            <a:r>
              <a:rPr sz="3600" b="1" dirty="0" err="1">
                <a:solidFill>
                  <a:srgbClr val="0000CC"/>
                </a:solidFill>
              </a:rPr>
              <a:t>Motivation</a:t>
            </a:r>
            <a:endParaRPr sz="3600" b="1" dirty="0">
              <a:solidFill>
                <a:srgbClr val="0000CC"/>
              </a:solidFill>
            </a:endParaRP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大学里的学生记录</a:t>
            </a:r>
            <a:r>
              <a:rPr sz="2400" b="1"/>
              <a:t>（student record）</a:t>
            </a:r>
            <a:r>
              <a:rPr/>
              <a:t>集合是一个动态集合</a:t>
            </a:r>
            <a:endParaRPr sz="2400" b="1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/>
              <a:t>增加新的学生</a:t>
            </a:r>
            <a:r>
              <a:rPr sz="2200" b="1"/>
              <a:t> </a:t>
            </a:r>
            <a:endParaRPr sz="240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/>
              <a:t>删除已有的学生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/>
              <a:t>给定学号，找到该学生的想关信息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/>
              <a:t>学生记录：包括学生学号（key）和一些相关卫星数据（satallite data）：</a:t>
            </a:r>
            <a:endParaRPr sz="2400" b="1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/>
              <a:t>每个数据项</a:t>
            </a:r>
            <a:r>
              <a:rPr sz="2200" b="1"/>
              <a:t>Each data item: (key, data)</a:t>
            </a:r>
            <a:endParaRPr sz="240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/>
              <a:t>需要有效支持三种操作</a:t>
            </a:r>
            <a:r>
              <a:rPr sz="2400" b="1"/>
              <a:t>(insert, delete，search)</a:t>
            </a:r>
          </a:p>
        </p:txBody>
      </p:sp>
    </p:spTree>
    <p:extLst>
      <p:ext uri="{BB962C8B-B14F-4D97-AF65-F5344CB8AC3E}">
        <p14:creationId xmlns:p14="http://schemas.microsoft.com/office/powerpoint/2010/main" xmlns="" val="206449946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开放寻址</a:t>
            </a:r>
            <a:r>
              <a:rPr sz="4000" dirty="0"/>
              <a:t>: Search</a:t>
            </a:r>
          </a:p>
        </p:txBody>
      </p:sp>
      <p:sp>
        <p:nvSpPr>
          <p:cNvPr id="1154" name="Shape 115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500"/>
              </a:spcBef>
              <a:defRPr sz="1800"/>
            </a:pPr>
            <a:r>
              <a:rPr/>
              <a:t>查找关键字k，需要探查与插入k的算法相同的槽位序列</a:t>
            </a:r>
            <a:r>
              <a:rPr sz="2400" b="1"/>
              <a:t> 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/>
              <a:t>如果探查到NULL，那么k不在散列表中 </a:t>
            </a:r>
          </a:p>
        </p:txBody>
      </p:sp>
      <p:pic>
        <p:nvPicPr>
          <p:cNvPr id="115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3770" y="2857500"/>
            <a:ext cx="3433763" cy="30736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2687882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4" grpId="0" build="p" bldLvl="5" animBg="1" advAuto="0"/>
      <p:bldP spid="115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开放寻址</a:t>
            </a:r>
            <a:r>
              <a:rPr sz="4000" dirty="0"/>
              <a:t>: Delete</a:t>
            </a:r>
          </a:p>
        </p:txBody>
      </p:sp>
      <p:sp>
        <p:nvSpPr>
          <p:cNvPr id="1158" name="Shape 115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70890" indent="-270890" defTabSz="722376">
              <a:spcBef>
                <a:spcPts val="400"/>
              </a:spcBef>
              <a:defRPr sz="1800"/>
            </a:pPr>
            <a:r>
              <a:rPr sz="2212"/>
              <a:t>从开放寻址表的删除操作非常困难，为什么？</a:t>
            </a:r>
          </a:p>
          <a:p>
            <a:pPr marL="270890" indent="-270890" defTabSz="722376">
              <a:spcBef>
                <a:spcPts val="400"/>
              </a:spcBef>
              <a:defRPr sz="1800"/>
            </a:pPr>
            <a:r>
              <a:rPr sz="2212"/>
              <a:t>如果从槽位i删除某个关键字，将槽位标记为空，将使得搜索过程失效</a:t>
            </a:r>
            <a:r>
              <a:rPr sz="1896" b="1"/>
              <a:t>。Why？</a:t>
            </a:r>
          </a:p>
          <a:p>
            <a:pPr marL="232192" indent="-232192" defTabSz="722376">
              <a:spcBef>
                <a:spcPts val="400"/>
              </a:spcBef>
              <a:defRPr sz="1800"/>
            </a:pPr>
            <a:r>
              <a:rPr sz="1896" b="1"/>
              <a:t>有没有其他途径解决这个问题？</a:t>
            </a:r>
          </a:p>
          <a:p>
            <a:pPr marL="593380" lvl="1" indent="-232192" defTabSz="722376">
              <a:spcBef>
                <a:spcPts val="400"/>
              </a:spcBef>
              <a:defRPr sz="1800"/>
            </a:pPr>
            <a:r>
              <a:rPr sz="1896" b="1"/>
              <a:t>使用一个不同的符号（比如：DELETE）以标记该槽位的关键字被删除 </a:t>
            </a:r>
          </a:p>
          <a:p>
            <a:pPr marL="593380" lvl="1" indent="-232192" defTabSz="722376">
              <a:spcBef>
                <a:spcPts val="400"/>
              </a:spcBef>
              <a:defRPr sz="1800"/>
            </a:pPr>
            <a:r>
              <a:rPr sz="1896" b="1"/>
              <a:t>是否要修改Hash-Insert算法?是的 treating DELETE as NIL.</a:t>
            </a:r>
          </a:p>
          <a:p>
            <a:pPr marL="593380" lvl="1" indent="-232192" defTabSz="722376">
              <a:spcBef>
                <a:spcPts val="400"/>
              </a:spcBef>
              <a:defRPr sz="1800"/>
            </a:pPr>
            <a:r>
              <a:rPr sz="1896" b="1"/>
              <a:t>是否要修改 Hash-Search算法? No. DELETE 会被当作其它non-NIL 字符串一样处理.  </a:t>
            </a:r>
          </a:p>
          <a:p>
            <a:pPr marL="593380" lvl="1" indent="-232192" defTabSz="722376">
              <a:spcBef>
                <a:spcPts val="400"/>
              </a:spcBef>
              <a:defRPr sz="1800"/>
            </a:pPr>
            <a:r>
              <a:rPr sz="1896" b="1"/>
              <a:t>是否影响搜索效率？是</a:t>
            </a:r>
          </a:p>
          <a:p>
            <a:pPr marL="270890" indent="-270890" defTabSz="722376">
              <a:spcBef>
                <a:spcPts val="400"/>
              </a:spcBef>
              <a:defRPr sz="1800"/>
            </a:pPr>
            <a:endParaRPr sz="1896" b="1"/>
          </a:p>
          <a:p>
            <a:pPr marL="232192" indent="-232192" defTabSz="722376">
              <a:spcBef>
                <a:spcPts val="400"/>
              </a:spcBef>
              <a:defRPr sz="1800"/>
            </a:pPr>
            <a:r>
              <a:rPr sz="1896" b="1"/>
              <a:t>开放寻址适用于很少或者没有delete操作的情况</a:t>
            </a:r>
          </a:p>
          <a:p>
            <a:pPr marL="232192" indent="-232192" defTabSz="722376">
              <a:spcBef>
                <a:spcPts val="400"/>
              </a:spcBef>
              <a:defRPr sz="1800"/>
            </a:pPr>
            <a:r>
              <a:rPr sz="1896" b="1"/>
              <a:t>对于需要频繁delete操作的情况，使用chaining更好</a:t>
            </a:r>
          </a:p>
        </p:txBody>
      </p:sp>
    </p:spTree>
    <p:extLst>
      <p:ext uri="{BB962C8B-B14F-4D97-AF65-F5344CB8AC3E}">
        <p14:creationId xmlns:p14="http://schemas.microsoft.com/office/powerpoint/2010/main" xmlns="" val="20770901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58">
                                            <p:txEl>
                                              <p:charRg st="279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" grpId="0" build="p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一致散列</a:t>
            </a:r>
            <a:r>
              <a:rPr sz="3024" b="1">
                <a:solidFill>
                  <a:srgbClr val="0000CC"/>
                </a:solidFill>
              </a:rPr>
              <a:t>Uniform Hashing</a:t>
            </a:r>
          </a:p>
        </p:txBody>
      </p:sp>
      <p:sp>
        <p:nvSpPr>
          <p:cNvPr id="1161" name="Shape 1161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buClr>
                <a:srgbClr val="C00000"/>
              </a:buClr>
              <a:defRPr sz="1800"/>
            </a:pPr>
            <a:r>
              <a:rPr sz="2400" b="1" dirty="0"/>
              <a:t>一直散列要求每个关键字的探查序列是 &lt;0, 1, …, </a:t>
            </a:r>
            <a:r>
              <a:rPr sz="2400" b="1" i="1" dirty="0"/>
              <a:t>m</a:t>
            </a:r>
            <a:r>
              <a:rPr sz="2400" b="1" dirty="0"/>
              <a:t> – 1&gt;的</a:t>
            </a:r>
            <a:r>
              <a:rPr dirty="0"/>
              <a:t> </a:t>
            </a:r>
            <a:r>
              <a:rPr sz="2400" b="1" i="1" dirty="0"/>
              <a:t>m</a:t>
            </a:r>
            <a:r>
              <a:rPr sz="2400" b="1" dirty="0"/>
              <a:t>!种排列中的任一种可能性是相同的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 smtClean="0"/>
              <a:t>真正的一</a:t>
            </a:r>
            <a:r>
              <a:rPr lang="zh-CN" altLang="en-US" sz="2400" b="1" dirty="0" smtClean="0"/>
              <a:t>致</a:t>
            </a:r>
            <a:r>
              <a:rPr sz="2400" b="1" dirty="0" smtClean="0"/>
              <a:t>散列很难实现</a:t>
            </a: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实践中，三种常用技术用于近似一直散列：</a:t>
            </a:r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b="1" dirty="0"/>
              <a:t>线性探查</a:t>
            </a:r>
            <a:r>
              <a:rPr sz="2200" b="1" dirty="0"/>
              <a:t>Linear probing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dirty="0"/>
              <a:t>二次探查</a:t>
            </a:r>
            <a:r>
              <a:rPr sz="2200" b="1" dirty="0"/>
              <a:t>Quadratic probing</a:t>
            </a:r>
            <a:endParaRPr sz="2400" dirty="0"/>
          </a:p>
          <a:p>
            <a:pPr marL="751114" lvl="1" indent="-293914">
              <a:spcBef>
                <a:spcPts val="500"/>
              </a:spcBef>
              <a:buClr>
                <a:srgbClr val="FF0000"/>
              </a:buClr>
              <a:defRPr sz="1800"/>
            </a:pPr>
            <a:r>
              <a:rPr sz="2400" dirty="0"/>
              <a:t>双重探查</a:t>
            </a:r>
            <a:r>
              <a:rPr sz="2200" b="1" dirty="0"/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xmlns="" val="16560529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" grpId="0" build="p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dirty="0" err="1"/>
              <a:t>线性探查</a:t>
            </a:r>
            <a:r>
              <a:rPr sz="4000" dirty="0"/>
              <a:t> Linear Probing</a:t>
            </a:r>
          </a:p>
        </p:txBody>
      </p:sp>
      <p:sp>
        <p:nvSpPr>
          <p:cNvPr id="1164" name="Shape 116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令 </a:t>
            </a:r>
            <a:r>
              <a:rPr lang="en-US" altLang="zh-CN" sz="2400" b="1" i="1" dirty="0"/>
              <a:t>h</a:t>
            </a:r>
            <a:r>
              <a:rPr lang="en-US" altLang="zh-CN" sz="2400" b="1" dirty="0">
                <a:sym typeface="Symbol"/>
              </a:rPr>
              <a:t></a:t>
            </a:r>
            <a:r>
              <a:rPr sz="2400" b="1" dirty="0"/>
              <a:t> : </a:t>
            </a:r>
            <a:r>
              <a:rPr sz="2400" b="1" i="1" dirty="0"/>
              <a:t>U</a:t>
            </a:r>
            <a:r>
              <a:rPr sz="2400" b="1" dirty="0"/>
              <a:t> </a:t>
            </a:r>
            <a:r>
              <a:rPr sz="24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400" b="1" dirty="0"/>
              <a:t>{0, 1, …, </a:t>
            </a:r>
            <a:r>
              <a:rPr sz="2400" b="1" i="1" dirty="0"/>
              <a:t>m</a:t>
            </a:r>
            <a:r>
              <a:rPr sz="2400" b="1" dirty="0"/>
              <a:t> – 1} </a:t>
            </a:r>
            <a:r>
              <a:rPr sz="2400" b="1" dirty="0" err="1"/>
              <a:t>是一个普通的散列函数</a:t>
            </a: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 err="1"/>
              <a:t>散列函数</a:t>
            </a:r>
            <a:r>
              <a:rPr sz="2400" b="1" dirty="0"/>
              <a:t>: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400" b="1" dirty="0"/>
              <a:t> 		</a:t>
            </a:r>
            <a:r>
              <a:rPr sz="2400" b="1" i="1" dirty="0"/>
              <a:t>h</a:t>
            </a:r>
            <a:r>
              <a:rPr sz="2400" b="1" dirty="0"/>
              <a:t>(</a:t>
            </a:r>
            <a:r>
              <a:rPr sz="2400" b="1" i="1" dirty="0"/>
              <a:t>k</a:t>
            </a:r>
            <a:r>
              <a:rPr sz="2400" b="1" dirty="0"/>
              <a:t>, </a:t>
            </a:r>
            <a:r>
              <a:rPr sz="2400" b="1" i="1" dirty="0" err="1"/>
              <a:t>i</a:t>
            </a:r>
            <a:r>
              <a:rPr sz="2400" b="1" dirty="0"/>
              <a:t>) = (</a:t>
            </a:r>
            <a:r>
              <a:rPr lang="en-US" altLang="zh-CN" sz="2400" b="1" i="1" dirty="0"/>
              <a:t>h</a:t>
            </a:r>
            <a:r>
              <a:rPr lang="en-US" altLang="zh-CN" sz="2400" b="1" dirty="0">
                <a:sym typeface="Symbol"/>
              </a:rPr>
              <a:t></a:t>
            </a:r>
            <a:r>
              <a:rPr sz="2400" b="1" dirty="0"/>
              <a:t>(</a:t>
            </a:r>
            <a:r>
              <a:rPr sz="2400" b="1" i="1" dirty="0"/>
              <a:t>k</a:t>
            </a:r>
            <a:r>
              <a:rPr sz="2400" b="1" dirty="0"/>
              <a:t>) + </a:t>
            </a:r>
            <a:r>
              <a:rPr sz="2400" b="1" i="1" dirty="0" err="1"/>
              <a:t>i</a:t>
            </a:r>
            <a:r>
              <a:rPr sz="2400" b="1" dirty="0"/>
              <a:t>) mod </a:t>
            </a:r>
            <a:r>
              <a:rPr sz="2400" b="1" i="1" dirty="0"/>
              <a:t>m</a:t>
            </a:r>
            <a:r>
              <a:rPr sz="2400" b="1" dirty="0"/>
              <a:t> ,  for </a:t>
            </a:r>
            <a:r>
              <a:rPr sz="2400" b="1" i="1" dirty="0" err="1"/>
              <a:t>i</a:t>
            </a:r>
            <a:r>
              <a:rPr sz="2400" b="1" dirty="0"/>
              <a:t> = 0, 1, …, </a:t>
            </a:r>
            <a:r>
              <a:rPr sz="2400" b="1" i="1" dirty="0"/>
              <a:t>m</a:t>
            </a:r>
            <a:r>
              <a:rPr sz="2400" b="1" dirty="0"/>
              <a:t> – 1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400" b="1" dirty="0" err="1"/>
              <a:t>关键码集合为</a:t>
            </a:r>
            <a:r>
              <a:rPr sz="2400" b="1" dirty="0"/>
              <a:t> {47, 7, 29, 11, 16, 92, 22, 8, 3}，散列表表长为11，散列函数为H(key)=key mod 11</a:t>
            </a:r>
          </a:p>
          <a:p>
            <a:pPr>
              <a:spcBef>
                <a:spcPts val="500"/>
              </a:spcBef>
              <a:defRPr sz="1800"/>
            </a:pPr>
            <a:endParaRPr sz="2400" b="1" dirty="0"/>
          </a:p>
          <a:p>
            <a:pPr>
              <a:spcBef>
                <a:spcPts val="500"/>
              </a:spcBef>
              <a:defRPr sz="1800"/>
            </a:pPr>
            <a:endParaRPr sz="2400" b="1" dirty="0"/>
          </a:p>
          <a:p>
            <a:pPr>
              <a:spcBef>
                <a:spcPts val="500"/>
              </a:spcBef>
              <a:defRPr sz="1800"/>
            </a:pP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endParaRPr lang="en-US" sz="2400" b="1" i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i="1" dirty="0"/>
              <a:t>Advantage</a:t>
            </a:r>
            <a:r>
              <a:rPr sz="2400" b="1" dirty="0"/>
              <a:t>: </a:t>
            </a:r>
            <a:r>
              <a:rPr sz="2400" b="1" dirty="0" err="1"/>
              <a:t>易于实现</a:t>
            </a:r>
            <a:r>
              <a:rPr sz="2400" b="1" dirty="0"/>
              <a:t>.</a:t>
            </a:r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i="1" dirty="0"/>
              <a:t>Problem</a:t>
            </a:r>
            <a:r>
              <a:rPr sz="2400" b="1" dirty="0"/>
              <a:t>: </a:t>
            </a:r>
            <a:r>
              <a:rPr sz="2400" b="1" dirty="0" err="1"/>
              <a:t>随着时间推移，连续被占用的槽位不断增加，是的Insert和Search效率越来越低</a:t>
            </a:r>
            <a:endParaRPr sz="2400" b="1" dirty="0"/>
          </a:p>
        </p:txBody>
      </p:sp>
      <p:grpSp>
        <p:nvGrpSpPr>
          <p:cNvPr id="1177" name="Group 1177"/>
          <p:cNvGrpSpPr/>
          <p:nvPr/>
        </p:nvGrpSpPr>
        <p:grpSpPr>
          <a:xfrm>
            <a:off x="1181100" y="3670300"/>
            <a:ext cx="6858000" cy="1003300"/>
            <a:chOff x="0" y="0"/>
            <a:chExt cx="6858000" cy="1003300"/>
          </a:xfrm>
        </p:grpSpPr>
        <p:grpSp>
          <p:nvGrpSpPr>
            <p:cNvPr id="1175" name="Group 1175"/>
            <p:cNvGrpSpPr/>
            <p:nvPr/>
          </p:nvGrpSpPr>
          <p:grpSpPr>
            <a:xfrm>
              <a:off x="0" y="508000"/>
              <a:ext cx="6858000" cy="495300"/>
              <a:chOff x="0" y="0"/>
              <a:chExt cx="6858000" cy="495300"/>
            </a:xfrm>
          </p:grpSpPr>
          <p:sp>
            <p:nvSpPr>
              <p:cNvPr id="1165" name="Shape 1165"/>
              <p:cNvSpPr/>
              <p:nvPr/>
            </p:nvSpPr>
            <p:spPr>
              <a:xfrm>
                <a:off x="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6858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13716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20574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27432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34290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41148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48006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54864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61722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</p:grpSp>
        <p:sp>
          <p:nvSpPr>
            <p:cNvPr id="1176" name="Shape 1176"/>
            <p:cNvSpPr/>
            <p:nvPr/>
          </p:nvSpPr>
          <p:spPr>
            <a:xfrm>
              <a:off x="0" y="0"/>
              <a:ext cx="68580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pPr lvl="0">
                <a:defRPr sz="1800" b="0"/>
              </a:pPr>
              <a:r>
                <a:rPr sz="1800" b="1" dirty="0"/>
                <a:t>  0  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1  </a:t>
              </a:r>
              <a:r>
                <a:rPr lang="en-US" sz="1800" b="1" dirty="0" smtClean="0"/>
                <a:t>     </a:t>
              </a:r>
              <a:r>
                <a:rPr sz="1800" b="1" dirty="0" smtClean="0"/>
                <a:t>    </a:t>
              </a:r>
              <a:r>
                <a:rPr sz="1800" b="1" dirty="0"/>
                <a:t>2   </a:t>
              </a:r>
              <a:r>
                <a:rPr lang="en-US" sz="1800" b="1" dirty="0" smtClean="0"/>
                <a:t>    </a:t>
              </a:r>
              <a:r>
                <a:rPr sz="1800" b="1" dirty="0" smtClean="0"/>
                <a:t>   </a:t>
              </a:r>
              <a:r>
                <a:rPr sz="1800" b="1" dirty="0"/>
                <a:t>3 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  </a:t>
              </a:r>
              <a:r>
                <a:rPr sz="1800" b="1" dirty="0"/>
                <a:t>4 </a:t>
              </a:r>
              <a:r>
                <a:rPr lang="en-US" sz="1800" b="1" dirty="0" smtClean="0"/>
                <a:t>    </a:t>
              </a:r>
              <a:r>
                <a:rPr sz="1800" b="1" dirty="0" smtClean="0"/>
                <a:t>     </a:t>
              </a:r>
              <a:r>
                <a:rPr sz="1800" b="1" dirty="0"/>
                <a:t>5    </a:t>
              </a:r>
              <a:r>
                <a:rPr lang="en-US" sz="1800" b="1" dirty="0" smtClean="0"/>
                <a:t>     </a:t>
              </a:r>
              <a:r>
                <a:rPr sz="1800" b="1" dirty="0" smtClean="0"/>
                <a:t> </a:t>
              </a:r>
              <a:r>
                <a:rPr sz="1800" b="1" dirty="0"/>
                <a:t>6  </a:t>
              </a:r>
              <a:r>
                <a:rPr lang="en-US" sz="1800" b="1" dirty="0" smtClean="0"/>
                <a:t>     </a:t>
              </a:r>
              <a:r>
                <a:rPr sz="1800" b="1" dirty="0" smtClean="0"/>
                <a:t>    </a:t>
              </a:r>
              <a:r>
                <a:rPr sz="1800" b="1" dirty="0"/>
                <a:t>7  </a:t>
              </a:r>
              <a:r>
                <a:rPr lang="en-US" sz="1800" b="1" dirty="0" smtClean="0"/>
                <a:t>      </a:t>
              </a:r>
              <a:r>
                <a:rPr sz="1800" b="1" dirty="0" smtClean="0"/>
                <a:t>   </a:t>
              </a:r>
              <a:r>
                <a:rPr sz="1800" b="1" dirty="0"/>
                <a:t>8 </a:t>
              </a:r>
              <a:r>
                <a:rPr lang="en-US" sz="1800" b="1" dirty="0" smtClean="0"/>
                <a:t>      </a:t>
              </a:r>
              <a:r>
                <a:rPr sz="1800" b="1" dirty="0" smtClean="0"/>
                <a:t>     </a:t>
              </a:r>
              <a:r>
                <a:rPr sz="1800" b="1" dirty="0"/>
                <a:t>9</a:t>
              </a:r>
            </a:p>
          </p:txBody>
        </p:sp>
      </p:grpSp>
      <p:sp>
        <p:nvSpPr>
          <p:cNvPr id="1178" name="Shape 1178"/>
          <p:cNvSpPr/>
          <p:nvPr/>
        </p:nvSpPr>
        <p:spPr>
          <a:xfrm>
            <a:off x="3390900" y="42164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47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223000" y="4191002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7</a:t>
            </a:r>
          </a:p>
        </p:txBody>
      </p:sp>
      <p:sp>
        <p:nvSpPr>
          <p:cNvPr id="1180" name="Shape 1180"/>
          <p:cNvSpPr/>
          <p:nvPr/>
        </p:nvSpPr>
        <p:spPr>
          <a:xfrm>
            <a:off x="6121400" y="4714877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29</a:t>
            </a:r>
          </a:p>
        </p:txBody>
      </p:sp>
      <p:sp>
        <p:nvSpPr>
          <p:cNvPr id="1181" name="Shape 1181"/>
          <p:cNvSpPr/>
          <p:nvPr/>
        </p:nvSpPr>
        <p:spPr>
          <a:xfrm>
            <a:off x="1339850" y="42164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11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775200" y="42037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16</a:t>
            </a:r>
          </a:p>
        </p:txBody>
      </p:sp>
      <p:sp>
        <p:nvSpPr>
          <p:cNvPr id="1183" name="Shape 1183"/>
          <p:cNvSpPr/>
          <p:nvPr/>
        </p:nvSpPr>
        <p:spPr>
          <a:xfrm>
            <a:off x="4084639" y="4211639"/>
            <a:ext cx="457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92</a:t>
            </a:r>
          </a:p>
        </p:txBody>
      </p:sp>
      <p:sp>
        <p:nvSpPr>
          <p:cNvPr id="1184" name="Shape 1184"/>
          <p:cNvSpPr/>
          <p:nvPr/>
        </p:nvSpPr>
        <p:spPr>
          <a:xfrm>
            <a:off x="6829425" y="4211639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29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339850" y="47371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22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6600" y="41910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22</a:t>
            </a:r>
          </a:p>
        </p:txBody>
      </p:sp>
      <p:sp>
        <p:nvSpPr>
          <p:cNvPr id="1187" name="Shape 1187"/>
          <p:cNvSpPr/>
          <p:nvPr/>
        </p:nvSpPr>
        <p:spPr>
          <a:xfrm>
            <a:off x="6883400" y="4714877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8</a:t>
            </a:r>
          </a:p>
        </p:txBody>
      </p:sp>
      <p:sp>
        <p:nvSpPr>
          <p:cNvPr id="1188" name="Shape 1188"/>
          <p:cNvSpPr/>
          <p:nvPr/>
        </p:nvSpPr>
        <p:spPr>
          <a:xfrm>
            <a:off x="7569200" y="4191002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8</a:t>
            </a:r>
          </a:p>
        </p:txBody>
      </p:sp>
      <p:sp>
        <p:nvSpPr>
          <p:cNvPr id="1189" name="Shape 1189"/>
          <p:cNvSpPr/>
          <p:nvPr/>
        </p:nvSpPr>
        <p:spPr>
          <a:xfrm>
            <a:off x="3454400" y="4714877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190" name="Shape 1190"/>
          <p:cNvSpPr/>
          <p:nvPr/>
        </p:nvSpPr>
        <p:spPr>
          <a:xfrm>
            <a:off x="4140200" y="4713289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191" name="Shape 1191"/>
          <p:cNvSpPr/>
          <p:nvPr/>
        </p:nvSpPr>
        <p:spPr>
          <a:xfrm>
            <a:off x="4860925" y="4737102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192" name="Shape 1192"/>
          <p:cNvSpPr/>
          <p:nvPr/>
        </p:nvSpPr>
        <p:spPr>
          <a:xfrm>
            <a:off x="5511800" y="4205289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24820599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4" grpId="0" build="p" animBg="1" advAuto="0"/>
      <p:bldP spid="1177" grpId="0" animBg="1" advAuto="0"/>
      <p:bldP spid="1178" grpId="0" animBg="1" advAuto="0"/>
      <p:bldP spid="1179" grpId="0" animBg="1" advAuto="0"/>
      <p:bldP spid="1180" grpId="0" animBg="1" advAuto="0"/>
      <p:bldP spid="1181" grpId="0" animBg="1" advAuto="0"/>
      <p:bldP spid="1182" grpId="0" animBg="1" advAuto="0"/>
      <p:bldP spid="1183" grpId="0" animBg="1" advAuto="0"/>
      <p:bldP spid="1184" grpId="0" animBg="1" advAuto="0"/>
      <p:bldP spid="1185" grpId="0" animBg="1" advAuto="0"/>
      <p:bldP spid="1186" grpId="0" animBg="1" advAuto="0"/>
      <p:bldP spid="1187" grpId="0" animBg="1" advAuto="0"/>
      <p:bldP spid="1188" grpId="0" animBg="1" advAuto="0"/>
      <p:bldP spid="1189" grpId="0" animBg="1" advAuto="0"/>
      <p:bldP spid="1190" grpId="0" animBg="1" advAuto="0"/>
      <p:bldP spid="1191" grpId="0" animBg="1" advAuto="0"/>
      <p:bldP spid="1192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/>
              <a:t>二次探查</a:t>
            </a:r>
            <a:r>
              <a:rPr sz="3024" b="1">
                <a:solidFill>
                  <a:srgbClr val="0000CC"/>
                </a:solidFill>
              </a:rPr>
              <a:t> Quadratic Probing</a:t>
            </a:r>
          </a:p>
        </p:txBody>
      </p:sp>
      <p:sp>
        <p:nvSpPr>
          <p:cNvPr id="1195" name="Shape 1195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3914" indent="-293914">
              <a:spcBef>
                <a:spcPts val="500"/>
              </a:spcBef>
              <a:defRPr sz="1800"/>
            </a:pPr>
            <a:r>
              <a:rPr sz="2400" b="1" dirty="0"/>
              <a:t>令 </a:t>
            </a:r>
            <a:r>
              <a:rPr lang="en-US" altLang="zh-CN" sz="2400" b="1" i="1" dirty="0"/>
              <a:t>h</a:t>
            </a:r>
            <a:r>
              <a:rPr lang="en-US" altLang="zh-CN" sz="2400" b="1" dirty="0">
                <a:sym typeface="Symbol"/>
              </a:rPr>
              <a:t> </a:t>
            </a:r>
            <a:r>
              <a:rPr sz="2400" b="1" dirty="0"/>
              <a:t>: </a:t>
            </a:r>
            <a:r>
              <a:rPr sz="2400" b="1" i="1" dirty="0"/>
              <a:t>U</a:t>
            </a:r>
            <a:r>
              <a:rPr sz="2400" b="1" dirty="0"/>
              <a:t> </a:t>
            </a:r>
            <a:r>
              <a:rPr sz="24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400" b="1" dirty="0"/>
              <a:t>{0, 1, …, </a:t>
            </a:r>
            <a:r>
              <a:rPr sz="2400" b="1" i="1" dirty="0"/>
              <a:t>m</a:t>
            </a:r>
            <a:r>
              <a:rPr sz="2400" b="1" dirty="0"/>
              <a:t> – 1} </a:t>
            </a:r>
            <a:r>
              <a:rPr sz="2400" b="1" dirty="0" err="1"/>
              <a:t>为普通散列函数</a:t>
            </a:r>
            <a:endParaRPr sz="2400" b="1" dirty="0"/>
          </a:p>
          <a:p>
            <a:pPr marL="293914" indent="-293914">
              <a:spcBef>
                <a:spcPts val="500"/>
              </a:spcBef>
              <a:defRPr sz="1800"/>
            </a:pPr>
            <a:r>
              <a:rPr sz="2400" b="1" dirty="0" err="1"/>
              <a:t>散列函数</a:t>
            </a:r>
            <a:endParaRPr sz="2400" b="1" dirty="0"/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400" b="1" dirty="0"/>
              <a:t> 	   </a:t>
            </a:r>
            <a:r>
              <a:rPr sz="2400" b="1" i="1" dirty="0"/>
              <a:t>h</a:t>
            </a:r>
            <a:r>
              <a:rPr sz="2400" b="1" dirty="0"/>
              <a:t>(</a:t>
            </a:r>
            <a:r>
              <a:rPr sz="2400" b="1" i="1" dirty="0"/>
              <a:t>k</a:t>
            </a:r>
            <a:r>
              <a:rPr sz="2400" b="1" dirty="0"/>
              <a:t>, </a:t>
            </a:r>
            <a:r>
              <a:rPr sz="2400" b="1" i="1" dirty="0" err="1"/>
              <a:t>i</a:t>
            </a:r>
            <a:r>
              <a:rPr sz="2400" b="1" dirty="0"/>
              <a:t>) = (</a:t>
            </a:r>
            <a:r>
              <a:rPr lang="en-US" altLang="zh-CN" sz="2400" b="1" i="1" dirty="0"/>
              <a:t>h</a:t>
            </a:r>
            <a:r>
              <a:rPr lang="en-US" altLang="zh-CN" sz="2400" b="1" dirty="0">
                <a:sym typeface="Symbol"/>
              </a:rPr>
              <a:t></a:t>
            </a:r>
            <a:r>
              <a:rPr sz="2400" b="1" dirty="0"/>
              <a:t>(</a:t>
            </a:r>
            <a:r>
              <a:rPr sz="2400" b="1" i="1" dirty="0"/>
              <a:t>k</a:t>
            </a:r>
            <a:r>
              <a:rPr sz="2400" b="1" dirty="0"/>
              <a:t>) + </a:t>
            </a:r>
            <a:r>
              <a:rPr sz="2400" b="1" i="1" dirty="0"/>
              <a:t>c</a:t>
            </a:r>
            <a:r>
              <a:rPr sz="2400" b="1" baseline="-25000" dirty="0"/>
              <a:t>1</a:t>
            </a:r>
            <a:r>
              <a:rPr sz="2400" b="1" i="1" dirty="0"/>
              <a:t>i </a:t>
            </a:r>
            <a:r>
              <a:rPr sz="2400" b="1" dirty="0"/>
              <a:t>+ </a:t>
            </a:r>
            <a:r>
              <a:rPr sz="2400" b="1" i="1" dirty="0"/>
              <a:t>c</a:t>
            </a:r>
            <a:r>
              <a:rPr sz="2400" b="1" baseline="-25000" dirty="0"/>
              <a:t>2</a:t>
            </a:r>
            <a:r>
              <a:rPr sz="2400" b="1" i="1" dirty="0"/>
              <a:t>i</a:t>
            </a:r>
            <a:r>
              <a:rPr sz="2400" b="1" baseline="30000" dirty="0"/>
              <a:t>2</a:t>
            </a:r>
            <a:r>
              <a:rPr sz="2400" b="1" dirty="0"/>
              <a:t>) mod </a:t>
            </a:r>
            <a:r>
              <a:rPr sz="2400" b="1" i="1" dirty="0"/>
              <a:t>m</a:t>
            </a:r>
            <a:r>
              <a:rPr sz="2400" b="1" dirty="0"/>
              <a:t> ,  for </a:t>
            </a:r>
            <a:r>
              <a:rPr sz="2400" b="1" i="1" dirty="0" err="1"/>
              <a:t>i</a:t>
            </a:r>
            <a:r>
              <a:rPr sz="2400" b="1" dirty="0"/>
              <a:t> = 0, 1, …, </a:t>
            </a:r>
            <a:r>
              <a:rPr sz="2400" b="1" i="1" dirty="0"/>
              <a:t>m</a:t>
            </a:r>
            <a:r>
              <a:rPr sz="2400" b="1" dirty="0"/>
              <a:t> – 1</a:t>
            </a:r>
          </a:p>
          <a:p>
            <a:pPr>
              <a:spcBef>
                <a:spcPts val="500"/>
              </a:spcBef>
              <a:buSzTx/>
              <a:buNone/>
              <a:defRPr sz="1800"/>
            </a:pPr>
            <a:r>
              <a:rPr sz="2400" b="1" i="1" dirty="0"/>
              <a:t>     c</a:t>
            </a:r>
            <a:r>
              <a:rPr sz="2400" b="1" baseline="-25000" dirty="0"/>
              <a:t>1</a:t>
            </a:r>
            <a:r>
              <a:rPr sz="2400" b="1" i="1" dirty="0"/>
              <a:t> 和</a:t>
            </a:r>
            <a:r>
              <a:rPr sz="2400" b="1" dirty="0"/>
              <a:t> </a:t>
            </a:r>
            <a:r>
              <a:rPr sz="2400" b="1" i="1" dirty="0"/>
              <a:t>c</a:t>
            </a:r>
            <a:r>
              <a:rPr sz="2400" b="1" baseline="-25000" dirty="0"/>
              <a:t>2</a:t>
            </a:r>
            <a:r>
              <a:rPr sz="2400" b="1" dirty="0"/>
              <a:t> </a:t>
            </a:r>
            <a:r>
              <a:rPr sz="2400" b="1" dirty="0" err="1"/>
              <a:t>是正的辅助常数</a:t>
            </a:r>
            <a:endParaRPr sz="2400" b="1" i="1" dirty="0"/>
          </a:p>
        </p:txBody>
      </p:sp>
      <p:grpSp>
        <p:nvGrpSpPr>
          <p:cNvPr id="1208" name="Group 1208"/>
          <p:cNvGrpSpPr/>
          <p:nvPr/>
        </p:nvGrpSpPr>
        <p:grpSpPr>
          <a:xfrm>
            <a:off x="1127125" y="5294314"/>
            <a:ext cx="6915150" cy="1003301"/>
            <a:chOff x="0" y="0"/>
            <a:chExt cx="6915150" cy="1003300"/>
          </a:xfrm>
        </p:grpSpPr>
        <p:grpSp>
          <p:nvGrpSpPr>
            <p:cNvPr id="1206" name="Group 1206"/>
            <p:cNvGrpSpPr/>
            <p:nvPr/>
          </p:nvGrpSpPr>
          <p:grpSpPr>
            <a:xfrm>
              <a:off x="57150" y="508000"/>
              <a:ext cx="6858000" cy="495300"/>
              <a:chOff x="0" y="0"/>
              <a:chExt cx="6858000" cy="495300"/>
            </a:xfrm>
          </p:grpSpPr>
          <p:sp>
            <p:nvSpPr>
              <p:cNvPr id="1196" name="Shape 1196"/>
              <p:cNvSpPr/>
              <p:nvPr/>
            </p:nvSpPr>
            <p:spPr>
              <a:xfrm>
                <a:off x="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6858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13716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20574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27432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34290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41148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48006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4" name="Shape 1204"/>
              <p:cNvSpPr/>
              <p:nvPr/>
            </p:nvSpPr>
            <p:spPr>
              <a:xfrm>
                <a:off x="54864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  <p:sp>
            <p:nvSpPr>
              <p:cNvPr id="1205" name="Shape 1205"/>
              <p:cNvSpPr/>
              <p:nvPr/>
            </p:nvSpPr>
            <p:spPr>
              <a:xfrm>
                <a:off x="6172200" y="0"/>
                <a:ext cx="685800" cy="495300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000"/>
                  </a:spcBef>
                  <a:defRPr sz="2400"/>
                </a:pPr>
                <a:endParaRPr sz="2400"/>
              </a:p>
            </p:txBody>
          </p:sp>
        </p:grpSp>
        <p:sp>
          <p:nvSpPr>
            <p:cNvPr id="1207" name="Shape 1207"/>
            <p:cNvSpPr/>
            <p:nvPr/>
          </p:nvSpPr>
          <p:spPr>
            <a:xfrm>
              <a:off x="0" y="0"/>
              <a:ext cx="685800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600"/>
                </a:spcBef>
                <a:defRPr sz="2800"/>
              </a:lvl1pPr>
            </a:lstStyle>
            <a:p>
              <a:pPr lvl="0">
                <a:defRPr sz="1800" b="0"/>
              </a:pPr>
              <a:r>
                <a:rPr sz="1800" b="1" dirty="0"/>
                <a:t>  0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   </a:t>
              </a:r>
              <a:r>
                <a:rPr sz="1800" b="1" dirty="0"/>
                <a:t>1   </a:t>
              </a:r>
              <a:r>
                <a:rPr lang="en-US" sz="1800" b="1" dirty="0" smtClean="0"/>
                <a:t>      </a:t>
              </a:r>
              <a:r>
                <a:rPr sz="1800" b="1" dirty="0" smtClean="0"/>
                <a:t>   </a:t>
              </a:r>
              <a:r>
                <a:rPr sz="1800" b="1" dirty="0"/>
                <a:t>2 </a:t>
              </a:r>
              <a:r>
                <a:rPr lang="en-US" sz="1800" b="1" dirty="0" smtClean="0"/>
                <a:t>      </a:t>
              </a:r>
              <a:r>
                <a:rPr sz="1800" b="1" dirty="0" smtClean="0"/>
                <a:t>    </a:t>
              </a:r>
              <a:r>
                <a:rPr sz="1800" b="1" dirty="0"/>
                <a:t>3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   </a:t>
              </a:r>
              <a:r>
                <a:rPr sz="1800" b="1" dirty="0"/>
                <a:t>4 </a:t>
              </a:r>
              <a:r>
                <a:rPr lang="en-US" sz="1800" b="1" dirty="0" smtClean="0"/>
                <a:t>      </a:t>
              </a:r>
              <a:r>
                <a:rPr sz="1800" b="1" dirty="0" smtClean="0"/>
                <a:t>     </a:t>
              </a:r>
              <a:r>
                <a:rPr sz="1800" b="1" dirty="0"/>
                <a:t>5  </a:t>
              </a:r>
              <a:r>
                <a:rPr lang="en-US" sz="1800" b="1" dirty="0" smtClean="0"/>
                <a:t>  </a:t>
              </a:r>
              <a:r>
                <a:rPr sz="1800" b="1" dirty="0" smtClean="0"/>
                <a:t>    </a:t>
              </a:r>
              <a:r>
                <a:rPr sz="1800" b="1" dirty="0"/>
                <a:t>6    </a:t>
              </a:r>
              <a:r>
                <a:rPr lang="en-US" sz="1800" b="1" dirty="0" smtClean="0"/>
                <a:t>     </a:t>
              </a:r>
              <a:r>
                <a:rPr sz="1800" b="1" dirty="0" smtClean="0"/>
                <a:t> </a:t>
              </a:r>
              <a:r>
                <a:rPr sz="1800" b="1" dirty="0"/>
                <a:t>7 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  </a:t>
              </a:r>
              <a:r>
                <a:rPr sz="1800" b="1" dirty="0"/>
                <a:t>8    </a:t>
              </a:r>
              <a:r>
                <a:rPr lang="en-US" sz="1800" b="1" dirty="0" smtClean="0"/>
                <a:t>       </a:t>
              </a:r>
              <a:r>
                <a:rPr sz="1800" b="1" dirty="0" smtClean="0"/>
                <a:t>  </a:t>
              </a:r>
              <a:r>
                <a:rPr sz="1800" b="1" dirty="0"/>
                <a:t>9</a:t>
              </a:r>
            </a:p>
          </p:txBody>
        </p:sp>
      </p:grpSp>
      <p:sp>
        <p:nvSpPr>
          <p:cNvPr id="1209" name="Shape 1209"/>
          <p:cNvSpPr/>
          <p:nvPr/>
        </p:nvSpPr>
        <p:spPr>
          <a:xfrm>
            <a:off x="3394075" y="5840414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47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224589" y="5837239"/>
            <a:ext cx="228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7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153150" y="6324602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29</a:t>
            </a:r>
          </a:p>
        </p:txBody>
      </p:sp>
      <p:sp>
        <p:nvSpPr>
          <p:cNvPr id="1212" name="Shape 1212"/>
          <p:cNvSpPr/>
          <p:nvPr/>
        </p:nvSpPr>
        <p:spPr>
          <a:xfrm>
            <a:off x="1363664" y="5834064"/>
            <a:ext cx="457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11</a:t>
            </a:r>
          </a:p>
        </p:txBody>
      </p:sp>
      <p:sp>
        <p:nvSpPr>
          <p:cNvPr id="1213" name="Shape 1213"/>
          <p:cNvSpPr/>
          <p:nvPr/>
        </p:nvSpPr>
        <p:spPr>
          <a:xfrm>
            <a:off x="4778375" y="5827714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16</a:t>
            </a:r>
          </a:p>
        </p:txBody>
      </p:sp>
      <p:sp>
        <p:nvSpPr>
          <p:cNvPr id="1214" name="Shape 1214"/>
          <p:cNvSpPr/>
          <p:nvPr/>
        </p:nvSpPr>
        <p:spPr>
          <a:xfrm>
            <a:off x="4064000" y="5834064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92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808789" y="5837239"/>
            <a:ext cx="457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29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366839" y="6324602"/>
            <a:ext cx="457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22</a:t>
            </a:r>
          </a:p>
        </p:txBody>
      </p:sp>
      <p:sp>
        <p:nvSpPr>
          <p:cNvPr id="1217" name="Shape 1217"/>
          <p:cNvSpPr/>
          <p:nvPr/>
        </p:nvSpPr>
        <p:spPr>
          <a:xfrm>
            <a:off x="2038350" y="5834064"/>
            <a:ext cx="457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22</a:t>
            </a:r>
          </a:p>
        </p:txBody>
      </p:sp>
      <p:sp>
        <p:nvSpPr>
          <p:cNvPr id="1218" name="Shape 1218"/>
          <p:cNvSpPr/>
          <p:nvPr/>
        </p:nvSpPr>
        <p:spPr>
          <a:xfrm>
            <a:off x="6929439" y="6324602"/>
            <a:ext cx="228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8</a:t>
            </a:r>
          </a:p>
        </p:txBody>
      </p:sp>
      <p:sp>
        <p:nvSpPr>
          <p:cNvPr id="1219" name="Shape 1219"/>
          <p:cNvSpPr/>
          <p:nvPr/>
        </p:nvSpPr>
        <p:spPr>
          <a:xfrm>
            <a:off x="7570789" y="5837239"/>
            <a:ext cx="228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8</a:t>
            </a:r>
          </a:p>
        </p:txBody>
      </p:sp>
      <p:sp>
        <p:nvSpPr>
          <p:cNvPr id="1220" name="Shape 1220"/>
          <p:cNvSpPr/>
          <p:nvPr/>
        </p:nvSpPr>
        <p:spPr>
          <a:xfrm>
            <a:off x="3500439" y="6324602"/>
            <a:ext cx="228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00CC66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221" name="Shape 1221"/>
          <p:cNvSpPr/>
          <p:nvPr/>
        </p:nvSpPr>
        <p:spPr>
          <a:xfrm>
            <a:off x="2803525" y="5834064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222" name="Shape 1222"/>
          <p:cNvSpPr/>
          <p:nvPr/>
        </p:nvSpPr>
        <p:spPr>
          <a:xfrm>
            <a:off x="4124325" y="6337302"/>
            <a:ext cx="2286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600"/>
              </a:spcBef>
              <a:defRPr sz="2800">
                <a:solidFill>
                  <a:srgbClr val="FF33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00" b="1"/>
              <a:t>3</a:t>
            </a:r>
          </a:p>
        </p:txBody>
      </p:sp>
      <p:sp>
        <p:nvSpPr>
          <p:cNvPr id="1223" name="Shape 1223"/>
          <p:cNvSpPr/>
          <p:nvPr/>
        </p:nvSpPr>
        <p:spPr>
          <a:xfrm>
            <a:off x="444500" y="3403600"/>
            <a:ext cx="8255000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110000"/>
              </a:lnSpc>
              <a:defRPr sz="1800" b="0"/>
            </a:pPr>
            <a:r>
              <a:rPr sz="2800">
                <a:latin typeface="宋体"/>
                <a:ea typeface="宋体"/>
                <a:cs typeface="宋体"/>
                <a:sym typeface="宋体"/>
              </a:rPr>
              <a:t>例：关键码集合为 </a:t>
            </a:r>
            <a:r>
              <a:rPr sz="2800" b="1"/>
              <a:t>{47, 7, 29, 11, 16, 92, 22, 8, 3}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，散列表表长为</a:t>
            </a:r>
            <a:r>
              <a:rPr sz="2800" b="1"/>
              <a:t>11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，散列函数为</a:t>
            </a:r>
            <a:r>
              <a:rPr sz="2800" b="1" i="1"/>
              <a:t>H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(</a:t>
            </a:r>
            <a:r>
              <a:rPr sz="2800" b="1" i="1"/>
              <a:t>key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)</a:t>
            </a:r>
            <a:r>
              <a:rPr sz="2800" b="1"/>
              <a:t>=</a:t>
            </a:r>
            <a:r>
              <a:rPr sz="2800" b="1" i="1"/>
              <a:t>key</a:t>
            </a:r>
            <a:r>
              <a:rPr sz="2800" b="1"/>
              <a:t> mod 11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，用二次探测法处理冲突，则散列表为：</a:t>
            </a:r>
          </a:p>
        </p:txBody>
      </p:sp>
    </p:spTree>
    <p:extLst>
      <p:ext uri="{BB962C8B-B14F-4D97-AF65-F5344CB8AC3E}">
        <p14:creationId xmlns:p14="http://schemas.microsoft.com/office/powerpoint/2010/main" xmlns="" val="16526235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" grpId="0" build="p" animBg="1" advAuto="0"/>
      <p:bldP spid="1208" grpId="0" animBg="1" advAuto="0"/>
      <p:bldP spid="1209" grpId="0" animBg="1" advAuto="0"/>
      <p:bldP spid="1210" grpId="0" animBg="1" advAuto="0"/>
      <p:bldP spid="1211" grpId="0" animBg="1" advAuto="0"/>
      <p:bldP spid="1212" grpId="0" animBg="1" advAuto="0"/>
      <p:bldP spid="1213" grpId="0" animBg="1" advAuto="0"/>
      <p:bldP spid="1214" grpId="0" animBg="1" advAuto="0"/>
      <p:bldP spid="1215" grpId="0" animBg="1" advAuto="0"/>
      <p:bldP spid="1216" grpId="0" animBg="1" advAuto="0"/>
      <p:bldP spid="1217" grpId="0" animBg="1" advAuto="0"/>
      <p:bldP spid="1218" grpId="0" animBg="1" advAuto="0"/>
      <p:bldP spid="1219" grpId="0" animBg="1" advAuto="0"/>
      <p:bldP spid="1220" grpId="0" animBg="1" advAuto="0"/>
      <p:bldP spid="1221" grpId="0" animBg="1" advAuto="0"/>
      <p:bldP spid="122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defTabSz="768095">
              <a:defRPr sz="1800"/>
            </a:pPr>
            <a:r>
              <a:rPr sz="3696" dirty="0" err="1"/>
              <a:t>双重探查</a:t>
            </a:r>
            <a:r>
              <a:rPr sz="3024" b="1" dirty="0">
                <a:solidFill>
                  <a:srgbClr val="0000CC"/>
                </a:solidFill>
              </a:rPr>
              <a:t>: Double Hashing</a:t>
            </a:r>
          </a:p>
        </p:txBody>
      </p:sp>
      <p:sp>
        <p:nvSpPr>
          <p:cNvPr id="1226" name="Shape 1226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3058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98322" indent="-298322" defTabSz="795527">
              <a:spcBef>
                <a:spcPts val="500"/>
              </a:spcBef>
              <a:defRPr sz="1800"/>
            </a:pPr>
            <a:r>
              <a:rPr sz="2436"/>
              <a:t>用于开放寻址的最好方法之一，因为产生的排列更加接近随机</a:t>
            </a:r>
            <a:endParaRPr sz="2088" b="1"/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	 </a:t>
            </a:r>
            <a:r>
              <a:rPr sz="2088" b="1" i="1"/>
              <a:t>h</a:t>
            </a:r>
            <a:r>
              <a:rPr sz="2088" b="1"/>
              <a:t>(</a:t>
            </a:r>
            <a:r>
              <a:rPr sz="2088" b="1" i="1"/>
              <a:t>k</a:t>
            </a:r>
            <a:r>
              <a:rPr sz="2088" b="1"/>
              <a:t>, </a:t>
            </a:r>
            <a:r>
              <a:rPr sz="2088" b="1" i="1"/>
              <a:t>i</a:t>
            </a:r>
            <a:r>
              <a:rPr sz="2088" b="1"/>
              <a:t>) = (</a:t>
            </a:r>
            <a:r>
              <a:rPr sz="2088" b="1" i="1"/>
              <a:t>h</a:t>
            </a:r>
            <a:r>
              <a:rPr sz="2088" b="1" baseline="-27839"/>
              <a:t>1</a:t>
            </a:r>
            <a:r>
              <a:rPr sz="2088" b="1"/>
              <a:t>(</a:t>
            </a:r>
            <a:r>
              <a:rPr sz="2088" b="1" i="1"/>
              <a:t>k</a:t>
            </a:r>
            <a:r>
              <a:rPr sz="2088" b="1"/>
              <a:t>) + </a:t>
            </a:r>
            <a:r>
              <a:rPr sz="2088" b="1" i="1"/>
              <a:t>i h</a:t>
            </a:r>
            <a:r>
              <a:rPr sz="2088" b="1" baseline="-27839"/>
              <a:t>2</a:t>
            </a:r>
            <a:r>
              <a:rPr sz="2088" b="1"/>
              <a:t>(</a:t>
            </a:r>
            <a:r>
              <a:rPr sz="2088" b="1" i="1"/>
              <a:t>k</a:t>
            </a:r>
            <a:r>
              <a:rPr sz="2088" b="1"/>
              <a:t>)) mod </a:t>
            </a:r>
            <a:r>
              <a:rPr sz="2088" b="1" i="1"/>
              <a:t>m</a:t>
            </a:r>
            <a:r>
              <a:rPr sz="2088" b="1"/>
              <a:t>, for </a:t>
            </a:r>
            <a:r>
              <a:rPr sz="2088" b="1" i="1"/>
              <a:t>i</a:t>
            </a:r>
            <a:r>
              <a:rPr sz="2088" b="1"/>
              <a:t> = 0, …, </a:t>
            </a:r>
            <a:r>
              <a:rPr sz="2088" b="1" i="1"/>
              <a:t>m</a:t>
            </a:r>
            <a:r>
              <a:rPr sz="2088" b="1"/>
              <a:t> – 1</a:t>
            </a:r>
            <a:endParaRPr sz="2088" b="1" i="1"/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 i="1"/>
              <a:t>h</a:t>
            </a:r>
            <a:r>
              <a:rPr sz="2088" b="1" baseline="-27839"/>
              <a:t>1</a:t>
            </a:r>
            <a:r>
              <a:rPr sz="2088" b="1"/>
              <a:t> 和 </a:t>
            </a:r>
            <a:r>
              <a:rPr sz="2088" b="1" i="1"/>
              <a:t>h</a:t>
            </a:r>
            <a:r>
              <a:rPr sz="2088" b="1" baseline="-27839"/>
              <a:t>2</a:t>
            </a:r>
            <a:r>
              <a:rPr sz="2088" b="1"/>
              <a:t> 是两个辅助散列函数 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例子:散列表， </a:t>
            </a:r>
            <a:r>
              <a:rPr sz="2088" b="1" i="1"/>
              <a:t>m</a:t>
            </a:r>
            <a:r>
              <a:rPr sz="2088" b="1"/>
              <a:t> = 13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    </a:t>
            </a:r>
            <a:r>
              <a:rPr sz="2088" b="1" i="1"/>
              <a:t>h</a:t>
            </a:r>
            <a:r>
              <a:rPr sz="2088" b="1" baseline="-27839"/>
              <a:t>1</a:t>
            </a:r>
            <a:r>
              <a:rPr sz="2088" b="1"/>
              <a:t>(</a:t>
            </a:r>
            <a:r>
              <a:rPr sz="2088" b="1" i="1"/>
              <a:t>k</a:t>
            </a:r>
            <a:r>
              <a:rPr sz="2088" b="1"/>
              <a:t>) = </a:t>
            </a:r>
            <a:r>
              <a:rPr sz="2088" b="1" i="1"/>
              <a:t>k</a:t>
            </a:r>
            <a:r>
              <a:rPr sz="2088" b="1"/>
              <a:t> mod 13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   </a:t>
            </a:r>
            <a:r>
              <a:rPr sz="2088" b="1" i="1"/>
              <a:t>h</a:t>
            </a:r>
            <a:r>
              <a:rPr sz="2088" b="1" baseline="-27839"/>
              <a:t>2</a:t>
            </a:r>
            <a:r>
              <a:rPr sz="2088" b="1"/>
              <a:t>(</a:t>
            </a:r>
            <a:r>
              <a:rPr sz="2088" b="1" i="1"/>
              <a:t>k</a:t>
            </a:r>
            <a:r>
              <a:rPr sz="2088" b="1"/>
              <a:t>) = 1 + (</a:t>
            </a:r>
            <a:r>
              <a:rPr sz="2088" b="1" i="1"/>
              <a:t>k</a:t>
            </a:r>
            <a:r>
              <a:rPr sz="2088" b="1"/>
              <a:t> mod 11).  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   当</a:t>
            </a:r>
            <a:r>
              <a:rPr sz="2088" b="1" i="1"/>
              <a:t>k</a:t>
            </a:r>
            <a:r>
              <a:rPr sz="2088" b="1"/>
              <a:t> = 14时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 i="1"/>
              <a:t>	h</a:t>
            </a:r>
            <a:r>
              <a:rPr sz="2088" b="1"/>
              <a:t>(14, 0) = 1, slot 1 被占用; 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 	</a:t>
            </a:r>
            <a:r>
              <a:rPr sz="2088" b="1" i="1"/>
              <a:t>h</a:t>
            </a:r>
            <a:r>
              <a:rPr sz="2088" b="1"/>
              <a:t>(14, 1) = 5, slot 5  被占用;</a:t>
            </a:r>
          </a:p>
          <a:p>
            <a:pPr marL="298322" indent="-298322" defTabSz="795527">
              <a:spcBef>
                <a:spcPts val="500"/>
              </a:spcBef>
              <a:buSzTx/>
              <a:buNone/>
              <a:defRPr sz="1800"/>
            </a:pPr>
            <a:r>
              <a:rPr sz="2088" b="1"/>
              <a:t>	</a:t>
            </a:r>
            <a:r>
              <a:rPr sz="2088" b="1" i="1"/>
              <a:t>h</a:t>
            </a:r>
            <a:r>
              <a:rPr sz="2088" b="1"/>
              <a:t>(14, 2) = 9, slot 9 可用，把14 放到第9个槽位 </a:t>
            </a:r>
          </a:p>
        </p:txBody>
      </p:sp>
      <p:pic>
        <p:nvPicPr>
          <p:cNvPr id="122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2400" y="2860963"/>
            <a:ext cx="990600" cy="36697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547967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 build="p" bldLvl="5" animBg="1" advAuto="0"/>
      <p:bldP spid="122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784350" y="358976"/>
            <a:ext cx="549275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500" b="0">
                <a:solidFill>
                  <a:srgbClr val="003399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 err="1"/>
              <a:t>散列表的查找技术</a:t>
            </a:r>
            <a:endParaRPr sz="4000" dirty="0"/>
          </a:p>
        </p:txBody>
      </p:sp>
      <p:sp>
        <p:nvSpPr>
          <p:cNvPr id="154" name="Shape 154"/>
          <p:cNvSpPr/>
          <p:nvPr/>
        </p:nvSpPr>
        <p:spPr>
          <a:xfrm>
            <a:off x="476250" y="3467340"/>
            <a:ext cx="828040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 b="0"/>
            </a:pPr>
            <a:r>
              <a:rPr sz="2800">
                <a:latin typeface="宋体"/>
                <a:ea typeface="宋体"/>
                <a:cs typeface="宋体"/>
                <a:sym typeface="宋体"/>
              </a:rPr>
              <a:t>顺序查找、折半查找等。</a:t>
            </a:r>
          </a:p>
          <a:p>
            <a:pPr lvl="0">
              <a:defRPr sz="1800" b="0"/>
            </a:pPr>
            <a:r>
              <a:rPr sz="2800">
                <a:latin typeface="宋体"/>
                <a:ea typeface="宋体"/>
                <a:cs typeface="宋体"/>
                <a:sym typeface="宋体"/>
              </a:rPr>
              <a:t>这些查找技术都是通过一系列的给定值与关键码的比较，查找效率依赖于查找过程中进行的给定值与关键码的比较次数。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522287" y="1314451"/>
            <a:ext cx="6837364" cy="481015"/>
            <a:chOff x="0" y="0"/>
            <a:chExt cx="6837363" cy="481013"/>
          </a:xfrm>
        </p:grpSpPr>
        <p:sp>
          <p:nvSpPr>
            <p:cNvPr id="155" name="Shape 155"/>
            <p:cNvSpPr/>
            <p:nvPr/>
          </p:nvSpPr>
          <p:spPr>
            <a:xfrm>
              <a:off x="360362" y="0"/>
              <a:ext cx="647700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600"/>
                </a:spcBef>
                <a:defRPr sz="28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查找操作要完成什么任务？</a:t>
              </a:r>
            </a:p>
          </p:txBody>
        </p:sp>
        <p:grpSp>
          <p:nvGrpSpPr>
            <p:cNvPr id="158" name="Group 158"/>
            <p:cNvGrpSpPr/>
            <p:nvPr/>
          </p:nvGrpSpPr>
          <p:grpSpPr>
            <a:xfrm>
              <a:off x="0" y="88900"/>
              <a:ext cx="317500" cy="392113"/>
              <a:chOff x="0" y="0"/>
              <a:chExt cx="317500" cy="392112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83659" y="321905"/>
                <a:ext cx="100799" cy="70208"/>
              </a:xfrm>
              <a:prstGeom prst="rect">
                <a:avLst/>
              </a:pr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0" y="0"/>
                <a:ext cx="317500" cy="2843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661"/>
                    </a:moveTo>
                    <a:lnTo>
                      <a:pt x="6356" y="10661"/>
                    </a:lnTo>
                    <a:lnTo>
                      <a:pt x="6356" y="8306"/>
                    </a:lnTo>
                    <a:lnTo>
                      <a:pt x="6366" y="8011"/>
                    </a:lnTo>
                    <a:lnTo>
                      <a:pt x="6406" y="7717"/>
                    </a:lnTo>
                    <a:lnTo>
                      <a:pt x="6475" y="7455"/>
                    </a:lnTo>
                    <a:lnTo>
                      <a:pt x="6584" y="7184"/>
                    </a:lnTo>
                    <a:lnTo>
                      <a:pt x="6693" y="6953"/>
                    </a:lnTo>
                    <a:lnTo>
                      <a:pt x="6841" y="6723"/>
                    </a:lnTo>
                    <a:lnTo>
                      <a:pt x="6999" y="6508"/>
                    </a:lnTo>
                    <a:lnTo>
                      <a:pt x="7197" y="6309"/>
                    </a:lnTo>
                    <a:lnTo>
                      <a:pt x="7394" y="6118"/>
                    </a:lnTo>
                    <a:lnTo>
                      <a:pt x="7622" y="5951"/>
                    </a:lnTo>
                    <a:lnTo>
                      <a:pt x="7849" y="5792"/>
                    </a:lnTo>
                    <a:lnTo>
                      <a:pt x="8096" y="5657"/>
                    </a:lnTo>
                    <a:lnTo>
                      <a:pt x="8373" y="5529"/>
                    </a:lnTo>
                    <a:lnTo>
                      <a:pt x="8640" y="5418"/>
                    </a:lnTo>
                    <a:lnTo>
                      <a:pt x="8927" y="5330"/>
                    </a:lnTo>
                    <a:lnTo>
                      <a:pt x="9223" y="5251"/>
                    </a:lnTo>
                    <a:lnTo>
                      <a:pt x="9520" y="5187"/>
                    </a:lnTo>
                    <a:lnTo>
                      <a:pt x="10133" y="5124"/>
                    </a:lnTo>
                    <a:lnTo>
                      <a:pt x="10449" y="5116"/>
                    </a:lnTo>
                    <a:lnTo>
                      <a:pt x="10775" y="5124"/>
                    </a:lnTo>
                    <a:lnTo>
                      <a:pt x="11092" y="5155"/>
                    </a:lnTo>
                    <a:lnTo>
                      <a:pt x="11408" y="5195"/>
                    </a:lnTo>
                    <a:lnTo>
                      <a:pt x="11724" y="5267"/>
                    </a:lnTo>
                    <a:lnTo>
                      <a:pt x="12041" y="5346"/>
                    </a:lnTo>
                    <a:lnTo>
                      <a:pt x="12347" y="5434"/>
                    </a:lnTo>
                    <a:lnTo>
                      <a:pt x="12940" y="5704"/>
                    </a:lnTo>
                    <a:lnTo>
                      <a:pt x="13217" y="5855"/>
                    </a:lnTo>
                    <a:lnTo>
                      <a:pt x="13494" y="6030"/>
                    </a:lnTo>
                    <a:lnTo>
                      <a:pt x="13761" y="6237"/>
                    </a:lnTo>
                    <a:lnTo>
                      <a:pt x="14008" y="6452"/>
                    </a:lnTo>
                    <a:lnTo>
                      <a:pt x="14186" y="6627"/>
                    </a:lnTo>
                    <a:lnTo>
                      <a:pt x="14344" y="6802"/>
                    </a:lnTo>
                    <a:lnTo>
                      <a:pt x="14492" y="6985"/>
                    </a:lnTo>
                    <a:lnTo>
                      <a:pt x="14631" y="7160"/>
                    </a:lnTo>
                    <a:lnTo>
                      <a:pt x="14739" y="7335"/>
                    </a:lnTo>
                    <a:lnTo>
                      <a:pt x="14838" y="7510"/>
                    </a:lnTo>
                    <a:lnTo>
                      <a:pt x="14898" y="7685"/>
                    </a:lnTo>
                    <a:lnTo>
                      <a:pt x="14967" y="7868"/>
                    </a:lnTo>
                    <a:lnTo>
                      <a:pt x="15006" y="8234"/>
                    </a:lnTo>
                    <a:lnTo>
                      <a:pt x="14996" y="8417"/>
                    </a:lnTo>
                    <a:lnTo>
                      <a:pt x="14967" y="8608"/>
                    </a:lnTo>
                    <a:lnTo>
                      <a:pt x="14917" y="8791"/>
                    </a:lnTo>
                    <a:lnTo>
                      <a:pt x="14848" y="8990"/>
                    </a:lnTo>
                    <a:lnTo>
                      <a:pt x="14759" y="9189"/>
                    </a:lnTo>
                    <a:lnTo>
                      <a:pt x="14522" y="9587"/>
                    </a:lnTo>
                    <a:lnTo>
                      <a:pt x="14374" y="9802"/>
                    </a:lnTo>
                    <a:lnTo>
                      <a:pt x="14186" y="10024"/>
                    </a:lnTo>
                    <a:lnTo>
                      <a:pt x="13988" y="10239"/>
                    </a:lnTo>
                    <a:lnTo>
                      <a:pt x="13781" y="10462"/>
                    </a:lnTo>
                    <a:lnTo>
                      <a:pt x="13533" y="10693"/>
                    </a:lnTo>
                    <a:lnTo>
                      <a:pt x="13266" y="10931"/>
                    </a:lnTo>
                    <a:lnTo>
                      <a:pt x="12663" y="11417"/>
                    </a:lnTo>
                    <a:lnTo>
                      <a:pt x="12337" y="11671"/>
                    </a:lnTo>
                    <a:lnTo>
                      <a:pt x="11981" y="11934"/>
                    </a:lnTo>
                    <a:lnTo>
                      <a:pt x="11596" y="12204"/>
                    </a:lnTo>
                    <a:lnTo>
                      <a:pt x="11181" y="12475"/>
                    </a:lnTo>
                    <a:lnTo>
                      <a:pt x="10746" y="12761"/>
                    </a:lnTo>
                    <a:lnTo>
                      <a:pt x="10301" y="13055"/>
                    </a:lnTo>
                    <a:lnTo>
                      <a:pt x="9826" y="13358"/>
                    </a:lnTo>
                    <a:lnTo>
                      <a:pt x="9549" y="13612"/>
                    </a:lnTo>
                    <a:lnTo>
                      <a:pt x="9312" y="13851"/>
                    </a:lnTo>
                    <a:lnTo>
                      <a:pt x="8838" y="14344"/>
                    </a:lnTo>
                    <a:lnTo>
                      <a:pt x="8630" y="14591"/>
                    </a:lnTo>
                    <a:lnTo>
                      <a:pt x="8413" y="14830"/>
                    </a:lnTo>
                    <a:lnTo>
                      <a:pt x="8225" y="15084"/>
                    </a:lnTo>
                    <a:lnTo>
                      <a:pt x="8037" y="15307"/>
                    </a:lnTo>
                    <a:lnTo>
                      <a:pt x="7859" y="15554"/>
                    </a:lnTo>
                    <a:lnTo>
                      <a:pt x="7701" y="15792"/>
                    </a:lnTo>
                    <a:lnTo>
                      <a:pt x="7523" y="16047"/>
                    </a:lnTo>
                    <a:lnTo>
                      <a:pt x="7394" y="16293"/>
                    </a:lnTo>
                    <a:lnTo>
                      <a:pt x="7256" y="16532"/>
                    </a:lnTo>
                    <a:lnTo>
                      <a:pt x="6999" y="17025"/>
                    </a:lnTo>
                    <a:lnTo>
                      <a:pt x="6900" y="17272"/>
                    </a:lnTo>
                    <a:lnTo>
                      <a:pt x="6782" y="17519"/>
                    </a:lnTo>
                    <a:lnTo>
                      <a:pt x="6693" y="17765"/>
                    </a:lnTo>
                    <a:lnTo>
                      <a:pt x="6613" y="18020"/>
                    </a:lnTo>
                    <a:lnTo>
                      <a:pt x="6534" y="18282"/>
                    </a:lnTo>
                    <a:lnTo>
                      <a:pt x="6396" y="18792"/>
                    </a:lnTo>
                    <a:lnTo>
                      <a:pt x="6347" y="19070"/>
                    </a:lnTo>
                    <a:lnTo>
                      <a:pt x="6297" y="19325"/>
                    </a:lnTo>
                    <a:lnTo>
                      <a:pt x="6258" y="19603"/>
                    </a:lnTo>
                    <a:lnTo>
                      <a:pt x="6218" y="19874"/>
                    </a:lnTo>
                    <a:lnTo>
                      <a:pt x="6198" y="20152"/>
                    </a:lnTo>
                    <a:lnTo>
                      <a:pt x="6159" y="20423"/>
                    </a:lnTo>
                    <a:lnTo>
                      <a:pt x="6149" y="20717"/>
                    </a:lnTo>
                    <a:lnTo>
                      <a:pt x="6139" y="21003"/>
                    </a:lnTo>
                    <a:lnTo>
                      <a:pt x="6129" y="21298"/>
                    </a:lnTo>
                    <a:lnTo>
                      <a:pt x="6129" y="21600"/>
                    </a:lnTo>
                    <a:lnTo>
                      <a:pt x="12654" y="21600"/>
                    </a:lnTo>
                    <a:lnTo>
                      <a:pt x="12654" y="21417"/>
                    </a:lnTo>
                    <a:lnTo>
                      <a:pt x="12644" y="21242"/>
                    </a:lnTo>
                    <a:lnTo>
                      <a:pt x="12644" y="20892"/>
                    </a:lnTo>
                    <a:lnTo>
                      <a:pt x="12663" y="20542"/>
                    </a:lnTo>
                    <a:lnTo>
                      <a:pt x="12673" y="20383"/>
                    </a:lnTo>
                    <a:lnTo>
                      <a:pt x="12693" y="20216"/>
                    </a:lnTo>
                    <a:lnTo>
                      <a:pt x="12723" y="20049"/>
                    </a:lnTo>
                    <a:lnTo>
                      <a:pt x="12762" y="19882"/>
                    </a:lnTo>
                    <a:lnTo>
                      <a:pt x="12802" y="19730"/>
                    </a:lnTo>
                    <a:lnTo>
                      <a:pt x="12841" y="19571"/>
                    </a:lnTo>
                    <a:lnTo>
                      <a:pt x="12891" y="19420"/>
                    </a:lnTo>
                    <a:lnTo>
                      <a:pt x="13009" y="19102"/>
                    </a:lnTo>
                    <a:lnTo>
                      <a:pt x="13069" y="18959"/>
                    </a:lnTo>
                    <a:lnTo>
                      <a:pt x="13138" y="18815"/>
                    </a:lnTo>
                    <a:lnTo>
                      <a:pt x="13237" y="18656"/>
                    </a:lnTo>
                    <a:lnTo>
                      <a:pt x="13316" y="18521"/>
                    </a:lnTo>
                    <a:lnTo>
                      <a:pt x="13415" y="18370"/>
                    </a:lnTo>
                    <a:lnTo>
                      <a:pt x="13514" y="18235"/>
                    </a:lnTo>
                    <a:lnTo>
                      <a:pt x="13632" y="18099"/>
                    </a:lnTo>
                    <a:lnTo>
                      <a:pt x="13741" y="17956"/>
                    </a:lnTo>
                    <a:lnTo>
                      <a:pt x="13869" y="17821"/>
                    </a:lnTo>
                    <a:lnTo>
                      <a:pt x="14146" y="17566"/>
                    </a:lnTo>
                    <a:lnTo>
                      <a:pt x="14453" y="17320"/>
                    </a:lnTo>
                    <a:lnTo>
                      <a:pt x="14621" y="17192"/>
                    </a:lnTo>
                    <a:lnTo>
                      <a:pt x="14789" y="17073"/>
                    </a:lnTo>
                    <a:lnTo>
                      <a:pt x="14987" y="16954"/>
                    </a:lnTo>
                    <a:lnTo>
                      <a:pt x="15184" y="16842"/>
                    </a:lnTo>
                    <a:lnTo>
                      <a:pt x="15451" y="16683"/>
                    </a:lnTo>
                    <a:lnTo>
                      <a:pt x="15728" y="16532"/>
                    </a:lnTo>
                    <a:lnTo>
                      <a:pt x="16005" y="16365"/>
                    </a:lnTo>
                    <a:lnTo>
                      <a:pt x="16282" y="16190"/>
                    </a:lnTo>
                    <a:lnTo>
                      <a:pt x="16568" y="16007"/>
                    </a:lnTo>
                    <a:lnTo>
                      <a:pt x="16845" y="15824"/>
                    </a:lnTo>
                    <a:lnTo>
                      <a:pt x="17112" y="15625"/>
                    </a:lnTo>
                    <a:lnTo>
                      <a:pt x="17399" y="15426"/>
                    </a:lnTo>
                    <a:lnTo>
                      <a:pt x="17675" y="15227"/>
                    </a:lnTo>
                    <a:lnTo>
                      <a:pt x="17952" y="15013"/>
                    </a:lnTo>
                    <a:lnTo>
                      <a:pt x="18219" y="14806"/>
                    </a:lnTo>
                    <a:lnTo>
                      <a:pt x="18486" y="14575"/>
                    </a:lnTo>
                    <a:lnTo>
                      <a:pt x="19000" y="14098"/>
                    </a:lnTo>
                    <a:lnTo>
                      <a:pt x="19237" y="13859"/>
                    </a:lnTo>
                    <a:lnTo>
                      <a:pt x="19475" y="13612"/>
                    </a:lnTo>
                    <a:lnTo>
                      <a:pt x="19929" y="13103"/>
                    </a:lnTo>
                    <a:lnTo>
                      <a:pt x="20137" y="12825"/>
                    </a:lnTo>
                    <a:lnTo>
                      <a:pt x="20335" y="12554"/>
                    </a:lnTo>
                    <a:lnTo>
                      <a:pt x="20522" y="12284"/>
                    </a:lnTo>
                    <a:lnTo>
                      <a:pt x="20691" y="11989"/>
                    </a:lnTo>
                    <a:lnTo>
                      <a:pt x="20859" y="11711"/>
                    </a:lnTo>
                    <a:lnTo>
                      <a:pt x="21007" y="11417"/>
                    </a:lnTo>
                    <a:lnTo>
                      <a:pt x="21135" y="11122"/>
                    </a:lnTo>
                    <a:lnTo>
                      <a:pt x="21264" y="10820"/>
                    </a:lnTo>
                    <a:lnTo>
                      <a:pt x="21363" y="10510"/>
                    </a:lnTo>
                    <a:lnTo>
                      <a:pt x="21452" y="10191"/>
                    </a:lnTo>
                    <a:lnTo>
                      <a:pt x="21521" y="9881"/>
                    </a:lnTo>
                    <a:lnTo>
                      <a:pt x="21570" y="9555"/>
                    </a:lnTo>
                    <a:lnTo>
                      <a:pt x="21600" y="9229"/>
                    </a:lnTo>
                    <a:lnTo>
                      <a:pt x="21600" y="8895"/>
                    </a:lnTo>
                    <a:lnTo>
                      <a:pt x="21590" y="8377"/>
                    </a:lnTo>
                    <a:lnTo>
                      <a:pt x="21560" y="7876"/>
                    </a:lnTo>
                    <a:lnTo>
                      <a:pt x="21491" y="7391"/>
                    </a:lnTo>
                    <a:lnTo>
                      <a:pt x="21383" y="6914"/>
                    </a:lnTo>
                    <a:lnTo>
                      <a:pt x="21264" y="6452"/>
                    </a:lnTo>
                    <a:lnTo>
                      <a:pt x="21116" y="6015"/>
                    </a:lnTo>
                    <a:lnTo>
                      <a:pt x="20948" y="5593"/>
                    </a:lnTo>
                    <a:lnTo>
                      <a:pt x="20760" y="5179"/>
                    </a:lnTo>
                    <a:lnTo>
                      <a:pt x="20542" y="4773"/>
                    </a:lnTo>
                    <a:lnTo>
                      <a:pt x="20305" y="4400"/>
                    </a:lnTo>
                    <a:lnTo>
                      <a:pt x="20048" y="4034"/>
                    </a:lnTo>
                    <a:lnTo>
                      <a:pt x="19771" y="3684"/>
                    </a:lnTo>
                    <a:lnTo>
                      <a:pt x="19475" y="3357"/>
                    </a:lnTo>
                    <a:lnTo>
                      <a:pt x="19168" y="3039"/>
                    </a:lnTo>
                    <a:lnTo>
                      <a:pt x="18832" y="2737"/>
                    </a:lnTo>
                    <a:lnTo>
                      <a:pt x="18496" y="2450"/>
                    </a:lnTo>
                    <a:lnTo>
                      <a:pt x="18140" y="2172"/>
                    </a:lnTo>
                    <a:lnTo>
                      <a:pt x="17774" y="1925"/>
                    </a:lnTo>
                    <a:lnTo>
                      <a:pt x="17399" y="1687"/>
                    </a:lnTo>
                    <a:lnTo>
                      <a:pt x="17013" y="1456"/>
                    </a:lnTo>
                    <a:lnTo>
                      <a:pt x="16618" y="1257"/>
                    </a:lnTo>
                    <a:lnTo>
                      <a:pt x="16202" y="1066"/>
                    </a:lnTo>
                    <a:lnTo>
                      <a:pt x="15787" y="891"/>
                    </a:lnTo>
                    <a:lnTo>
                      <a:pt x="15362" y="724"/>
                    </a:lnTo>
                    <a:lnTo>
                      <a:pt x="14937" y="589"/>
                    </a:lnTo>
                    <a:lnTo>
                      <a:pt x="14512" y="461"/>
                    </a:lnTo>
                    <a:lnTo>
                      <a:pt x="14077" y="350"/>
                    </a:lnTo>
                    <a:lnTo>
                      <a:pt x="13632" y="247"/>
                    </a:lnTo>
                    <a:lnTo>
                      <a:pt x="13197" y="175"/>
                    </a:lnTo>
                    <a:lnTo>
                      <a:pt x="12752" y="111"/>
                    </a:lnTo>
                    <a:lnTo>
                      <a:pt x="12317" y="64"/>
                    </a:lnTo>
                    <a:lnTo>
                      <a:pt x="11873" y="40"/>
                    </a:lnTo>
                    <a:lnTo>
                      <a:pt x="11250" y="8"/>
                    </a:lnTo>
                    <a:lnTo>
                      <a:pt x="10627" y="0"/>
                    </a:lnTo>
                    <a:lnTo>
                      <a:pt x="10014" y="8"/>
                    </a:lnTo>
                    <a:lnTo>
                      <a:pt x="9431" y="40"/>
                    </a:lnTo>
                    <a:lnTo>
                      <a:pt x="8838" y="88"/>
                    </a:lnTo>
                    <a:lnTo>
                      <a:pt x="8264" y="151"/>
                    </a:lnTo>
                    <a:lnTo>
                      <a:pt x="7711" y="231"/>
                    </a:lnTo>
                    <a:lnTo>
                      <a:pt x="7157" y="334"/>
                    </a:lnTo>
                    <a:lnTo>
                      <a:pt x="6633" y="438"/>
                    </a:lnTo>
                    <a:lnTo>
                      <a:pt x="6119" y="573"/>
                    </a:lnTo>
                    <a:lnTo>
                      <a:pt x="5625" y="724"/>
                    </a:lnTo>
                    <a:lnTo>
                      <a:pt x="5131" y="891"/>
                    </a:lnTo>
                    <a:lnTo>
                      <a:pt x="4676" y="1082"/>
                    </a:lnTo>
                    <a:lnTo>
                      <a:pt x="4231" y="1273"/>
                    </a:lnTo>
                    <a:lnTo>
                      <a:pt x="3806" y="1488"/>
                    </a:lnTo>
                    <a:lnTo>
                      <a:pt x="3391" y="1726"/>
                    </a:lnTo>
                    <a:lnTo>
                      <a:pt x="3005" y="1973"/>
                    </a:lnTo>
                    <a:lnTo>
                      <a:pt x="2639" y="2236"/>
                    </a:lnTo>
                    <a:lnTo>
                      <a:pt x="2284" y="2514"/>
                    </a:lnTo>
                    <a:lnTo>
                      <a:pt x="1967" y="2816"/>
                    </a:lnTo>
                    <a:lnTo>
                      <a:pt x="1661" y="3127"/>
                    </a:lnTo>
                    <a:lnTo>
                      <a:pt x="1384" y="3445"/>
                    </a:lnTo>
                    <a:lnTo>
                      <a:pt x="1127" y="3787"/>
                    </a:lnTo>
                    <a:lnTo>
                      <a:pt x="900" y="4145"/>
                    </a:lnTo>
                    <a:lnTo>
                      <a:pt x="692" y="4511"/>
                    </a:lnTo>
                    <a:lnTo>
                      <a:pt x="514" y="4893"/>
                    </a:lnTo>
                    <a:lnTo>
                      <a:pt x="366" y="5291"/>
                    </a:lnTo>
                    <a:lnTo>
                      <a:pt x="227" y="5704"/>
                    </a:lnTo>
                    <a:lnTo>
                      <a:pt x="129" y="6126"/>
                    </a:lnTo>
                    <a:lnTo>
                      <a:pt x="59" y="6564"/>
                    </a:lnTo>
                    <a:lnTo>
                      <a:pt x="10" y="7025"/>
                    </a:lnTo>
                    <a:lnTo>
                      <a:pt x="0" y="7478"/>
                    </a:lnTo>
                    <a:lnTo>
                      <a:pt x="0" y="10661"/>
                    </a:lnTo>
                    <a:close/>
                  </a:path>
                </a:pathLst>
              </a:cu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grpSp>
        <p:nvGrpSpPr>
          <p:cNvPr id="163" name="Group 163"/>
          <p:cNvGrpSpPr/>
          <p:nvPr/>
        </p:nvGrpSpPr>
        <p:grpSpPr>
          <a:xfrm>
            <a:off x="701675" y="1989139"/>
            <a:ext cx="6508936" cy="475337"/>
            <a:chOff x="0" y="0"/>
            <a:chExt cx="6508935" cy="475336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1485900" cy="430886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600"/>
                </a:spcBef>
                <a:defRPr sz="1800" b="0"/>
              </a:pPr>
              <a:r>
                <a:rPr sz="2800">
                  <a:latin typeface="宋体"/>
                  <a:ea typeface="宋体"/>
                  <a:cs typeface="宋体"/>
                  <a:sym typeface="宋体"/>
                </a:rPr>
                <a:t>待查值</a:t>
              </a:r>
              <a:r>
                <a:rPr sz="2800" b="1" i="1"/>
                <a:t>k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2386012" y="44450"/>
              <a:ext cx="4122923" cy="430886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 b="0"/>
              </a:pPr>
              <a:r>
                <a:rPr sz="2800">
                  <a:latin typeface="宋体"/>
                  <a:ea typeface="宋体"/>
                  <a:cs typeface="宋体"/>
                  <a:sym typeface="宋体"/>
                </a:rPr>
                <a:t>确定</a:t>
              </a:r>
              <a:r>
                <a:rPr sz="2800" b="1" i="1"/>
                <a:t>k</a:t>
              </a:r>
              <a:r>
                <a:rPr sz="2800">
                  <a:latin typeface="宋体"/>
                  <a:ea typeface="宋体"/>
                  <a:cs typeface="宋体"/>
                  <a:sym typeface="宋体"/>
                </a:rPr>
                <a:t>在存储结构中的位置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1576387" y="134937"/>
              <a:ext cx="720726" cy="314326"/>
            </a:xfrm>
            <a:prstGeom prst="rightArrow">
              <a:avLst>
                <a:gd name="adj1" fmla="val 50000"/>
                <a:gd name="adj2" fmla="val 57323"/>
              </a:avLst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22289" y="2754312"/>
            <a:ext cx="8142289" cy="539752"/>
            <a:chOff x="0" y="0"/>
            <a:chExt cx="8142288" cy="539751"/>
          </a:xfrm>
        </p:grpSpPr>
        <p:sp>
          <p:nvSpPr>
            <p:cNvPr id="164" name="Shape 164"/>
            <p:cNvSpPr/>
            <p:nvPr/>
          </p:nvSpPr>
          <p:spPr>
            <a:xfrm>
              <a:off x="379412" y="0"/>
              <a:ext cx="7762876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600"/>
                </a:spcBef>
                <a:defRPr sz="28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我们学过哪些查找技术？这些查找技术的共性？</a:t>
              </a:r>
            </a:p>
          </p:txBody>
        </p:sp>
        <p:grpSp>
          <p:nvGrpSpPr>
            <p:cNvPr id="167" name="Group 167"/>
            <p:cNvGrpSpPr/>
            <p:nvPr/>
          </p:nvGrpSpPr>
          <p:grpSpPr>
            <a:xfrm>
              <a:off x="0" y="88900"/>
              <a:ext cx="298450" cy="450851"/>
              <a:chOff x="0" y="0"/>
              <a:chExt cx="298450" cy="450850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78640" y="370125"/>
                <a:ext cx="94751" cy="80726"/>
              </a:xfrm>
              <a:prstGeom prst="rect">
                <a:avLst/>
              </a:pr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0"/>
                <a:ext cx="298450" cy="326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661"/>
                    </a:moveTo>
                    <a:lnTo>
                      <a:pt x="6356" y="10661"/>
                    </a:lnTo>
                    <a:lnTo>
                      <a:pt x="6356" y="8306"/>
                    </a:lnTo>
                    <a:lnTo>
                      <a:pt x="6366" y="8011"/>
                    </a:lnTo>
                    <a:lnTo>
                      <a:pt x="6406" y="7717"/>
                    </a:lnTo>
                    <a:lnTo>
                      <a:pt x="6475" y="7455"/>
                    </a:lnTo>
                    <a:lnTo>
                      <a:pt x="6584" y="7184"/>
                    </a:lnTo>
                    <a:lnTo>
                      <a:pt x="6693" y="6953"/>
                    </a:lnTo>
                    <a:lnTo>
                      <a:pt x="6841" y="6723"/>
                    </a:lnTo>
                    <a:lnTo>
                      <a:pt x="6999" y="6508"/>
                    </a:lnTo>
                    <a:lnTo>
                      <a:pt x="7197" y="6309"/>
                    </a:lnTo>
                    <a:lnTo>
                      <a:pt x="7394" y="6118"/>
                    </a:lnTo>
                    <a:lnTo>
                      <a:pt x="7622" y="5951"/>
                    </a:lnTo>
                    <a:lnTo>
                      <a:pt x="7849" y="5792"/>
                    </a:lnTo>
                    <a:lnTo>
                      <a:pt x="8096" y="5657"/>
                    </a:lnTo>
                    <a:lnTo>
                      <a:pt x="8373" y="5529"/>
                    </a:lnTo>
                    <a:lnTo>
                      <a:pt x="8640" y="5418"/>
                    </a:lnTo>
                    <a:lnTo>
                      <a:pt x="8927" y="5330"/>
                    </a:lnTo>
                    <a:lnTo>
                      <a:pt x="9223" y="5251"/>
                    </a:lnTo>
                    <a:lnTo>
                      <a:pt x="9520" y="5187"/>
                    </a:lnTo>
                    <a:lnTo>
                      <a:pt x="10133" y="5124"/>
                    </a:lnTo>
                    <a:lnTo>
                      <a:pt x="10449" y="5116"/>
                    </a:lnTo>
                    <a:lnTo>
                      <a:pt x="10775" y="5124"/>
                    </a:lnTo>
                    <a:lnTo>
                      <a:pt x="11092" y="5155"/>
                    </a:lnTo>
                    <a:lnTo>
                      <a:pt x="11408" y="5195"/>
                    </a:lnTo>
                    <a:lnTo>
                      <a:pt x="11724" y="5267"/>
                    </a:lnTo>
                    <a:lnTo>
                      <a:pt x="12041" y="5346"/>
                    </a:lnTo>
                    <a:lnTo>
                      <a:pt x="12347" y="5434"/>
                    </a:lnTo>
                    <a:lnTo>
                      <a:pt x="12940" y="5704"/>
                    </a:lnTo>
                    <a:lnTo>
                      <a:pt x="13217" y="5855"/>
                    </a:lnTo>
                    <a:lnTo>
                      <a:pt x="13494" y="6030"/>
                    </a:lnTo>
                    <a:lnTo>
                      <a:pt x="13761" y="6237"/>
                    </a:lnTo>
                    <a:lnTo>
                      <a:pt x="14008" y="6452"/>
                    </a:lnTo>
                    <a:lnTo>
                      <a:pt x="14186" y="6627"/>
                    </a:lnTo>
                    <a:lnTo>
                      <a:pt x="14344" y="6802"/>
                    </a:lnTo>
                    <a:lnTo>
                      <a:pt x="14492" y="6985"/>
                    </a:lnTo>
                    <a:lnTo>
                      <a:pt x="14631" y="7160"/>
                    </a:lnTo>
                    <a:lnTo>
                      <a:pt x="14739" y="7335"/>
                    </a:lnTo>
                    <a:lnTo>
                      <a:pt x="14838" y="7510"/>
                    </a:lnTo>
                    <a:lnTo>
                      <a:pt x="14898" y="7685"/>
                    </a:lnTo>
                    <a:lnTo>
                      <a:pt x="14967" y="7868"/>
                    </a:lnTo>
                    <a:lnTo>
                      <a:pt x="15006" y="8234"/>
                    </a:lnTo>
                    <a:lnTo>
                      <a:pt x="14996" y="8417"/>
                    </a:lnTo>
                    <a:lnTo>
                      <a:pt x="14967" y="8608"/>
                    </a:lnTo>
                    <a:lnTo>
                      <a:pt x="14917" y="8791"/>
                    </a:lnTo>
                    <a:lnTo>
                      <a:pt x="14848" y="8990"/>
                    </a:lnTo>
                    <a:lnTo>
                      <a:pt x="14759" y="9189"/>
                    </a:lnTo>
                    <a:lnTo>
                      <a:pt x="14522" y="9587"/>
                    </a:lnTo>
                    <a:lnTo>
                      <a:pt x="14374" y="9802"/>
                    </a:lnTo>
                    <a:lnTo>
                      <a:pt x="14186" y="10024"/>
                    </a:lnTo>
                    <a:lnTo>
                      <a:pt x="13988" y="10239"/>
                    </a:lnTo>
                    <a:lnTo>
                      <a:pt x="13781" y="10462"/>
                    </a:lnTo>
                    <a:lnTo>
                      <a:pt x="13533" y="10693"/>
                    </a:lnTo>
                    <a:lnTo>
                      <a:pt x="13266" y="10931"/>
                    </a:lnTo>
                    <a:lnTo>
                      <a:pt x="12663" y="11417"/>
                    </a:lnTo>
                    <a:lnTo>
                      <a:pt x="12337" y="11671"/>
                    </a:lnTo>
                    <a:lnTo>
                      <a:pt x="11981" y="11934"/>
                    </a:lnTo>
                    <a:lnTo>
                      <a:pt x="11596" y="12204"/>
                    </a:lnTo>
                    <a:lnTo>
                      <a:pt x="11181" y="12475"/>
                    </a:lnTo>
                    <a:lnTo>
                      <a:pt x="10746" y="12761"/>
                    </a:lnTo>
                    <a:lnTo>
                      <a:pt x="10301" y="13055"/>
                    </a:lnTo>
                    <a:lnTo>
                      <a:pt x="9826" y="13358"/>
                    </a:lnTo>
                    <a:lnTo>
                      <a:pt x="9549" y="13612"/>
                    </a:lnTo>
                    <a:lnTo>
                      <a:pt x="9312" y="13851"/>
                    </a:lnTo>
                    <a:lnTo>
                      <a:pt x="8838" y="14344"/>
                    </a:lnTo>
                    <a:lnTo>
                      <a:pt x="8630" y="14591"/>
                    </a:lnTo>
                    <a:lnTo>
                      <a:pt x="8413" y="14830"/>
                    </a:lnTo>
                    <a:lnTo>
                      <a:pt x="8225" y="15084"/>
                    </a:lnTo>
                    <a:lnTo>
                      <a:pt x="8037" y="15307"/>
                    </a:lnTo>
                    <a:lnTo>
                      <a:pt x="7859" y="15554"/>
                    </a:lnTo>
                    <a:lnTo>
                      <a:pt x="7701" y="15792"/>
                    </a:lnTo>
                    <a:lnTo>
                      <a:pt x="7523" y="16047"/>
                    </a:lnTo>
                    <a:lnTo>
                      <a:pt x="7394" y="16293"/>
                    </a:lnTo>
                    <a:lnTo>
                      <a:pt x="7256" y="16532"/>
                    </a:lnTo>
                    <a:lnTo>
                      <a:pt x="6999" y="17025"/>
                    </a:lnTo>
                    <a:lnTo>
                      <a:pt x="6900" y="17272"/>
                    </a:lnTo>
                    <a:lnTo>
                      <a:pt x="6782" y="17519"/>
                    </a:lnTo>
                    <a:lnTo>
                      <a:pt x="6693" y="17765"/>
                    </a:lnTo>
                    <a:lnTo>
                      <a:pt x="6613" y="18020"/>
                    </a:lnTo>
                    <a:lnTo>
                      <a:pt x="6534" y="18282"/>
                    </a:lnTo>
                    <a:lnTo>
                      <a:pt x="6396" y="18792"/>
                    </a:lnTo>
                    <a:lnTo>
                      <a:pt x="6347" y="19070"/>
                    </a:lnTo>
                    <a:lnTo>
                      <a:pt x="6297" y="19325"/>
                    </a:lnTo>
                    <a:lnTo>
                      <a:pt x="6258" y="19603"/>
                    </a:lnTo>
                    <a:lnTo>
                      <a:pt x="6218" y="19874"/>
                    </a:lnTo>
                    <a:lnTo>
                      <a:pt x="6198" y="20152"/>
                    </a:lnTo>
                    <a:lnTo>
                      <a:pt x="6159" y="20423"/>
                    </a:lnTo>
                    <a:lnTo>
                      <a:pt x="6149" y="20717"/>
                    </a:lnTo>
                    <a:lnTo>
                      <a:pt x="6139" y="21003"/>
                    </a:lnTo>
                    <a:lnTo>
                      <a:pt x="6129" y="21298"/>
                    </a:lnTo>
                    <a:lnTo>
                      <a:pt x="6129" y="21600"/>
                    </a:lnTo>
                    <a:lnTo>
                      <a:pt x="12654" y="21600"/>
                    </a:lnTo>
                    <a:lnTo>
                      <a:pt x="12654" y="21417"/>
                    </a:lnTo>
                    <a:lnTo>
                      <a:pt x="12644" y="21242"/>
                    </a:lnTo>
                    <a:lnTo>
                      <a:pt x="12644" y="20892"/>
                    </a:lnTo>
                    <a:lnTo>
                      <a:pt x="12663" y="20542"/>
                    </a:lnTo>
                    <a:lnTo>
                      <a:pt x="12673" y="20383"/>
                    </a:lnTo>
                    <a:lnTo>
                      <a:pt x="12693" y="20216"/>
                    </a:lnTo>
                    <a:lnTo>
                      <a:pt x="12723" y="20049"/>
                    </a:lnTo>
                    <a:lnTo>
                      <a:pt x="12762" y="19882"/>
                    </a:lnTo>
                    <a:lnTo>
                      <a:pt x="12802" y="19730"/>
                    </a:lnTo>
                    <a:lnTo>
                      <a:pt x="12841" y="19571"/>
                    </a:lnTo>
                    <a:lnTo>
                      <a:pt x="12891" y="19420"/>
                    </a:lnTo>
                    <a:lnTo>
                      <a:pt x="13009" y="19102"/>
                    </a:lnTo>
                    <a:lnTo>
                      <a:pt x="13069" y="18959"/>
                    </a:lnTo>
                    <a:lnTo>
                      <a:pt x="13138" y="18815"/>
                    </a:lnTo>
                    <a:lnTo>
                      <a:pt x="13237" y="18656"/>
                    </a:lnTo>
                    <a:lnTo>
                      <a:pt x="13316" y="18521"/>
                    </a:lnTo>
                    <a:lnTo>
                      <a:pt x="13415" y="18370"/>
                    </a:lnTo>
                    <a:lnTo>
                      <a:pt x="13514" y="18235"/>
                    </a:lnTo>
                    <a:lnTo>
                      <a:pt x="13632" y="18099"/>
                    </a:lnTo>
                    <a:lnTo>
                      <a:pt x="13741" y="17956"/>
                    </a:lnTo>
                    <a:lnTo>
                      <a:pt x="13869" y="17821"/>
                    </a:lnTo>
                    <a:lnTo>
                      <a:pt x="14146" y="17566"/>
                    </a:lnTo>
                    <a:lnTo>
                      <a:pt x="14453" y="17320"/>
                    </a:lnTo>
                    <a:lnTo>
                      <a:pt x="14621" y="17192"/>
                    </a:lnTo>
                    <a:lnTo>
                      <a:pt x="14789" y="17073"/>
                    </a:lnTo>
                    <a:lnTo>
                      <a:pt x="14987" y="16954"/>
                    </a:lnTo>
                    <a:lnTo>
                      <a:pt x="15184" y="16842"/>
                    </a:lnTo>
                    <a:lnTo>
                      <a:pt x="15451" y="16683"/>
                    </a:lnTo>
                    <a:lnTo>
                      <a:pt x="15728" y="16532"/>
                    </a:lnTo>
                    <a:lnTo>
                      <a:pt x="16005" y="16365"/>
                    </a:lnTo>
                    <a:lnTo>
                      <a:pt x="16282" y="16190"/>
                    </a:lnTo>
                    <a:lnTo>
                      <a:pt x="16568" y="16007"/>
                    </a:lnTo>
                    <a:lnTo>
                      <a:pt x="16845" y="15824"/>
                    </a:lnTo>
                    <a:lnTo>
                      <a:pt x="17112" y="15625"/>
                    </a:lnTo>
                    <a:lnTo>
                      <a:pt x="17399" y="15426"/>
                    </a:lnTo>
                    <a:lnTo>
                      <a:pt x="17675" y="15227"/>
                    </a:lnTo>
                    <a:lnTo>
                      <a:pt x="17952" y="15013"/>
                    </a:lnTo>
                    <a:lnTo>
                      <a:pt x="18219" y="14806"/>
                    </a:lnTo>
                    <a:lnTo>
                      <a:pt x="18486" y="14575"/>
                    </a:lnTo>
                    <a:lnTo>
                      <a:pt x="19000" y="14098"/>
                    </a:lnTo>
                    <a:lnTo>
                      <a:pt x="19237" y="13859"/>
                    </a:lnTo>
                    <a:lnTo>
                      <a:pt x="19475" y="13612"/>
                    </a:lnTo>
                    <a:lnTo>
                      <a:pt x="19929" y="13103"/>
                    </a:lnTo>
                    <a:lnTo>
                      <a:pt x="20137" y="12825"/>
                    </a:lnTo>
                    <a:lnTo>
                      <a:pt x="20335" y="12554"/>
                    </a:lnTo>
                    <a:lnTo>
                      <a:pt x="20522" y="12284"/>
                    </a:lnTo>
                    <a:lnTo>
                      <a:pt x="20691" y="11989"/>
                    </a:lnTo>
                    <a:lnTo>
                      <a:pt x="20859" y="11711"/>
                    </a:lnTo>
                    <a:lnTo>
                      <a:pt x="21007" y="11417"/>
                    </a:lnTo>
                    <a:lnTo>
                      <a:pt x="21135" y="11122"/>
                    </a:lnTo>
                    <a:lnTo>
                      <a:pt x="21264" y="10820"/>
                    </a:lnTo>
                    <a:lnTo>
                      <a:pt x="21363" y="10510"/>
                    </a:lnTo>
                    <a:lnTo>
                      <a:pt x="21452" y="10191"/>
                    </a:lnTo>
                    <a:lnTo>
                      <a:pt x="21521" y="9881"/>
                    </a:lnTo>
                    <a:lnTo>
                      <a:pt x="21570" y="9555"/>
                    </a:lnTo>
                    <a:lnTo>
                      <a:pt x="21600" y="9229"/>
                    </a:lnTo>
                    <a:lnTo>
                      <a:pt x="21600" y="8895"/>
                    </a:lnTo>
                    <a:lnTo>
                      <a:pt x="21590" y="8377"/>
                    </a:lnTo>
                    <a:lnTo>
                      <a:pt x="21560" y="7876"/>
                    </a:lnTo>
                    <a:lnTo>
                      <a:pt x="21491" y="7391"/>
                    </a:lnTo>
                    <a:lnTo>
                      <a:pt x="21383" y="6914"/>
                    </a:lnTo>
                    <a:lnTo>
                      <a:pt x="21264" y="6452"/>
                    </a:lnTo>
                    <a:lnTo>
                      <a:pt x="21116" y="6015"/>
                    </a:lnTo>
                    <a:lnTo>
                      <a:pt x="20948" y="5593"/>
                    </a:lnTo>
                    <a:lnTo>
                      <a:pt x="20760" y="5179"/>
                    </a:lnTo>
                    <a:lnTo>
                      <a:pt x="20542" y="4773"/>
                    </a:lnTo>
                    <a:lnTo>
                      <a:pt x="20305" y="4400"/>
                    </a:lnTo>
                    <a:lnTo>
                      <a:pt x="20048" y="4034"/>
                    </a:lnTo>
                    <a:lnTo>
                      <a:pt x="19771" y="3684"/>
                    </a:lnTo>
                    <a:lnTo>
                      <a:pt x="19475" y="3357"/>
                    </a:lnTo>
                    <a:lnTo>
                      <a:pt x="19168" y="3039"/>
                    </a:lnTo>
                    <a:lnTo>
                      <a:pt x="18832" y="2737"/>
                    </a:lnTo>
                    <a:lnTo>
                      <a:pt x="18496" y="2450"/>
                    </a:lnTo>
                    <a:lnTo>
                      <a:pt x="18140" y="2172"/>
                    </a:lnTo>
                    <a:lnTo>
                      <a:pt x="17774" y="1925"/>
                    </a:lnTo>
                    <a:lnTo>
                      <a:pt x="17399" y="1687"/>
                    </a:lnTo>
                    <a:lnTo>
                      <a:pt x="17013" y="1456"/>
                    </a:lnTo>
                    <a:lnTo>
                      <a:pt x="16618" y="1257"/>
                    </a:lnTo>
                    <a:lnTo>
                      <a:pt x="16202" y="1066"/>
                    </a:lnTo>
                    <a:lnTo>
                      <a:pt x="15787" y="891"/>
                    </a:lnTo>
                    <a:lnTo>
                      <a:pt x="15362" y="724"/>
                    </a:lnTo>
                    <a:lnTo>
                      <a:pt x="14937" y="589"/>
                    </a:lnTo>
                    <a:lnTo>
                      <a:pt x="14512" y="461"/>
                    </a:lnTo>
                    <a:lnTo>
                      <a:pt x="14077" y="350"/>
                    </a:lnTo>
                    <a:lnTo>
                      <a:pt x="13632" y="247"/>
                    </a:lnTo>
                    <a:lnTo>
                      <a:pt x="13197" y="175"/>
                    </a:lnTo>
                    <a:lnTo>
                      <a:pt x="12752" y="111"/>
                    </a:lnTo>
                    <a:lnTo>
                      <a:pt x="12317" y="64"/>
                    </a:lnTo>
                    <a:lnTo>
                      <a:pt x="11873" y="40"/>
                    </a:lnTo>
                    <a:lnTo>
                      <a:pt x="11250" y="8"/>
                    </a:lnTo>
                    <a:lnTo>
                      <a:pt x="10627" y="0"/>
                    </a:lnTo>
                    <a:lnTo>
                      <a:pt x="10014" y="8"/>
                    </a:lnTo>
                    <a:lnTo>
                      <a:pt x="9431" y="40"/>
                    </a:lnTo>
                    <a:lnTo>
                      <a:pt x="8838" y="88"/>
                    </a:lnTo>
                    <a:lnTo>
                      <a:pt x="8264" y="151"/>
                    </a:lnTo>
                    <a:lnTo>
                      <a:pt x="7711" y="231"/>
                    </a:lnTo>
                    <a:lnTo>
                      <a:pt x="7157" y="334"/>
                    </a:lnTo>
                    <a:lnTo>
                      <a:pt x="6633" y="438"/>
                    </a:lnTo>
                    <a:lnTo>
                      <a:pt x="6119" y="573"/>
                    </a:lnTo>
                    <a:lnTo>
                      <a:pt x="5625" y="724"/>
                    </a:lnTo>
                    <a:lnTo>
                      <a:pt x="5131" y="891"/>
                    </a:lnTo>
                    <a:lnTo>
                      <a:pt x="4676" y="1082"/>
                    </a:lnTo>
                    <a:lnTo>
                      <a:pt x="4231" y="1273"/>
                    </a:lnTo>
                    <a:lnTo>
                      <a:pt x="3806" y="1488"/>
                    </a:lnTo>
                    <a:lnTo>
                      <a:pt x="3391" y="1726"/>
                    </a:lnTo>
                    <a:lnTo>
                      <a:pt x="3005" y="1973"/>
                    </a:lnTo>
                    <a:lnTo>
                      <a:pt x="2639" y="2236"/>
                    </a:lnTo>
                    <a:lnTo>
                      <a:pt x="2284" y="2514"/>
                    </a:lnTo>
                    <a:lnTo>
                      <a:pt x="1967" y="2816"/>
                    </a:lnTo>
                    <a:lnTo>
                      <a:pt x="1661" y="3127"/>
                    </a:lnTo>
                    <a:lnTo>
                      <a:pt x="1384" y="3445"/>
                    </a:lnTo>
                    <a:lnTo>
                      <a:pt x="1127" y="3787"/>
                    </a:lnTo>
                    <a:lnTo>
                      <a:pt x="900" y="4145"/>
                    </a:lnTo>
                    <a:lnTo>
                      <a:pt x="692" y="4511"/>
                    </a:lnTo>
                    <a:lnTo>
                      <a:pt x="514" y="4893"/>
                    </a:lnTo>
                    <a:lnTo>
                      <a:pt x="366" y="5291"/>
                    </a:lnTo>
                    <a:lnTo>
                      <a:pt x="227" y="5704"/>
                    </a:lnTo>
                    <a:lnTo>
                      <a:pt x="129" y="6126"/>
                    </a:lnTo>
                    <a:lnTo>
                      <a:pt x="59" y="6564"/>
                    </a:lnTo>
                    <a:lnTo>
                      <a:pt x="10" y="7025"/>
                    </a:lnTo>
                    <a:lnTo>
                      <a:pt x="0" y="7478"/>
                    </a:lnTo>
                    <a:lnTo>
                      <a:pt x="0" y="10661"/>
                    </a:lnTo>
                    <a:close/>
                  </a:path>
                </a:pathLst>
              </a:cu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  <p:sp>
        <p:nvSpPr>
          <p:cNvPr id="169" name="Shape 169"/>
          <p:cNvSpPr/>
          <p:nvPr/>
        </p:nvSpPr>
        <p:spPr>
          <a:xfrm>
            <a:off x="522289" y="6038852"/>
            <a:ext cx="8189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8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lvl="0">
              <a:defRPr sz="1800"/>
            </a:pPr>
            <a:r>
              <a:rPr sz="1800"/>
              <a:t>在存储位置和关键码之间建立一个确定的对应关系</a:t>
            </a:r>
          </a:p>
        </p:txBody>
      </p:sp>
      <p:grpSp>
        <p:nvGrpSpPr>
          <p:cNvPr id="174" name="Group 174"/>
          <p:cNvGrpSpPr/>
          <p:nvPr/>
        </p:nvGrpSpPr>
        <p:grpSpPr>
          <a:xfrm>
            <a:off x="566739" y="5364162"/>
            <a:ext cx="8142289" cy="539752"/>
            <a:chOff x="0" y="0"/>
            <a:chExt cx="8142288" cy="539751"/>
          </a:xfrm>
        </p:grpSpPr>
        <p:sp>
          <p:nvSpPr>
            <p:cNvPr id="170" name="Shape 170"/>
            <p:cNvSpPr/>
            <p:nvPr/>
          </p:nvSpPr>
          <p:spPr>
            <a:xfrm>
              <a:off x="379412" y="0"/>
              <a:ext cx="7762876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600"/>
                </a:spcBef>
                <a:defRPr sz="28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能否不用比较，通过关键码直接确定存储位置？</a:t>
              </a:r>
            </a:p>
          </p:txBody>
        </p:sp>
        <p:grpSp>
          <p:nvGrpSpPr>
            <p:cNvPr id="173" name="Group 173"/>
            <p:cNvGrpSpPr/>
            <p:nvPr/>
          </p:nvGrpSpPr>
          <p:grpSpPr>
            <a:xfrm>
              <a:off x="0" y="88900"/>
              <a:ext cx="298450" cy="450851"/>
              <a:chOff x="0" y="0"/>
              <a:chExt cx="298450" cy="450850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78640" y="370125"/>
                <a:ext cx="94751" cy="80726"/>
              </a:xfrm>
              <a:prstGeom prst="rect">
                <a:avLst/>
              </a:pr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0"/>
                <a:ext cx="298450" cy="326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661"/>
                    </a:moveTo>
                    <a:lnTo>
                      <a:pt x="6356" y="10661"/>
                    </a:lnTo>
                    <a:lnTo>
                      <a:pt x="6356" y="8306"/>
                    </a:lnTo>
                    <a:lnTo>
                      <a:pt x="6366" y="8011"/>
                    </a:lnTo>
                    <a:lnTo>
                      <a:pt x="6406" y="7717"/>
                    </a:lnTo>
                    <a:lnTo>
                      <a:pt x="6475" y="7455"/>
                    </a:lnTo>
                    <a:lnTo>
                      <a:pt x="6584" y="7184"/>
                    </a:lnTo>
                    <a:lnTo>
                      <a:pt x="6693" y="6953"/>
                    </a:lnTo>
                    <a:lnTo>
                      <a:pt x="6841" y="6723"/>
                    </a:lnTo>
                    <a:lnTo>
                      <a:pt x="6999" y="6508"/>
                    </a:lnTo>
                    <a:lnTo>
                      <a:pt x="7197" y="6309"/>
                    </a:lnTo>
                    <a:lnTo>
                      <a:pt x="7394" y="6118"/>
                    </a:lnTo>
                    <a:lnTo>
                      <a:pt x="7622" y="5951"/>
                    </a:lnTo>
                    <a:lnTo>
                      <a:pt x="7849" y="5792"/>
                    </a:lnTo>
                    <a:lnTo>
                      <a:pt x="8096" y="5657"/>
                    </a:lnTo>
                    <a:lnTo>
                      <a:pt x="8373" y="5529"/>
                    </a:lnTo>
                    <a:lnTo>
                      <a:pt x="8640" y="5418"/>
                    </a:lnTo>
                    <a:lnTo>
                      <a:pt x="8927" y="5330"/>
                    </a:lnTo>
                    <a:lnTo>
                      <a:pt x="9223" y="5251"/>
                    </a:lnTo>
                    <a:lnTo>
                      <a:pt x="9520" y="5187"/>
                    </a:lnTo>
                    <a:lnTo>
                      <a:pt x="10133" y="5124"/>
                    </a:lnTo>
                    <a:lnTo>
                      <a:pt x="10449" y="5116"/>
                    </a:lnTo>
                    <a:lnTo>
                      <a:pt x="10775" y="5124"/>
                    </a:lnTo>
                    <a:lnTo>
                      <a:pt x="11092" y="5155"/>
                    </a:lnTo>
                    <a:lnTo>
                      <a:pt x="11408" y="5195"/>
                    </a:lnTo>
                    <a:lnTo>
                      <a:pt x="11724" y="5267"/>
                    </a:lnTo>
                    <a:lnTo>
                      <a:pt x="12041" y="5346"/>
                    </a:lnTo>
                    <a:lnTo>
                      <a:pt x="12347" y="5434"/>
                    </a:lnTo>
                    <a:lnTo>
                      <a:pt x="12940" y="5704"/>
                    </a:lnTo>
                    <a:lnTo>
                      <a:pt x="13217" y="5855"/>
                    </a:lnTo>
                    <a:lnTo>
                      <a:pt x="13494" y="6030"/>
                    </a:lnTo>
                    <a:lnTo>
                      <a:pt x="13761" y="6237"/>
                    </a:lnTo>
                    <a:lnTo>
                      <a:pt x="14008" y="6452"/>
                    </a:lnTo>
                    <a:lnTo>
                      <a:pt x="14186" y="6627"/>
                    </a:lnTo>
                    <a:lnTo>
                      <a:pt x="14344" y="6802"/>
                    </a:lnTo>
                    <a:lnTo>
                      <a:pt x="14492" y="6985"/>
                    </a:lnTo>
                    <a:lnTo>
                      <a:pt x="14631" y="7160"/>
                    </a:lnTo>
                    <a:lnTo>
                      <a:pt x="14739" y="7335"/>
                    </a:lnTo>
                    <a:lnTo>
                      <a:pt x="14838" y="7510"/>
                    </a:lnTo>
                    <a:lnTo>
                      <a:pt x="14898" y="7685"/>
                    </a:lnTo>
                    <a:lnTo>
                      <a:pt x="14967" y="7868"/>
                    </a:lnTo>
                    <a:lnTo>
                      <a:pt x="15006" y="8234"/>
                    </a:lnTo>
                    <a:lnTo>
                      <a:pt x="14996" y="8417"/>
                    </a:lnTo>
                    <a:lnTo>
                      <a:pt x="14967" y="8608"/>
                    </a:lnTo>
                    <a:lnTo>
                      <a:pt x="14917" y="8791"/>
                    </a:lnTo>
                    <a:lnTo>
                      <a:pt x="14848" y="8990"/>
                    </a:lnTo>
                    <a:lnTo>
                      <a:pt x="14759" y="9189"/>
                    </a:lnTo>
                    <a:lnTo>
                      <a:pt x="14522" y="9587"/>
                    </a:lnTo>
                    <a:lnTo>
                      <a:pt x="14374" y="9802"/>
                    </a:lnTo>
                    <a:lnTo>
                      <a:pt x="14186" y="10024"/>
                    </a:lnTo>
                    <a:lnTo>
                      <a:pt x="13988" y="10239"/>
                    </a:lnTo>
                    <a:lnTo>
                      <a:pt x="13781" y="10462"/>
                    </a:lnTo>
                    <a:lnTo>
                      <a:pt x="13533" y="10693"/>
                    </a:lnTo>
                    <a:lnTo>
                      <a:pt x="13266" y="10931"/>
                    </a:lnTo>
                    <a:lnTo>
                      <a:pt x="12663" y="11417"/>
                    </a:lnTo>
                    <a:lnTo>
                      <a:pt x="12337" y="11671"/>
                    </a:lnTo>
                    <a:lnTo>
                      <a:pt x="11981" y="11934"/>
                    </a:lnTo>
                    <a:lnTo>
                      <a:pt x="11596" y="12204"/>
                    </a:lnTo>
                    <a:lnTo>
                      <a:pt x="11181" y="12475"/>
                    </a:lnTo>
                    <a:lnTo>
                      <a:pt x="10746" y="12761"/>
                    </a:lnTo>
                    <a:lnTo>
                      <a:pt x="10301" y="13055"/>
                    </a:lnTo>
                    <a:lnTo>
                      <a:pt x="9826" y="13358"/>
                    </a:lnTo>
                    <a:lnTo>
                      <a:pt x="9549" y="13612"/>
                    </a:lnTo>
                    <a:lnTo>
                      <a:pt x="9312" y="13851"/>
                    </a:lnTo>
                    <a:lnTo>
                      <a:pt x="8838" y="14344"/>
                    </a:lnTo>
                    <a:lnTo>
                      <a:pt x="8630" y="14591"/>
                    </a:lnTo>
                    <a:lnTo>
                      <a:pt x="8413" y="14830"/>
                    </a:lnTo>
                    <a:lnTo>
                      <a:pt x="8225" y="15084"/>
                    </a:lnTo>
                    <a:lnTo>
                      <a:pt x="8037" y="15307"/>
                    </a:lnTo>
                    <a:lnTo>
                      <a:pt x="7859" y="15554"/>
                    </a:lnTo>
                    <a:lnTo>
                      <a:pt x="7701" y="15792"/>
                    </a:lnTo>
                    <a:lnTo>
                      <a:pt x="7523" y="16047"/>
                    </a:lnTo>
                    <a:lnTo>
                      <a:pt x="7394" y="16293"/>
                    </a:lnTo>
                    <a:lnTo>
                      <a:pt x="7256" y="16532"/>
                    </a:lnTo>
                    <a:lnTo>
                      <a:pt x="6999" y="17025"/>
                    </a:lnTo>
                    <a:lnTo>
                      <a:pt x="6900" y="17272"/>
                    </a:lnTo>
                    <a:lnTo>
                      <a:pt x="6782" y="17519"/>
                    </a:lnTo>
                    <a:lnTo>
                      <a:pt x="6693" y="17765"/>
                    </a:lnTo>
                    <a:lnTo>
                      <a:pt x="6613" y="18020"/>
                    </a:lnTo>
                    <a:lnTo>
                      <a:pt x="6534" y="18282"/>
                    </a:lnTo>
                    <a:lnTo>
                      <a:pt x="6396" y="18792"/>
                    </a:lnTo>
                    <a:lnTo>
                      <a:pt x="6347" y="19070"/>
                    </a:lnTo>
                    <a:lnTo>
                      <a:pt x="6297" y="19325"/>
                    </a:lnTo>
                    <a:lnTo>
                      <a:pt x="6258" y="19603"/>
                    </a:lnTo>
                    <a:lnTo>
                      <a:pt x="6218" y="19874"/>
                    </a:lnTo>
                    <a:lnTo>
                      <a:pt x="6198" y="20152"/>
                    </a:lnTo>
                    <a:lnTo>
                      <a:pt x="6159" y="20423"/>
                    </a:lnTo>
                    <a:lnTo>
                      <a:pt x="6149" y="20717"/>
                    </a:lnTo>
                    <a:lnTo>
                      <a:pt x="6139" y="21003"/>
                    </a:lnTo>
                    <a:lnTo>
                      <a:pt x="6129" y="21298"/>
                    </a:lnTo>
                    <a:lnTo>
                      <a:pt x="6129" y="21600"/>
                    </a:lnTo>
                    <a:lnTo>
                      <a:pt x="12654" y="21600"/>
                    </a:lnTo>
                    <a:lnTo>
                      <a:pt x="12654" y="21417"/>
                    </a:lnTo>
                    <a:lnTo>
                      <a:pt x="12644" y="21242"/>
                    </a:lnTo>
                    <a:lnTo>
                      <a:pt x="12644" y="20892"/>
                    </a:lnTo>
                    <a:lnTo>
                      <a:pt x="12663" y="20542"/>
                    </a:lnTo>
                    <a:lnTo>
                      <a:pt x="12673" y="20383"/>
                    </a:lnTo>
                    <a:lnTo>
                      <a:pt x="12693" y="20216"/>
                    </a:lnTo>
                    <a:lnTo>
                      <a:pt x="12723" y="20049"/>
                    </a:lnTo>
                    <a:lnTo>
                      <a:pt x="12762" y="19882"/>
                    </a:lnTo>
                    <a:lnTo>
                      <a:pt x="12802" y="19730"/>
                    </a:lnTo>
                    <a:lnTo>
                      <a:pt x="12841" y="19571"/>
                    </a:lnTo>
                    <a:lnTo>
                      <a:pt x="12891" y="19420"/>
                    </a:lnTo>
                    <a:lnTo>
                      <a:pt x="13009" y="19102"/>
                    </a:lnTo>
                    <a:lnTo>
                      <a:pt x="13069" y="18959"/>
                    </a:lnTo>
                    <a:lnTo>
                      <a:pt x="13138" y="18815"/>
                    </a:lnTo>
                    <a:lnTo>
                      <a:pt x="13237" y="18656"/>
                    </a:lnTo>
                    <a:lnTo>
                      <a:pt x="13316" y="18521"/>
                    </a:lnTo>
                    <a:lnTo>
                      <a:pt x="13415" y="18370"/>
                    </a:lnTo>
                    <a:lnTo>
                      <a:pt x="13514" y="18235"/>
                    </a:lnTo>
                    <a:lnTo>
                      <a:pt x="13632" y="18099"/>
                    </a:lnTo>
                    <a:lnTo>
                      <a:pt x="13741" y="17956"/>
                    </a:lnTo>
                    <a:lnTo>
                      <a:pt x="13869" y="17821"/>
                    </a:lnTo>
                    <a:lnTo>
                      <a:pt x="14146" y="17566"/>
                    </a:lnTo>
                    <a:lnTo>
                      <a:pt x="14453" y="17320"/>
                    </a:lnTo>
                    <a:lnTo>
                      <a:pt x="14621" y="17192"/>
                    </a:lnTo>
                    <a:lnTo>
                      <a:pt x="14789" y="17073"/>
                    </a:lnTo>
                    <a:lnTo>
                      <a:pt x="14987" y="16954"/>
                    </a:lnTo>
                    <a:lnTo>
                      <a:pt x="15184" y="16842"/>
                    </a:lnTo>
                    <a:lnTo>
                      <a:pt x="15451" y="16683"/>
                    </a:lnTo>
                    <a:lnTo>
                      <a:pt x="15728" y="16532"/>
                    </a:lnTo>
                    <a:lnTo>
                      <a:pt x="16005" y="16365"/>
                    </a:lnTo>
                    <a:lnTo>
                      <a:pt x="16282" y="16190"/>
                    </a:lnTo>
                    <a:lnTo>
                      <a:pt x="16568" y="16007"/>
                    </a:lnTo>
                    <a:lnTo>
                      <a:pt x="16845" y="15824"/>
                    </a:lnTo>
                    <a:lnTo>
                      <a:pt x="17112" y="15625"/>
                    </a:lnTo>
                    <a:lnTo>
                      <a:pt x="17399" y="15426"/>
                    </a:lnTo>
                    <a:lnTo>
                      <a:pt x="17675" y="15227"/>
                    </a:lnTo>
                    <a:lnTo>
                      <a:pt x="17952" y="15013"/>
                    </a:lnTo>
                    <a:lnTo>
                      <a:pt x="18219" y="14806"/>
                    </a:lnTo>
                    <a:lnTo>
                      <a:pt x="18486" y="14575"/>
                    </a:lnTo>
                    <a:lnTo>
                      <a:pt x="19000" y="14098"/>
                    </a:lnTo>
                    <a:lnTo>
                      <a:pt x="19237" y="13859"/>
                    </a:lnTo>
                    <a:lnTo>
                      <a:pt x="19475" y="13612"/>
                    </a:lnTo>
                    <a:lnTo>
                      <a:pt x="19929" y="13103"/>
                    </a:lnTo>
                    <a:lnTo>
                      <a:pt x="20137" y="12825"/>
                    </a:lnTo>
                    <a:lnTo>
                      <a:pt x="20335" y="12554"/>
                    </a:lnTo>
                    <a:lnTo>
                      <a:pt x="20522" y="12284"/>
                    </a:lnTo>
                    <a:lnTo>
                      <a:pt x="20691" y="11989"/>
                    </a:lnTo>
                    <a:lnTo>
                      <a:pt x="20859" y="11711"/>
                    </a:lnTo>
                    <a:lnTo>
                      <a:pt x="21007" y="11417"/>
                    </a:lnTo>
                    <a:lnTo>
                      <a:pt x="21135" y="11122"/>
                    </a:lnTo>
                    <a:lnTo>
                      <a:pt x="21264" y="10820"/>
                    </a:lnTo>
                    <a:lnTo>
                      <a:pt x="21363" y="10510"/>
                    </a:lnTo>
                    <a:lnTo>
                      <a:pt x="21452" y="10191"/>
                    </a:lnTo>
                    <a:lnTo>
                      <a:pt x="21521" y="9881"/>
                    </a:lnTo>
                    <a:lnTo>
                      <a:pt x="21570" y="9555"/>
                    </a:lnTo>
                    <a:lnTo>
                      <a:pt x="21600" y="9229"/>
                    </a:lnTo>
                    <a:lnTo>
                      <a:pt x="21600" y="8895"/>
                    </a:lnTo>
                    <a:lnTo>
                      <a:pt x="21590" y="8377"/>
                    </a:lnTo>
                    <a:lnTo>
                      <a:pt x="21560" y="7876"/>
                    </a:lnTo>
                    <a:lnTo>
                      <a:pt x="21491" y="7391"/>
                    </a:lnTo>
                    <a:lnTo>
                      <a:pt x="21383" y="6914"/>
                    </a:lnTo>
                    <a:lnTo>
                      <a:pt x="21264" y="6452"/>
                    </a:lnTo>
                    <a:lnTo>
                      <a:pt x="21116" y="6015"/>
                    </a:lnTo>
                    <a:lnTo>
                      <a:pt x="20948" y="5593"/>
                    </a:lnTo>
                    <a:lnTo>
                      <a:pt x="20760" y="5179"/>
                    </a:lnTo>
                    <a:lnTo>
                      <a:pt x="20542" y="4773"/>
                    </a:lnTo>
                    <a:lnTo>
                      <a:pt x="20305" y="4400"/>
                    </a:lnTo>
                    <a:lnTo>
                      <a:pt x="20048" y="4034"/>
                    </a:lnTo>
                    <a:lnTo>
                      <a:pt x="19771" y="3684"/>
                    </a:lnTo>
                    <a:lnTo>
                      <a:pt x="19475" y="3357"/>
                    </a:lnTo>
                    <a:lnTo>
                      <a:pt x="19168" y="3039"/>
                    </a:lnTo>
                    <a:lnTo>
                      <a:pt x="18832" y="2737"/>
                    </a:lnTo>
                    <a:lnTo>
                      <a:pt x="18496" y="2450"/>
                    </a:lnTo>
                    <a:lnTo>
                      <a:pt x="18140" y="2172"/>
                    </a:lnTo>
                    <a:lnTo>
                      <a:pt x="17774" y="1925"/>
                    </a:lnTo>
                    <a:lnTo>
                      <a:pt x="17399" y="1687"/>
                    </a:lnTo>
                    <a:lnTo>
                      <a:pt x="17013" y="1456"/>
                    </a:lnTo>
                    <a:lnTo>
                      <a:pt x="16618" y="1257"/>
                    </a:lnTo>
                    <a:lnTo>
                      <a:pt x="16202" y="1066"/>
                    </a:lnTo>
                    <a:lnTo>
                      <a:pt x="15787" y="891"/>
                    </a:lnTo>
                    <a:lnTo>
                      <a:pt x="15362" y="724"/>
                    </a:lnTo>
                    <a:lnTo>
                      <a:pt x="14937" y="589"/>
                    </a:lnTo>
                    <a:lnTo>
                      <a:pt x="14512" y="461"/>
                    </a:lnTo>
                    <a:lnTo>
                      <a:pt x="14077" y="350"/>
                    </a:lnTo>
                    <a:lnTo>
                      <a:pt x="13632" y="247"/>
                    </a:lnTo>
                    <a:lnTo>
                      <a:pt x="13197" y="175"/>
                    </a:lnTo>
                    <a:lnTo>
                      <a:pt x="12752" y="111"/>
                    </a:lnTo>
                    <a:lnTo>
                      <a:pt x="12317" y="64"/>
                    </a:lnTo>
                    <a:lnTo>
                      <a:pt x="11873" y="40"/>
                    </a:lnTo>
                    <a:lnTo>
                      <a:pt x="11250" y="8"/>
                    </a:lnTo>
                    <a:lnTo>
                      <a:pt x="10627" y="0"/>
                    </a:lnTo>
                    <a:lnTo>
                      <a:pt x="10014" y="8"/>
                    </a:lnTo>
                    <a:lnTo>
                      <a:pt x="9431" y="40"/>
                    </a:lnTo>
                    <a:lnTo>
                      <a:pt x="8838" y="88"/>
                    </a:lnTo>
                    <a:lnTo>
                      <a:pt x="8264" y="151"/>
                    </a:lnTo>
                    <a:lnTo>
                      <a:pt x="7711" y="231"/>
                    </a:lnTo>
                    <a:lnTo>
                      <a:pt x="7157" y="334"/>
                    </a:lnTo>
                    <a:lnTo>
                      <a:pt x="6633" y="438"/>
                    </a:lnTo>
                    <a:lnTo>
                      <a:pt x="6119" y="573"/>
                    </a:lnTo>
                    <a:lnTo>
                      <a:pt x="5625" y="724"/>
                    </a:lnTo>
                    <a:lnTo>
                      <a:pt x="5131" y="891"/>
                    </a:lnTo>
                    <a:lnTo>
                      <a:pt x="4676" y="1082"/>
                    </a:lnTo>
                    <a:lnTo>
                      <a:pt x="4231" y="1273"/>
                    </a:lnTo>
                    <a:lnTo>
                      <a:pt x="3806" y="1488"/>
                    </a:lnTo>
                    <a:lnTo>
                      <a:pt x="3391" y="1726"/>
                    </a:lnTo>
                    <a:lnTo>
                      <a:pt x="3005" y="1973"/>
                    </a:lnTo>
                    <a:lnTo>
                      <a:pt x="2639" y="2236"/>
                    </a:lnTo>
                    <a:lnTo>
                      <a:pt x="2284" y="2514"/>
                    </a:lnTo>
                    <a:lnTo>
                      <a:pt x="1967" y="2816"/>
                    </a:lnTo>
                    <a:lnTo>
                      <a:pt x="1661" y="3127"/>
                    </a:lnTo>
                    <a:lnTo>
                      <a:pt x="1384" y="3445"/>
                    </a:lnTo>
                    <a:lnTo>
                      <a:pt x="1127" y="3787"/>
                    </a:lnTo>
                    <a:lnTo>
                      <a:pt x="900" y="4145"/>
                    </a:lnTo>
                    <a:lnTo>
                      <a:pt x="692" y="4511"/>
                    </a:lnTo>
                    <a:lnTo>
                      <a:pt x="514" y="4893"/>
                    </a:lnTo>
                    <a:lnTo>
                      <a:pt x="366" y="5291"/>
                    </a:lnTo>
                    <a:lnTo>
                      <a:pt x="227" y="5704"/>
                    </a:lnTo>
                    <a:lnTo>
                      <a:pt x="129" y="6126"/>
                    </a:lnTo>
                    <a:lnTo>
                      <a:pt x="59" y="6564"/>
                    </a:lnTo>
                    <a:lnTo>
                      <a:pt x="10" y="7025"/>
                    </a:lnTo>
                    <a:lnTo>
                      <a:pt x="0" y="7478"/>
                    </a:lnTo>
                    <a:lnTo>
                      <a:pt x="0" y="10661"/>
                    </a:lnTo>
                    <a:close/>
                  </a:path>
                </a:pathLst>
              </a:custGeom>
              <a:solidFill>
                <a:srgbClr val="800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800" b="0"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883250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 advAuto="0"/>
      <p:bldP spid="159" grpId="0" animBg="1" advAuto="0"/>
      <p:bldP spid="163" grpId="0" animBg="1" advAuto="0"/>
      <p:bldP spid="168" grpId="0" animBg="1" advAuto="0"/>
      <p:bldP spid="169" grpId="0" animBg="1" advAuto="0"/>
      <p:bldP spid="17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96864" y="1808162"/>
            <a:ext cx="8534401" cy="1292662"/>
          </a:xfrm>
          <a:prstGeom prst="rect">
            <a:avLst/>
          </a:prstGeom>
          <a:ln w="12700">
            <a:miter lim="400000"/>
          </a:ln>
          <a:effectLst>
            <a:outerShdw blurRad="63500" dist="28398" dir="1593903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600"/>
              </a:spcBef>
              <a:defRPr sz="1800" b="0"/>
            </a:pPr>
            <a:r>
              <a:rPr sz="2800">
                <a:solidFill>
                  <a:srgbClr val="FF5050"/>
                </a:solidFill>
                <a:latin typeface="宋体"/>
                <a:ea typeface="宋体"/>
                <a:cs typeface="宋体"/>
                <a:sym typeface="宋体"/>
              </a:rPr>
              <a:t>散列的基本思想：</a:t>
            </a:r>
            <a:r>
              <a:rPr sz="2800">
                <a:solidFill>
                  <a:srgbClr val="003366"/>
                </a:solidFill>
                <a:latin typeface="宋体"/>
                <a:ea typeface="宋体"/>
                <a:cs typeface="宋体"/>
                <a:sym typeface="宋体"/>
              </a:rPr>
              <a:t>在记录的存储地址和它的关键码之间建立一个确定的对应关系。这样，不经过比较，一次读取就能得到所查元素的查找方法。</a:t>
            </a:r>
          </a:p>
        </p:txBody>
      </p:sp>
      <p:sp>
        <p:nvSpPr>
          <p:cNvPr id="178" name="Shape 178"/>
          <p:cNvSpPr/>
          <p:nvPr/>
        </p:nvSpPr>
        <p:spPr>
          <a:xfrm>
            <a:off x="1784350" y="397448"/>
            <a:ext cx="549275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 b="0"/>
            </a:pPr>
            <a:r>
              <a:rPr sz="3500" dirty="0" err="1" smtClean="0">
                <a:solidFill>
                  <a:srgbClr val="003399"/>
                </a:solidFill>
                <a:latin typeface="宋体"/>
                <a:ea typeface="宋体"/>
                <a:cs typeface="宋体"/>
                <a:sym typeface="宋体"/>
              </a:rPr>
              <a:t>散列表的查找技术</a:t>
            </a:r>
            <a:endParaRPr sz="3500" dirty="0">
              <a:solidFill>
                <a:srgbClr val="003399"/>
              </a:solidFill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150937" y="3428999"/>
            <a:ext cx="1928814" cy="28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E9CE8"/>
          </a:solidFill>
          <a:ln w="38100">
            <a:solidFill>
              <a:srgbClr val="CCCC00"/>
            </a:solidFill>
            <a:round/>
          </a:ln>
        </p:spPr>
        <p:txBody>
          <a:bodyPr lIns="0" tIns="0" rIns="0" bIns="0"/>
          <a:lstStyle/>
          <a:p>
            <a:pPr lvl="0" algn="ctr">
              <a:defRPr sz="1800">
                <a:solidFill>
                  <a:srgbClr val="6699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454152" y="3952877"/>
            <a:ext cx="314325" cy="132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>
                <a:latin typeface="Angsana New"/>
                <a:ea typeface="Angsana New"/>
                <a:cs typeface="Angsana New"/>
                <a:sym typeface="Angsana New"/>
              </a:defRPr>
            </a:lvl1pPr>
          </a:lstStyle>
          <a:p>
            <a:pPr lvl="0">
              <a:defRPr sz="1800" b="0"/>
            </a:pPr>
            <a:r>
              <a:rPr sz="1800" b="1"/>
              <a:t>关键码集合</a:t>
            </a:r>
          </a:p>
        </p:txBody>
      </p:sp>
      <p:sp>
        <p:nvSpPr>
          <p:cNvPr id="181" name="Shape 181"/>
          <p:cNvSpPr/>
          <p:nvPr/>
        </p:nvSpPr>
        <p:spPr>
          <a:xfrm>
            <a:off x="2232027" y="4643437"/>
            <a:ext cx="366713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k</a:t>
            </a:r>
            <a:r>
              <a:rPr sz="2400" b="1" i="1" baseline="-25000"/>
              <a:t>i</a:t>
            </a:r>
          </a:p>
        </p:txBody>
      </p:sp>
      <p:grpSp>
        <p:nvGrpSpPr>
          <p:cNvPr id="184" name="Group 184"/>
          <p:cNvGrpSpPr/>
          <p:nvPr/>
        </p:nvGrpSpPr>
        <p:grpSpPr>
          <a:xfrm>
            <a:off x="6238874" y="3294064"/>
            <a:ext cx="1168402" cy="3105151"/>
            <a:chOff x="0" y="0"/>
            <a:chExt cx="1168400" cy="3105150"/>
          </a:xfrm>
        </p:grpSpPr>
        <p:sp>
          <p:nvSpPr>
            <p:cNvPr id="182" name="Shape 182"/>
            <p:cNvSpPr/>
            <p:nvPr/>
          </p:nvSpPr>
          <p:spPr>
            <a:xfrm>
              <a:off x="-1" y="0"/>
              <a:ext cx="1168402" cy="31051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-1" y="0"/>
              <a:ext cx="1168402" cy="158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r>
                <a:rPr sz="2400" b="1" i="1"/>
                <a:t>     r</a:t>
              </a:r>
              <a:r>
                <a:rPr sz="2400" b="1" i="1" baseline="-25000"/>
                <a:t>i</a:t>
              </a:r>
            </a:p>
          </p:txBody>
        </p:sp>
      </p:grpSp>
      <p:sp>
        <p:nvSpPr>
          <p:cNvPr id="185" name="Shape 185"/>
          <p:cNvSpPr/>
          <p:nvPr/>
        </p:nvSpPr>
        <p:spPr>
          <a:xfrm>
            <a:off x="6238876" y="453707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186" name="Shape 186"/>
          <p:cNvSpPr/>
          <p:nvPr/>
        </p:nvSpPr>
        <p:spPr>
          <a:xfrm>
            <a:off x="6238876" y="491807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187" name="Shape 187"/>
          <p:cNvSpPr/>
          <p:nvPr/>
        </p:nvSpPr>
        <p:spPr>
          <a:xfrm>
            <a:off x="5453062" y="4608512"/>
            <a:ext cx="739776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H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(</a:t>
            </a:r>
            <a:r>
              <a:rPr sz="2400" b="1" i="1"/>
              <a:t>k</a:t>
            </a:r>
            <a:r>
              <a:rPr sz="2400" b="1" i="1" baseline="-25000"/>
              <a:t>i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)</a:t>
            </a:r>
          </a:p>
        </p:txBody>
      </p:sp>
      <p:sp>
        <p:nvSpPr>
          <p:cNvPr id="188" name="Shape 188"/>
          <p:cNvSpPr/>
          <p:nvPr/>
        </p:nvSpPr>
        <p:spPr>
          <a:xfrm>
            <a:off x="6734177" y="3563939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189" name="Shape 189"/>
          <p:cNvSpPr/>
          <p:nvPr/>
        </p:nvSpPr>
        <p:spPr>
          <a:xfrm>
            <a:off x="6721477" y="5273677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190" name="Shape 190"/>
          <p:cNvSpPr/>
          <p:nvPr/>
        </p:nvSpPr>
        <p:spPr>
          <a:xfrm>
            <a:off x="3357562" y="4329114"/>
            <a:ext cx="1946276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6000"/>
              </a:lnSpc>
              <a:defRPr sz="2400" i="1"/>
            </a:lvl1pPr>
          </a:lstStyle>
          <a:p>
            <a:pPr lvl="0">
              <a:defRPr sz="1800" b="0" i="0"/>
            </a:pPr>
            <a:r>
              <a:rPr sz="1800" b="1"/>
              <a:t>H</a:t>
            </a:r>
          </a:p>
        </p:txBody>
      </p:sp>
      <p:sp>
        <p:nvSpPr>
          <p:cNvPr id="191" name="Shape 191"/>
          <p:cNvSpPr/>
          <p:nvPr/>
        </p:nvSpPr>
        <p:spPr>
          <a:xfrm>
            <a:off x="2592387" y="4822825"/>
            <a:ext cx="2879726" cy="0"/>
          </a:xfrm>
          <a:prstGeom prst="line">
            <a:avLst/>
          </a:prstGeom>
          <a:ln w="38100">
            <a:solidFill>
              <a:srgbClr val="CCCC00"/>
            </a:solidFill>
            <a:round/>
            <a:tailEnd type="stealth"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192" name="Shape 192"/>
          <p:cNvSpPr/>
          <p:nvPr/>
        </p:nvSpPr>
        <p:spPr>
          <a:xfrm>
            <a:off x="2141539" y="461168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rgbClr val="008080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187365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296864" y="1854200"/>
            <a:ext cx="8382001" cy="861774"/>
          </a:xfrm>
          <a:prstGeom prst="rect">
            <a:avLst/>
          </a:prstGeom>
          <a:ln w="12700">
            <a:miter lim="400000"/>
          </a:ln>
          <a:effectLst>
            <a:outerShdw blurRad="63500" dist="28398" dir="1593903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600"/>
              </a:spcBef>
              <a:defRPr sz="1800" b="0"/>
            </a:pPr>
            <a:r>
              <a:rPr sz="2800">
                <a:solidFill>
                  <a:srgbClr val="FF3300"/>
                </a:solidFill>
                <a:latin typeface="宋体"/>
                <a:ea typeface="宋体"/>
                <a:cs typeface="宋体"/>
                <a:sym typeface="宋体"/>
              </a:rPr>
              <a:t>散列表：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采用散列技术将记录存储在一块</a:t>
            </a:r>
            <a:r>
              <a:rPr sz="2800">
                <a:solidFill>
                  <a:srgbClr val="FF3300"/>
                </a:solidFill>
                <a:latin typeface="宋体"/>
                <a:ea typeface="宋体"/>
                <a:cs typeface="宋体"/>
                <a:sym typeface="宋体"/>
              </a:rPr>
              <a:t>连续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的存储空间中，这块连续的存储空间称为散列表。</a:t>
            </a:r>
          </a:p>
        </p:txBody>
      </p:sp>
      <p:sp>
        <p:nvSpPr>
          <p:cNvPr id="196" name="Shape 196"/>
          <p:cNvSpPr/>
          <p:nvPr/>
        </p:nvSpPr>
        <p:spPr>
          <a:xfrm>
            <a:off x="1784350" y="397448"/>
            <a:ext cx="549275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 b="0"/>
            </a:pPr>
            <a:r>
              <a:rPr sz="3500" b="1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7.3   </a:t>
            </a:r>
            <a:r>
              <a:rPr sz="3500">
                <a:solidFill>
                  <a:srgbClr val="003399"/>
                </a:solidFill>
                <a:latin typeface="宋体"/>
                <a:ea typeface="宋体"/>
                <a:cs typeface="宋体"/>
                <a:sym typeface="宋体"/>
              </a:rPr>
              <a:t>散列表的查找技术</a:t>
            </a:r>
          </a:p>
        </p:txBody>
      </p:sp>
      <p:sp>
        <p:nvSpPr>
          <p:cNvPr id="197" name="Shape 197"/>
          <p:cNvSpPr/>
          <p:nvPr/>
        </p:nvSpPr>
        <p:spPr>
          <a:xfrm>
            <a:off x="1150937" y="3384549"/>
            <a:ext cx="1928814" cy="28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E9CE8"/>
          </a:solidFill>
          <a:ln w="38100">
            <a:solidFill>
              <a:srgbClr val="CCCC00"/>
            </a:solidFill>
            <a:round/>
          </a:ln>
        </p:spPr>
        <p:txBody>
          <a:bodyPr lIns="0" tIns="0" rIns="0" bIns="0"/>
          <a:lstStyle/>
          <a:p>
            <a:pPr lvl="0" algn="ctr">
              <a:defRPr sz="1800">
                <a:solidFill>
                  <a:srgbClr val="6699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1454152" y="3908427"/>
            <a:ext cx="314325" cy="132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>
                <a:latin typeface="Angsana New"/>
                <a:ea typeface="Angsana New"/>
                <a:cs typeface="Angsana New"/>
                <a:sym typeface="Angsana New"/>
              </a:defRPr>
            </a:lvl1pPr>
          </a:lstStyle>
          <a:p>
            <a:pPr lvl="0">
              <a:defRPr sz="1800" b="0"/>
            </a:pPr>
            <a:r>
              <a:rPr sz="1800" b="1"/>
              <a:t>关键码集合</a:t>
            </a:r>
          </a:p>
        </p:txBody>
      </p:sp>
      <p:sp>
        <p:nvSpPr>
          <p:cNvPr id="199" name="Shape 199"/>
          <p:cNvSpPr/>
          <p:nvPr/>
        </p:nvSpPr>
        <p:spPr>
          <a:xfrm>
            <a:off x="2232027" y="4598987"/>
            <a:ext cx="366713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k</a:t>
            </a:r>
            <a:r>
              <a:rPr sz="2400" b="1" i="1" baseline="-25000"/>
              <a:t>i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6238874" y="3249614"/>
            <a:ext cx="1168402" cy="3105151"/>
            <a:chOff x="0" y="0"/>
            <a:chExt cx="1168400" cy="3105150"/>
          </a:xfrm>
        </p:grpSpPr>
        <p:sp>
          <p:nvSpPr>
            <p:cNvPr id="200" name="Shape 200"/>
            <p:cNvSpPr/>
            <p:nvPr/>
          </p:nvSpPr>
          <p:spPr>
            <a:xfrm>
              <a:off x="-1" y="0"/>
              <a:ext cx="1168402" cy="31051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-1" y="0"/>
              <a:ext cx="1168402" cy="158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r>
                <a:rPr sz="2400" b="1" i="1"/>
                <a:t>     r</a:t>
              </a:r>
              <a:r>
                <a:rPr sz="2400" b="1" i="1" baseline="-25000"/>
                <a:t>i</a:t>
              </a:r>
            </a:p>
          </p:txBody>
        </p:sp>
      </p:grpSp>
      <p:sp>
        <p:nvSpPr>
          <p:cNvPr id="203" name="Shape 203"/>
          <p:cNvSpPr/>
          <p:nvPr/>
        </p:nvSpPr>
        <p:spPr>
          <a:xfrm>
            <a:off x="6238876" y="449262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4" name="Shape 204"/>
          <p:cNvSpPr/>
          <p:nvPr/>
        </p:nvSpPr>
        <p:spPr>
          <a:xfrm>
            <a:off x="6238876" y="487362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05" name="Shape 205"/>
          <p:cNvSpPr/>
          <p:nvPr/>
        </p:nvSpPr>
        <p:spPr>
          <a:xfrm>
            <a:off x="5453062" y="4564062"/>
            <a:ext cx="739776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H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(</a:t>
            </a:r>
            <a:r>
              <a:rPr sz="2400" b="1" i="1"/>
              <a:t>k</a:t>
            </a:r>
            <a:r>
              <a:rPr sz="2400" b="1" i="1" baseline="-25000"/>
              <a:t>i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)</a:t>
            </a:r>
          </a:p>
        </p:txBody>
      </p:sp>
      <p:sp>
        <p:nvSpPr>
          <p:cNvPr id="206" name="Shape 206"/>
          <p:cNvSpPr/>
          <p:nvPr/>
        </p:nvSpPr>
        <p:spPr>
          <a:xfrm>
            <a:off x="6734177" y="3519489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07" name="Shape 207"/>
          <p:cNvSpPr/>
          <p:nvPr/>
        </p:nvSpPr>
        <p:spPr>
          <a:xfrm>
            <a:off x="6721477" y="5229227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08" name="Shape 208"/>
          <p:cNvSpPr/>
          <p:nvPr/>
        </p:nvSpPr>
        <p:spPr>
          <a:xfrm>
            <a:off x="3357562" y="4284664"/>
            <a:ext cx="1946276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6000"/>
              </a:lnSpc>
              <a:defRPr sz="2400" i="1"/>
            </a:lvl1pPr>
          </a:lstStyle>
          <a:p>
            <a:pPr lvl="0">
              <a:defRPr sz="1800" b="0" i="0"/>
            </a:pPr>
            <a:r>
              <a:rPr sz="1800" b="1"/>
              <a:t>H</a:t>
            </a:r>
          </a:p>
        </p:txBody>
      </p:sp>
      <p:sp>
        <p:nvSpPr>
          <p:cNvPr id="209" name="Shape 209"/>
          <p:cNvSpPr/>
          <p:nvPr/>
        </p:nvSpPr>
        <p:spPr>
          <a:xfrm>
            <a:off x="2592387" y="4778375"/>
            <a:ext cx="2879726" cy="0"/>
          </a:xfrm>
          <a:prstGeom prst="line">
            <a:avLst/>
          </a:prstGeom>
          <a:ln w="38100">
            <a:solidFill>
              <a:srgbClr val="CCCC00"/>
            </a:solidFill>
            <a:round/>
            <a:tailEnd type="stealth"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10" name="Shape 210"/>
          <p:cNvSpPr/>
          <p:nvPr/>
        </p:nvSpPr>
        <p:spPr>
          <a:xfrm>
            <a:off x="2141539" y="456723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rgbClr val="008080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7497762" y="3249614"/>
            <a:ext cx="1376364" cy="3105151"/>
            <a:chOff x="0" y="0"/>
            <a:chExt cx="1376363" cy="3105150"/>
          </a:xfrm>
        </p:grpSpPr>
        <p:sp>
          <p:nvSpPr>
            <p:cNvPr id="211" name="Shape 211"/>
            <p:cNvSpPr/>
            <p:nvPr/>
          </p:nvSpPr>
          <p:spPr>
            <a:xfrm>
              <a:off x="0" y="0"/>
              <a:ext cx="269875" cy="310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lnTo>
                    <a:pt x="21600" y="10800"/>
                  </a:ln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69875" y="1304925"/>
              <a:ext cx="1106488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散列表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7947027" y="5049837"/>
            <a:ext cx="809625" cy="726262"/>
            <a:chOff x="0" y="0"/>
            <a:chExt cx="809625" cy="726260"/>
          </a:xfrm>
        </p:grpSpPr>
        <p:sp>
          <p:nvSpPr>
            <p:cNvPr id="214" name="Shape 214"/>
            <p:cNvSpPr/>
            <p:nvPr/>
          </p:nvSpPr>
          <p:spPr>
            <a:xfrm>
              <a:off x="180975" y="0"/>
              <a:ext cx="36036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C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449262"/>
              <a:ext cx="809625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459127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 advAuto="0"/>
      <p:bldP spid="21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31800" y="1943100"/>
            <a:ext cx="8382000" cy="861774"/>
          </a:xfrm>
          <a:prstGeom prst="rect">
            <a:avLst/>
          </a:prstGeom>
          <a:ln w="12700">
            <a:miter lim="400000"/>
          </a:ln>
          <a:effectLst>
            <a:outerShdw blurRad="63500" dist="28398" dir="1593903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600"/>
              </a:spcBef>
              <a:defRPr sz="1800" b="0"/>
            </a:pPr>
            <a:r>
              <a:rPr sz="2800">
                <a:solidFill>
                  <a:srgbClr val="FF3300"/>
                </a:solidFill>
                <a:latin typeface="宋体"/>
                <a:ea typeface="宋体"/>
                <a:cs typeface="宋体"/>
                <a:sym typeface="宋体"/>
              </a:rPr>
              <a:t>散列函数：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将关键码映射为散列表中适当存储位置的函数。</a:t>
            </a:r>
          </a:p>
        </p:txBody>
      </p:sp>
      <p:sp>
        <p:nvSpPr>
          <p:cNvPr id="220" name="Shape 220"/>
          <p:cNvSpPr/>
          <p:nvPr/>
        </p:nvSpPr>
        <p:spPr>
          <a:xfrm>
            <a:off x="1784350" y="397448"/>
            <a:ext cx="549275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 b="0"/>
            </a:pPr>
            <a:r>
              <a:rPr sz="3500" b="1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7.3   </a:t>
            </a:r>
            <a:r>
              <a:rPr sz="3500">
                <a:solidFill>
                  <a:srgbClr val="003399"/>
                </a:solidFill>
                <a:latin typeface="宋体"/>
                <a:ea typeface="宋体"/>
                <a:cs typeface="宋体"/>
                <a:sym typeface="宋体"/>
              </a:rPr>
              <a:t>散列表的查找技术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7497762" y="3249614"/>
            <a:ext cx="1376364" cy="3105151"/>
            <a:chOff x="0" y="0"/>
            <a:chExt cx="1376363" cy="3105150"/>
          </a:xfrm>
        </p:grpSpPr>
        <p:sp>
          <p:nvSpPr>
            <p:cNvPr id="221" name="Shape 221"/>
            <p:cNvSpPr/>
            <p:nvPr/>
          </p:nvSpPr>
          <p:spPr>
            <a:xfrm>
              <a:off x="0" y="0"/>
              <a:ext cx="269875" cy="310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lnTo>
                    <a:pt x="21600" y="10800"/>
                  </a:ln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69875" y="1304925"/>
              <a:ext cx="1106488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散列表</a:t>
              </a:r>
            </a:p>
          </p:txBody>
        </p:sp>
      </p:grpSp>
      <p:sp>
        <p:nvSpPr>
          <p:cNvPr id="224" name="Shape 224"/>
          <p:cNvSpPr/>
          <p:nvPr/>
        </p:nvSpPr>
        <p:spPr>
          <a:xfrm>
            <a:off x="1150937" y="3384549"/>
            <a:ext cx="1928814" cy="28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E9CE8"/>
          </a:solidFill>
          <a:ln w="38100">
            <a:solidFill>
              <a:srgbClr val="CCCC00"/>
            </a:solidFill>
            <a:round/>
          </a:ln>
        </p:spPr>
        <p:txBody>
          <a:bodyPr lIns="0" tIns="0" rIns="0" bIns="0"/>
          <a:lstStyle/>
          <a:p>
            <a:pPr lvl="0" algn="ctr">
              <a:defRPr sz="1800">
                <a:solidFill>
                  <a:srgbClr val="6699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1454152" y="3908427"/>
            <a:ext cx="314325" cy="132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>
                <a:latin typeface="Angsana New"/>
                <a:ea typeface="Angsana New"/>
                <a:cs typeface="Angsana New"/>
                <a:sym typeface="Angsana New"/>
              </a:defRPr>
            </a:lvl1pPr>
          </a:lstStyle>
          <a:p>
            <a:pPr lvl="0">
              <a:defRPr sz="1800" b="0"/>
            </a:pPr>
            <a:r>
              <a:rPr sz="1800" b="1"/>
              <a:t>关键码集合</a:t>
            </a:r>
          </a:p>
        </p:txBody>
      </p:sp>
      <p:sp>
        <p:nvSpPr>
          <p:cNvPr id="226" name="Shape 226"/>
          <p:cNvSpPr/>
          <p:nvPr/>
        </p:nvSpPr>
        <p:spPr>
          <a:xfrm>
            <a:off x="2232027" y="4598987"/>
            <a:ext cx="366713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k</a:t>
            </a:r>
            <a:r>
              <a:rPr sz="2400" b="1" i="1" baseline="-25000"/>
              <a:t>i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6238874" y="3249614"/>
            <a:ext cx="1168402" cy="3105151"/>
            <a:chOff x="0" y="0"/>
            <a:chExt cx="1168400" cy="3105150"/>
          </a:xfrm>
        </p:grpSpPr>
        <p:sp>
          <p:nvSpPr>
            <p:cNvPr id="227" name="Shape 227"/>
            <p:cNvSpPr/>
            <p:nvPr/>
          </p:nvSpPr>
          <p:spPr>
            <a:xfrm>
              <a:off x="-1" y="0"/>
              <a:ext cx="1168402" cy="31051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-1" y="0"/>
              <a:ext cx="1168402" cy="158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r>
                <a:rPr sz="2400" b="1" i="1"/>
                <a:t>     r</a:t>
              </a:r>
              <a:r>
                <a:rPr sz="2400" b="1" i="1" baseline="-25000"/>
                <a:t>i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6238876" y="449262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31" name="Shape 231"/>
          <p:cNvSpPr/>
          <p:nvPr/>
        </p:nvSpPr>
        <p:spPr>
          <a:xfrm>
            <a:off x="6238876" y="4873626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32" name="Shape 232"/>
          <p:cNvSpPr/>
          <p:nvPr/>
        </p:nvSpPr>
        <p:spPr>
          <a:xfrm>
            <a:off x="5453062" y="4564062"/>
            <a:ext cx="739776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H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(</a:t>
            </a:r>
            <a:r>
              <a:rPr sz="2400" b="1" i="1"/>
              <a:t>k</a:t>
            </a:r>
            <a:r>
              <a:rPr sz="2400" b="1" i="1" baseline="-25000"/>
              <a:t>i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)</a:t>
            </a:r>
          </a:p>
        </p:txBody>
      </p:sp>
      <p:sp>
        <p:nvSpPr>
          <p:cNvPr id="233" name="Shape 233"/>
          <p:cNvSpPr/>
          <p:nvPr/>
        </p:nvSpPr>
        <p:spPr>
          <a:xfrm>
            <a:off x="6734177" y="3519489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34" name="Shape 234"/>
          <p:cNvSpPr/>
          <p:nvPr/>
        </p:nvSpPr>
        <p:spPr>
          <a:xfrm>
            <a:off x="6721477" y="5229227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35" name="Shape 235"/>
          <p:cNvSpPr/>
          <p:nvPr/>
        </p:nvSpPr>
        <p:spPr>
          <a:xfrm>
            <a:off x="3357562" y="4284664"/>
            <a:ext cx="1946276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6000"/>
              </a:lnSpc>
              <a:defRPr sz="2400" i="1"/>
            </a:lvl1pPr>
          </a:lstStyle>
          <a:p>
            <a:pPr lvl="0">
              <a:defRPr sz="1800" b="0" i="0"/>
            </a:pPr>
            <a:r>
              <a:rPr sz="1800" b="1"/>
              <a:t>H</a:t>
            </a:r>
          </a:p>
        </p:txBody>
      </p:sp>
      <p:sp>
        <p:nvSpPr>
          <p:cNvPr id="236" name="Shape 236"/>
          <p:cNvSpPr/>
          <p:nvPr/>
        </p:nvSpPr>
        <p:spPr>
          <a:xfrm>
            <a:off x="2592387" y="4778375"/>
            <a:ext cx="2879726" cy="0"/>
          </a:xfrm>
          <a:prstGeom prst="line">
            <a:avLst/>
          </a:prstGeom>
          <a:ln w="38100">
            <a:solidFill>
              <a:srgbClr val="CCCC00"/>
            </a:solidFill>
            <a:round/>
            <a:tailEnd type="stealth"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37" name="Shape 237"/>
          <p:cNvSpPr/>
          <p:nvPr/>
        </p:nvSpPr>
        <p:spPr>
          <a:xfrm>
            <a:off x="2141539" y="4567239"/>
            <a:ext cx="431801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rgbClr val="008080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40" name="Group 240"/>
          <p:cNvGrpSpPr/>
          <p:nvPr/>
        </p:nvGrpSpPr>
        <p:grpSpPr>
          <a:xfrm>
            <a:off x="3732214" y="3654427"/>
            <a:ext cx="1304927" cy="615949"/>
            <a:chOff x="0" y="0"/>
            <a:chExt cx="1304925" cy="615948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1304925" cy="61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755"/>
                  </a:lnTo>
                  <a:lnTo>
                    <a:pt x="3600" y="15755"/>
                  </a:lnTo>
                  <a:lnTo>
                    <a:pt x="10590" y="21600"/>
                  </a:lnTo>
                  <a:lnTo>
                    <a:pt x="9000" y="15755"/>
                  </a:lnTo>
                  <a:lnTo>
                    <a:pt x="21600" y="15755"/>
                  </a:lnTo>
                  <a:lnTo>
                    <a:pt x="21600" y="0"/>
                  </a:lnTo>
                  <a:lnTo>
                    <a:pt x="3600" y="0"/>
                  </a:lnTo>
                  <a:close/>
                </a:path>
              </a:pathLst>
            </a:custGeom>
            <a:noFill/>
            <a:ln w="28575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75227"/>
              <a:ext cx="1304925" cy="29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800" tIns="10800" rIns="10800" bIns="10800" numCol="1" anchor="ctr">
              <a:spAutoFit/>
            </a:bodyPr>
            <a:lstStyle>
              <a:lvl1pPr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散列函数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7947027" y="5049837"/>
            <a:ext cx="809625" cy="726262"/>
            <a:chOff x="0" y="0"/>
            <a:chExt cx="809625" cy="726260"/>
          </a:xfrm>
        </p:grpSpPr>
        <p:sp>
          <p:nvSpPr>
            <p:cNvPr id="241" name="Shape 241"/>
            <p:cNvSpPr/>
            <p:nvPr/>
          </p:nvSpPr>
          <p:spPr>
            <a:xfrm>
              <a:off x="180975" y="0"/>
              <a:ext cx="36036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C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449262"/>
              <a:ext cx="809625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876479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431800" y="1943102"/>
            <a:ext cx="8382000" cy="430887"/>
          </a:xfrm>
          <a:prstGeom prst="rect">
            <a:avLst/>
          </a:prstGeom>
          <a:ln w="12700">
            <a:miter lim="400000"/>
          </a:ln>
          <a:effectLst>
            <a:outerShdw blurRad="63500" dist="28398" dir="1593903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600"/>
              </a:spcBef>
              <a:defRPr sz="1800" b="0"/>
            </a:pPr>
            <a:r>
              <a:rPr sz="2800">
                <a:solidFill>
                  <a:srgbClr val="FF3300"/>
                </a:solidFill>
                <a:latin typeface="宋体"/>
                <a:ea typeface="宋体"/>
                <a:cs typeface="宋体"/>
                <a:sym typeface="宋体"/>
              </a:rPr>
              <a:t>散列地址：</a:t>
            </a:r>
            <a:r>
              <a:rPr sz="2800">
                <a:latin typeface="宋体"/>
                <a:ea typeface="宋体"/>
                <a:cs typeface="宋体"/>
                <a:sym typeface="宋体"/>
              </a:rPr>
              <a:t>由散列函数所得的存储位置 。</a:t>
            </a:r>
          </a:p>
        </p:txBody>
      </p:sp>
      <p:sp>
        <p:nvSpPr>
          <p:cNvPr id="247" name="Shape 247"/>
          <p:cNvSpPr/>
          <p:nvPr/>
        </p:nvSpPr>
        <p:spPr>
          <a:xfrm>
            <a:off x="1784350" y="397448"/>
            <a:ext cx="549275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 b="0"/>
            </a:pPr>
            <a:r>
              <a:rPr sz="3500" b="1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7.3   </a:t>
            </a:r>
            <a:r>
              <a:rPr sz="3500">
                <a:solidFill>
                  <a:srgbClr val="003399"/>
                </a:solidFill>
                <a:latin typeface="宋体"/>
                <a:ea typeface="宋体"/>
                <a:cs typeface="宋体"/>
                <a:sym typeface="宋体"/>
              </a:rPr>
              <a:t>散列表的查找技术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7499350" y="3289300"/>
            <a:ext cx="1376364" cy="3105150"/>
            <a:chOff x="0" y="0"/>
            <a:chExt cx="1376363" cy="3105150"/>
          </a:xfrm>
        </p:grpSpPr>
        <p:sp>
          <p:nvSpPr>
            <p:cNvPr id="248" name="Shape 248"/>
            <p:cNvSpPr/>
            <p:nvPr/>
          </p:nvSpPr>
          <p:spPr>
            <a:xfrm>
              <a:off x="0" y="0"/>
              <a:ext cx="269875" cy="310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0"/>
                  </a:ln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lnTo>
                    <a:pt x="21600" y="10800"/>
                  </a:ln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69875" y="1304925"/>
              <a:ext cx="1106488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散列表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1152527" y="3424237"/>
            <a:ext cx="1928813" cy="28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E9CE8"/>
          </a:solidFill>
          <a:ln w="38100">
            <a:solidFill>
              <a:srgbClr val="CCCC00"/>
            </a:solidFill>
            <a:round/>
          </a:ln>
        </p:spPr>
        <p:txBody>
          <a:bodyPr lIns="0" tIns="0" rIns="0" bIns="0"/>
          <a:lstStyle/>
          <a:p>
            <a:pPr lvl="0" algn="ctr">
              <a:defRPr sz="1800">
                <a:solidFill>
                  <a:srgbClr val="669999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1455737" y="3948114"/>
            <a:ext cx="314326" cy="132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>
                <a:latin typeface="Angsana New"/>
                <a:ea typeface="Angsana New"/>
                <a:cs typeface="Angsana New"/>
                <a:sym typeface="Angsana New"/>
              </a:defRPr>
            </a:lvl1pPr>
          </a:lstStyle>
          <a:p>
            <a:pPr lvl="0">
              <a:defRPr sz="1800" b="0"/>
            </a:pPr>
            <a:r>
              <a:rPr sz="1800" b="1"/>
              <a:t>关键码集合</a:t>
            </a:r>
          </a:p>
        </p:txBody>
      </p:sp>
      <p:sp>
        <p:nvSpPr>
          <p:cNvPr id="253" name="Shape 253"/>
          <p:cNvSpPr/>
          <p:nvPr/>
        </p:nvSpPr>
        <p:spPr>
          <a:xfrm>
            <a:off x="2233614" y="4638675"/>
            <a:ext cx="366713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k</a:t>
            </a:r>
            <a:r>
              <a:rPr sz="2400" b="1" i="1" baseline="-25000"/>
              <a:t>i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240464" y="3289301"/>
            <a:ext cx="1168401" cy="3105151"/>
            <a:chOff x="0" y="0"/>
            <a:chExt cx="1168400" cy="3105150"/>
          </a:xfrm>
        </p:grpSpPr>
        <p:sp>
          <p:nvSpPr>
            <p:cNvPr id="254" name="Shape 254"/>
            <p:cNvSpPr/>
            <p:nvPr/>
          </p:nvSpPr>
          <p:spPr>
            <a:xfrm>
              <a:off x="-1" y="0"/>
              <a:ext cx="1168402" cy="310515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just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0"/>
              <a:ext cx="1168402" cy="15871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lnSpc>
                  <a:spcPct val="112000"/>
                </a:lnSpc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endParaRPr sz="2400" b="1" i="1"/>
            </a:p>
            <a:p>
              <a:pPr lvl="0" algn="just">
                <a:defRPr sz="1800" b="0"/>
              </a:pPr>
              <a:r>
                <a:rPr sz="2400" b="1" i="1"/>
                <a:t>     r</a:t>
              </a:r>
              <a:r>
                <a:rPr sz="2400" b="1" i="1" baseline="-25000"/>
                <a:t>i</a:t>
              </a:r>
            </a:p>
          </p:txBody>
        </p:sp>
      </p:grpSp>
      <p:sp>
        <p:nvSpPr>
          <p:cNvPr id="257" name="Shape 257"/>
          <p:cNvSpPr/>
          <p:nvPr/>
        </p:nvSpPr>
        <p:spPr>
          <a:xfrm>
            <a:off x="6240464" y="4532314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58" name="Shape 258"/>
          <p:cNvSpPr/>
          <p:nvPr/>
        </p:nvSpPr>
        <p:spPr>
          <a:xfrm>
            <a:off x="6240464" y="4913314"/>
            <a:ext cx="1168401" cy="1589"/>
          </a:xfrm>
          <a:prstGeom prst="line">
            <a:avLst/>
          </a:prstGeom>
          <a:ln w="28575">
            <a:solidFill/>
            <a:round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59" name="Shape 259"/>
          <p:cNvSpPr/>
          <p:nvPr/>
        </p:nvSpPr>
        <p:spPr>
          <a:xfrm>
            <a:off x="5454652" y="4603750"/>
            <a:ext cx="739775" cy="354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lnSpc>
                <a:spcPct val="96000"/>
              </a:lnSpc>
              <a:defRPr sz="1800" b="0"/>
            </a:pPr>
            <a:r>
              <a:rPr sz="2400" b="1" i="1"/>
              <a:t>H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(</a:t>
            </a:r>
            <a:r>
              <a:rPr sz="2400" b="1" i="1"/>
              <a:t>k</a:t>
            </a:r>
            <a:r>
              <a:rPr sz="2400" b="1" i="1" baseline="-25000"/>
              <a:t>i</a:t>
            </a:r>
            <a:r>
              <a:rPr sz="2400">
                <a:latin typeface="宋体"/>
                <a:ea typeface="宋体"/>
                <a:cs typeface="宋体"/>
                <a:sym typeface="宋体"/>
              </a:rPr>
              <a:t>)</a:t>
            </a:r>
          </a:p>
        </p:txBody>
      </p:sp>
      <p:sp>
        <p:nvSpPr>
          <p:cNvPr id="260" name="Shape 260"/>
          <p:cNvSpPr/>
          <p:nvPr/>
        </p:nvSpPr>
        <p:spPr>
          <a:xfrm>
            <a:off x="6735764" y="3559177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61" name="Shape 261"/>
          <p:cNvSpPr/>
          <p:nvPr/>
        </p:nvSpPr>
        <p:spPr>
          <a:xfrm>
            <a:off x="6723064" y="5268914"/>
            <a:ext cx="334963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96000"/>
              </a:lnSpc>
              <a:defRPr sz="2400"/>
            </a:lvl1pPr>
          </a:lstStyle>
          <a:p>
            <a:pPr lvl="0">
              <a:defRPr sz="1800" b="0"/>
            </a:pPr>
            <a:r>
              <a:rPr sz="1800" b="1"/>
              <a:t>……</a:t>
            </a:r>
          </a:p>
        </p:txBody>
      </p:sp>
      <p:sp>
        <p:nvSpPr>
          <p:cNvPr id="262" name="Shape 262"/>
          <p:cNvSpPr/>
          <p:nvPr/>
        </p:nvSpPr>
        <p:spPr>
          <a:xfrm>
            <a:off x="3359152" y="4324352"/>
            <a:ext cx="1946275" cy="26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6000"/>
              </a:lnSpc>
              <a:defRPr sz="2400" i="1"/>
            </a:lvl1pPr>
          </a:lstStyle>
          <a:p>
            <a:pPr lvl="0">
              <a:defRPr sz="1800" b="0" i="0"/>
            </a:pPr>
            <a:r>
              <a:rPr sz="1800" b="1"/>
              <a:t>H</a:t>
            </a:r>
          </a:p>
        </p:txBody>
      </p:sp>
      <p:sp>
        <p:nvSpPr>
          <p:cNvPr id="263" name="Shape 263"/>
          <p:cNvSpPr/>
          <p:nvPr/>
        </p:nvSpPr>
        <p:spPr>
          <a:xfrm>
            <a:off x="2593977" y="4818064"/>
            <a:ext cx="2879725" cy="1"/>
          </a:xfrm>
          <a:prstGeom prst="line">
            <a:avLst/>
          </a:prstGeom>
          <a:ln w="38100">
            <a:solidFill>
              <a:srgbClr val="CCCC00"/>
            </a:solidFill>
            <a:round/>
            <a:tailEnd type="stealth"/>
          </a:ln>
        </p:spPr>
        <p:txBody>
          <a:bodyPr lIns="0" tIns="0" rIns="0" bIns="0"/>
          <a:lstStyle/>
          <a:p>
            <a:pPr defTabSz="457200">
              <a:defRPr sz="1200" b="0">
                <a:latin typeface="+mn-lt"/>
                <a:ea typeface="+mn-ea"/>
                <a:cs typeface="+mn-cs"/>
                <a:sym typeface="Helvetica"/>
              </a:defRPr>
            </a:pPr>
            <a:endParaRPr sz="1200"/>
          </a:p>
        </p:txBody>
      </p:sp>
      <p:sp>
        <p:nvSpPr>
          <p:cNvPr id="264" name="Shape 264"/>
          <p:cNvSpPr/>
          <p:nvPr/>
        </p:nvSpPr>
        <p:spPr>
          <a:xfrm>
            <a:off x="2143124" y="4606924"/>
            <a:ext cx="431802" cy="431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rgbClr val="008080"/>
            </a:solidFill>
            <a:round/>
          </a:ln>
        </p:spPr>
        <p:txBody>
          <a:bodyPr lIns="0" tIns="0" rIns="0" bIns="0" anchor="ctr"/>
          <a:lstStyle/>
          <a:p>
            <a:pPr lvl="0">
              <a:defRPr sz="18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67" name="Group 267"/>
          <p:cNvGrpSpPr/>
          <p:nvPr/>
        </p:nvGrpSpPr>
        <p:grpSpPr>
          <a:xfrm>
            <a:off x="3733800" y="3694114"/>
            <a:ext cx="1304926" cy="615949"/>
            <a:chOff x="0" y="0"/>
            <a:chExt cx="1304925" cy="615948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1304925" cy="61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755"/>
                  </a:lnTo>
                  <a:lnTo>
                    <a:pt x="3600" y="15755"/>
                  </a:lnTo>
                  <a:lnTo>
                    <a:pt x="10590" y="21600"/>
                  </a:lnTo>
                  <a:lnTo>
                    <a:pt x="9000" y="15755"/>
                  </a:lnTo>
                  <a:lnTo>
                    <a:pt x="21600" y="15755"/>
                  </a:lnTo>
                  <a:lnTo>
                    <a:pt x="21600" y="0"/>
                  </a:lnTo>
                  <a:lnTo>
                    <a:pt x="3600" y="0"/>
                  </a:lnTo>
                  <a:close/>
                </a:path>
              </a:pathLst>
            </a:custGeom>
            <a:noFill/>
            <a:ln w="28575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0" y="75227"/>
              <a:ext cx="1304925" cy="298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800" tIns="10800" rIns="10800" bIns="10800" numCol="1" anchor="ctr">
              <a:spAutoFit/>
            </a:bodyPr>
            <a:lstStyle>
              <a:lvl1pPr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散列函数</a:t>
              </a:r>
            </a:p>
          </p:txBody>
        </p:sp>
      </p:grpSp>
      <p:grpSp>
        <p:nvGrpSpPr>
          <p:cNvPr id="270" name="Group 270"/>
          <p:cNvGrpSpPr/>
          <p:nvPr/>
        </p:nvGrpSpPr>
        <p:grpSpPr>
          <a:xfrm>
            <a:off x="4527550" y="4962518"/>
            <a:ext cx="1304926" cy="715973"/>
            <a:chOff x="0" y="0"/>
            <a:chExt cx="1304925" cy="715971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1304925" cy="71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04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046"/>
                  </a:lnTo>
                  <a:lnTo>
                    <a:pt x="18000" y="8046"/>
                  </a:lnTo>
                  <a:lnTo>
                    <a:pt x="19945" y="0"/>
                  </a:lnTo>
                  <a:lnTo>
                    <a:pt x="12600" y="8046"/>
                  </a:lnTo>
                  <a:close/>
                </a:path>
              </a:pathLst>
            </a:custGeom>
            <a:noFill/>
            <a:ln w="28575" cap="flat">
              <a:solidFill>
                <a:srgbClr val="CCCC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 sz="240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41935"/>
              <a:ext cx="1304925" cy="298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0800" tIns="10800" rIns="10800" bIns="10800" numCol="1" anchor="ctr">
              <a:spAutoFit/>
            </a:bodyPr>
            <a:lstStyle>
              <a:lvl1pPr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散列地址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4797425" y="5756275"/>
            <a:ext cx="855664" cy="740550"/>
            <a:chOff x="0" y="0"/>
            <a:chExt cx="855663" cy="740549"/>
          </a:xfrm>
        </p:grpSpPr>
        <p:sp>
          <p:nvSpPr>
            <p:cNvPr id="271" name="Shape 271"/>
            <p:cNvSpPr/>
            <p:nvPr/>
          </p:nvSpPr>
          <p:spPr>
            <a:xfrm>
              <a:off x="314325" y="0"/>
              <a:ext cx="225425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CCC00"/>
            </a:solidFill>
            <a:ln w="6350" cap="flat">
              <a:solidFill>
                <a:srgbClr val="00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6699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463550"/>
              <a:ext cx="855663" cy="276999"/>
            </a:xfrm>
            <a:prstGeom prst="rect">
              <a:avLst/>
            </a:prstGeom>
            <a:noFill/>
            <a:ln w="28575" cap="flat">
              <a:solidFill>
                <a:srgbClr val="CCCC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下标</a:t>
              </a:r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7947027" y="5049837"/>
            <a:ext cx="809625" cy="726262"/>
            <a:chOff x="0" y="0"/>
            <a:chExt cx="809625" cy="726260"/>
          </a:xfrm>
        </p:grpSpPr>
        <p:sp>
          <p:nvSpPr>
            <p:cNvPr id="274" name="Shape 274"/>
            <p:cNvSpPr/>
            <p:nvPr/>
          </p:nvSpPr>
          <p:spPr>
            <a:xfrm>
              <a:off x="180975" y="0"/>
              <a:ext cx="36036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200"/>
                  </a:moveTo>
                  <a:lnTo>
                    <a:pt x="5400" y="162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6200"/>
                  </a:lnTo>
                  <a:lnTo>
                    <a:pt x="21600" y="162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CCC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0" y="449262"/>
              <a:ext cx="809625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1400"/>
                </a:spcBef>
                <a:defRPr sz="24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 lvl="0">
                <a:defRPr sz="1800"/>
              </a:pPr>
              <a:r>
                <a:rPr sz="1800"/>
                <a:t>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821892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 advAuto="0"/>
      <p:bldP spid="273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150937" y="617539"/>
            <a:ext cx="7793038" cy="11430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endParaRPr/>
          </a:p>
        </p:txBody>
      </p:sp>
      <p:graphicFrame>
        <p:nvGraphicFramePr>
          <p:cNvPr id="297" name="Table 297"/>
          <p:cNvGraphicFramePr/>
          <p:nvPr/>
        </p:nvGraphicFramePr>
        <p:xfrm>
          <a:off x="1182689" y="3213100"/>
          <a:ext cx="3809999" cy="3455986"/>
        </p:xfrm>
        <a:graphic>
          <a:graphicData uri="http://schemas.openxmlformats.org/drawingml/2006/table">
            <a:tbl>
              <a:tblPr/>
              <a:tblGrid>
                <a:gridCol w="2361570"/>
                <a:gridCol w="1448429"/>
              </a:tblGrid>
              <a:tr h="53654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电话号码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8100">
                      <a:solidFill>
                        <a:srgbClr val="000000"/>
                      </a:solidFill>
                      <a:miter/>
                    </a:lnT>
                    <a:lnB w="381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姓名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8100">
                      <a:solidFill>
                        <a:srgbClr val="000000"/>
                      </a:solidFill>
                      <a:miter/>
                    </a:lnT>
                    <a:lnB w="381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8231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5278630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81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王春玲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81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8546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5379624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李月何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83888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5238477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孙志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8546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5966554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杨小强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82310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5238121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81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文鼎特圆简"/>
                          <a:ea typeface="文鼎特圆简"/>
                          <a:cs typeface="文鼎特圆简"/>
                          <a:sym typeface="文鼎特圆简"/>
                        </a:rPr>
                        <a:t>周泉</a:t>
                      </a:r>
                    </a:p>
                  </a:txBody>
                  <a:tcPr marL="45720" marR="45720" anchor="ctr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81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81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8" name="Shape 298"/>
          <p:cNvSpPr/>
          <p:nvPr/>
        </p:nvSpPr>
        <p:spPr>
          <a:xfrm>
            <a:off x="1258887" y="3076574"/>
            <a:ext cx="2232026" cy="378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44450">
            <a:solidFill>
              <a:srgbClr val="990099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>
              <a:defRPr sz="2400" b="0"/>
            </a:pPr>
            <a:endParaRPr sz="2400"/>
          </a:p>
        </p:txBody>
      </p:sp>
      <p:sp>
        <p:nvSpPr>
          <p:cNvPr id="299" name="Shape 299"/>
          <p:cNvSpPr/>
          <p:nvPr/>
        </p:nvSpPr>
        <p:spPr>
          <a:xfrm>
            <a:off x="1617662" y="2503489"/>
            <a:ext cx="140493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defRPr sz="2400" b="0">
                <a:solidFill>
                  <a:srgbClr val="990099"/>
                </a:solidFill>
                <a:latin typeface="文鼎特圆简"/>
                <a:ea typeface="文鼎特圆简"/>
                <a:cs typeface="文鼎特圆简"/>
                <a:sym typeface="文鼎特圆简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关键字值</a:t>
            </a:r>
          </a:p>
        </p:txBody>
      </p:sp>
      <p:sp>
        <p:nvSpPr>
          <p:cNvPr id="300" name="Shape 300"/>
          <p:cNvSpPr/>
          <p:nvPr/>
        </p:nvSpPr>
        <p:spPr>
          <a:xfrm>
            <a:off x="5616575" y="692152"/>
            <a:ext cx="140493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defRPr sz="2400" b="0">
                <a:solidFill>
                  <a:srgbClr val="990099"/>
                </a:solidFill>
                <a:latin typeface="文鼎特圆简"/>
                <a:ea typeface="文鼎特圆简"/>
                <a:cs typeface="文鼎特圆简"/>
                <a:sym typeface="文鼎特圆简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存储地址</a:t>
            </a:r>
          </a:p>
        </p:txBody>
      </p:sp>
      <p:sp>
        <p:nvSpPr>
          <p:cNvPr id="301" name="Shape 301"/>
          <p:cNvSpPr/>
          <p:nvPr/>
        </p:nvSpPr>
        <p:spPr>
          <a:xfrm>
            <a:off x="2159002" y="1844675"/>
            <a:ext cx="471487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400"/>
              </a:spcBef>
              <a:defRPr sz="1800" b="0"/>
            </a:pPr>
            <a:r>
              <a:rPr sz="2400">
                <a:solidFill>
                  <a:srgbClr val="FF0000"/>
                </a:solidFill>
                <a:latin typeface="文鼎特圆简"/>
                <a:ea typeface="文鼎特圆简"/>
                <a:cs typeface="文鼎特圆简"/>
                <a:sym typeface="文鼎特圆简"/>
              </a:rPr>
              <a:t>存储地址</a:t>
            </a:r>
            <a:r>
              <a:rPr sz="2400">
                <a:solidFill>
                  <a:srgbClr val="FF0000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rPr>
              <a:t>=</a:t>
            </a:r>
            <a:r>
              <a:rPr sz="2400">
                <a:solidFill>
                  <a:srgbClr val="FF0000"/>
                </a:solidFill>
                <a:latin typeface="文鼎特圆简"/>
                <a:ea typeface="文鼎特圆简"/>
                <a:cs typeface="文鼎特圆简"/>
                <a:sym typeface="文鼎特圆简"/>
              </a:rPr>
              <a:t>关键字值中的个位数</a:t>
            </a:r>
          </a:p>
        </p:txBody>
      </p:sp>
      <p:graphicFrame>
        <p:nvGraphicFramePr>
          <p:cNvPr id="302" name="Table 302"/>
          <p:cNvGraphicFramePr/>
          <p:nvPr/>
        </p:nvGraphicFramePr>
        <p:xfrm>
          <a:off x="6732589" y="1304925"/>
          <a:ext cx="2052637" cy="5364162"/>
        </p:xfrm>
        <a:graphic>
          <a:graphicData uri="http://schemas.openxmlformats.org/drawingml/2006/table">
            <a:tbl>
              <a:tblPr/>
              <a:tblGrid>
                <a:gridCol w="503237"/>
                <a:gridCol w="1549400"/>
              </a:tblGrid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4987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8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sz="2400"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3" name="Connector 303"/>
          <p:cNvCxnSpPr>
            <a:stCxn id="299" idx="0"/>
            <a:endCxn id="300" idx="0"/>
          </p:cNvCxnSpPr>
          <p:nvPr/>
        </p:nvCxnSpPr>
        <p:spPr>
          <a:xfrm rot="5400000" flipH="1" flipV="1">
            <a:off x="3413921" y="-401637"/>
            <a:ext cx="1811337" cy="3998913"/>
          </a:xfrm>
          <a:prstGeom prst="bentConnector3">
            <a:avLst>
              <a:gd name="adj1" fmla="val 112621"/>
            </a:avLst>
          </a:prstGeom>
          <a:ln w="44450">
            <a:solidFill>
              <a:srgbClr val="FF0000"/>
            </a:solidFill>
            <a:round/>
            <a:tailEnd type="triangle"/>
          </a:ln>
        </p:spPr>
      </p:cxnSp>
      <p:sp>
        <p:nvSpPr>
          <p:cNvPr id="304" name="Shape 304"/>
          <p:cNvSpPr/>
          <p:nvPr/>
        </p:nvSpPr>
        <p:spPr>
          <a:xfrm>
            <a:off x="7624826" y="1437096"/>
            <a:ext cx="807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/>
            </a:pPr>
            <a:r>
              <a:rPr sz="1800"/>
              <a:t>5278630</a:t>
            </a:r>
          </a:p>
        </p:txBody>
      </p:sp>
      <p:sp>
        <p:nvSpPr>
          <p:cNvPr id="305" name="Shape 305"/>
          <p:cNvSpPr/>
          <p:nvPr/>
        </p:nvSpPr>
        <p:spPr>
          <a:xfrm>
            <a:off x="7624826" y="3596096"/>
            <a:ext cx="807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/>
            </a:pPr>
            <a:r>
              <a:rPr sz="1800"/>
              <a:t>5379624</a:t>
            </a:r>
          </a:p>
        </p:txBody>
      </p:sp>
      <p:sp>
        <p:nvSpPr>
          <p:cNvPr id="306" name="Shape 306"/>
          <p:cNvSpPr/>
          <p:nvPr/>
        </p:nvSpPr>
        <p:spPr>
          <a:xfrm>
            <a:off x="7624826" y="5180421"/>
            <a:ext cx="807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/>
            </a:pPr>
            <a:r>
              <a:rPr sz="1800"/>
              <a:t>5238477</a:t>
            </a:r>
          </a:p>
        </p:txBody>
      </p:sp>
      <p:sp>
        <p:nvSpPr>
          <p:cNvPr id="307" name="Shape 307"/>
          <p:cNvSpPr/>
          <p:nvPr/>
        </p:nvSpPr>
        <p:spPr>
          <a:xfrm>
            <a:off x="395287" y="3933825"/>
            <a:ext cx="612776" cy="287338"/>
          </a:xfrm>
          <a:prstGeom prst="rightArrow">
            <a:avLst>
              <a:gd name="adj1" fmla="val 50000"/>
              <a:gd name="adj2" fmla="val 53315"/>
            </a:avLst>
          </a:prstGeom>
          <a:solidFill>
            <a:srgbClr val="00E4A8"/>
          </a:solidFill>
          <a:ln w="44450">
            <a:solidFill>
              <a:srgbClr val="00E4A8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 b="0"/>
            </a:pPr>
            <a:endParaRPr sz="2400"/>
          </a:p>
        </p:txBody>
      </p:sp>
      <p:sp>
        <p:nvSpPr>
          <p:cNvPr id="308" name="Shape 308"/>
          <p:cNvSpPr/>
          <p:nvPr/>
        </p:nvSpPr>
        <p:spPr>
          <a:xfrm>
            <a:off x="6480175" y="3321050"/>
            <a:ext cx="2413000" cy="755650"/>
          </a:xfrm>
          <a:prstGeom prst="rect">
            <a:avLst/>
          </a:prstGeom>
          <a:ln w="44450">
            <a:solidFill>
              <a:srgbClr val="FF6600"/>
            </a:solidFill>
            <a:round/>
          </a:ln>
        </p:spPr>
        <p:txBody>
          <a:bodyPr lIns="0" tIns="0" rIns="0" bIns="0" anchor="ctr"/>
          <a:lstStyle/>
          <a:p>
            <a:pPr lvl="0">
              <a:defRPr sz="2400" b="0"/>
            </a:pPr>
            <a:endParaRPr sz="2400"/>
          </a:p>
        </p:txBody>
      </p:sp>
      <p:sp>
        <p:nvSpPr>
          <p:cNvPr id="309" name="Shape 309"/>
          <p:cNvSpPr/>
          <p:nvPr/>
        </p:nvSpPr>
        <p:spPr>
          <a:xfrm>
            <a:off x="5256214" y="2816227"/>
            <a:ext cx="10985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3600"/>
              </a:spcBef>
              <a:defRPr sz="6000" b="0">
                <a:solidFill>
                  <a:srgbClr val="FF3300"/>
                </a:solidFill>
                <a:latin typeface="华文行楷"/>
                <a:ea typeface="华文行楷"/>
                <a:cs typeface="华文行楷"/>
                <a:sym typeface="华文行楷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冲突！</a:t>
            </a:r>
          </a:p>
        </p:txBody>
      </p:sp>
      <p:sp>
        <p:nvSpPr>
          <p:cNvPr id="310" name="Shape 310"/>
          <p:cNvSpPr/>
          <p:nvPr/>
        </p:nvSpPr>
        <p:spPr>
          <a:xfrm>
            <a:off x="7624826" y="4135846"/>
            <a:ext cx="807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/>
            </a:pPr>
            <a:r>
              <a:rPr sz="1800"/>
              <a:t>5966554</a:t>
            </a:r>
          </a:p>
        </p:txBody>
      </p:sp>
      <p:sp>
        <p:nvSpPr>
          <p:cNvPr id="311" name="Shape 311"/>
          <p:cNvSpPr/>
          <p:nvPr/>
        </p:nvSpPr>
        <p:spPr>
          <a:xfrm>
            <a:off x="7624826" y="1976846"/>
            <a:ext cx="8079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2400" b="0"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/>
            </a:pPr>
            <a:r>
              <a:rPr sz="1800"/>
              <a:t>5238121</a:t>
            </a:r>
          </a:p>
        </p:txBody>
      </p:sp>
    </p:spTree>
    <p:extLst>
      <p:ext uri="{BB962C8B-B14F-4D97-AF65-F5344CB8AC3E}">
        <p14:creationId xmlns:p14="http://schemas.microsoft.com/office/powerpoint/2010/main" xmlns="" val="28688908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70" dur="500" fill="hold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74" dur="500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 advAuto="0"/>
      <p:bldP spid="298" grpId="0" animBg="1" advAuto="0"/>
      <p:bldP spid="299" grpId="0" animBg="1" advAuto="0"/>
      <p:bldP spid="300" grpId="0" animBg="1" advAuto="0"/>
      <p:bldP spid="301" grpId="0" animBg="1" advAuto="0"/>
      <p:bldP spid="302" grpId="0" animBg="1" advAuto="0"/>
      <p:bldP spid="303" grpId="0" animBg="1" advAuto="0"/>
      <p:bldP spid="304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8" grpId="1" animBg="1" advAuto="0"/>
      <p:bldP spid="309" grpId="0" animBg="1" advAuto="0"/>
      <p:bldP spid="309" grpId="1" animBg="1" advAuto="0"/>
      <p:bldP spid="310" grpId="0" animBg="1" advAuto="0"/>
      <p:bldP spid="311" grpId="0" animBg="1" advAuto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1400</Words>
  <Application>Microsoft Office PowerPoint</Application>
  <PresentationFormat>全屏显示(4:3)</PresentationFormat>
  <Paragraphs>473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回顾</vt:lpstr>
      <vt:lpstr>第11章 散列表 （哈希表 Hash Table）</vt:lpstr>
      <vt:lpstr>概要Outline</vt:lpstr>
      <vt:lpstr>动机Motivation</vt:lpstr>
      <vt:lpstr>幻灯片 4</vt:lpstr>
      <vt:lpstr>幻灯片 5</vt:lpstr>
      <vt:lpstr>幻灯片 6</vt:lpstr>
      <vt:lpstr>幻灯片 7</vt:lpstr>
      <vt:lpstr>幻灯片 8</vt:lpstr>
      <vt:lpstr>幻灯片 9</vt:lpstr>
      <vt:lpstr>散列表</vt:lpstr>
      <vt:lpstr>关键字Keys</vt:lpstr>
      <vt:lpstr>直接寻址表 Direct-Address Tables</vt:lpstr>
      <vt:lpstr>例子</vt:lpstr>
      <vt:lpstr>直接寻址的问题</vt:lpstr>
      <vt:lpstr>Hash Function</vt:lpstr>
      <vt:lpstr>解决冲突Resolving Collisions</vt:lpstr>
      <vt:lpstr>链接法Chaining</vt:lpstr>
      <vt:lpstr>Chained-Hash-Insert(T, x)</vt:lpstr>
      <vt:lpstr>Chained-Hash-Search(T,  key)</vt:lpstr>
      <vt:lpstr>Chained-Hash-Delete(T,  key)</vt:lpstr>
      <vt:lpstr>链接法分析</vt:lpstr>
      <vt:lpstr>Analysis of Chaining Continued</vt:lpstr>
      <vt:lpstr>选择散列函数 Choosing A Hash Function</vt:lpstr>
      <vt:lpstr>除法散列法The Division Method</vt:lpstr>
      <vt:lpstr>除法散列法The Division Method</vt:lpstr>
      <vt:lpstr>乘数散列法: The Multiplication Method</vt:lpstr>
      <vt:lpstr>解决冲突Resolving Collisions</vt:lpstr>
      <vt:lpstr>开放寻址法Open Addressing</vt:lpstr>
      <vt:lpstr>开放寻址: Insert</vt:lpstr>
      <vt:lpstr>开放寻址: Search</vt:lpstr>
      <vt:lpstr>开放寻址: Delete</vt:lpstr>
      <vt:lpstr>一致散列Uniform Hashing</vt:lpstr>
      <vt:lpstr>线性探查 Linear Probing</vt:lpstr>
      <vt:lpstr>二次探查 Quadratic Probing</vt:lpstr>
      <vt:lpstr>双重探查: Double Hashing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dragon</dc:creator>
  <cp:lastModifiedBy>szu</cp:lastModifiedBy>
  <cp:revision>6</cp:revision>
  <dcterms:created xsi:type="dcterms:W3CDTF">2016-08-02T05:52:13Z</dcterms:created>
  <dcterms:modified xsi:type="dcterms:W3CDTF">2016-11-30T10:19:41Z</dcterms:modified>
</cp:coreProperties>
</file>