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sldIdLst>
    <p:sldId id="845" r:id="rId2"/>
    <p:sldId id="846" r:id="rId3"/>
    <p:sldId id="905" r:id="rId4"/>
    <p:sldId id="927" r:id="rId5"/>
    <p:sldId id="929" r:id="rId6"/>
    <p:sldId id="926" r:id="rId7"/>
    <p:sldId id="931" r:id="rId8"/>
    <p:sldId id="925" r:id="rId9"/>
    <p:sldId id="906" r:id="rId10"/>
    <p:sldId id="928" r:id="rId11"/>
    <p:sldId id="930" r:id="rId12"/>
    <p:sldId id="907" r:id="rId13"/>
    <p:sldId id="908" r:id="rId14"/>
    <p:sldId id="937" r:id="rId15"/>
    <p:sldId id="910" r:id="rId16"/>
    <p:sldId id="911" r:id="rId17"/>
    <p:sldId id="912" r:id="rId18"/>
    <p:sldId id="913" r:id="rId19"/>
    <p:sldId id="914" r:id="rId20"/>
    <p:sldId id="940" r:id="rId21"/>
    <p:sldId id="915" r:id="rId22"/>
    <p:sldId id="916" r:id="rId23"/>
    <p:sldId id="917" r:id="rId24"/>
    <p:sldId id="918" r:id="rId25"/>
    <p:sldId id="850" r:id="rId26"/>
    <p:sldId id="922" r:id="rId27"/>
    <p:sldId id="923" r:id="rId28"/>
    <p:sldId id="919" r:id="rId29"/>
    <p:sldId id="920" r:id="rId30"/>
    <p:sldId id="924" r:id="rId31"/>
    <p:sldId id="921" r:id="rId32"/>
    <p:sldId id="934" r:id="rId33"/>
    <p:sldId id="933" r:id="rId34"/>
    <p:sldId id="935" r:id="rId35"/>
    <p:sldId id="936" r:id="rId36"/>
    <p:sldId id="938" r:id="rId37"/>
    <p:sldId id="939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CC"/>
    <a:srgbClr val="CC3300"/>
    <a:srgbClr val="FFFFFF"/>
    <a:srgbClr val="3333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12" autoAdjust="0"/>
    <p:restoredTop sz="96424" autoAdjust="0"/>
  </p:normalViewPr>
  <p:slideViewPr>
    <p:cSldViewPr>
      <p:cViewPr varScale="1">
        <p:scale>
          <a:sx n="116" d="100"/>
          <a:sy n="116" d="100"/>
        </p:scale>
        <p:origin x="134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1426" y="-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0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554E34-F0A9-43E7-A75E-6363291F1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3CE9B8-0533-402F-8F19-F84F9DC6C589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5445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Finding left child can be done by shifting</a:t>
            </a:r>
            <a:r>
              <a:rPr lang="en-US" baseline="0" dirty="0" smtClean="0"/>
              <a:t> the binary representation of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left by one position and f</a:t>
            </a:r>
            <a:r>
              <a:rPr lang="en-US" dirty="0" smtClean="0"/>
              <a:t>inding right child can be done by shifting</a:t>
            </a:r>
            <a:r>
              <a:rPr lang="en-US" baseline="0" dirty="0" smtClean="0"/>
              <a:t> the binary representation of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left by one position and then adding a 1 at the lowest bit.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0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example for min-priority queue: manage</a:t>
            </a:r>
            <a:r>
              <a:rPr lang="en-US" baseline="0" dirty="0" smtClean="0"/>
              <a:t> pages in memory buffer, when space is needed to accommodate a new page, a current will be selected for elimination – select the one has the lowest priority based on LRU (for example).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baseline="0" dirty="0" smtClean="0"/>
              <a:t> nodes of height h: 1 + 2 + 2</a:t>
            </a:r>
            <a:r>
              <a:rPr lang="en-US" baseline="30000" dirty="0" smtClean="0"/>
              <a:t>2</a:t>
            </a:r>
            <a:r>
              <a:rPr lang="en-US" baseline="0" dirty="0" smtClean="0"/>
              <a:t> + … + 2</a:t>
            </a:r>
            <a:r>
              <a:rPr lang="en-US" i="1" baseline="30000" dirty="0" smtClean="0"/>
              <a:t>h </a:t>
            </a:r>
            <a:r>
              <a:rPr lang="en-US" baseline="0" dirty="0" smtClean="0"/>
              <a:t>= sum_(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=0 to h) 2</a:t>
            </a:r>
            <a:r>
              <a:rPr lang="en-US" i="1" baseline="30000" dirty="0" smtClean="0"/>
              <a:t>i</a:t>
            </a:r>
            <a:r>
              <a:rPr lang="en-US" baseline="0" dirty="0" smtClean="0"/>
              <a:t>= (2</a:t>
            </a:r>
            <a:r>
              <a:rPr lang="en-US" baseline="30000" dirty="0" smtClean="0"/>
              <a:t>h+1</a:t>
            </a:r>
            <a:r>
              <a:rPr lang="en-US" baseline="0" dirty="0" smtClean="0"/>
              <a:t> – 1)/(2 – 1) = 2</a:t>
            </a:r>
            <a:r>
              <a:rPr lang="en-US" baseline="30000" dirty="0" smtClean="0"/>
              <a:t>h+1</a:t>
            </a:r>
            <a:r>
              <a:rPr lang="en-US" baseline="0" dirty="0" smtClean="0"/>
              <a:t> –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Height with n nodes: from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h+1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– 1 = n, we can obtain h = lg(n+1) –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Do not confuse full binary tree with complete binary tree: the former requires each node to have either 0 or 2 child nodes.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6B5BC-2097-459A-BEAF-07896CD9F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1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2913C-209A-41E3-B52C-17AA64874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1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B8F4B-4594-4F0C-A18C-996BD4805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9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C3E25-4F81-42B3-9AF8-17F95D817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4B03A-E222-49E2-9A91-D7D25B6ED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4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7D9F1-DE92-47CE-A239-FDF566213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8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70B29-0D5F-4B90-B471-5FBD91E59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0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59721-1D86-4419-8089-AD0BB1C2A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3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4A282-15B5-4BD2-B169-6A8C7BAE9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51CD2-7B79-46D7-B801-1C8F0C1E3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524E2-0801-4885-99E2-281673BE7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8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788F243E-17DC-457A-A8A2-016C58323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533400" y="1295400"/>
            <a:ext cx="8229600" cy="0"/>
          </a:xfrm>
          <a:prstGeom prst="line">
            <a:avLst/>
          </a:prstGeom>
          <a:noFill/>
          <a:ln w="57150" cmpd="thinThick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04800" y="1143000"/>
            <a:ext cx="86106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828800"/>
            <a:ext cx="7772400" cy="2286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算法设计与分析</a:t>
            </a:r>
            <a:r>
              <a:rPr lang="en-US" sz="3200" b="1" dirty="0" smtClean="0">
                <a:solidFill>
                  <a:srgbClr val="0000CC"/>
                </a:solidFill>
              </a:rPr>
              <a:t/>
            </a:r>
            <a:br>
              <a:rPr lang="en-US" sz="3200" b="1" dirty="0" smtClean="0">
                <a:solidFill>
                  <a:srgbClr val="0000CC"/>
                </a:solidFill>
              </a:rPr>
            </a:br>
            <a:r>
              <a:rPr lang="en-US" sz="3200" b="1" dirty="0" smtClean="0">
                <a:solidFill>
                  <a:srgbClr val="0000CC"/>
                </a:solidFill>
              </a:rPr>
              <a:t/>
            </a:r>
            <a:br>
              <a:rPr lang="en-US" sz="3200" b="1" dirty="0" smtClean="0">
                <a:solidFill>
                  <a:srgbClr val="0000CC"/>
                </a:solidFill>
              </a:rPr>
            </a:br>
            <a:r>
              <a:rPr lang="zh-CN" altLang="en-US" sz="4000" b="1" dirty="0" smtClean="0">
                <a:solidFill>
                  <a:srgbClr val="0000CC"/>
                </a:solidFill>
              </a:rPr>
              <a:t>堆排序</a:t>
            </a:r>
            <a:endParaRPr lang="en-US" sz="4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0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029200"/>
          </a:xfrm>
        </p:spPr>
        <p:txBody>
          <a:bodyPr/>
          <a:lstStyle/>
          <a:p>
            <a:r>
              <a:rPr lang="zh-CN" altLang="en-US" sz="2400" b="1" dirty="0" smtClean="0"/>
              <a:t>一个堆可以用一个数组 </a:t>
            </a:r>
            <a:r>
              <a:rPr lang="en-US" sz="2400" b="1" i="1" dirty="0" smtClean="0"/>
              <a:t>A</a:t>
            </a:r>
            <a:r>
              <a:rPr lang="zh-CN" altLang="en-US" sz="2400" b="1" dirty="0" smtClean="0"/>
              <a:t>来实现。</a:t>
            </a:r>
            <a:endParaRPr lang="en-US" sz="2400" b="1" dirty="0" smtClean="0"/>
          </a:p>
          <a:p>
            <a:pPr lvl="1"/>
            <a:r>
              <a:rPr lang="zh-CN" altLang="en-US" sz="2200" b="1" dirty="0"/>
              <a:t>根</a:t>
            </a:r>
            <a:r>
              <a:rPr lang="zh-CN" altLang="en-US" sz="2200" b="1" dirty="0" smtClean="0"/>
              <a:t>结点是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[1].</a:t>
            </a:r>
          </a:p>
          <a:p>
            <a:pPr lvl="1"/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] </a:t>
            </a:r>
            <a:r>
              <a:rPr lang="zh-CN" altLang="en-US" sz="2200" b="1" dirty="0"/>
              <a:t>的左孩子结点</a:t>
            </a:r>
            <a:r>
              <a:rPr lang="en-US" sz="2200" b="1" dirty="0" smtClean="0"/>
              <a:t> =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[2</a:t>
            </a:r>
            <a:r>
              <a:rPr lang="en-US" sz="2200" b="1" i="1" dirty="0" smtClean="0"/>
              <a:t>i</a:t>
            </a:r>
            <a:r>
              <a:rPr lang="en-US" sz="2200" b="1" dirty="0" smtClean="0"/>
              <a:t>].</a:t>
            </a:r>
          </a:p>
          <a:p>
            <a:pPr lvl="1"/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] </a:t>
            </a:r>
            <a:r>
              <a:rPr lang="zh-CN" altLang="en-US" sz="2200" b="1" dirty="0"/>
              <a:t>的右孩子结点</a:t>
            </a:r>
            <a:r>
              <a:rPr lang="en-US" altLang="zh-CN" sz="2200" b="1" dirty="0"/>
              <a:t> </a:t>
            </a:r>
            <a:r>
              <a:rPr lang="en-US" sz="2200" b="1" dirty="0" smtClean="0"/>
              <a:t>=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[2</a:t>
            </a:r>
            <a:r>
              <a:rPr lang="en-US" sz="2200" b="1" i="1" dirty="0" smtClean="0"/>
              <a:t>i</a:t>
            </a:r>
            <a:r>
              <a:rPr lang="en-US" sz="2200" b="1" dirty="0" smtClean="0"/>
              <a:t> + 1].</a:t>
            </a:r>
          </a:p>
          <a:p>
            <a:pPr lvl="1"/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altLang="zh-CN" sz="2200" b="1" i="1" dirty="0" err="1"/>
              <a:t>i</a:t>
            </a:r>
            <a:r>
              <a:rPr lang="en-US" sz="2200" b="1" dirty="0" smtClean="0"/>
              <a:t>] </a:t>
            </a:r>
            <a:r>
              <a:rPr lang="zh-CN" altLang="en-US" sz="2200" b="1" dirty="0"/>
              <a:t>的</a:t>
            </a:r>
            <a:r>
              <a:rPr lang="zh-CN" altLang="en-US" sz="2200" b="1" dirty="0" smtClean="0"/>
              <a:t>父</a:t>
            </a:r>
            <a:r>
              <a:rPr lang="zh-CN" altLang="en-US" sz="2200" b="1" dirty="0">
                <a:solidFill>
                  <a:srgbClr val="00B050"/>
                </a:solidFill>
              </a:rPr>
              <a:t>结</a:t>
            </a:r>
            <a:r>
              <a:rPr lang="zh-CN" altLang="en-US" sz="2200" b="1" dirty="0" smtClean="0"/>
              <a:t>点</a:t>
            </a:r>
            <a:r>
              <a:rPr lang="en-US" altLang="zh-CN" sz="2200" b="1" dirty="0" smtClean="0"/>
              <a:t> </a:t>
            </a:r>
            <a:r>
              <a:rPr lang="en-US" sz="2200" b="1" dirty="0" smtClean="0"/>
              <a:t>= </a:t>
            </a:r>
            <a:r>
              <a:rPr lang="en-US" sz="2200" b="1" dirty="0"/>
              <a:t>A[ </a:t>
            </a:r>
            <a:r>
              <a:rPr lang="en-US" sz="2200" b="1" dirty="0">
                <a:solidFill>
                  <a:srgbClr val="FF0000"/>
                </a:solidFill>
                <a:sym typeface="Symbol"/>
              </a:rPr>
              <a:t></a:t>
            </a:r>
            <a:r>
              <a:rPr lang="en-US" sz="2200" b="1" i="1" dirty="0" err="1">
                <a:sym typeface="Symbol"/>
              </a:rPr>
              <a:t>i</a:t>
            </a:r>
            <a:r>
              <a:rPr lang="en-US" sz="2200" b="1" dirty="0">
                <a:sym typeface="Symbol"/>
              </a:rPr>
              <a:t>/2</a:t>
            </a:r>
            <a:r>
              <a:rPr lang="en-US" sz="2200" b="1" dirty="0">
                <a:solidFill>
                  <a:srgbClr val="FF0000"/>
                </a:solidFill>
                <a:sym typeface="Symbol"/>
              </a:rPr>
              <a:t></a:t>
            </a:r>
            <a:r>
              <a:rPr lang="en-US" sz="2200" b="1" dirty="0"/>
              <a:t> </a:t>
            </a:r>
            <a:r>
              <a:rPr lang="en-US" sz="2200" b="1" dirty="0" smtClean="0"/>
              <a:t>].</a:t>
            </a:r>
          </a:p>
          <a:p>
            <a:r>
              <a:rPr lang="zh-CN" altLang="en-US" sz="2400" b="1" dirty="0" smtClean="0"/>
              <a:t>使用数组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找</a:t>
            </a:r>
            <a:r>
              <a:rPr lang="zh-CN" altLang="en-US" sz="2400" b="1" dirty="0">
                <a:solidFill>
                  <a:srgbClr val="FF0000"/>
                </a:solidFill>
              </a:rPr>
              <a:t>父结点</a:t>
            </a:r>
            <a:r>
              <a:rPr lang="zh-CN" altLang="en-US" sz="2400" b="1" dirty="0" smtClean="0"/>
              <a:t>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孩子结点</a:t>
            </a:r>
            <a:r>
              <a:rPr lang="zh-CN" altLang="en-US" sz="2400" b="1" dirty="0" smtClean="0"/>
              <a:t>的操作可以很快计算。</a:t>
            </a:r>
            <a:endParaRPr lang="en-US" sz="24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用数组实现堆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r="46847" b="7143"/>
          <a:stretch/>
        </p:blipFill>
        <p:spPr bwMode="auto">
          <a:xfrm>
            <a:off x="2123728" y="4038491"/>
            <a:ext cx="4495800" cy="277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915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876800"/>
          </a:xfrm>
        </p:spPr>
        <p:txBody>
          <a:bodyPr/>
          <a:lstStyle/>
          <a:p>
            <a:r>
              <a:rPr lang="zh-CN" altLang="en-US" sz="2400" b="1" dirty="0" smtClean="0"/>
              <a:t>用数组实现最大堆</a:t>
            </a:r>
            <a:endParaRPr lang="en-US" sz="2400" b="1" i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数组实现 </a:t>
            </a:r>
            <a:r>
              <a:rPr lang="en-US" sz="3600" b="1" dirty="0" smtClean="0">
                <a:solidFill>
                  <a:srgbClr val="0000CC"/>
                </a:solidFill>
              </a:rPr>
              <a:t>(</a:t>
            </a:r>
            <a:r>
              <a:rPr lang="zh-CN" altLang="en-US" sz="3600" b="1" dirty="0">
                <a:solidFill>
                  <a:srgbClr val="0000CC"/>
                </a:solidFill>
              </a:rPr>
              <a:t>续</a:t>
            </a:r>
            <a:r>
              <a:rPr lang="en-US" sz="3600" b="1" dirty="0" smtClean="0">
                <a:solidFill>
                  <a:srgbClr val="0000CC"/>
                </a:solidFill>
              </a:rPr>
              <a:t>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84355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r="46847" b="7253"/>
          <a:stretch/>
        </p:blipFill>
        <p:spPr bwMode="auto">
          <a:xfrm>
            <a:off x="1830806" y="3754943"/>
            <a:ext cx="4495800" cy="277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326606" y="2564904"/>
            <a:ext cx="260750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Arcs go between parents </a:t>
            </a:r>
          </a:p>
          <a:p>
            <a:pPr algn="ctr"/>
            <a:r>
              <a:rPr lang="en-US" dirty="0" smtClean="0"/>
              <a:t>and children.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 l="55856" t="33674" b="22959"/>
          <a:stretch>
            <a:fillRect/>
          </a:stretch>
        </p:blipFill>
        <p:spPr bwMode="auto">
          <a:xfrm>
            <a:off x="1645836" y="2060848"/>
            <a:ext cx="4711148" cy="163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188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876800"/>
          </a:xfrm>
        </p:spPr>
        <p:txBody>
          <a:bodyPr/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Max-</a:t>
            </a:r>
            <a:r>
              <a:rPr lang="en-US" sz="2400" b="1" i="1" dirty="0" err="1" smtClean="0">
                <a:solidFill>
                  <a:srgbClr val="C00000"/>
                </a:solidFill>
              </a:rPr>
              <a:t>Heapify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维护最大堆性质</a:t>
            </a:r>
            <a:r>
              <a:rPr lang="en-US" sz="2400" b="1" dirty="0" smtClean="0"/>
              <a:t>; </a:t>
            </a:r>
            <a:r>
              <a:rPr lang="zh-CN" altLang="en-US" sz="2400" b="1" dirty="0" smtClean="0"/>
              <a:t>代价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(lg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</a:t>
            </a:r>
            <a:r>
              <a:rPr lang="zh-CN" altLang="en-US" sz="2400" b="1" dirty="0" smtClean="0"/>
              <a:t>时间</a:t>
            </a:r>
            <a:endParaRPr lang="en-US" sz="2400" b="1" dirty="0" smtClean="0"/>
          </a:p>
          <a:p>
            <a:r>
              <a:rPr lang="en-US" sz="2400" b="1" i="1" dirty="0" smtClean="0">
                <a:solidFill>
                  <a:srgbClr val="C00000"/>
                </a:solidFill>
              </a:rPr>
              <a:t>Build-Max-Heap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从一个无序数组建成一个最大堆</a:t>
            </a:r>
            <a:r>
              <a:rPr lang="en-US" sz="2400" b="1" dirty="0" smtClean="0"/>
              <a:t>; </a:t>
            </a:r>
            <a:r>
              <a:rPr lang="zh-CN" altLang="en-US" sz="2400" b="1" dirty="0" smtClean="0"/>
              <a:t>代价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Symbol"/>
              </a:rPr>
              <a:t>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</a:t>
            </a:r>
            <a:r>
              <a:rPr lang="zh-CN" altLang="en-US" sz="2400" b="1" dirty="0"/>
              <a:t>时间</a:t>
            </a:r>
            <a:endParaRPr lang="en-US" sz="2400" b="1" dirty="0" smtClean="0"/>
          </a:p>
          <a:p>
            <a:r>
              <a:rPr lang="en-US" sz="2400" b="1" i="1" dirty="0" smtClean="0">
                <a:solidFill>
                  <a:srgbClr val="C00000"/>
                </a:solidFill>
              </a:rPr>
              <a:t>Heapsort</a:t>
            </a:r>
            <a:r>
              <a:rPr lang="en-US" sz="2400" b="1" dirty="0" smtClean="0"/>
              <a:t>: </a:t>
            </a:r>
            <a:r>
              <a:rPr lang="en-US" altLang="zh-CN" sz="2400" b="1" dirty="0"/>
              <a:t>in place</a:t>
            </a:r>
            <a:r>
              <a:rPr lang="zh-CN" altLang="en-US" sz="2400" b="1" dirty="0" smtClean="0"/>
              <a:t>排序一个数组；代价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lg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</a:p>
          <a:p>
            <a:r>
              <a:rPr lang="zh-CN" altLang="en-US" sz="2400" b="1" dirty="0"/>
              <a:t>堆实现 </a:t>
            </a:r>
            <a:r>
              <a:rPr lang="zh-CN" altLang="en-US" sz="2400" b="1" i="1" dirty="0">
                <a:solidFill>
                  <a:srgbClr val="C00000"/>
                </a:solidFill>
              </a:rPr>
              <a:t>优先队列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i="1" dirty="0" smtClean="0">
                <a:solidFill>
                  <a:srgbClr val="C00000"/>
                </a:solidFill>
              </a:rPr>
              <a:t>Max-Heap-Insert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i="1" dirty="0" smtClean="0">
                <a:solidFill>
                  <a:srgbClr val="C00000"/>
                </a:solidFill>
              </a:rPr>
              <a:t>Heap-Extract-Max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i="1" dirty="0" smtClean="0">
                <a:solidFill>
                  <a:srgbClr val="C00000"/>
                </a:solidFill>
              </a:rPr>
              <a:t>Heap-Increase-Key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i="1" dirty="0" smtClean="0">
                <a:solidFill>
                  <a:srgbClr val="C00000"/>
                </a:solidFill>
              </a:rPr>
              <a:t>Heap-Maximum</a:t>
            </a:r>
            <a:endParaRPr lang="en-US" sz="2400" b="1" i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堆的基本操作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198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400" b="1" i="1" dirty="0" smtClean="0">
                <a:solidFill>
                  <a:srgbClr val="C00000"/>
                </a:solidFill>
              </a:rPr>
              <a:t>Max-</a:t>
            </a:r>
            <a:r>
              <a:rPr lang="en-US" sz="2400" b="1" i="1" dirty="0" err="1" smtClean="0">
                <a:solidFill>
                  <a:srgbClr val="C00000"/>
                </a:solidFill>
              </a:rPr>
              <a:t>Heapify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维护最大堆的性质。</a:t>
            </a:r>
            <a:endParaRPr lang="en-US" sz="2400" b="1" dirty="0" smtClean="0"/>
          </a:p>
          <a:p>
            <a:pPr marL="640080" lvl="1">
              <a:spcBef>
                <a:spcPts val="300"/>
              </a:spcBef>
            </a:pPr>
            <a:r>
              <a:rPr lang="zh-CN" altLang="en-US" sz="2200" b="1" dirty="0" smtClean="0"/>
              <a:t>调用 </a:t>
            </a:r>
            <a:r>
              <a:rPr lang="en-US" sz="2200" b="1" dirty="0" smtClean="0"/>
              <a:t>Max-</a:t>
            </a:r>
            <a:r>
              <a:rPr lang="en-US" sz="2200" b="1" dirty="0" err="1" smtClean="0"/>
              <a:t>Heapify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之前</a:t>
            </a:r>
            <a:r>
              <a:rPr lang="en-US" sz="2200" b="1" dirty="0" smtClean="0"/>
              <a:t>: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]</a:t>
            </a:r>
            <a:r>
              <a:rPr lang="zh-CN" altLang="en-US" sz="2200" b="1" dirty="0" smtClean="0"/>
              <a:t>可能比它的孩子结点小。</a:t>
            </a:r>
            <a:endParaRPr lang="en-US" sz="2200" b="1" dirty="0" smtClean="0"/>
          </a:p>
          <a:p>
            <a:pPr marL="640080" lvl="1">
              <a:spcBef>
                <a:spcPts val="300"/>
              </a:spcBef>
            </a:pPr>
            <a:r>
              <a:rPr lang="zh-CN" altLang="en-US" sz="2200" b="1" dirty="0" smtClean="0"/>
              <a:t>条件</a:t>
            </a:r>
            <a:r>
              <a:rPr lang="en-US" sz="2200" b="1" dirty="0" smtClean="0"/>
              <a:t>: 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的</a:t>
            </a:r>
            <a:r>
              <a:rPr lang="zh-CN" altLang="en-US" sz="2200" b="1" dirty="0">
                <a:solidFill>
                  <a:srgbClr val="FF0000"/>
                </a:solidFill>
              </a:rPr>
              <a:t>左子树</a:t>
            </a:r>
            <a:r>
              <a:rPr lang="zh-CN" altLang="en-US" sz="2200" b="1" dirty="0" smtClean="0"/>
              <a:t>和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右子树</a:t>
            </a:r>
            <a:r>
              <a:rPr lang="zh-CN" altLang="en-US" sz="2200" b="1" dirty="0" smtClean="0"/>
              <a:t>已经是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最大堆</a:t>
            </a:r>
            <a:r>
              <a:rPr lang="zh-CN" altLang="en-US" sz="2200" b="1" dirty="0" smtClean="0"/>
              <a:t>。</a:t>
            </a:r>
            <a:endParaRPr lang="en-US" sz="2200" b="1" dirty="0" smtClean="0"/>
          </a:p>
          <a:p>
            <a:pPr marL="640080" lvl="1">
              <a:spcBef>
                <a:spcPts val="300"/>
              </a:spcBef>
            </a:pPr>
            <a:r>
              <a:rPr lang="zh-CN" altLang="en-US" sz="2200" b="1" dirty="0" smtClean="0"/>
              <a:t>调用 </a:t>
            </a:r>
            <a:r>
              <a:rPr lang="en-US" sz="2200" b="1" dirty="0" smtClean="0"/>
              <a:t>Max-</a:t>
            </a:r>
            <a:r>
              <a:rPr lang="en-US" sz="2200" b="1" dirty="0" err="1" smtClean="0"/>
              <a:t>Heapify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之后</a:t>
            </a:r>
            <a:r>
              <a:rPr lang="en-US" sz="2200" b="1" dirty="0" smtClean="0"/>
              <a:t>: </a:t>
            </a:r>
            <a:r>
              <a:rPr lang="zh-CN" altLang="en-US" sz="2200" b="1" dirty="0" smtClean="0"/>
              <a:t>以 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为根的子树是一个最大堆。</a:t>
            </a:r>
            <a:endParaRPr lang="en-US" sz="2200" b="1" i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维护堆的性质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239291" y="3068960"/>
            <a:ext cx="8915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b="1" kern="0" dirty="0" smtClean="0"/>
              <a:t>主要思想</a:t>
            </a:r>
            <a:r>
              <a:rPr lang="en-US" sz="2400" b="1" kern="0" dirty="0" smtClean="0"/>
              <a:t>:</a:t>
            </a:r>
          </a:p>
          <a:p>
            <a:pPr marL="640080" lvl="1"/>
            <a:r>
              <a:rPr lang="zh-CN" altLang="en-US" sz="2200" b="1" kern="0" dirty="0" smtClean="0"/>
              <a:t>比较 </a:t>
            </a:r>
            <a:r>
              <a:rPr lang="en-US" sz="2200" b="1" i="1" kern="0" dirty="0" smtClean="0"/>
              <a:t>A</a:t>
            </a:r>
            <a:r>
              <a:rPr lang="en-US" sz="2200" b="1" kern="0" dirty="0" smtClean="0"/>
              <a:t>[</a:t>
            </a:r>
            <a:r>
              <a:rPr lang="en-US" sz="2200" b="1" i="1" kern="0" dirty="0" err="1" smtClean="0"/>
              <a:t>i</a:t>
            </a:r>
            <a:r>
              <a:rPr lang="en-US" sz="2200" b="1" kern="0" dirty="0" smtClean="0"/>
              <a:t>], </a:t>
            </a:r>
            <a:r>
              <a:rPr lang="en-US" sz="2200" b="1" i="1" kern="0" dirty="0" smtClean="0"/>
              <a:t>A</a:t>
            </a:r>
            <a:r>
              <a:rPr lang="en-US" sz="2200" b="1" kern="0" dirty="0" smtClean="0"/>
              <a:t>[Left(</a:t>
            </a:r>
            <a:r>
              <a:rPr lang="en-US" sz="2200" b="1" i="1" kern="0" dirty="0" err="1" smtClean="0"/>
              <a:t>i</a:t>
            </a:r>
            <a:r>
              <a:rPr lang="en-US" sz="2200" b="1" kern="0" dirty="0" smtClean="0"/>
              <a:t>)] </a:t>
            </a:r>
            <a:r>
              <a:rPr lang="zh-CN" altLang="en-US" sz="2200" kern="0" dirty="0" smtClean="0"/>
              <a:t>和</a:t>
            </a:r>
            <a:r>
              <a:rPr lang="en-US" sz="2200" b="1" kern="0" dirty="0" smtClean="0"/>
              <a:t> </a:t>
            </a:r>
            <a:r>
              <a:rPr lang="en-US" sz="2200" b="1" i="1" kern="0" dirty="0" smtClean="0"/>
              <a:t>A</a:t>
            </a:r>
            <a:r>
              <a:rPr lang="en-US" sz="2200" b="1" kern="0" dirty="0" smtClean="0"/>
              <a:t>[Right(</a:t>
            </a:r>
            <a:r>
              <a:rPr lang="en-US" sz="2200" b="1" i="1" kern="0" dirty="0" err="1" smtClean="0"/>
              <a:t>i</a:t>
            </a:r>
            <a:r>
              <a:rPr lang="en-US" sz="2200" b="1" kern="0" dirty="0" smtClean="0"/>
              <a:t>)]</a:t>
            </a:r>
          </a:p>
          <a:p>
            <a:pPr marL="640080" lvl="1"/>
            <a:r>
              <a:rPr lang="zh-CN" altLang="en-US" sz="2200" b="1" kern="0" dirty="0" smtClean="0"/>
              <a:t>如果有需要</a:t>
            </a:r>
            <a:r>
              <a:rPr lang="en-US" sz="2200" b="1" kern="0" dirty="0" smtClean="0"/>
              <a:t>, </a:t>
            </a:r>
            <a:r>
              <a:rPr lang="zh-CN" altLang="en-US" sz="2200" b="1" kern="0" dirty="0" smtClean="0"/>
              <a:t>把 </a:t>
            </a:r>
            <a:r>
              <a:rPr lang="en-US" sz="2200" b="1" i="1" kern="0" dirty="0" smtClean="0"/>
              <a:t>A</a:t>
            </a:r>
            <a:r>
              <a:rPr lang="en-US" sz="2200" b="1" kern="0" dirty="0" smtClean="0"/>
              <a:t>[</a:t>
            </a:r>
            <a:r>
              <a:rPr lang="en-US" sz="2200" b="1" i="1" kern="0" dirty="0" err="1" smtClean="0"/>
              <a:t>i</a:t>
            </a:r>
            <a:r>
              <a:rPr lang="en-US" sz="2200" b="1" kern="0" dirty="0" smtClean="0"/>
              <a:t>] </a:t>
            </a:r>
            <a:r>
              <a:rPr lang="zh-CN" altLang="en-US" sz="2200" b="1" kern="0" dirty="0" smtClean="0"/>
              <a:t>与其较大的一个孩子结点交换</a:t>
            </a:r>
            <a:endParaRPr lang="en-US" sz="2200" b="1" kern="0" dirty="0" smtClean="0"/>
          </a:p>
          <a:p>
            <a:pPr marL="640080" lvl="1"/>
            <a:r>
              <a:rPr lang="zh-CN" altLang="en-US" sz="2200" b="1" kern="0" dirty="0" smtClean="0"/>
              <a:t>在堆中继续向下比较和交换</a:t>
            </a:r>
            <a:r>
              <a:rPr lang="zh-CN" altLang="en-US" sz="2200" kern="0" dirty="0" smtClean="0"/>
              <a:t>，直到以</a:t>
            </a:r>
            <a:r>
              <a:rPr lang="en-US" sz="2200" b="1" kern="0" dirty="0" smtClean="0"/>
              <a:t> </a:t>
            </a:r>
            <a:r>
              <a:rPr lang="en-US" sz="2200" b="1" i="1" kern="0" dirty="0" err="1" smtClean="0"/>
              <a:t>i</a:t>
            </a:r>
            <a:r>
              <a:rPr lang="en-US" sz="2200" b="1" kern="0" dirty="0" smtClean="0"/>
              <a:t> </a:t>
            </a:r>
            <a:r>
              <a:rPr lang="zh-CN" altLang="en-US" sz="2200" b="1" kern="0" dirty="0" smtClean="0"/>
              <a:t>为根的子树是一个最大堆。</a:t>
            </a:r>
            <a:r>
              <a:rPr lang="en-US" sz="2200" b="1" kern="0" dirty="0" smtClean="0"/>
              <a:t> 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r="46847" b="7253"/>
          <a:stretch/>
        </p:blipFill>
        <p:spPr bwMode="auto">
          <a:xfrm>
            <a:off x="3347864" y="4725144"/>
            <a:ext cx="3317258" cy="204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算法 </a:t>
            </a:r>
            <a:r>
              <a:rPr lang="en-US" sz="3600" b="1" dirty="0" smtClean="0">
                <a:solidFill>
                  <a:srgbClr val="0000CC"/>
                </a:solidFill>
              </a:rPr>
              <a:t>Max-</a:t>
            </a:r>
            <a:r>
              <a:rPr lang="en-US" sz="3600" b="1" dirty="0" err="1" smtClean="0">
                <a:solidFill>
                  <a:srgbClr val="0000CC"/>
                </a:solidFill>
              </a:rPr>
              <a:t>Heapify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894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3" y="1759994"/>
            <a:ext cx="4122389" cy="372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575976" y="1981200"/>
            <a:ext cx="3882224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b="1" kern="0" dirty="0" smtClean="0"/>
              <a:t>运行时间</a:t>
            </a:r>
            <a:r>
              <a:rPr lang="en-US" sz="2400" b="1" kern="0" dirty="0" smtClean="0"/>
              <a:t>:</a:t>
            </a:r>
          </a:p>
          <a:p>
            <a:pPr marL="640080" lvl="1"/>
            <a:r>
              <a:rPr lang="zh-CN" altLang="en-US" sz="2200" kern="0" dirty="0" smtClean="0"/>
              <a:t>树的高度是 </a:t>
            </a:r>
            <a:r>
              <a:rPr lang="en-US" sz="2200" b="1" kern="0" dirty="0" smtClean="0"/>
              <a:t>lg </a:t>
            </a:r>
            <a:r>
              <a:rPr lang="en-US" sz="2200" b="1" i="1" kern="0" dirty="0" smtClean="0"/>
              <a:t>n</a:t>
            </a:r>
            <a:r>
              <a:rPr lang="en-US" sz="2200" b="1" kern="0" dirty="0" smtClean="0"/>
              <a:t> </a:t>
            </a:r>
          </a:p>
          <a:p>
            <a:pPr marL="640080" lvl="1"/>
            <a:r>
              <a:rPr lang="zh-CN" altLang="en-US" sz="2200" kern="0" dirty="0" smtClean="0"/>
              <a:t>将</a:t>
            </a:r>
            <a:r>
              <a:rPr lang="en-US" sz="2200" b="1" kern="0" dirty="0" smtClean="0"/>
              <a:t> </a:t>
            </a:r>
            <a:r>
              <a:rPr lang="en-US" sz="2200" b="1" i="1" kern="0" dirty="0" smtClean="0"/>
              <a:t>A</a:t>
            </a:r>
            <a:r>
              <a:rPr lang="en-US" sz="2200" b="1" kern="0" dirty="0" smtClean="0"/>
              <a:t>[</a:t>
            </a:r>
            <a:r>
              <a:rPr lang="en-US" sz="2200" b="1" i="1" kern="0" dirty="0" err="1" smtClean="0"/>
              <a:t>i</a:t>
            </a:r>
            <a:r>
              <a:rPr lang="en-US" sz="2200" b="1" kern="0" dirty="0" smtClean="0"/>
              <a:t>] </a:t>
            </a:r>
            <a:r>
              <a:rPr lang="zh-CN" altLang="en-US" sz="2200" b="1" kern="0" dirty="0" smtClean="0"/>
              <a:t>向下移动一层需要常数时间</a:t>
            </a:r>
            <a:endParaRPr lang="en-US" sz="2200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858000" y="1981200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kern="0" dirty="0"/>
              <a:t>O</a:t>
            </a:r>
            <a:r>
              <a:rPr lang="en-US" sz="2400" kern="0" dirty="0"/>
              <a:t>(lg </a:t>
            </a:r>
            <a:r>
              <a:rPr lang="en-US" sz="2400" i="1" kern="0" dirty="0"/>
              <a:t>n</a:t>
            </a:r>
            <a:r>
              <a:rPr lang="en-US" sz="2400" kern="0" dirty="0"/>
              <a:t>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771800" y="220486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</a:rPr>
              <a:t>下标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827584" y="3140968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3060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演示 </a:t>
            </a:r>
            <a:r>
              <a:rPr lang="en-US" sz="3600" b="1" dirty="0" smtClean="0">
                <a:solidFill>
                  <a:srgbClr val="0000CC"/>
                </a:solidFill>
              </a:rPr>
              <a:t>Max-</a:t>
            </a:r>
            <a:r>
              <a:rPr lang="en-US" sz="3600" b="1" dirty="0" err="1" smtClean="0">
                <a:solidFill>
                  <a:srgbClr val="0000CC"/>
                </a:solidFill>
              </a:rPr>
              <a:t>Heapify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86402" name="Picture 2"/>
          <p:cNvPicPr>
            <a:picLocks noChangeAspect="1" noChangeArrowheads="1"/>
          </p:cNvPicPr>
          <p:nvPr/>
        </p:nvPicPr>
        <p:blipFill>
          <a:blip r:embed="rId3" cstate="print"/>
          <a:srcRect l="28472" t="25926" r="14583" b="20370"/>
          <a:stretch>
            <a:fillRect/>
          </a:stretch>
        </p:blipFill>
        <p:spPr bwMode="auto">
          <a:xfrm>
            <a:off x="228600" y="1362307"/>
            <a:ext cx="7231117" cy="511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62400" y="3886200"/>
            <a:ext cx="4800600" cy="2667000"/>
          </a:xfrm>
        </p:spPr>
        <p:txBody>
          <a:bodyPr/>
          <a:lstStyle/>
          <a:p>
            <a:r>
              <a:rPr lang="zh-CN" altLang="en-US" sz="2000" b="1" dirty="0" smtClean="0"/>
              <a:t>结点 </a:t>
            </a:r>
            <a:r>
              <a:rPr lang="en-US" sz="2000" b="1" dirty="0" smtClean="0"/>
              <a:t>2 </a:t>
            </a:r>
            <a:r>
              <a:rPr lang="zh-CN" altLang="en-US" sz="2000" b="1" dirty="0" smtClean="0"/>
              <a:t>违反最大堆性质。</a:t>
            </a:r>
            <a:endParaRPr lang="en-US" sz="2000" b="1" dirty="0" smtClean="0"/>
          </a:p>
          <a:p>
            <a:r>
              <a:rPr lang="zh-CN" altLang="en-US" sz="2000" b="1" dirty="0" smtClean="0"/>
              <a:t>比较结点 </a:t>
            </a:r>
            <a:r>
              <a:rPr lang="en-US" sz="2000" b="1" dirty="0" smtClean="0"/>
              <a:t>2 </a:t>
            </a:r>
            <a:r>
              <a:rPr lang="zh-CN" altLang="en-US" sz="2000" b="1" dirty="0" smtClean="0"/>
              <a:t>和其孩子结点</a:t>
            </a:r>
            <a:r>
              <a:rPr lang="en-US" sz="2000" b="1" dirty="0" smtClean="0"/>
              <a:t>, </a:t>
            </a:r>
            <a:r>
              <a:rPr lang="zh-CN" altLang="en-US" sz="2000" b="1" dirty="0" smtClean="0"/>
              <a:t>将结点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与其较大的孩子</a:t>
            </a:r>
            <a:r>
              <a:rPr lang="zh-CN" altLang="en-US" sz="2000" b="1" dirty="0" smtClean="0"/>
              <a:t>交换。</a:t>
            </a:r>
            <a:endParaRPr lang="en-US" sz="2000" b="1" dirty="0" smtClean="0"/>
          </a:p>
          <a:p>
            <a:r>
              <a:rPr lang="zh-CN" altLang="en-US" sz="2000" b="1" dirty="0" smtClean="0"/>
              <a:t>继续向下比较交换</a:t>
            </a:r>
            <a:r>
              <a:rPr lang="en-US" sz="2000" b="1" dirty="0" smtClean="0"/>
              <a:t>, </a:t>
            </a:r>
            <a:r>
              <a:rPr lang="zh-CN" altLang="en-US" sz="2000" b="1" dirty="0" smtClean="0"/>
              <a:t>直到以存储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的结点为根结点的子树成为一个最大堆。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</a:t>
            </a:r>
            <a:r>
              <a:rPr lang="zh-CN" altLang="en-US" sz="2000" b="1" dirty="0" smtClean="0"/>
              <a:t>此时，最大堆就是一个叶子结点。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05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2400" b="1" dirty="0" smtClean="0"/>
              <a:t>自底向上的过程把一个无序的数组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A </a:t>
            </a:r>
            <a:r>
              <a:rPr lang="zh-CN" altLang="en-US" sz="2400" b="1" dirty="0" smtClean="0"/>
              <a:t>建成一个最大堆</a:t>
            </a:r>
            <a:endParaRPr lang="en-US" sz="2400" b="1" dirty="0" smtClean="0"/>
          </a:p>
          <a:p>
            <a:pPr>
              <a:spcAft>
                <a:spcPts val="1200"/>
              </a:spcAft>
            </a:pPr>
            <a:endParaRPr lang="en-US" sz="2400" b="1" dirty="0"/>
          </a:p>
          <a:p>
            <a:pPr marL="0" indent="0">
              <a:spcAft>
                <a:spcPts val="1200"/>
              </a:spcAft>
              <a:buNone/>
            </a:pPr>
            <a:endParaRPr lang="en-US" sz="2400" b="1" dirty="0" smtClean="0"/>
          </a:p>
          <a:p>
            <a:pPr marL="640080" lvl="1">
              <a:spcBef>
                <a:spcPts val="1800"/>
              </a:spcBef>
              <a:spcAft>
                <a:spcPts val="0"/>
              </a:spcAft>
            </a:pPr>
            <a:endParaRPr lang="en-US" sz="2200" b="1" dirty="0" smtClean="0"/>
          </a:p>
          <a:p>
            <a:pPr marL="640080" lvl="1">
              <a:spcBef>
                <a:spcPts val="1800"/>
              </a:spcBef>
              <a:spcAft>
                <a:spcPts val="0"/>
              </a:spcAft>
            </a:pPr>
            <a:r>
              <a:rPr lang="zh-CN" altLang="en-US" sz="2200" b="1" dirty="0" smtClean="0"/>
              <a:t>在</a:t>
            </a:r>
            <a:r>
              <a:rPr lang="en-US" sz="2200" b="1" dirty="0" err="1" smtClean="0"/>
              <a:t>heapification</a:t>
            </a:r>
            <a:r>
              <a:rPr lang="zh-CN" altLang="en-US" sz="2200" b="1" dirty="0" smtClean="0"/>
              <a:t>的过程中</a:t>
            </a:r>
            <a:r>
              <a:rPr lang="en-US" sz="2200" b="1" dirty="0" smtClean="0"/>
              <a:t>, </a:t>
            </a:r>
            <a:r>
              <a:rPr lang="zh-CN" altLang="en-US" sz="2200" b="1" dirty="0" smtClean="0"/>
              <a:t>只需要考虑非叶节点。</a:t>
            </a:r>
            <a:endParaRPr lang="en-US" sz="2200" b="1" dirty="0" smtClean="0"/>
          </a:p>
          <a:p>
            <a:pPr marL="640080" lvl="1">
              <a:spcBef>
                <a:spcPts val="300"/>
              </a:spcBef>
              <a:spcAft>
                <a:spcPts val="0"/>
              </a:spcAft>
            </a:pPr>
            <a:r>
              <a:rPr lang="zh-CN" altLang="en-US" sz="2200" b="1" dirty="0" smtClean="0"/>
              <a:t>子数组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dirty="0" smtClean="0">
                <a:sym typeface="Symbol"/>
              </a:rPr>
              <a:t>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/2</a:t>
            </a:r>
            <a:r>
              <a:rPr lang="en-US" sz="2200" b="1" dirty="0" smtClean="0">
                <a:sym typeface="Symbol"/>
              </a:rPr>
              <a:t>+1 .. </a:t>
            </a:r>
            <a:r>
              <a:rPr lang="en-US" sz="2200" b="1" i="1" dirty="0" smtClean="0">
                <a:sym typeface="Symbol"/>
              </a:rPr>
              <a:t>n</a:t>
            </a:r>
            <a:r>
              <a:rPr lang="en-US" sz="2200" b="1" dirty="0" smtClean="0">
                <a:sym typeface="Symbol"/>
              </a:rPr>
              <a:t>] </a:t>
            </a:r>
            <a:r>
              <a:rPr lang="zh-CN" altLang="en-US" sz="2200" b="1" dirty="0" smtClean="0">
                <a:sym typeface="Symbol"/>
              </a:rPr>
              <a:t>中的元素对应的所有结点都是叶子结点，因为 </a:t>
            </a:r>
            <a:r>
              <a:rPr lang="en-US" sz="2200" b="1" i="1" dirty="0" smtClean="0"/>
              <a:t>A</a:t>
            </a:r>
            <a:r>
              <a:rPr lang="en-US" sz="2200" b="1" dirty="0"/>
              <a:t>[</a:t>
            </a:r>
            <a:r>
              <a:rPr lang="en-US" sz="2200" b="1" dirty="0">
                <a:sym typeface="Symbol"/>
              </a:rPr>
              <a:t>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/2</a:t>
            </a:r>
            <a:r>
              <a:rPr lang="en-US" sz="2200" b="1" dirty="0" smtClean="0">
                <a:sym typeface="Symbol"/>
              </a:rPr>
              <a:t>] </a:t>
            </a:r>
            <a:r>
              <a:rPr lang="zh-CN" altLang="en-US" sz="2200" b="1" dirty="0" smtClean="0">
                <a:sym typeface="Symbol"/>
              </a:rPr>
              <a:t>是非叶节点中</a:t>
            </a:r>
            <a:r>
              <a:rPr lang="zh-CN" altLang="en-US" sz="2200" b="1" dirty="0" smtClean="0">
                <a:solidFill>
                  <a:srgbClr val="FF0000"/>
                </a:solidFill>
                <a:sym typeface="Symbol"/>
              </a:rPr>
              <a:t>数组下标最大的</a:t>
            </a:r>
            <a:r>
              <a:rPr lang="zh-CN" altLang="en-US" sz="2200" b="1" dirty="0" smtClean="0">
                <a:sym typeface="Symbol"/>
              </a:rPr>
              <a:t>。</a:t>
            </a:r>
            <a:endParaRPr lang="en-US" sz="2200" b="1" dirty="0" smtClean="0">
              <a:sym typeface="Symbol"/>
            </a:endParaRPr>
          </a:p>
          <a:p>
            <a:pPr marL="960120" lvl="2">
              <a:spcBef>
                <a:spcPts val="300"/>
              </a:spcBef>
              <a:spcAft>
                <a:spcPts val="0"/>
              </a:spcAft>
            </a:pPr>
            <a:r>
              <a:rPr lang="en-US" sz="2200" b="1" i="1" dirty="0" smtClean="0"/>
              <a:t>A</a:t>
            </a:r>
            <a:r>
              <a:rPr lang="en-US" sz="2200" b="1" dirty="0"/>
              <a:t>[</a:t>
            </a:r>
            <a:r>
              <a:rPr lang="en-US" sz="2200" b="1" dirty="0">
                <a:sym typeface="Symbol"/>
              </a:rPr>
              <a:t>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/2</a:t>
            </a:r>
            <a:r>
              <a:rPr lang="en-US" sz="2200" b="1" dirty="0" smtClean="0">
                <a:sym typeface="Symbol"/>
              </a:rPr>
              <a:t>] </a:t>
            </a:r>
            <a:r>
              <a:rPr lang="zh-CN" altLang="en-US" sz="2200" b="1" dirty="0" smtClean="0">
                <a:sym typeface="Symbol"/>
              </a:rPr>
              <a:t>的</a:t>
            </a:r>
            <a:r>
              <a:rPr lang="zh-CN" altLang="en-US" sz="2200" b="1" dirty="0" smtClean="0">
                <a:solidFill>
                  <a:srgbClr val="FF0000"/>
                </a:solidFill>
                <a:sym typeface="Symbol"/>
              </a:rPr>
              <a:t>左孩子</a:t>
            </a:r>
            <a:r>
              <a:rPr lang="zh-CN" altLang="en-US" sz="2200" b="1" dirty="0" smtClean="0">
                <a:sym typeface="Symbol"/>
              </a:rPr>
              <a:t>是</a:t>
            </a:r>
            <a:r>
              <a:rPr lang="en-US" sz="2200" b="1" dirty="0" smtClean="0">
                <a:sym typeface="Symbol"/>
              </a:rPr>
              <a:t>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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n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/2</a:t>
            </a:r>
            <a:r>
              <a:rPr lang="en-US" sz="2200" b="1" dirty="0" smtClean="0">
                <a:sym typeface="Symbol"/>
              </a:rPr>
              <a:t>] :</a:t>
            </a:r>
          </a:p>
          <a:p>
            <a:pPr marL="731520" lvl="2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b="1" i="1" dirty="0">
                <a:sym typeface="Symbol"/>
              </a:rPr>
              <a:t> </a:t>
            </a:r>
            <a:r>
              <a:rPr lang="en-US" sz="2200" b="1" i="1" dirty="0" smtClean="0">
                <a:sym typeface="Symbol"/>
              </a:rPr>
              <a:t> 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i="1" dirty="0" smtClean="0">
                <a:solidFill>
                  <a:srgbClr val="FF0000"/>
                </a:solidFill>
                <a:sym typeface="Symbol"/>
              </a:rPr>
              <a:t>n</a:t>
            </a:r>
            <a:r>
              <a:rPr lang="en-US" sz="2200" b="1" dirty="0" smtClean="0">
                <a:sym typeface="Symbol"/>
              </a:rPr>
              <a:t>]   </a:t>
            </a:r>
            <a:r>
              <a:rPr lang="zh-CN" altLang="en-US" sz="2200" b="1" dirty="0" smtClean="0">
                <a:sym typeface="Symbol"/>
              </a:rPr>
              <a:t>如果</a:t>
            </a:r>
            <a:r>
              <a:rPr lang="en-US" sz="2200" b="1" dirty="0" smtClean="0">
                <a:sym typeface="Symbol"/>
              </a:rPr>
              <a:t> </a:t>
            </a:r>
            <a:r>
              <a:rPr lang="en-US" sz="2200" b="1" i="1" dirty="0" smtClean="0">
                <a:sym typeface="Symbol"/>
              </a:rPr>
              <a:t>n</a:t>
            </a:r>
            <a:r>
              <a:rPr lang="en-US" sz="2200" b="1" dirty="0" smtClean="0">
                <a:sym typeface="Symbol"/>
              </a:rPr>
              <a:t> </a:t>
            </a:r>
            <a:r>
              <a:rPr lang="zh-CN" altLang="en-US" sz="2200" b="1" dirty="0" smtClean="0">
                <a:sym typeface="Symbol"/>
              </a:rPr>
              <a:t>是</a:t>
            </a:r>
            <a:r>
              <a:rPr lang="zh-CN" altLang="en-US" sz="2200" b="1" dirty="0" smtClean="0">
                <a:solidFill>
                  <a:srgbClr val="FF0000"/>
                </a:solidFill>
                <a:sym typeface="Symbol"/>
              </a:rPr>
              <a:t>偶数</a:t>
            </a:r>
            <a:r>
              <a:rPr lang="en-US" sz="2200" b="1" dirty="0" smtClean="0">
                <a:sym typeface="Symbol"/>
              </a:rPr>
              <a:t> ;</a:t>
            </a:r>
          </a:p>
          <a:p>
            <a:pPr marL="731520" lvl="2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200" b="1" dirty="0">
                <a:sym typeface="Symbol"/>
              </a:rPr>
              <a:t> </a:t>
            </a:r>
            <a:r>
              <a:rPr lang="en-US" sz="2200" b="1" dirty="0" smtClean="0">
                <a:sym typeface="Symbol"/>
              </a:rPr>
              <a:t> A[</a:t>
            </a:r>
            <a:r>
              <a:rPr lang="en-US" sz="2200" b="1" dirty="0" smtClean="0">
                <a:solidFill>
                  <a:srgbClr val="FF0000"/>
                </a:solidFill>
                <a:sym typeface="Symbol"/>
              </a:rPr>
              <a:t>n-1</a:t>
            </a:r>
            <a:r>
              <a:rPr lang="en-US" sz="2200" b="1" dirty="0" smtClean="0">
                <a:sym typeface="Symbol"/>
              </a:rPr>
              <a:t>] </a:t>
            </a:r>
            <a:r>
              <a:rPr lang="zh-CN" altLang="en-US" sz="2200" b="1" dirty="0" smtClean="0">
                <a:sym typeface="Symbol"/>
              </a:rPr>
              <a:t>如果 </a:t>
            </a:r>
            <a:r>
              <a:rPr lang="en-US" sz="2200" b="1" i="1" dirty="0" smtClean="0">
                <a:sym typeface="Symbol"/>
              </a:rPr>
              <a:t>n</a:t>
            </a:r>
            <a:r>
              <a:rPr lang="en-US" sz="2200" b="1" dirty="0" smtClean="0">
                <a:sym typeface="Symbol"/>
              </a:rPr>
              <a:t> </a:t>
            </a:r>
            <a:r>
              <a:rPr lang="zh-CN" altLang="en-US" sz="2200" b="1" dirty="0" smtClean="0">
                <a:sym typeface="Symbol"/>
              </a:rPr>
              <a:t>是</a:t>
            </a:r>
            <a:r>
              <a:rPr lang="zh-CN" altLang="en-US" sz="2200" b="1" dirty="0" smtClean="0">
                <a:solidFill>
                  <a:srgbClr val="FF0000"/>
                </a:solidFill>
                <a:sym typeface="Symbol"/>
              </a:rPr>
              <a:t>奇数</a:t>
            </a:r>
            <a:r>
              <a:rPr lang="zh-CN" altLang="en-US" sz="2200" b="1" dirty="0" smtClean="0">
                <a:sym typeface="Symbol"/>
              </a:rPr>
              <a:t>。</a:t>
            </a:r>
            <a:r>
              <a:rPr lang="en-US" sz="2200" b="1" dirty="0" smtClean="0"/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建堆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904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46" y="2057400"/>
            <a:ext cx="4038599" cy="1205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l="29552" t="26984" r="44087" b="50224"/>
          <a:stretch/>
        </p:blipFill>
        <p:spPr bwMode="auto">
          <a:xfrm>
            <a:off x="5715000" y="1905000"/>
            <a:ext cx="2842510" cy="184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ounded Rectangular Callout 1"/>
          <p:cNvSpPr/>
          <p:nvPr/>
        </p:nvSpPr>
        <p:spPr bwMode="auto">
          <a:xfrm>
            <a:off x="3016274" y="1714500"/>
            <a:ext cx="2529591" cy="533400"/>
          </a:xfrm>
          <a:prstGeom prst="wedgeRoundRectCallout">
            <a:avLst>
              <a:gd name="adj1" fmla="val -58681"/>
              <a:gd name="adj2" fmla="val 10076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为什么不从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开始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?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建堆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举例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8742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5086"/>
          <a:stretch/>
        </p:blipFill>
        <p:spPr bwMode="auto">
          <a:xfrm>
            <a:off x="304800" y="1752600"/>
            <a:ext cx="8458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r="54830" b="96057"/>
          <a:stretch/>
        </p:blipFill>
        <p:spPr bwMode="auto">
          <a:xfrm>
            <a:off x="271007" y="1437528"/>
            <a:ext cx="3820602" cy="31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直接箭头连接符 2"/>
          <p:cNvCxnSpPr/>
          <p:nvPr/>
        </p:nvCxnSpPr>
        <p:spPr bwMode="auto">
          <a:xfrm flipV="1">
            <a:off x="2267744" y="1700808"/>
            <a:ext cx="0" cy="2160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87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200" b="1" i="1" dirty="0" smtClean="0">
                <a:solidFill>
                  <a:srgbClr val="C00000"/>
                </a:solidFill>
              </a:rPr>
              <a:t>循环不变 </a:t>
            </a:r>
            <a:r>
              <a:rPr lang="en-US" sz="2200" b="1" dirty="0" smtClean="0"/>
              <a:t>: </a:t>
            </a:r>
            <a:r>
              <a:rPr lang="zh-CN" altLang="en-US" sz="2200" b="1" dirty="0" smtClean="0"/>
              <a:t>每一次</a:t>
            </a:r>
            <a:r>
              <a:rPr lang="en-US" altLang="zh-CN" sz="2200" b="1" dirty="0" smtClean="0"/>
              <a:t>for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循环</a:t>
            </a:r>
            <a:r>
              <a:rPr lang="en-US" altLang="zh-CN" sz="2200" b="1" i="1" dirty="0" err="1">
                <a:solidFill>
                  <a:srgbClr val="FF0000"/>
                </a:solidFill>
              </a:rPr>
              <a:t>i</a:t>
            </a:r>
            <a:r>
              <a:rPr lang="zh-CN" altLang="en-US" sz="2200" b="1" dirty="0" smtClean="0"/>
              <a:t>开始，结点</a:t>
            </a:r>
            <a:r>
              <a:rPr lang="en-US" sz="2200" b="1" dirty="0" smtClean="0"/>
              <a:t> 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 + 1, 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 + 2, . . . , 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 </a:t>
            </a:r>
            <a:r>
              <a:rPr lang="zh-CN" altLang="en-US" sz="2200" b="1" dirty="0"/>
              <a:t>已经</a:t>
            </a:r>
            <a:r>
              <a:rPr lang="zh-CN" altLang="en-US" sz="2200" b="1" dirty="0" smtClean="0"/>
              <a:t>是一个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最大堆的根结点</a:t>
            </a:r>
            <a:r>
              <a:rPr lang="zh-CN" altLang="en-US" sz="2200" b="1" dirty="0" smtClean="0"/>
              <a:t>。</a:t>
            </a:r>
            <a:endParaRPr lang="en-US" sz="2200" b="1" dirty="0" smtClean="0"/>
          </a:p>
          <a:p>
            <a:pPr>
              <a:spcBef>
                <a:spcPts val="600"/>
              </a:spcBef>
            </a:pPr>
            <a:r>
              <a:rPr lang="zh-CN" altLang="en-US" sz="2200" b="1" i="1" dirty="0" smtClean="0">
                <a:solidFill>
                  <a:srgbClr val="C00000"/>
                </a:solidFill>
              </a:rPr>
              <a:t>初始化 </a:t>
            </a:r>
            <a:r>
              <a:rPr lang="en-US" sz="2200" b="1" dirty="0" smtClean="0"/>
              <a:t>: </a:t>
            </a:r>
            <a:r>
              <a:rPr lang="zh-CN" altLang="en-US" sz="2200" b="1" dirty="0" smtClean="0"/>
              <a:t>结点 </a:t>
            </a:r>
            <a:r>
              <a:rPr lang="en-US" sz="2200" b="1" dirty="0" smtClean="0">
                <a:sym typeface="Symbol"/>
              </a:rPr>
              <a:t></a:t>
            </a:r>
            <a:r>
              <a:rPr lang="en-US" sz="2200" b="1" i="1" dirty="0" smtClean="0">
                <a:sym typeface="Symbol"/>
              </a:rPr>
              <a:t>n</a:t>
            </a:r>
            <a:r>
              <a:rPr lang="en-US" sz="2200" b="1" dirty="0" smtClean="0">
                <a:sym typeface="Symbol"/>
              </a:rPr>
              <a:t>/2 + </a:t>
            </a:r>
            <a:r>
              <a:rPr lang="en-US" sz="2200" b="1" dirty="0" smtClean="0"/>
              <a:t>1, </a:t>
            </a:r>
            <a:r>
              <a:rPr lang="en-US" sz="2200" b="1" dirty="0" smtClean="0">
                <a:sym typeface="Symbol"/>
              </a:rPr>
              <a:t></a:t>
            </a:r>
            <a:r>
              <a:rPr lang="en-US" sz="2200" b="1" i="1" dirty="0" smtClean="0">
                <a:sym typeface="Symbol"/>
              </a:rPr>
              <a:t>n</a:t>
            </a:r>
            <a:r>
              <a:rPr lang="en-US" sz="2200" b="1" dirty="0" smtClean="0">
                <a:sym typeface="Symbol"/>
              </a:rPr>
              <a:t>/2 + 2</a:t>
            </a:r>
            <a:r>
              <a:rPr lang="en-US" sz="2200" b="1" dirty="0" smtClean="0"/>
              <a:t>, . . . , 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都是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叶子结点</a:t>
            </a:r>
            <a:r>
              <a:rPr lang="en-US" sz="2200" b="1" dirty="0" smtClean="0"/>
              <a:t>, </a:t>
            </a:r>
            <a:r>
              <a:rPr lang="zh-CN" altLang="en-US" sz="2200" b="1" dirty="0" smtClean="0"/>
              <a:t>一个最大堆的根结点。</a:t>
            </a:r>
            <a:r>
              <a:rPr lang="en-US" sz="2200" b="1" dirty="0" smtClean="0"/>
              <a:t> </a:t>
            </a:r>
          </a:p>
          <a:p>
            <a:pPr algn="just">
              <a:spcBef>
                <a:spcPts val="600"/>
              </a:spcBef>
            </a:pPr>
            <a:r>
              <a:rPr lang="zh-CN" altLang="en-US" sz="2200" b="1" i="1" dirty="0" smtClean="0">
                <a:solidFill>
                  <a:srgbClr val="C00000"/>
                </a:solidFill>
              </a:rPr>
              <a:t>保持 </a:t>
            </a:r>
            <a:r>
              <a:rPr lang="en-US" sz="2200" b="1" dirty="0" smtClean="0"/>
              <a:t>: </a:t>
            </a:r>
            <a:r>
              <a:rPr lang="zh-CN" altLang="en-US" sz="2200" b="1" dirty="0" smtClean="0"/>
              <a:t>结点 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的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孩子结点</a:t>
            </a:r>
            <a:r>
              <a:rPr lang="zh-CN" altLang="en-US" sz="2200" b="1" dirty="0" smtClean="0"/>
              <a:t>的数组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下标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比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i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大</a:t>
            </a:r>
            <a:r>
              <a:rPr lang="zh-CN" altLang="en-US" sz="2200" b="1" dirty="0" smtClean="0"/>
              <a:t>，根据循环不变，它们都是最大堆的根。调用</a:t>
            </a:r>
            <a:r>
              <a:rPr lang="en-US" sz="2200" b="1" dirty="0" smtClean="0"/>
              <a:t> Max-</a:t>
            </a:r>
            <a:r>
              <a:rPr lang="en-US" sz="2200" b="1" dirty="0" err="1" smtClean="0"/>
              <a:t>Heapify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, 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,</a:t>
            </a:r>
            <a:r>
              <a:rPr lang="en-US" sz="2200" b="1" i="1" dirty="0" smtClean="0"/>
              <a:t> n</a:t>
            </a:r>
            <a:r>
              <a:rPr lang="en-US" sz="2200" b="1" dirty="0" smtClean="0"/>
              <a:t>) </a:t>
            </a:r>
            <a:r>
              <a:rPr lang="zh-CN" altLang="en-US" sz="2200" b="1" dirty="0" smtClean="0"/>
              <a:t>使得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结点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i="1" dirty="0" err="1" smtClean="0">
                <a:solidFill>
                  <a:srgbClr val="FF0000"/>
                </a:solidFill>
              </a:rPr>
              <a:t>i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成为一个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最大堆的</a:t>
            </a:r>
            <a:r>
              <a:rPr lang="zh-CN" altLang="en-US" sz="2200" b="1" dirty="0" smtClean="0"/>
              <a:t>根。递减</a:t>
            </a:r>
            <a:r>
              <a:rPr lang="en-US" sz="2200" b="1" dirty="0" smtClean="0"/>
              <a:t> 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值为下一次循环重新建立循环不变。</a:t>
            </a:r>
            <a:endParaRPr lang="en-US" sz="2200" b="1" dirty="0" smtClean="0"/>
          </a:p>
          <a:p>
            <a:pPr>
              <a:spcBef>
                <a:spcPts val="600"/>
              </a:spcBef>
            </a:pPr>
            <a:r>
              <a:rPr lang="zh-CN" altLang="en-US" sz="2200" b="1" i="1" dirty="0" smtClean="0">
                <a:solidFill>
                  <a:srgbClr val="C00000"/>
                </a:solidFill>
              </a:rPr>
              <a:t>中止 </a:t>
            </a:r>
            <a:r>
              <a:rPr lang="en-US" sz="2200" b="1" dirty="0" smtClean="0"/>
              <a:t>: </a:t>
            </a:r>
            <a:r>
              <a:rPr lang="zh-CN" altLang="en-US" sz="2200" b="1" dirty="0" smtClean="0"/>
              <a:t>当 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 = 0, </a:t>
            </a:r>
            <a:r>
              <a:rPr lang="zh-CN" altLang="en-US" sz="2200" b="1" dirty="0" smtClean="0"/>
              <a:t>循环中止。根据循环不变</a:t>
            </a:r>
            <a:r>
              <a:rPr lang="en-US" sz="2200" b="1" dirty="0" smtClean="0"/>
              <a:t>, </a:t>
            </a:r>
            <a:r>
              <a:rPr lang="zh-CN" altLang="en-US" sz="2200" b="1" dirty="0" smtClean="0"/>
              <a:t>每个结点都是最大堆的根，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结点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200" b="1" dirty="0" smtClean="0"/>
              <a:t>就是最大的那个堆的根。</a:t>
            </a:r>
            <a:endParaRPr lang="en-US" sz="22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建堆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正确性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373216"/>
            <a:ext cx="4038599" cy="1205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495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简单界 </a:t>
            </a:r>
            <a:r>
              <a:rPr lang="en-US" sz="2400" b="1" dirty="0" smtClean="0"/>
              <a:t>:</a:t>
            </a:r>
            <a:r>
              <a:rPr lang="en-US" sz="2400" b="1" i="1" dirty="0" smtClean="0"/>
              <a:t> O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  <a:r>
              <a:rPr lang="en-US" sz="2400" b="1" i="1" dirty="0" smtClean="0"/>
              <a:t> </a:t>
            </a:r>
            <a:r>
              <a:rPr lang="zh-CN" altLang="en-US" sz="2400" b="1" dirty="0" smtClean="0"/>
              <a:t>调用 </a:t>
            </a:r>
            <a:r>
              <a:rPr lang="en-US" sz="2400" b="1" dirty="0" smtClean="0"/>
              <a:t>Max-</a:t>
            </a:r>
            <a:r>
              <a:rPr lang="en-US" sz="2400" b="1" dirty="0" err="1" smtClean="0"/>
              <a:t>Heapify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每次调用需要 </a:t>
            </a:r>
            <a:r>
              <a:rPr lang="en-US" sz="2400" b="1" i="1" dirty="0" smtClean="0">
                <a:solidFill>
                  <a:srgbClr val="FF0000"/>
                </a:solidFill>
              </a:rPr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(lg </a:t>
            </a:r>
            <a:r>
              <a:rPr lang="en-US" sz="2400" b="1" i="1" dirty="0" smtClean="0">
                <a:solidFill>
                  <a:srgbClr val="FF0000"/>
                </a:solidFill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r>
              <a:rPr lang="en-US" sz="2400" b="1" i="1" dirty="0" smtClean="0"/>
              <a:t> </a:t>
            </a:r>
            <a:r>
              <a:rPr lang="zh-CN" altLang="en-US" sz="2400" b="1" dirty="0" smtClean="0"/>
              <a:t>时间</a:t>
            </a:r>
            <a:r>
              <a:rPr lang="en-US" sz="2400" b="1" dirty="0" smtClean="0">
                <a:sym typeface="Wingdings" pitchFamily="2" charset="2"/>
              </a:rPr>
              <a:t> </a:t>
            </a:r>
            <a:r>
              <a:rPr lang="zh-CN" altLang="en-US" sz="2400" b="1" dirty="0" smtClean="0"/>
              <a:t>建堆需要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lg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</a:t>
            </a:r>
            <a:r>
              <a:rPr lang="zh-CN" altLang="en-US" sz="2400" b="1" dirty="0" smtClean="0"/>
              <a:t>时间。</a:t>
            </a:r>
            <a:endParaRPr lang="en-US" sz="2400" b="1" dirty="0" smtClean="0"/>
          </a:p>
          <a:p>
            <a:r>
              <a:rPr lang="zh-CN" altLang="en-US" sz="2400" b="1" dirty="0" smtClean="0"/>
              <a:t>能找到更准确的界吗</a:t>
            </a:r>
            <a:r>
              <a:rPr lang="en-US" sz="2400" b="1" dirty="0" smtClean="0"/>
              <a:t>? </a:t>
            </a:r>
          </a:p>
          <a:p>
            <a:r>
              <a:rPr lang="zh-CN" altLang="en-US" sz="2400" b="1" i="1" dirty="0" smtClean="0">
                <a:solidFill>
                  <a:srgbClr val="C00000"/>
                </a:solidFill>
              </a:rPr>
              <a:t>准确界 </a:t>
            </a:r>
            <a:r>
              <a:rPr lang="en-US" sz="2400" b="1" dirty="0" smtClean="0"/>
              <a:t>:</a:t>
            </a:r>
            <a:r>
              <a:rPr lang="en-US" sz="2400" b="1" i="1" dirty="0" smtClean="0"/>
              <a:t> </a:t>
            </a:r>
            <a:r>
              <a:rPr lang="zh-CN" altLang="en-US" sz="2400" b="1" dirty="0" smtClean="0"/>
              <a:t>一个结点上</a:t>
            </a:r>
            <a:r>
              <a:rPr lang="en-US" sz="2400" b="1" dirty="0" smtClean="0"/>
              <a:t> Max-</a:t>
            </a:r>
            <a:r>
              <a:rPr lang="en-US" sz="2400" b="1" dirty="0" err="1" smtClean="0"/>
              <a:t>Heapify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的运行时间是该结点高度的线性函数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大多数结点的高度很小。堆的高度是 </a:t>
            </a:r>
            <a:r>
              <a:rPr lang="en-US" sz="2400" b="1" dirty="0" smtClean="0">
                <a:sym typeface="Symbol"/>
              </a:rPr>
              <a:t>lg </a:t>
            </a:r>
            <a:r>
              <a:rPr lang="en-US" sz="2400" b="1" i="1" dirty="0" smtClean="0">
                <a:sym typeface="Symbol"/>
              </a:rPr>
              <a:t>n</a:t>
            </a:r>
            <a:r>
              <a:rPr lang="zh-CN" altLang="en-US" sz="2400" b="1" dirty="0">
                <a:sym typeface="Symbol"/>
              </a:rPr>
              <a:t>。</a:t>
            </a:r>
            <a:endParaRPr lang="en-US" sz="2400" b="1" dirty="0" smtClean="0">
              <a:sym typeface="Symbol"/>
            </a:endParaRPr>
          </a:p>
          <a:p>
            <a:pPr marL="640080" lvl="1"/>
            <a:r>
              <a:rPr lang="zh-CN" altLang="en-US" sz="2200" b="1" dirty="0" smtClean="0">
                <a:sym typeface="Symbol"/>
              </a:rPr>
              <a:t>最多有 </a:t>
            </a:r>
            <a:r>
              <a:rPr lang="en-US" sz="2200" b="1" dirty="0" smtClean="0">
                <a:sym typeface="Symbol"/>
              </a:rPr>
              <a:t>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/2</a:t>
            </a:r>
            <a:r>
              <a:rPr lang="en-US" sz="2200" b="1" i="1" baseline="30000" dirty="0" smtClean="0"/>
              <a:t>h</a:t>
            </a:r>
            <a:r>
              <a:rPr lang="en-US" sz="2200" b="1" baseline="30000" dirty="0" smtClean="0"/>
              <a:t>+1</a:t>
            </a:r>
            <a:r>
              <a:rPr lang="en-US" sz="2200" b="1" dirty="0" smtClean="0">
                <a:sym typeface="Symbol"/>
              </a:rPr>
              <a:t>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个高度为 </a:t>
            </a:r>
            <a:r>
              <a:rPr lang="en-US" sz="2200" b="1" i="1" dirty="0" smtClean="0"/>
              <a:t>h </a:t>
            </a:r>
            <a:r>
              <a:rPr lang="zh-CN" altLang="en-US" sz="2200" b="1" dirty="0" smtClean="0"/>
              <a:t>的结点。</a:t>
            </a:r>
            <a:endParaRPr lang="en-US" sz="22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建堆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分析</a:t>
            </a:r>
            <a:r>
              <a:rPr lang="en-US" sz="3600" b="1" dirty="0" smtClean="0">
                <a:solidFill>
                  <a:srgbClr val="0000CC"/>
                </a:solidFill>
              </a:rPr>
              <a:t>(1)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9600" y="4218900"/>
            <a:ext cx="6614159" cy="2258100"/>
            <a:chOff x="1154264" y="3380700"/>
            <a:chExt cx="6614159" cy="22581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232"/>
            <a:stretch/>
          </p:blipFill>
          <p:spPr bwMode="auto">
            <a:xfrm>
              <a:off x="1154264" y="3380700"/>
              <a:ext cx="6614159" cy="218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 bwMode="auto">
            <a:xfrm>
              <a:off x="5181600" y="4953000"/>
              <a:ext cx="1828800" cy="685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85614" y="4128383"/>
            <a:ext cx="1219200" cy="2298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h</a:t>
            </a:r>
            <a:r>
              <a:rPr lang="en-US" dirty="0" smtClean="0"/>
              <a:t>eight 3</a:t>
            </a:r>
          </a:p>
          <a:p>
            <a:endParaRPr lang="en-US" dirty="0"/>
          </a:p>
          <a:p>
            <a:r>
              <a:rPr lang="en-US" dirty="0"/>
              <a:t>h</a:t>
            </a:r>
            <a:r>
              <a:rPr lang="en-US" dirty="0" smtClean="0"/>
              <a:t>eight 2</a:t>
            </a:r>
          </a:p>
          <a:p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h</a:t>
            </a:r>
            <a:r>
              <a:rPr lang="en-US" dirty="0" smtClean="0"/>
              <a:t>eight 1</a:t>
            </a:r>
          </a:p>
          <a:p>
            <a:endParaRPr lang="en-US" dirty="0"/>
          </a:p>
          <a:p>
            <a:r>
              <a:rPr lang="en-US" dirty="0"/>
              <a:t>h</a:t>
            </a:r>
            <a:r>
              <a:rPr lang="en-US" dirty="0" smtClean="0"/>
              <a:t>eight 0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876800" y="6134100"/>
            <a:ext cx="1524000" cy="419100"/>
          </a:xfrm>
          <a:prstGeom prst="wedgeRoundRectCallout">
            <a:avLst>
              <a:gd name="adj1" fmla="val 19746"/>
              <a:gd name="adj2" fmla="val -11318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Has height 0</a:t>
            </a:r>
          </a:p>
        </p:txBody>
      </p:sp>
      <p:sp>
        <p:nvSpPr>
          <p:cNvPr id="2" name="矩形 1"/>
          <p:cNvSpPr/>
          <p:nvPr/>
        </p:nvSpPr>
        <p:spPr>
          <a:xfrm>
            <a:off x="4876800" y="3426738"/>
            <a:ext cx="39421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/>
            <a:r>
              <a:rPr lang="zh-CN" altLang="en-US" sz="2200" dirty="0" smtClean="0">
                <a:solidFill>
                  <a:srgbClr val="FF0000"/>
                </a:solidFill>
              </a:rPr>
              <a:t>只需考虑</a:t>
            </a:r>
            <a:r>
              <a:rPr lang="en-US" altLang="zh-CN" sz="2200" dirty="0" smtClean="0">
                <a:solidFill>
                  <a:srgbClr val="FF0000"/>
                </a:solidFill>
              </a:rPr>
              <a:t>h=0</a:t>
            </a:r>
            <a:r>
              <a:rPr lang="zh-CN" altLang="en-US" sz="2200" dirty="0" smtClean="0">
                <a:solidFill>
                  <a:srgbClr val="FF0000"/>
                </a:solidFill>
              </a:rPr>
              <a:t>的叶结点数目</a:t>
            </a:r>
            <a:endParaRPr lang="en-US" altLang="zh-CN" sz="2200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  <p:bldP spid="3" grpId="0" animBg="1"/>
      <p:bldP spid="11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 smtClean="0"/>
              <a:t>堆</a:t>
            </a:r>
            <a:endParaRPr lang="en-US" sz="2400" b="1" dirty="0" smtClean="0"/>
          </a:p>
          <a:p>
            <a:pPr>
              <a:lnSpc>
                <a:spcPct val="90000"/>
              </a:lnSpc>
            </a:pPr>
            <a:r>
              <a:rPr lang="zh-CN" altLang="en-US" sz="2400" b="1" dirty="0" smtClean="0"/>
              <a:t>堆排序</a:t>
            </a:r>
            <a:endParaRPr lang="en-US" sz="2400" b="1" dirty="0" smtClean="0"/>
          </a:p>
          <a:p>
            <a:pPr lvl="1"/>
            <a:r>
              <a:rPr lang="en-US" sz="2200" b="1" dirty="0" smtClean="0">
                <a:latin typeface="+mj-lt"/>
              </a:rPr>
              <a:t>O(</a:t>
            </a:r>
            <a:r>
              <a:rPr lang="en-US" sz="2200" b="1" i="1" dirty="0" smtClean="0">
                <a:latin typeface="+mj-lt"/>
              </a:rPr>
              <a:t>n</a:t>
            </a:r>
            <a:r>
              <a:rPr lang="en-US" sz="2200" b="1" dirty="0" smtClean="0">
                <a:latin typeface="+mj-lt"/>
              </a:rPr>
              <a:t> </a:t>
            </a:r>
            <a:r>
              <a:rPr lang="en-US" sz="2200" b="1" dirty="0">
                <a:latin typeface="+mj-lt"/>
              </a:rPr>
              <a:t>lg </a:t>
            </a:r>
            <a:r>
              <a:rPr lang="en-US" sz="2200" b="1" i="1" dirty="0" smtClean="0">
                <a:latin typeface="+mj-lt"/>
              </a:rPr>
              <a:t>n</a:t>
            </a:r>
            <a:r>
              <a:rPr lang="en-US" sz="2200" b="1" dirty="0" smtClean="0">
                <a:latin typeface="+mj-lt"/>
              </a:rPr>
              <a:t>) </a:t>
            </a:r>
            <a:r>
              <a:rPr lang="zh-CN" altLang="en-US" sz="2200" b="1" dirty="0" smtClean="0">
                <a:latin typeface="+mj-lt"/>
              </a:rPr>
              <a:t>最坏运行时间</a:t>
            </a:r>
            <a:r>
              <a:rPr lang="en-US" sz="2200" b="1" dirty="0" smtClean="0">
                <a:latin typeface="+mj-lt"/>
              </a:rPr>
              <a:t>—</a:t>
            </a:r>
            <a:r>
              <a:rPr lang="zh-CN" altLang="en-US" sz="2200" b="1" dirty="0" smtClean="0">
                <a:latin typeface="+mj-lt"/>
              </a:rPr>
              <a:t>像归并排序。</a:t>
            </a:r>
            <a:endParaRPr lang="en-US" sz="2200" b="1" dirty="0">
              <a:latin typeface="+mj-lt"/>
            </a:endParaRPr>
          </a:p>
          <a:p>
            <a:pPr lvl="1"/>
            <a:r>
              <a:rPr lang="en-US" sz="2200" b="1" dirty="0">
                <a:latin typeface="+mj-lt"/>
              </a:rPr>
              <a:t>Sorts in </a:t>
            </a:r>
            <a:r>
              <a:rPr lang="en-US" sz="2200" b="1" dirty="0" smtClean="0">
                <a:latin typeface="+mj-lt"/>
              </a:rPr>
              <a:t>place—</a:t>
            </a:r>
            <a:r>
              <a:rPr lang="zh-CN" altLang="en-US" sz="2200" b="1" dirty="0" smtClean="0">
                <a:latin typeface="+mj-lt"/>
              </a:rPr>
              <a:t>像插入排序。</a:t>
            </a:r>
            <a:endParaRPr lang="en-US" sz="2200" b="1" dirty="0">
              <a:latin typeface="+mj-lt"/>
            </a:endParaRPr>
          </a:p>
          <a:p>
            <a:pPr lvl="1"/>
            <a:r>
              <a:rPr lang="zh-CN" altLang="en-US" sz="2200" b="1" dirty="0" smtClean="0">
                <a:latin typeface="+mj-lt"/>
              </a:rPr>
              <a:t>结合了两个算法的优点。</a:t>
            </a:r>
            <a:endParaRPr lang="en-US" sz="2200" b="1" dirty="0" smtClean="0">
              <a:latin typeface="+mj-lt"/>
            </a:endParaRPr>
          </a:p>
          <a:p>
            <a:pPr lvl="1"/>
            <a:r>
              <a:rPr lang="zh-CN" altLang="en-US" sz="2200" b="1" dirty="0" smtClean="0">
                <a:latin typeface="+mj-lt"/>
              </a:rPr>
              <a:t>使用一种数据结构（堆）来排序的算法。</a:t>
            </a:r>
            <a:endParaRPr lang="en-US" sz="2200" b="1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 smtClean="0"/>
              <a:t>优先队列</a:t>
            </a:r>
            <a:endParaRPr lang="en-US" sz="24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主要内容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509120"/>
            <a:ext cx="4716512" cy="205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105400"/>
          </a:xfrm>
        </p:spPr>
        <p:txBody>
          <a:bodyPr/>
          <a:lstStyle/>
          <a:p>
            <a:r>
              <a:rPr lang="zh-CN" altLang="en-US" sz="2400" b="1" i="1" dirty="0" smtClean="0">
                <a:solidFill>
                  <a:srgbClr val="C00000"/>
                </a:solidFill>
              </a:rPr>
              <a:t>准确界 </a:t>
            </a:r>
            <a:r>
              <a:rPr lang="en-US" sz="2400" b="1" dirty="0" smtClean="0"/>
              <a:t>(</a:t>
            </a:r>
            <a:r>
              <a:rPr lang="zh-CN" altLang="en-US" sz="2400" b="1" dirty="0" smtClean="0"/>
              <a:t>续</a:t>
            </a:r>
            <a:r>
              <a:rPr lang="en-US" sz="2400" b="1" dirty="0" smtClean="0"/>
              <a:t>):</a:t>
            </a:r>
            <a:r>
              <a:rPr lang="en-US" sz="2400" b="1" dirty="0" smtClean="0">
                <a:sym typeface="Symbol"/>
              </a:rPr>
              <a:t> </a:t>
            </a:r>
          </a:p>
          <a:p>
            <a:pPr marL="240030"/>
            <a:r>
              <a:rPr lang="zh-CN" altLang="en-US" sz="2400" b="1" dirty="0" smtClean="0">
                <a:sym typeface="Symbol"/>
              </a:rPr>
              <a:t>最多有 </a:t>
            </a:r>
            <a:r>
              <a:rPr lang="en-US" sz="2400" b="1" dirty="0" smtClean="0">
                <a:sym typeface="Symbol"/>
              </a:rPr>
              <a:t>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/2</a:t>
            </a:r>
            <a:r>
              <a:rPr lang="en-US" sz="2400" b="1" i="1" baseline="30000" dirty="0" smtClean="0"/>
              <a:t>h</a:t>
            </a:r>
            <a:r>
              <a:rPr lang="en-US" sz="2400" b="1" baseline="30000" dirty="0" smtClean="0"/>
              <a:t>+1</a:t>
            </a:r>
            <a:r>
              <a:rPr lang="en-US" sz="2400" b="1" dirty="0" smtClean="0">
                <a:sym typeface="Symbol"/>
              </a:rPr>
              <a:t>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个高度为 </a:t>
            </a:r>
            <a:r>
              <a:rPr lang="en-US" sz="2400" b="1" i="1" dirty="0" smtClean="0"/>
              <a:t>h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的结点</a:t>
            </a:r>
            <a:r>
              <a:rPr lang="zh-CN" altLang="en-US" sz="2400" b="1" dirty="0"/>
              <a:t>。</a:t>
            </a:r>
            <a:endParaRPr lang="en-US" sz="2400" b="1" dirty="0" smtClean="0"/>
          </a:p>
          <a:p>
            <a:r>
              <a:rPr lang="zh-CN" altLang="en-US" sz="2400" b="1" dirty="0" smtClean="0"/>
              <a:t>在高度为 </a:t>
            </a:r>
            <a:r>
              <a:rPr lang="en-US" altLang="zh-CN" sz="2400" b="1" dirty="0" smtClean="0"/>
              <a:t>h </a:t>
            </a:r>
            <a:r>
              <a:rPr lang="zh-CN" altLang="en-US" sz="2400" b="1" dirty="0" smtClean="0"/>
              <a:t>的结点上运行</a:t>
            </a:r>
            <a:r>
              <a:rPr lang="en-US" sz="2400" b="1" dirty="0" smtClean="0"/>
              <a:t> Max-</a:t>
            </a:r>
            <a:r>
              <a:rPr lang="en-US" sz="2400" b="1" dirty="0" err="1" smtClean="0"/>
              <a:t>Heapify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的时间是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h</a:t>
            </a:r>
            <a:r>
              <a:rPr lang="en-US" sz="2400" b="1" dirty="0" smtClean="0"/>
              <a:t>), </a:t>
            </a:r>
            <a:r>
              <a:rPr lang="zh-CN" altLang="en-US" sz="2400" b="1" dirty="0" smtClean="0"/>
              <a:t>因此建堆总的代价是</a:t>
            </a:r>
            <a:r>
              <a:rPr lang="en-US" sz="2400" b="1" dirty="0" smtClean="0"/>
              <a:t> </a:t>
            </a:r>
          </a:p>
          <a:p>
            <a:pPr>
              <a:buNone/>
            </a:pPr>
            <a:r>
              <a:rPr lang="en-US" sz="2400" b="1" dirty="0" smtClean="0"/>
              <a:t>      </a:t>
            </a:r>
          </a:p>
          <a:p>
            <a:pPr>
              <a:buNone/>
            </a:pPr>
            <a:r>
              <a:rPr lang="en-US" sz="2400" b="1" dirty="0" smtClean="0"/>
              <a:t>    </a:t>
            </a:r>
          </a:p>
          <a:p>
            <a:pPr>
              <a:spcBef>
                <a:spcPts val="2400"/>
              </a:spcBef>
            </a:pPr>
            <a:r>
              <a:rPr lang="zh-CN" altLang="en-US" sz="2400" b="1" dirty="0" smtClean="0"/>
              <a:t>因为</a:t>
            </a:r>
            <a:r>
              <a:rPr lang="en-US" sz="2400" b="1" dirty="0" smtClean="0"/>
              <a:t>                        for |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| &lt; 1, </a:t>
            </a:r>
          </a:p>
          <a:p>
            <a:pPr>
              <a:spcBef>
                <a:spcPts val="2400"/>
              </a:spcBef>
            </a:pPr>
            <a:endParaRPr lang="en-US" sz="2400" b="1" dirty="0" smtClean="0"/>
          </a:p>
          <a:p>
            <a:pPr>
              <a:spcBef>
                <a:spcPts val="2400"/>
              </a:spcBef>
            </a:pPr>
            <a:endParaRPr lang="en-US" sz="2400" b="1" dirty="0"/>
          </a:p>
          <a:p>
            <a:pPr>
              <a:spcBef>
                <a:spcPts val="1200"/>
              </a:spcBef>
            </a:pPr>
            <a:r>
              <a:rPr lang="zh-CN" altLang="en-US" sz="2400" b="1" dirty="0" smtClean="0"/>
              <a:t>建堆的代价为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。</a:t>
            </a:r>
            <a:endParaRPr lang="en-US" sz="22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建堆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分析 </a:t>
            </a:r>
            <a:r>
              <a:rPr lang="en-US" sz="3600" b="1" dirty="0" smtClean="0">
                <a:solidFill>
                  <a:srgbClr val="0000CC"/>
                </a:solidFill>
              </a:rPr>
              <a:t>(2)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438255"/>
              </p:ext>
            </p:extLst>
          </p:nvPr>
        </p:nvGraphicFramePr>
        <p:xfrm>
          <a:off x="949325" y="3098800"/>
          <a:ext cx="7161213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2" name="Equation" r:id="rId4" imgW="3174840" imgH="558720" progId="Equation.DSMT4">
                  <p:embed/>
                </p:oleObj>
              </mc:Choice>
              <mc:Fallback>
                <p:oleObj name="Equation" r:id="rId4" imgW="317484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3098800"/>
                        <a:ext cx="7161213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Arrow 8"/>
          <p:cNvSpPr/>
          <p:nvPr/>
        </p:nvSpPr>
        <p:spPr bwMode="auto">
          <a:xfrm>
            <a:off x="2514600" y="5334000"/>
            <a:ext cx="4572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5715000" y="4992687"/>
          <a:ext cx="31242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3" name="Equation" r:id="rId6" imgW="1498320" imgH="533160" progId="Equation.3">
                  <p:embed/>
                </p:oleObj>
              </mc:Choice>
              <mc:Fallback>
                <p:oleObj name="Equation" r:id="rId6" imgW="149832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992687"/>
                        <a:ext cx="3124200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 bwMode="auto">
          <a:xfrm>
            <a:off x="5105400" y="5372100"/>
            <a:ext cx="4572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931472"/>
              </p:ext>
            </p:extLst>
          </p:nvPr>
        </p:nvGraphicFramePr>
        <p:xfrm>
          <a:off x="1532969" y="4045347"/>
          <a:ext cx="1514099" cy="831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4" name="Equation" r:id="rId8" imgW="787320" imgH="431640" progId="Equation.DSMT4">
                  <p:embed/>
                </p:oleObj>
              </mc:Choice>
              <mc:Fallback>
                <p:oleObj name="Equation" r:id="rId8" imgW="7873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32969" y="4045347"/>
                        <a:ext cx="1514099" cy="831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954608"/>
              </p:ext>
            </p:extLst>
          </p:nvPr>
        </p:nvGraphicFramePr>
        <p:xfrm>
          <a:off x="438150" y="4964906"/>
          <a:ext cx="20764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5" name="Equation" r:id="rId10" imgW="1079280" imgH="431640" progId="Equation.DSMT4">
                  <p:embed/>
                </p:oleObj>
              </mc:Choice>
              <mc:Fallback>
                <p:oleObj name="Equation" r:id="rId10" imgW="1079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8150" y="4964906"/>
                        <a:ext cx="2076450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276103"/>
              </p:ext>
            </p:extLst>
          </p:nvPr>
        </p:nvGraphicFramePr>
        <p:xfrm>
          <a:off x="3084513" y="4992688"/>
          <a:ext cx="19065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6" name="Equation" r:id="rId12" imgW="990360" imgH="431640" progId="Equation.DSMT4">
                  <p:embed/>
                </p:oleObj>
              </mc:Choice>
              <mc:Fallback>
                <p:oleObj name="Equation" r:id="rId12" imgW="990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84513" y="4992688"/>
                        <a:ext cx="1906587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388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  <p:bldP spid="9" grpId="0" uiExpand="1" animBg="1"/>
      <p:bldP spid="14" grpId="0" uiExpan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876800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 smtClean="0"/>
              <a:t>给定一个数组</a:t>
            </a:r>
            <a:r>
              <a:rPr lang="en-US" sz="2400" b="1" dirty="0" smtClean="0"/>
              <a:t>,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堆排序 </a:t>
            </a:r>
            <a:r>
              <a:rPr lang="zh-CN" altLang="en-US" sz="2400" b="1" dirty="0" smtClean="0"/>
              <a:t>算法如下</a:t>
            </a:r>
            <a:r>
              <a:rPr lang="en-US" sz="2400" b="1" dirty="0" smtClean="0"/>
              <a:t>:</a:t>
            </a:r>
          </a:p>
          <a:p>
            <a:r>
              <a:rPr lang="zh-CN" altLang="en-US" sz="2400" b="1" dirty="0" smtClean="0"/>
              <a:t>在数组上建一个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最大堆</a:t>
            </a:r>
            <a:r>
              <a:rPr lang="zh-CN" altLang="en-US" sz="2400" b="1" dirty="0" smtClean="0"/>
              <a:t>。</a:t>
            </a:r>
            <a:endParaRPr lang="en-US" sz="2400" b="1" dirty="0" smtClean="0"/>
          </a:p>
          <a:p>
            <a:r>
              <a:rPr lang="zh-CN" altLang="en-US" sz="2400" b="1" dirty="0" smtClean="0"/>
              <a:t>从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根结点</a:t>
            </a:r>
            <a:r>
              <a:rPr lang="zh-CN" altLang="en-US" sz="2400" b="1" dirty="0" smtClean="0"/>
              <a:t>开始 </a:t>
            </a:r>
            <a:r>
              <a:rPr lang="en-US" sz="2400" b="1" dirty="0" smtClean="0"/>
              <a:t>(</a:t>
            </a:r>
            <a:r>
              <a:rPr lang="zh-CN" altLang="en-US" sz="2400" b="1" dirty="0" smtClean="0"/>
              <a:t>它的值最大</a:t>
            </a:r>
            <a:r>
              <a:rPr lang="en-US" sz="2400" b="1" dirty="0" smtClean="0"/>
              <a:t>), </a:t>
            </a:r>
            <a:r>
              <a:rPr lang="zh-CN" altLang="en-US" sz="2400" b="1" dirty="0" smtClean="0"/>
              <a:t>算法将最大值放到数组中正确的地方，</a:t>
            </a:r>
            <a:r>
              <a:rPr lang="zh-CN" altLang="en-US" sz="2400" b="1" dirty="0"/>
              <a:t>例如</a:t>
            </a:r>
            <a:r>
              <a:rPr lang="zh-CN" altLang="en-US" sz="2400" b="1" dirty="0" smtClean="0"/>
              <a:t>将它与数组中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最后一个元素</a:t>
            </a:r>
            <a:r>
              <a:rPr lang="zh-CN" altLang="en-US" sz="2400" b="1" dirty="0" smtClean="0"/>
              <a:t>交换位置。</a:t>
            </a:r>
            <a:endParaRPr lang="en-US" sz="2400" b="1" dirty="0" smtClean="0"/>
          </a:p>
          <a:p>
            <a:pPr algn="just"/>
            <a:r>
              <a:rPr lang="en-US" sz="2400" b="1" dirty="0" smtClean="0"/>
              <a:t>“</a:t>
            </a:r>
            <a:r>
              <a:rPr lang="zh-CN" altLang="en-US" sz="2400" b="1" dirty="0" smtClean="0"/>
              <a:t>去掉</a:t>
            </a:r>
            <a:r>
              <a:rPr lang="en-US" sz="2400" b="1" dirty="0" smtClean="0"/>
              <a:t>” </a:t>
            </a:r>
            <a:r>
              <a:rPr lang="zh-CN" altLang="en-US" sz="2400" b="1" dirty="0" smtClean="0"/>
              <a:t>数组中最后一个元素 </a:t>
            </a:r>
            <a:r>
              <a:rPr lang="en-US" sz="2400" b="1" dirty="0" smtClean="0"/>
              <a:t>(</a:t>
            </a:r>
            <a:r>
              <a:rPr lang="zh-CN" altLang="en-US" sz="2400" b="1" dirty="0" smtClean="0"/>
              <a:t>已经在正确的位置</a:t>
            </a:r>
            <a:r>
              <a:rPr lang="en-US" sz="2400" b="1" dirty="0" smtClean="0"/>
              <a:t>)</a:t>
            </a:r>
            <a:r>
              <a:rPr lang="zh-CN" altLang="en-US" sz="2400" b="1" dirty="0"/>
              <a:t>，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在新的根结点上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调用</a:t>
            </a:r>
            <a:r>
              <a:rPr lang="en-US" sz="2400" b="1" dirty="0" smtClean="0">
                <a:solidFill>
                  <a:srgbClr val="FF0000"/>
                </a:solidFill>
              </a:rPr>
              <a:t> Max-</a:t>
            </a:r>
            <a:r>
              <a:rPr lang="en-US" sz="2400" b="1" dirty="0" err="1" smtClean="0">
                <a:solidFill>
                  <a:srgbClr val="FF0000"/>
                </a:solidFill>
              </a:rPr>
              <a:t>Heapify</a:t>
            </a:r>
            <a:r>
              <a:rPr lang="zh-CN" altLang="en-US" sz="2400" b="1" dirty="0" smtClean="0"/>
              <a:t>，新的根结点满足最大堆性质。</a:t>
            </a:r>
            <a:endParaRPr lang="en-US" sz="2400" b="1" dirty="0" smtClean="0"/>
          </a:p>
          <a:p>
            <a:r>
              <a:rPr lang="zh-CN" altLang="en-US" sz="2400" b="1" dirty="0" smtClean="0"/>
              <a:t>重复</a:t>
            </a:r>
            <a:r>
              <a:rPr lang="en-US" sz="2400" b="1" dirty="0" smtClean="0"/>
              <a:t>“</a:t>
            </a:r>
            <a:r>
              <a:rPr lang="zh-CN" altLang="en-US" sz="2400" b="1" dirty="0" smtClean="0"/>
              <a:t>去掉</a:t>
            </a:r>
            <a:r>
              <a:rPr lang="en-US" sz="2400" b="1" dirty="0" smtClean="0"/>
              <a:t>” </a:t>
            </a:r>
            <a:r>
              <a:rPr lang="zh-CN" altLang="en-US" sz="2400" b="1" dirty="0" smtClean="0"/>
              <a:t>操作直到只剩一个结点</a:t>
            </a:r>
            <a:r>
              <a:rPr lang="en-US" sz="2400" b="1" dirty="0" smtClean="0"/>
              <a:t> (</a:t>
            </a:r>
            <a:r>
              <a:rPr lang="zh-CN" altLang="en-US" sz="2400" b="1" dirty="0" smtClean="0"/>
              <a:t>也就是最小值</a:t>
            </a:r>
            <a:r>
              <a:rPr lang="en-US" sz="2400" b="1" dirty="0" smtClean="0"/>
              <a:t>), </a:t>
            </a:r>
            <a:r>
              <a:rPr lang="zh-CN" altLang="en-US" sz="2400" b="1" dirty="0" smtClean="0"/>
              <a:t>得到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已经排序的数组</a:t>
            </a:r>
            <a:r>
              <a:rPr lang="zh-CN" altLang="en-US" sz="2400" b="1" dirty="0" smtClean="0"/>
              <a:t>。</a:t>
            </a:r>
            <a:endParaRPr lang="en-US" sz="22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堆排序算法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思想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堆排序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伪代码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915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488" y="1809761"/>
            <a:ext cx="5305425" cy="2307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 bwMode="auto">
          <a:xfrm>
            <a:off x="5940152" y="4149080"/>
            <a:ext cx="900753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堆排序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举例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91523" name="Picture 3"/>
          <p:cNvPicPr>
            <a:picLocks noChangeAspect="1" noChangeArrowheads="1"/>
          </p:cNvPicPr>
          <p:nvPr/>
        </p:nvPicPr>
        <p:blipFill>
          <a:blip r:embed="rId3" cstate="print"/>
          <a:srcRect l="23611" t="36111" r="31944" b="16667"/>
          <a:stretch>
            <a:fillRect/>
          </a:stretch>
        </p:blipFill>
        <p:spPr bwMode="auto">
          <a:xfrm>
            <a:off x="1828800" y="1447800"/>
            <a:ext cx="6172200" cy="491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57200" y="1905000"/>
            <a:ext cx="1767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   7  4  3  1 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899913" y="1905000"/>
            <a:ext cx="1309887" cy="381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143000" y="1905000"/>
            <a:ext cx="0" cy="3810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447800" y="1924110"/>
            <a:ext cx="0" cy="3810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1676400" y="1914555"/>
            <a:ext cx="0" cy="3810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905000" y="1914555"/>
            <a:ext cx="0" cy="3810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33400" y="1428690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初始数组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953000"/>
            <a:ext cx="1818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排序后的数组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029200"/>
          </a:xfrm>
        </p:spPr>
        <p:txBody>
          <a:bodyPr/>
          <a:lstStyle/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r>
              <a:rPr lang="en-US" sz="2400" b="1" dirty="0" smtClean="0"/>
              <a:t>Build-Max-Heap: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</a:p>
          <a:p>
            <a:r>
              <a:rPr lang="en-US" sz="2400" b="1" dirty="0" smtClean="0"/>
              <a:t>for loop: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– 1 </a:t>
            </a:r>
            <a:r>
              <a:rPr lang="zh-CN" altLang="en-US" sz="2400" b="1" dirty="0" smtClean="0"/>
              <a:t>次</a:t>
            </a:r>
            <a:endParaRPr lang="en-US" sz="2400" b="1" dirty="0" smtClean="0"/>
          </a:p>
          <a:p>
            <a:pPr lvl="1"/>
            <a:r>
              <a:rPr lang="zh-CN" altLang="en-US" sz="2200" b="1" dirty="0" smtClean="0"/>
              <a:t>交换值</a:t>
            </a:r>
            <a:r>
              <a:rPr lang="en-US" sz="2200" b="1" dirty="0" smtClean="0"/>
              <a:t>: </a:t>
            </a:r>
            <a:r>
              <a:rPr lang="en-US" sz="2200" b="1" i="1" dirty="0" smtClean="0"/>
              <a:t>O</a:t>
            </a:r>
            <a:r>
              <a:rPr lang="en-US" sz="2200" b="1" dirty="0" smtClean="0"/>
              <a:t>(1)</a:t>
            </a:r>
          </a:p>
          <a:p>
            <a:pPr lvl="1"/>
            <a:r>
              <a:rPr lang="en-US" sz="2200" b="1" dirty="0" smtClean="0"/>
              <a:t>Max-</a:t>
            </a:r>
            <a:r>
              <a:rPr lang="en-US" sz="2200" b="1" dirty="0" err="1" smtClean="0"/>
              <a:t>Heapify</a:t>
            </a:r>
            <a:r>
              <a:rPr lang="en-US" sz="2200" b="1" dirty="0" smtClean="0"/>
              <a:t>: </a:t>
            </a:r>
            <a:r>
              <a:rPr lang="en-US" sz="2200" b="1" i="1" dirty="0" smtClean="0"/>
              <a:t>O</a:t>
            </a:r>
            <a:r>
              <a:rPr lang="en-US" sz="2200" b="1" dirty="0" smtClean="0"/>
              <a:t>(lg 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)</a:t>
            </a:r>
          </a:p>
          <a:p>
            <a:r>
              <a:rPr lang="zh-CN" altLang="en-US" sz="2400" b="1" i="1" dirty="0" smtClean="0">
                <a:solidFill>
                  <a:srgbClr val="C00000"/>
                </a:solidFill>
              </a:rPr>
              <a:t>总时间 </a:t>
            </a:r>
            <a:r>
              <a:rPr lang="en-US" sz="2400" b="1" dirty="0" smtClean="0"/>
              <a:t>: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lg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</a:p>
          <a:p>
            <a:pPr lvl="1"/>
            <a:r>
              <a:rPr lang="zh-CN" altLang="en-US" sz="2200" b="1" dirty="0" smtClean="0"/>
              <a:t>与归并排序一样，而且是</a:t>
            </a:r>
            <a:r>
              <a:rPr lang="en-US" sz="2200" b="1" dirty="0" smtClean="0">
                <a:solidFill>
                  <a:srgbClr val="FF0000"/>
                </a:solidFill>
              </a:rPr>
              <a:t>in place</a:t>
            </a:r>
            <a:r>
              <a:rPr lang="zh-CN" altLang="en-US" sz="2200" b="1" dirty="0" smtClean="0"/>
              <a:t>排序。</a:t>
            </a:r>
            <a:endParaRPr lang="en-US" sz="22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sz="3600" b="1" dirty="0" err="1" smtClean="0">
                <a:solidFill>
                  <a:srgbClr val="0000CC"/>
                </a:solidFill>
              </a:rPr>
              <a:t>Heapsort</a:t>
            </a:r>
            <a:r>
              <a:rPr lang="en-US" sz="3600" b="1" dirty="0" smtClean="0">
                <a:solidFill>
                  <a:srgbClr val="0000CC"/>
                </a:solidFill>
              </a:rPr>
              <a:t> Algorithm: Analysis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925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52189"/>
            <a:ext cx="4314825" cy="1876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优先队列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357298"/>
            <a:ext cx="8543956" cy="5181600"/>
          </a:xfrm>
        </p:spPr>
        <p:txBody>
          <a:bodyPr/>
          <a:lstStyle/>
          <a:p>
            <a:r>
              <a:rPr lang="zh-CN" altLang="en-US" sz="2400" b="1" dirty="0" smtClean="0"/>
              <a:t>堆的应用，实现一个高效的</a:t>
            </a:r>
            <a:r>
              <a:rPr lang="en-US" sz="2400" b="1" dirty="0" smtClean="0"/>
              <a:t> </a:t>
            </a:r>
            <a:r>
              <a:rPr lang="zh-CN" altLang="en-US" sz="2400" b="1" i="1" dirty="0" smtClean="0">
                <a:solidFill>
                  <a:srgbClr val="C00000"/>
                </a:solidFill>
              </a:rPr>
              <a:t>优先队列。</a:t>
            </a:r>
            <a:endParaRPr lang="en-US" altLang="zh-CN" sz="2400" b="1" i="1" dirty="0" smtClean="0">
              <a:solidFill>
                <a:srgbClr val="C00000"/>
              </a:solidFill>
            </a:endParaRPr>
          </a:p>
          <a:p>
            <a:endParaRPr lang="en-US" sz="2400" b="1" dirty="0" smtClean="0"/>
          </a:p>
          <a:p>
            <a:r>
              <a:rPr lang="zh-CN" altLang="en-US" sz="2400" b="1" dirty="0" smtClean="0"/>
              <a:t>优先队列是一个维护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动态集合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S </a:t>
            </a:r>
            <a:r>
              <a:rPr lang="zh-CN" altLang="en-US" sz="2400" b="1" dirty="0" smtClean="0"/>
              <a:t>数据结构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其中每一个元素都有一个值</a:t>
            </a:r>
            <a:r>
              <a:rPr lang="en-US" sz="2400" b="1" dirty="0" smtClean="0"/>
              <a:t> (</a:t>
            </a:r>
            <a:r>
              <a:rPr lang="zh-CN" altLang="en-US" sz="2400" b="1" dirty="0"/>
              <a:t>也称</a:t>
            </a:r>
            <a:r>
              <a:rPr lang="en-US" sz="2400" b="1" dirty="0" smtClean="0"/>
              <a:t> </a:t>
            </a:r>
            <a:r>
              <a:rPr lang="en-US" sz="2400" b="1" i="1" dirty="0" smtClean="0">
                <a:solidFill>
                  <a:srgbClr val="C00000"/>
                </a:solidFill>
              </a:rPr>
              <a:t>key</a:t>
            </a:r>
            <a:r>
              <a:rPr lang="en-US" sz="2400" b="1" dirty="0" smtClean="0"/>
              <a:t>), </a:t>
            </a:r>
            <a:r>
              <a:rPr lang="zh-CN" altLang="en-US" sz="2400" b="1" dirty="0" smtClean="0"/>
              <a:t>表示该元素的 </a:t>
            </a:r>
            <a:r>
              <a:rPr lang="zh-CN" altLang="en-US" sz="2400" b="1" i="1" dirty="0" smtClean="0">
                <a:solidFill>
                  <a:srgbClr val="C00000"/>
                </a:solidFill>
              </a:rPr>
              <a:t>优先级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endParaRPr lang="en-US" sz="2400" b="1" i="1" dirty="0" smtClean="0"/>
          </a:p>
          <a:p>
            <a:r>
              <a:rPr lang="zh-CN" altLang="en-US" sz="2400" b="1" dirty="0" smtClean="0"/>
              <a:t>类比最大堆和最小堆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也有</a:t>
            </a:r>
            <a:r>
              <a:rPr lang="en-US" sz="2400" b="1" dirty="0" smtClean="0"/>
              <a:t> </a:t>
            </a:r>
            <a:r>
              <a:rPr lang="zh-CN" altLang="en-US" sz="2400" b="1" i="1" dirty="0" smtClean="0">
                <a:solidFill>
                  <a:srgbClr val="C00000"/>
                </a:solidFill>
              </a:rPr>
              <a:t>最大优先队列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和</a:t>
            </a:r>
            <a:r>
              <a:rPr lang="zh-CN" altLang="en-US" sz="2400" b="1" i="1" dirty="0" smtClean="0">
                <a:solidFill>
                  <a:srgbClr val="C00000"/>
                </a:solidFill>
              </a:rPr>
              <a:t>最小优先队列。</a:t>
            </a:r>
            <a:endParaRPr lang="en-US" altLang="zh-CN" sz="2400" b="1" i="1" dirty="0" smtClean="0">
              <a:solidFill>
                <a:srgbClr val="C00000"/>
              </a:solidFill>
            </a:endParaRPr>
          </a:p>
          <a:p>
            <a:endParaRPr lang="en-US" sz="2400" b="1" dirty="0" smtClean="0"/>
          </a:p>
          <a:p>
            <a:r>
              <a:rPr lang="zh-CN" altLang="en-US" sz="2400" b="1" dirty="0" smtClean="0"/>
              <a:t>最大优先队列的应用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共享计算机系统的作业调度</a:t>
            </a:r>
            <a:r>
              <a:rPr lang="en-US" sz="2400" b="1" dirty="0" smtClean="0"/>
              <a:t> – </a:t>
            </a:r>
            <a:r>
              <a:rPr lang="zh-CN" altLang="en-US" sz="2400" b="1" dirty="0" smtClean="0"/>
              <a:t>在将要执行的所有作业中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选择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优先级最高</a:t>
            </a:r>
            <a:r>
              <a:rPr lang="zh-CN" altLang="en-US" sz="2400" b="1" dirty="0" smtClean="0"/>
              <a:t>的执行。</a:t>
            </a:r>
            <a:endParaRPr lang="en-US" sz="2400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166751"/>
            <a:ext cx="5943091" cy="151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优先队列操作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01000" cy="5181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最大优先队列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支持如下操作</a:t>
            </a:r>
            <a:r>
              <a:rPr lang="en-US" sz="2400" b="1" dirty="0" smtClean="0"/>
              <a:t>:</a:t>
            </a:r>
          </a:p>
          <a:p>
            <a:pPr marL="640080" lvl="1">
              <a:spcBef>
                <a:spcPts val="0"/>
              </a:spcBef>
            </a:pPr>
            <a:r>
              <a:rPr lang="en-US" sz="2200" b="1" dirty="0" smtClean="0"/>
              <a:t>Insert(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, </a:t>
            </a:r>
            <a:r>
              <a:rPr lang="en-US" sz="2200" b="1" i="1" dirty="0" smtClean="0"/>
              <a:t>x</a:t>
            </a:r>
            <a:r>
              <a:rPr lang="en-US" sz="2200" b="1" dirty="0" smtClean="0"/>
              <a:t>): </a:t>
            </a:r>
            <a:r>
              <a:rPr lang="zh-CN" altLang="en-US" sz="2200" b="1" dirty="0" smtClean="0"/>
              <a:t>将元素 </a:t>
            </a:r>
            <a:r>
              <a:rPr lang="en-US" sz="2200" b="1" i="1" dirty="0" smtClean="0"/>
              <a:t>x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插入集合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S</a:t>
            </a:r>
            <a:r>
              <a:rPr lang="zh-CN" altLang="en-US" sz="2200" b="1" i="1" dirty="0" smtClean="0"/>
              <a:t>。</a:t>
            </a:r>
            <a:endParaRPr lang="en-US" sz="2200" b="1" dirty="0" smtClean="0"/>
          </a:p>
          <a:p>
            <a:pPr marL="640080" lvl="1">
              <a:spcBef>
                <a:spcPts val="0"/>
              </a:spcBef>
            </a:pPr>
            <a:r>
              <a:rPr lang="en-US" sz="2200" b="1" dirty="0" smtClean="0"/>
              <a:t>Maximum(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): </a:t>
            </a:r>
            <a:r>
              <a:rPr lang="zh-CN" altLang="en-US" sz="2200" b="1" dirty="0" smtClean="0"/>
              <a:t>返回集合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中 </a:t>
            </a:r>
            <a:r>
              <a:rPr lang="en-US" sz="2200" b="1" dirty="0" smtClean="0"/>
              <a:t>key </a:t>
            </a:r>
            <a:r>
              <a:rPr lang="zh-CN" altLang="en-US" sz="2200" b="1" dirty="0" smtClean="0"/>
              <a:t>最大的元素。</a:t>
            </a:r>
            <a:endParaRPr lang="en-US" sz="2200" b="1" dirty="0" smtClean="0"/>
          </a:p>
          <a:p>
            <a:pPr marL="640080" lvl="1">
              <a:spcBef>
                <a:spcPts val="0"/>
              </a:spcBef>
            </a:pPr>
            <a:r>
              <a:rPr lang="en-US" sz="2200" b="1" dirty="0" smtClean="0"/>
              <a:t>Extract-Max(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):</a:t>
            </a:r>
            <a:r>
              <a:rPr lang="zh-CN" altLang="en-US" sz="2200" b="1" dirty="0" smtClean="0"/>
              <a:t>去掉并返回</a:t>
            </a:r>
            <a:r>
              <a:rPr lang="zh-CN" altLang="en-US" sz="2200" b="1" dirty="0"/>
              <a:t>集合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S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中 </a:t>
            </a:r>
            <a:r>
              <a:rPr lang="en-US" altLang="zh-CN" sz="2200" b="1" dirty="0"/>
              <a:t>key </a:t>
            </a:r>
            <a:r>
              <a:rPr lang="zh-CN" altLang="en-US" sz="2200" b="1" dirty="0"/>
              <a:t>最大的元素</a:t>
            </a:r>
            <a:r>
              <a:rPr lang="zh-CN" altLang="en-US" sz="2200" b="1" dirty="0" smtClean="0"/>
              <a:t>。</a:t>
            </a:r>
            <a:endParaRPr lang="en-US" sz="2200" b="1" dirty="0" smtClean="0"/>
          </a:p>
          <a:p>
            <a:pPr marL="640080" lvl="1">
              <a:spcBef>
                <a:spcPts val="0"/>
              </a:spcBef>
            </a:pPr>
            <a:r>
              <a:rPr lang="en-US" sz="2200" b="1" dirty="0" smtClean="0"/>
              <a:t>Increase-Key(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, </a:t>
            </a:r>
            <a:r>
              <a:rPr lang="en-US" sz="2200" b="1" i="1" dirty="0" smtClean="0"/>
              <a:t>x</a:t>
            </a:r>
            <a:r>
              <a:rPr lang="en-US" sz="2200" b="1" dirty="0" smtClean="0"/>
              <a:t>, </a:t>
            </a:r>
            <a:r>
              <a:rPr lang="en-US" sz="2200" b="1" i="1" dirty="0" smtClean="0"/>
              <a:t>k</a:t>
            </a:r>
            <a:r>
              <a:rPr lang="en-US" sz="2200" b="1" dirty="0" smtClean="0"/>
              <a:t>): </a:t>
            </a:r>
            <a:r>
              <a:rPr lang="zh-CN" altLang="en-US" sz="2200" b="1" dirty="0" smtClean="0"/>
              <a:t>增加元素 </a:t>
            </a:r>
            <a:r>
              <a:rPr lang="en-US" sz="2200" b="1" i="1" dirty="0" smtClean="0"/>
              <a:t>x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的</a:t>
            </a:r>
            <a:r>
              <a:rPr lang="en-US" sz="2200" b="1" dirty="0" smtClean="0"/>
              <a:t>key </a:t>
            </a:r>
            <a:r>
              <a:rPr lang="zh-CN" altLang="en-US" sz="2200" b="1" dirty="0" smtClean="0"/>
              <a:t>到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k</a:t>
            </a:r>
            <a:r>
              <a:rPr lang="zh-CN" altLang="en-US" sz="2200" b="1" dirty="0" smtClean="0"/>
              <a:t>。假定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k</a:t>
            </a:r>
            <a:r>
              <a:rPr lang="en-US" sz="2200" b="1" dirty="0" smtClean="0"/>
              <a:t> </a:t>
            </a:r>
            <a:r>
              <a:rPr lang="en-US" sz="2200" b="1" dirty="0" smtClean="0">
                <a:sym typeface="Symbol"/>
              </a:rPr>
              <a:t> </a:t>
            </a:r>
            <a:r>
              <a:rPr lang="en-US" sz="2200" b="1" i="1" dirty="0" smtClean="0"/>
              <a:t>x</a:t>
            </a:r>
            <a:r>
              <a:rPr lang="en-US" sz="2200" b="1" dirty="0"/>
              <a:t> </a:t>
            </a:r>
            <a:r>
              <a:rPr lang="zh-CN" altLang="en-US" sz="2200" b="1" dirty="0" smtClean="0"/>
              <a:t>当前的</a:t>
            </a:r>
            <a:r>
              <a:rPr lang="en-US" altLang="zh-CN" sz="2200" b="1" dirty="0" smtClean="0"/>
              <a:t>key</a:t>
            </a:r>
            <a:r>
              <a:rPr lang="zh-CN" altLang="en-US" sz="2200" b="1" dirty="0" smtClean="0"/>
              <a:t>。</a:t>
            </a:r>
            <a:endParaRPr lang="en-US" sz="2200" b="1" dirty="0" smtClean="0"/>
          </a:p>
          <a:p>
            <a:pPr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最小优先队列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支持的操作：</a:t>
            </a:r>
            <a:endParaRPr lang="en-US" sz="2400" b="1" dirty="0" smtClean="0"/>
          </a:p>
          <a:p>
            <a:pPr marL="640080" lvl="1">
              <a:spcBef>
                <a:spcPts val="0"/>
              </a:spcBef>
            </a:pPr>
            <a:r>
              <a:rPr lang="en-US" sz="2200" b="1" dirty="0"/>
              <a:t>Insert(</a:t>
            </a:r>
            <a:r>
              <a:rPr lang="en-US" sz="2200" b="1" i="1" dirty="0"/>
              <a:t>S</a:t>
            </a:r>
            <a:r>
              <a:rPr lang="en-US" sz="2200" b="1" dirty="0"/>
              <a:t>, </a:t>
            </a:r>
            <a:r>
              <a:rPr lang="en-US" sz="2200" b="1" i="1" dirty="0"/>
              <a:t>x</a:t>
            </a:r>
            <a:r>
              <a:rPr lang="en-US" sz="2200" b="1" dirty="0" smtClean="0"/>
              <a:t>):</a:t>
            </a:r>
            <a:r>
              <a:rPr lang="zh-CN" altLang="en-US" sz="2200" b="1" dirty="0"/>
              <a:t>将元素 </a:t>
            </a:r>
            <a:r>
              <a:rPr lang="en-US" altLang="zh-CN" sz="2200" b="1" i="1" dirty="0"/>
              <a:t>x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插入集合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S</a:t>
            </a:r>
            <a:r>
              <a:rPr lang="en-US" sz="2200" b="1" dirty="0" smtClean="0"/>
              <a:t>.</a:t>
            </a:r>
            <a:endParaRPr lang="en-US" sz="2200" b="1" dirty="0"/>
          </a:p>
          <a:p>
            <a:pPr marL="640080" lvl="1">
              <a:spcBef>
                <a:spcPts val="0"/>
              </a:spcBef>
            </a:pPr>
            <a:r>
              <a:rPr lang="en-US" sz="2200" b="1" dirty="0" smtClean="0"/>
              <a:t>Minimum(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):</a:t>
            </a:r>
            <a:r>
              <a:rPr lang="zh-CN" altLang="en-US" sz="2200" b="1" dirty="0"/>
              <a:t>返回集合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S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中 </a:t>
            </a:r>
            <a:r>
              <a:rPr lang="en-US" altLang="zh-CN" sz="2200" b="1" dirty="0"/>
              <a:t>key </a:t>
            </a:r>
            <a:r>
              <a:rPr lang="zh-CN" altLang="en-US" sz="2200" b="1" dirty="0" smtClean="0"/>
              <a:t>最小的</a:t>
            </a:r>
            <a:r>
              <a:rPr lang="zh-CN" altLang="en-US" sz="2200" b="1" dirty="0"/>
              <a:t>元素</a:t>
            </a:r>
            <a:r>
              <a:rPr lang="en-US" sz="2200" b="1" dirty="0" smtClean="0"/>
              <a:t>.</a:t>
            </a:r>
            <a:endParaRPr lang="en-US" sz="2200" b="1" dirty="0"/>
          </a:p>
          <a:p>
            <a:pPr marL="640080" lvl="1">
              <a:spcBef>
                <a:spcPts val="0"/>
              </a:spcBef>
            </a:pPr>
            <a:r>
              <a:rPr lang="en-US" sz="2200" b="1" dirty="0" smtClean="0"/>
              <a:t>Extract-Min(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):</a:t>
            </a:r>
            <a:r>
              <a:rPr lang="zh-CN" altLang="en-US" sz="2200" b="1" dirty="0"/>
              <a:t>去掉并返回集合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S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中 </a:t>
            </a:r>
            <a:r>
              <a:rPr lang="en-US" altLang="zh-CN" sz="2200" b="1" dirty="0"/>
              <a:t>key </a:t>
            </a:r>
            <a:r>
              <a:rPr lang="zh-CN" altLang="en-US" sz="2200" b="1" dirty="0" smtClean="0"/>
              <a:t>最小的</a:t>
            </a:r>
            <a:r>
              <a:rPr lang="zh-CN" altLang="en-US" sz="2200" b="1" dirty="0"/>
              <a:t>元素</a:t>
            </a:r>
            <a:r>
              <a:rPr lang="en-US" sz="2200" b="1" dirty="0" smtClean="0"/>
              <a:t>.</a:t>
            </a:r>
            <a:endParaRPr lang="en-US" sz="2200" b="1" dirty="0"/>
          </a:p>
          <a:p>
            <a:pPr marL="640080" lvl="1">
              <a:spcBef>
                <a:spcPts val="0"/>
              </a:spcBef>
            </a:pPr>
            <a:r>
              <a:rPr lang="en-US" sz="2200" b="1" dirty="0" smtClean="0"/>
              <a:t>Decrease-Key(</a:t>
            </a:r>
            <a:r>
              <a:rPr lang="en-US" sz="2200" b="1" i="1" dirty="0" smtClean="0"/>
              <a:t>S</a:t>
            </a:r>
            <a:r>
              <a:rPr lang="en-US" sz="2200" b="1" dirty="0"/>
              <a:t>, </a:t>
            </a:r>
            <a:r>
              <a:rPr lang="en-US" sz="2200" b="1" i="1" dirty="0"/>
              <a:t>x</a:t>
            </a:r>
            <a:r>
              <a:rPr lang="en-US" sz="2200" b="1" dirty="0"/>
              <a:t>, </a:t>
            </a:r>
            <a:r>
              <a:rPr lang="en-US" sz="2200" b="1" i="1" dirty="0"/>
              <a:t>k</a:t>
            </a:r>
            <a:r>
              <a:rPr lang="en-US" sz="2200" b="1" dirty="0" smtClean="0"/>
              <a:t>):</a:t>
            </a:r>
            <a:r>
              <a:rPr lang="zh-CN" altLang="en-US" sz="2200" b="1" dirty="0"/>
              <a:t>减少</a:t>
            </a:r>
            <a:r>
              <a:rPr lang="zh-CN" altLang="en-US" sz="2200" b="1" dirty="0" smtClean="0"/>
              <a:t>元素 </a:t>
            </a:r>
            <a:r>
              <a:rPr lang="en-US" altLang="zh-CN" sz="2200" b="1" i="1" dirty="0"/>
              <a:t>x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的</a:t>
            </a:r>
            <a:r>
              <a:rPr lang="en-US" altLang="zh-CN" sz="2200" b="1" dirty="0"/>
              <a:t>key </a:t>
            </a:r>
            <a:r>
              <a:rPr lang="zh-CN" altLang="en-US" sz="2200" b="1" dirty="0"/>
              <a:t>到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k</a:t>
            </a:r>
            <a:r>
              <a:rPr lang="zh-CN" altLang="en-US" sz="2200" b="1" dirty="0"/>
              <a:t>。假定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k</a:t>
            </a:r>
            <a:r>
              <a:rPr lang="en-US" altLang="zh-CN" sz="2200" b="1" dirty="0"/>
              <a:t> </a:t>
            </a:r>
            <a:r>
              <a:rPr lang="en-US" altLang="zh-CN" sz="2200" b="1" dirty="0">
                <a:cs typeface="Times New Roman"/>
                <a:sym typeface="Symbol"/>
              </a:rPr>
              <a:t>≤</a:t>
            </a:r>
            <a:r>
              <a:rPr lang="en-US" altLang="zh-CN" sz="2200" b="1" dirty="0" smtClean="0">
                <a:sym typeface="Symbol"/>
              </a:rPr>
              <a:t> </a:t>
            </a:r>
            <a:r>
              <a:rPr lang="en-US" altLang="zh-CN" sz="2200" b="1" i="1" dirty="0"/>
              <a:t>x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当前的</a:t>
            </a:r>
            <a:r>
              <a:rPr lang="en-US" altLang="zh-CN" sz="2200" b="1" dirty="0"/>
              <a:t>key</a:t>
            </a:r>
            <a:r>
              <a:rPr lang="zh-CN" altLang="en-US" sz="2200" b="1" dirty="0"/>
              <a:t>。 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61064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用堆实现优先队列的操作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chemeClr val="bg2"/>
                </a:solidFill>
              </a:rPr>
              <a:t>用最大堆和它的操作实现最大优先队列。</a:t>
            </a:r>
            <a:endParaRPr lang="en-US" altLang="zh-CN" sz="2400" b="1" dirty="0" smtClean="0">
              <a:solidFill>
                <a:schemeClr val="bg2"/>
              </a:solidFill>
            </a:endParaRPr>
          </a:p>
          <a:p>
            <a:pPr marL="640080" lvl="1">
              <a:spcBef>
                <a:spcPts val="600"/>
              </a:spcBef>
            </a:pPr>
            <a:r>
              <a:rPr lang="en-US" altLang="zh-CN" sz="2000" b="1" dirty="0"/>
              <a:t>Max-Heap-Insert(</a:t>
            </a:r>
            <a:r>
              <a:rPr lang="en-US" altLang="zh-CN" sz="2000" b="1" i="1" dirty="0"/>
              <a:t>A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x</a:t>
            </a:r>
            <a:r>
              <a:rPr lang="en-US" altLang="zh-CN" sz="2000" b="1" dirty="0"/>
              <a:t>)</a:t>
            </a:r>
          </a:p>
          <a:p>
            <a:pPr marL="640080" lvl="1">
              <a:spcBef>
                <a:spcPts val="600"/>
              </a:spcBef>
            </a:pPr>
            <a:r>
              <a:rPr lang="en-US" altLang="zh-CN" sz="2000" b="1" dirty="0"/>
              <a:t>Heap-Maximum(</a:t>
            </a:r>
            <a:r>
              <a:rPr lang="en-US" altLang="zh-CN" sz="2000" b="1" i="1" dirty="0"/>
              <a:t>A</a:t>
            </a:r>
            <a:r>
              <a:rPr lang="en-US" altLang="zh-CN" sz="2000" b="1" dirty="0"/>
              <a:t>): return </a:t>
            </a:r>
            <a:r>
              <a:rPr lang="en-US" altLang="zh-CN" sz="2000" b="1" i="1" dirty="0"/>
              <a:t>A</a:t>
            </a:r>
            <a:r>
              <a:rPr lang="en-US" altLang="zh-CN" sz="2000" b="1" dirty="0"/>
              <a:t>[1].</a:t>
            </a:r>
          </a:p>
          <a:p>
            <a:pPr marL="640080" lvl="1">
              <a:spcBef>
                <a:spcPts val="600"/>
              </a:spcBef>
            </a:pPr>
            <a:r>
              <a:rPr lang="en-US" altLang="zh-CN" sz="2000" b="1" dirty="0"/>
              <a:t>Heap-Extract-Max(</a:t>
            </a:r>
            <a:r>
              <a:rPr lang="en-US" altLang="zh-CN" sz="2000" b="1" i="1" dirty="0"/>
              <a:t>A</a:t>
            </a:r>
            <a:r>
              <a:rPr lang="en-US" altLang="zh-CN" sz="2000" b="1" dirty="0"/>
              <a:t>,</a:t>
            </a:r>
            <a:r>
              <a:rPr lang="en-US" altLang="zh-CN" sz="2000" b="1" i="1" dirty="0"/>
              <a:t> n</a:t>
            </a:r>
            <a:r>
              <a:rPr lang="en-US" altLang="zh-CN" sz="2000" b="1" dirty="0"/>
              <a:t>)</a:t>
            </a:r>
          </a:p>
          <a:p>
            <a:pPr marL="640080" lvl="1">
              <a:spcBef>
                <a:spcPts val="600"/>
              </a:spcBef>
            </a:pPr>
            <a:r>
              <a:rPr lang="en-US" altLang="zh-CN" sz="2000" b="1" dirty="0"/>
              <a:t>Heap-Increase-Key(</a:t>
            </a:r>
            <a:r>
              <a:rPr lang="en-US" altLang="zh-CN" sz="2000" b="1" i="1" dirty="0"/>
              <a:t>A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x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k</a:t>
            </a:r>
            <a:r>
              <a:rPr lang="en-US" altLang="zh-CN" sz="2000" b="1" dirty="0"/>
              <a:t>)</a:t>
            </a:r>
          </a:p>
          <a:p>
            <a:pPr lvl="1">
              <a:spcBef>
                <a:spcPts val="600"/>
              </a:spcBef>
            </a:pPr>
            <a:endParaRPr lang="en-US" altLang="zh-CN" sz="2000" b="1" dirty="0" smtClean="0">
              <a:solidFill>
                <a:schemeClr val="bg2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chemeClr val="bg2"/>
                </a:solidFill>
              </a:rPr>
              <a:t>用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最小堆</a:t>
            </a:r>
            <a:r>
              <a:rPr lang="zh-CN" altLang="en-US" sz="2400" b="1" dirty="0">
                <a:solidFill>
                  <a:schemeClr val="bg2"/>
                </a:solidFill>
              </a:rPr>
              <a:t>和它的操作实现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最小优先队列。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4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Heap-Extract-Max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01000" cy="52578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400" b="1" dirty="0" smtClean="0"/>
              <a:t>给定数组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:</a:t>
            </a:r>
          </a:p>
          <a:p>
            <a:pPr>
              <a:spcBef>
                <a:spcPts val="0"/>
              </a:spcBef>
            </a:pPr>
            <a:r>
              <a:rPr lang="zh-CN" altLang="en-US" sz="2200" b="1" dirty="0" smtClean="0"/>
              <a:t>确保堆不为空。</a:t>
            </a:r>
            <a:endParaRPr lang="en-US" sz="2200" b="1" dirty="0" smtClean="0"/>
          </a:p>
          <a:p>
            <a:pPr>
              <a:spcBef>
                <a:spcPts val="0"/>
              </a:spcBef>
            </a:pPr>
            <a:r>
              <a:rPr lang="zh-CN" altLang="en-US" sz="2200" b="1" dirty="0" smtClean="0"/>
              <a:t>复制最大元素</a:t>
            </a:r>
            <a:r>
              <a:rPr lang="en-US" sz="2200" b="1" dirty="0" smtClean="0"/>
              <a:t>(</a:t>
            </a:r>
            <a:r>
              <a:rPr lang="zh-CN" altLang="en-US" sz="2200" b="1" dirty="0" smtClean="0"/>
              <a:t>根结点</a:t>
            </a:r>
            <a:r>
              <a:rPr lang="en-US" sz="2200" b="1" dirty="0" smtClean="0"/>
              <a:t>).</a:t>
            </a:r>
          </a:p>
          <a:p>
            <a:pPr>
              <a:spcBef>
                <a:spcPts val="0"/>
              </a:spcBef>
            </a:pPr>
            <a:r>
              <a:rPr lang="zh-CN" altLang="en-US" sz="2200" b="1" dirty="0" smtClean="0"/>
              <a:t>把树中最后一个结点变成新的根结点。</a:t>
            </a:r>
            <a:endParaRPr lang="en-US" sz="2200" b="1" dirty="0" smtClean="0"/>
          </a:p>
          <a:p>
            <a:pPr>
              <a:spcBef>
                <a:spcPts val="0"/>
              </a:spcBef>
            </a:pPr>
            <a:r>
              <a:rPr lang="en-US" sz="2200" b="1" dirty="0" smtClean="0"/>
              <a:t>Re-</a:t>
            </a:r>
            <a:r>
              <a:rPr lang="en-US" sz="2200" b="1" dirty="0" err="1" smtClean="0"/>
              <a:t>heapify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减少一个结点的堆。</a:t>
            </a:r>
            <a:endParaRPr lang="en-US" altLang="zh-CN" sz="2200" b="1" dirty="0" smtClean="0"/>
          </a:p>
          <a:p>
            <a:pPr>
              <a:spcBef>
                <a:spcPts val="0"/>
              </a:spcBef>
            </a:pPr>
            <a:r>
              <a:rPr lang="zh-CN" altLang="en-US" sz="2200" b="1" dirty="0" smtClean="0"/>
              <a:t>返回复制的最大元素。</a:t>
            </a:r>
            <a:endParaRPr lang="en-US" sz="2200" b="1" dirty="0" smtClean="0"/>
          </a:p>
        </p:txBody>
      </p:sp>
      <p:pic>
        <p:nvPicPr>
          <p:cNvPr id="4935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57600"/>
            <a:ext cx="5334000" cy="2507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05400" y="3886199"/>
            <a:ext cx="1935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00CC"/>
                </a:solidFill>
              </a:rPr>
              <a:t>Running time:</a:t>
            </a:r>
            <a:endParaRPr lang="en-US" sz="2200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3886200"/>
            <a:ext cx="350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CC"/>
                </a:solidFill>
              </a:rPr>
              <a:t>                          Constant-time assignments plus time for Max-</a:t>
            </a:r>
            <a:r>
              <a:rPr lang="en-US" sz="2200" dirty="0" err="1" smtClean="0">
                <a:solidFill>
                  <a:srgbClr val="0000CC"/>
                </a:solidFill>
              </a:rPr>
              <a:t>Heapify</a:t>
            </a:r>
            <a:r>
              <a:rPr lang="en-US" sz="2200" dirty="0" smtClean="0">
                <a:solidFill>
                  <a:srgbClr val="0000CC"/>
                </a:solidFill>
              </a:rPr>
              <a:t>: </a:t>
            </a:r>
            <a:r>
              <a:rPr lang="en-US" sz="2200" dirty="0" smtClean="0">
                <a:solidFill>
                  <a:srgbClr val="0000CC"/>
                </a:solidFill>
                <a:sym typeface="Symbol"/>
              </a:rPr>
              <a:t>(lg </a:t>
            </a:r>
            <a:r>
              <a:rPr lang="en-US" sz="2200" i="1" dirty="0" smtClean="0">
                <a:solidFill>
                  <a:srgbClr val="0000CC"/>
                </a:solidFill>
                <a:sym typeface="Symbol"/>
              </a:rPr>
              <a:t>n</a:t>
            </a:r>
            <a:r>
              <a:rPr lang="en-US" sz="2200" dirty="0" smtClean="0">
                <a:solidFill>
                  <a:srgbClr val="0000CC"/>
                </a:solidFill>
                <a:sym typeface="Symbol"/>
              </a:rPr>
              <a:t>).</a:t>
            </a:r>
            <a:endParaRPr lang="en-US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5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541284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Heap-Increase-Key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2362200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 smtClean="0"/>
              <a:t>给定数组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元素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[</a:t>
            </a:r>
            <a:r>
              <a:rPr lang="en-US" sz="2400" b="1" i="1" dirty="0" err="1" smtClean="0"/>
              <a:t>i</a:t>
            </a:r>
            <a:r>
              <a:rPr lang="en-US" sz="2400" b="1" dirty="0" smtClean="0"/>
              <a:t>], </a:t>
            </a:r>
            <a:r>
              <a:rPr lang="zh-CN" altLang="en-US" sz="2400" b="1" dirty="0" smtClean="0"/>
              <a:t>和新的 </a:t>
            </a:r>
            <a:r>
              <a:rPr lang="en-US" sz="2400" b="1" i="1" dirty="0" smtClean="0"/>
              <a:t>key</a:t>
            </a:r>
            <a:r>
              <a:rPr lang="en-US" sz="2400" b="1" dirty="0" smtClean="0"/>
              <a:t>:</a:t>
            </a:r>
          </a:p>
          <a:p>
            <a:r>
              <a:rPr lang="zh-CN" altLang="en-US" sz="2200" b="1" dirty="0" smtClean="0">
                <a:solidFill>
                  <a:srgbClr val="FF0000"/>
                </a:solidFill>
              </a:rPr>
              <a:t>确保 </a:t>
            </a:r>
            <a:r>
              <a:rPr lang="en-US" sz="2200" b="1" i="1" dirty="0" smtClean="0">
                <a:solidFill>
                  <a:srgbClr val="FF0000"/>
                </a:solidFill>
              </a:rPr>
              <a:t>key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sym typeface="Symbol"/>
              </a:rPr>
              <a:t> </a:t>
            </a:r>
            <a:r>
              <a:rPr lang="en-US" sz="2200" b="1" i="1" dirty="0">
                <a:solidFill>
                  <a:srgbClr val="FF0000"/>
                </a:solidFill>
              </a:rPr>
              <a:t>A</a:t>
            </a:r>
            <a:r>
              <a:rPr lang="en-US" sz="2200" b="1" dirty="0">
                <a:solidFill>
                  <a:srgbClr val="FF0000"/>
                </a:solidFill>
              </a:rPr>
              <a:t>[</a:t>
            </a:r>
            <a:r>
              <a:rPr lang="en-US" sz="2200" b="1" i="1" dirty="0" err="1">
                <a:solidFill>
                  <a:srgbClr val="FF0000"/>
                </a:solidFill>
              </a:rPr>
              <a:t>i</a:t>
            </a:r>
            <a:r>
              <a:rPr lang="en-US" sz="2200" b="1" dirty="0" smtClean="0">
                <a:solidFill>
                  <a:srgbClr val="FF0000"/>
                </a:solidFill>
              </a:rPr>
              <a:t>]</a:t>
            </a:r>
          </a:p>
          <a:p>
            <a:r>
              <a:rPr lang="zh-CN" altLang="en-US" sz="2200" b="1" dirty="0" smtClean="0"/>
              <a:t>更新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]</a:t>
            </a:r>
            <a:r>
              <a:rPr lang="zh-CN" altLang="en-US" sz="2200" b="1" dirty="0" smtClean="0"/>
              <a:t>的</a:t>
            </a:r>
            <a:r>
              <a:rPr lang="en-US" sz="2200" b="1" dirty="0" smtClean="0"/>
              <a:t> key</a:t>
            </a:r>
          </a:p>
          <a:p>
            <a:r>
              <a:rPr lang="zh-CN" altLang="en-US" sz="2200" b="1" dirty="0" smtClean="0"/>
              <a:t>向上遍历树，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比较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i="1" dirty="0">
                <a:solidFill>
                  <a:srgbClr val="FF0000"/>
                </a:solidFill>
              </a:rPr>
              <a:t>A</a:t>
            </a:r>
            <a:r>
              <a:rPr lang="en-US" sz="2200" b="1" dirty="0">
                <a:solidFill>
                  <a:srgbClr val="FF0000"/>
                </a:solidFill>
              </a:rPr>
              <a:t>[</a:t>
            </a:r>
            <a:r>
              <a:rPr lang="en-US" sz="2200" b="1" i="1" dirty="0" err="1">
                <a:solidFill>
                  <a:srgbClr val="FF0000"/>
                </a:solidFill>
              </a:rPr>
              <a:t>i</a:t>
            </a:r>
            <a:r>
              <a:rPr lang="en-US" sz="2200" b="1" dirty="0">
                <a:solidFill>
                  <a:srgbClr val="FF0000"/>
                </a:solidFill>
              </a:rPr>
              <a:t>]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和它的父结点</a:t>
            </a:r>
            <a:r>
              <a:rPr lang="zh-CN" altLang="en-US" sz="2200" b="1" dirty="0" smtClean="0"/>
              <a:t>，有需要就交换值</a:t>
            </a:r>
            <a:r>
              <a:rPr lang="en-US" sz="2200" b="1" dirty="0" smtClean="0"/>
              <a:t>, </a:t>
            </a:r>
            <a:r>
              <a:rPr lang="zh-CN" altLang="en-US" sz="2200" b="1" dirty="0" smtClean="0"/>
              <a:t>直到</a:t>
            </a:r>
            <a:r>
              <a:rPr lang="en-US" sz="2200" b="1" dirty="0" smtClean="0"/>
              <a:t> </a:t>
            </a: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 err="1"/>
              <a:t>i</a:t>
            </a:r>
            <a:r>
              <a:rPr lang="en-US" sz="2200" b="1" dirty="0" smtClean="0"/>
              <a:t>]</a:t>
            </a:r>
            <a:r>
              <a:rPr lang="zh-CN" altLang="en-US" sz="2200" b="1" dirty="0" smtClean="0"/>
              <a:t>的</a:t>
            </a:r>
            <a:r>
              <a:rPr lang="en-US" sz="2200" b="1" dirty="0" smtClean="0"/>
              <a:t> key </a:t>
            </a:r>
            <a:r>
              <a:rPr lang="zh-CN" altLang="en-US" sz="2200" b="1" dirty="0" smtClean="0"/>
              <a:t>比它的父结点的</a:t>
            </a:r>
            <a:r>
              <a:rPr lang="en-US" sz="2200" b="1" dirty="0" smtClean="0"/>
              <a:t> key</a:t>
            </a:r>
            <a:r>
              <a:rPr lang="zh-CN" altLang="en-US" sz="2200" b="1" dirty="0" smtClean="0"/>
              <a:t>小</a:t>
            </a:r>
            <a:endParaRPr lang="en-US" sz="2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53690" y="3463870"/>
            <a:ext cx="1935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00CC"/>
                </a:solidFill>
              </a:rPr>
              <a:t>Running time:</a:t>
            </a:r>
            <a:endParaRPr lang="en-US" sz="2200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53690" y="3464004"/>
            <a:ext cx="38379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smtClean="0">
                <a:solidFill>
                  <a:srgbClr val="0000CC"/>
                </a:solidFill>
              </a:rPr>
              <a:t>                          Upward path 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from node </a:t>
            </a:r>
            <a:r>
              <a:rPr lang="en-US" sz="2200" i="1" dirty="0" err="1" smtClean="0">
                <a:solidFill>
                  <a:srgbClr val="0000CC"/>
                </a:solidFill>
              </a:rPr>
              <a:t>i</a:t>
            </a:r>
            <a:r>
              <a:rPr lang="en-US" sz="2200" dirty="0" smtClean="0">
                <a:solidFill>
                  <a:srgbClr val="0000CC"/>
                </a:solidFill>
              </a:rPr>
              <a:t> has length </a:t>
            </a:r>
            <a:r>
              <a:rPr lang="en-US" sz="2200" i="1" dirty="0" smtClean="0">
                <a:solidFill>
                  <a:srgbClr val="0000CC"/>
                </a:solidFill>
              </a:rPr>
              <a:t>O</a:t>
            </a:r>
            <a:r>
              <a:rPr lang="en-US" sz="2200" dirty="0" smtClean="0">
                <a:solidFill>
                  <a:srgbClr val="0000CC"/>
                </a:solidFill>
              </a:rPr>
              <a:t>(lg </a:t>
            </a:r>
            <a:r>
              <a:rPr lang="en-US" sz="2200" i="1" dirty="0" smtClean="0">
                <a:solidFill>
                  <a:srgbClr val="0000CC"/>
                </a:solidFill>
              </a:rPr>
              <a:t>n</a:t>
            </a:r>
            <a:r>
              <a:rPr lang="en-US" sz="22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in an </a:t>
            </a:r>
            <a:r>
              <a:rPr lang="en-US" sz="2200" i="1" dirty="0" smtClean="0">
                <a:solidFill>
                  <a:srgbClr val="0000CC"/>
                </a:solidFill>
              </a:rPr>
              <a:t>n</a:t>
            </a:r>
            <a:r>
              <a:rPr lang="en-US" sz="2200" dirty="0" smtClean="0">
                <a:solidFill>
                  <a:srgbClr val="0000CC"/>
                </a:solidFill>
              </a:rPr>
              <a:t>-element heap: </a:t>
            </a:r>
            <a:r>
              <a:rPr lang="en-US" sz="2200" i="1" dirty="0" smtClean="0">
                <a:solidFill>
                  <a:srgbClr val="0000CC"/>
                </a:solidFill>
                <a:sym typeface="Symbol"/>
              </a:rPr>
              <a:t>O</a:t>
            </a:r>
            <a:r>
              <a:rPr lang="en-US" sz="2200" dirty="0" smtClean="0">
                <a:solidFill>
                  <a:srgbClr val="0000CC"/>
                </a:solidFill>
                <a:sym typeface="Symbol"/>
              </a:rPr>
              <a:t>(lg </a:t>
            </a:r>
            <a:r>
              <a:rPr lang="en-US" sz="2200" i="1" dirty="0" smtClean="0">
                <a:solidFill>
                  <a:srgbClr val="0000CC"/>
                </a:solidFill>
                <a:sym typeface="Symbol"/>
              </a:rPr>
              <a:t>n</a:t>
            </a:r>
            <a:r>
              <a:rPr lang="en-US" sz="2200" dirty="0" smtClean="0">
                <a:solidFill>
                  <a:srgbClr val="0000CC"/>
                </a:solidFill>
                <a:sym typeface="Symbol"/>
              </a:rPr>
              <a:t>).</a:t>
            </a:r>
            <a:endParaRPr lang="en-US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</p:spPr>
        <p:txBody>
          <a:bodyPr/>
          <a:lstStyle/>
          <a:p>
            <a:r>
              <a:rPr lang="zh-CN" altLang="en-US" sz="2400" b="1" i="1" dirty="0" smtClean="0">
                <a:solidFill>
                  <a:srgbClr val="C00000"/>
                </a:solidFill>
              </a:rPr>
              <a:t>有序树 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是一</a:t>
            </a:r>
            <a:r>
              <a:rPr lang="zh-CN" altLang="en-US" sz="2400" dirty="0"/>
              <a:t>棵</a:t>
            </a:r>
            <a:r>
              <a:rPr lang="zh-CN" altLang="en-US" sz="2400" b="1" dirty="0" smtClean="0"/>
              <a:t>有根结点的树，其中每个结点的孩子结点都是有序的</a:t>
            </a:r>
            <a:r>
              <a:rPr lang="en-US" sz="2400" b="1" dirty="0" smtClean="0"/>
              <a:t> (</a:t>
            </a:r>
            <a:r>
              <a:rPr lang="zh-CN" altLang="en-US" sz="2400" b="1" dirty="0" smtClean="0"/>
              <a:t>第一、二个孩子结点等等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zh-CN" altLang="en-US" sz="2400" b="1" i="1" dirty="0">
                <a:solidFill>
                  <a:srgbClr val="C00000"/>
                </a:solidFill>
              </a:rPr>
              <a:t>二叉树 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是一</a:t>
            </a:r>
            <a:r>
              <a:rPr lang="zh-CN" altLang="en-US" sz="2400" dirty="0"/>
              <a:t>棵</a:t>
            </a:r>
            <a:r>
              <a:rPr lang="zh-CN" altLang="en-US" sz="2400" b="1" dirty="0"/>
              <a:t>有</a:t>
            </a:r>
            <a:r>
              <a:rPr lang="zh-CN" altLang="en-US" sz="2400" b="1" dirty="0">
                <a:solidFill>
                  <a:srgbClr val="0070C0"/>
                </a:solidFill>
              </a:rPr>
              <a:t>根结点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0070C0"/>
                </a:solidFill>
              </a:rPr>
              <a:t>有序树</a:t>
            </a:r>
            <a:r>
              <a:rPr lang="zh-CN" altLang="en-US" sz="2400" b="1" dirty="0"/>
              <a:t>，其中每个结点</a:t>
            </a:r>
            <a:r>
              <a:rPr lang="zh-CN" altLang="en-US" sz="2400" b="1" dirty="0">
                <a:solidFill>
                  <a:srgbClr val="FF0000"/>
                </a:solidFill>
              </a:rPr>
              <a:t>最多</a:t>
            </a:r>
            <a:r>
              <a:rPr lang="zh-CN" altLang="en-US" sz="2400" b="1" dirty="0"/>
              <a:t>有两个孩子结点，并且</a:t>
            </a:r>
            <a:r>
              <a:rPr lang="zh-CN" altLang="en-US" sz="2400" b="1" dirty="0">
                <a:solidFill>
                  <a:srgbClr val="0070C0"/>
                </a:solidFill>
              </a:rPr>
              <a:t>左孩子结点</a:t>
            </a:r>
            <a:r>
              <a:rPr lang="zh-CN" altLang="en-US" sz="2400" b="1" dirty="0"/>
              <a:t>和</a:t>
            </a:r>
            <a:r>
              <a:rPr lang="zh-CN" altLang="en-US" sz="2400" b="1" dirty="0">
                <a:solidFill>
                  <a:srgbClr val="0070C0"/>
                </a:solidFill>
              </a:rPr>
              <a:t>右孩子结点</a:t>
            </a:r>
            <a:r>
              <a:rPr lang="zh-CN" altLang="en-US" sz="2400" b="1" dirty="0"/>
              <a:t>可区分 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也就是说他们有不同属性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。</a:t>
            </a:r>
            <a:endParaRPr lang="en-US" altLang="zh-CN" sz="24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二叉树 </a:t>
            </a:r>
            <a:r>
              <a:rPr lang="en-US" sz="3600" b="1" dirty="0" smtClean="0">
                <a:solidFill>
                  <a:srgbClr val="0000CC"/>
                </a:solidFill>
              </a:rPr>
              <a:t>(1)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894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74" b="14820"/>
          <a:stretch/>
        </p:blipFill>
        <p:spPr bwMode="auto">
          <a:xfrm>
            <a:off x="1524000" y="3866694"/>
            <a:ext cx="5715000" cy="2305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07490" y="6091535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两棵不同的二叉树。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Heap-Increase-Key: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举例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pic>
        <p:nvPicPr>
          <p:cNvPr id="4966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543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71800" y="1375019"/>
            <a:ext cx="3835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Heap-Increase-Key(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, 15)</a:t>
            </a:r>
            <a:endParaRPr lang="en-US" sz="2400" dirty="0"/>
          </a:p>
        </p:txBody>
      </p:sp>
      <p:sp>
        <p:nvSpPr>
          <p:cNvPr id="3" name="椭圆 2"/>
          <p:cNvSpPr/>
          <p:nvPr/>
        </p:nvSpPr>
        <p:spPr bwMode="auto">
          <a:xfrm>
            <a:off x="5508104" y="4725144"/>
            <a:ext cx="648072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5364088" y="3192338"/>
            <a:ext cx="648072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827584" y="5229200"/>
            <a:ext cx="648072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202271" y="3192338"/>
            <a:ext cx="648072" cy="216024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30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Max-Heap-Insert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5257800"/>
          </a:xfrm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zh-CN" altLang="en-US" sz="2400" b="1" dirty="0" smtClean="0"/>
              <a:t>将 </a:t>
            </a:r>
            <a:r>
              <a:rPr lang="en-US" sz="2400" b="1" i="1" dirty="0" smtClean="0"/>
              <a:t>key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插入到堆中</a:t>
            </a:r>
            <a:r>
              <a:rPr lang="en-US" sz="2400" b="1" dirty="0" smtClean="0"/>
              <a:t>: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/>
              <a:t>增加堆的大小</a:t>
            </a:r>
            <a:endParaRPr lang="en-US" sz="2400" b="1" dirty="0" smtClean="0"/>
          </a:p>
          <a:p>
            <a:pPr>
              <a:spcBef>
                <a:spcPts val="300"/>
              </a:spcBef>
            </a:pPr>
            <a:r>
              <a:rPr lang="zh-CN" altLang="en-US" sz="2400" b="1" dirty="0" smtClean="0"/>
              <a:t>在堆的最后一个位置增加一个</a:t>
            </a:r>
            <a:r>
              <a:rPr lang="en-US" sz="2400" b="1" dirty="0" smtClean="0"/>
              <a:t> key </a:t>
            </a:r>
            <a:r>
              <a:rPr lang="zh-CN" altLang="en-US" sz="2400" b="1" dirty="0" smtClean="0"/>
              <a:t>为 </a:t>
            </a:r>
            <a:r>
              <a:rPr lang="en-US" sz="2400" b="1" dirty="0" smtClean="0"/>
              <a:t>– </a:t>
            </a:r>
            <a:r>
              <a:rPr lang="en-US" sz="2400" b="1" dirty="0" smtClean="0">
                <a:sym typeface="Symbol"/>
              </a:rPr>
              <a:t></a:t>
            </a:r>
            <a:r>
              <a:rPr lang="zh-CN" altLang="en-US" sz="2400" b="1" dirty="0" smtClean="0">
                <a:sym typeface="Symbol"/>
              </a:rPr>
              <a:t>的结点</a:t>
            </a:r>
            <a:endParaRPr lang="en-US" sz="2400" b="1" dirty="0" smtClean="0"/>
          </a:p>
          <a:p>
            <a:pPr>
              <a:spcBef>
                <a:spcPts val="300"/>
              </a:spcBef>
            </a:pPr>
            <a:r>
              <a:rPr lang="zh-CN" altLang="en-US" sz="2400" b="1" dirty="0" smtClean="0"/>
              <a:t>调用</a:t>
            </a:r>
            <a:r>
              <a:rPr lang="en-US" sz="2400" b="1" dirty="0" smtClean="0"/>
              <a:t> Heap-Increase-Key </a:t>
            </a:r>
          </a:p>
        </p:txBody>
      </p:sp>
      <p:pic>
        <p:nvPicPr>
          <p:cNvPr id="4956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5006975" cy="16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3757" y="4057471"/>
            <a:ext cx="1935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00CC"/>
                </a:solidFill>
              </a:rPr>
              <a:t>Running time:</a:t>
            </a:r>
            <a:endParaRPr lang="en-US" sz="2200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2973" y="4057471"/>
            <a:ext cx="3891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smtClean="0">
                <a:solidFill>
                  <a:srgbClr val="0000CC"/>
                </a:solidFill>
              </a:rPr>
              <a:t>                         </a:t>
            </a:r>
            <a:r>
              <a:rPr lang="en-US" sz="2400" dirty="0" smtClean="0">
                <a:solidFill>
                  <a:srgbClr val="0000CC"/>
                </a:solidFill>
              </a:rPr>
              <a:t>Constant time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assignments + time for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Heap-Increase-Key: </a:t>
            </a:r>
            <a:r>
              <a:rPr lang="en-US" sz="2200" i="1" dirty="0" smtClean="0">
                <a:solidFill>
                  <a:srgbClr val="0000CC"/>
                </a:solidFill>
                <a:sym typeface="Symbol"/>
              </a:rPr>
              <a:t>O</a:t>
            </a:r>
            <a:r>
              <a:rPr lang="en-US" sz="2200" dirty="0" smtClean="0">
                <a:solidFill>
                  <a:srgbClr val="0000CC"/>
                </a:solidFill>
                <a:sym typeface="Symbol"/>
              </a:rPr>
              <a:t>(lg </a:t>
            </a:r>
            <a:r>
              <a:rPr lang="en-US" sz="2200" i="1" dirty="0" smtClean="0">
                <a:solidFill>
                  <a:srgbClr val="0000CC"/>
                </a:solidFill>
                <a:sym typeface="Symbol"/>
              </a:rPr>
              <a:t>n</a:t>
            </a:r>
            <a:r>
              <a:rPr lang="en-US" sz="2200" dirty="0" smtClean="0">
                <a:solidFill>
                  <a:srgbClr val="0000CC"/>
                </a:solidFill>
                <a:sym typeface="Symbol"/>
              </a:rPr>
              <a:t>).</a:t>
            </a:r>
            <a:endParaRPr lang="en-US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4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500" b="1" dirty="0" smtClean="0">
                <a:solidFill>
                  <a:srgbClr val="0000CC"/>
                </a:solidFill>
              </a:rPr>
              <a:t>用堆实现优先队列</a:t>
            </a:r>
            <a:r>
              <a:rPr lang="en-US" sz="35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500" b="1" dirty="0" smtClean="0">
                <a:solidFill>
                  <a:srgbClr val="0000CC"/>
                </a:solidFill>
              </a:rPr>
              <a:t>总结</a:t>
            </a:r>
            <a:endParaRPr lang="en-US" sz="3500" b="1" dirty="0" smtClean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5105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chemeClr val="bg2"/>
                </a:solidFill>
              </a:rPr>
              <a:t>优先队列操作的运行时间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(lg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).</a:t>
            </a:r>
          </a:p>
          <a:p>
            <a:pPr marL="640080" lvl="1">
              <a:spcBef>
                <a:spcPts val="600"/>
              </a:spcBef>
            </a:pPr>
            <a:r>
              <a:rPr lang="en-US" sz="2200" b="1" dirty="0" smtClean="0"/>
              <a:t>Max-Heap-Insert(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, </a:t>
            </a:r>
            <a:r>
              <a:rPr lang="en-US" sz="2200" b="1" i="1" dirty="0" smtClean="0"/>
              <a:t>x</a:t>
            </a:r>
            <a:r>
              <a:rPr lang="en-US" sz="2200" b="1" dirty="0" smtClean="0"/>
              <a:t>): </a:t>
            </a:r>
            <a:r>
              <a:rPr lang="en-US" sz="2200" b="1" i="1" dirty="0"/>
              <a:t>O</a:t>
            </a:r>
            <a:r>
              <a:rPr lang="en-US" sz="2200" b="1" dirty="0"/>
              <a:t>(lg </a:t>
            </a:r>
            <a:r>
              <a:rPr lang="en-US" sz="2200" b="1" i="1" dirty="0"/>
              <a:t>n</a:t>
            </a:r>
            <a:r>
              <a:rPr lang="en-US" sz="2200" b="1" dirty="0"/>
              <a:t>)</a:t>
            </a:r>
            <a:endParaRPr lang="en-US" sz="2200" b="1" dirty="0" smtClean="0"/>
          </a:p>
          <a:p>
            <a:pPr marL="640080" lvl="1">
              <a:spcBef>
                <a:spcPts val="600"/>
              </a:spcBef>
            </a:pPr>
            <a:r>
              <a:rPr lang="en-US" sz="2200" b="1" dirty="0" smtClean="0"/>
              <a:t>Heap-Maximum(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): </a:t>
            </a:r>
            <a:r>
              <a:rPr lang="en-US" sz="2200" b="1" dirty="0"/>
              <a:t>return </a:t>
            </a:r>
            <a:r>
              <a:rPr lang="en-US" sz="2200" b="1" i="1" dirty="0"/>
              <a:t>A</a:t>
            </a:r>
            <a:r>
              <a:rPr lang="en-US" sz="2200" b="1" dirty="0"/>
              <a:t>[1</a:t>
            </a:r>
            <a:r>
              <a:rPr lang="en-US" sz="2200" b="1" dirty="0" smtClean="0"/>
              <a:t>]: </a:t>
            </a:r>
            <a:r>
              <a:rPr lang="en-US" sz="2200" b="1" i="1" dirty="0" smtClean="0"/>
              <a:t>O</a:t>
            </a:r>
            <a:r>
              <a:rPr lang="en-US" sz="2200" b="1" dirty="0" smtClean="0"/>
              <a:t>(1)</a:t>
            </a:r>
            <a:endParaRPr lang="en-US" sz="2200" b="1" dirty="0"/>
          </a:p>
          <a:p>
            <a:pPr marL="640080" lvl="1">
              <a:spcBef>
                <a:spcPts val="600"/>
              </a:spcBef>
            </a:pPr>
            <a:r>
              <a:rPr lang="en-US" sz="2200" b="1" dirty="0"/>
              <a:t>Heap-Extract-Max(</a:t>
            </a:r>
            <a:r>
              <a:rPr lang="en-US" sz="2200" b="1" i="1" dirty="0"/>
              <a:t>A</a:t>
            </a:r>
            <a:r>
              <a:rPr lang="en-US" sz="2200" b="1" dirty="0"/>
              <a:t>,</a:t>
            </a:r>
            <a:r>
              <a:rPr lang="en-US" sz="2200" b="1" i="1" dirty="0"/>
              <a:t> n</a:t>
            </a:r>
            <a:r>
              <a:rPr lang="en-US" sz="2200" b="1" dirty="0" smtClean="0"/>
              <a:t>): </a:t>
            </a:r>
            <a:r>
              <a:rPr lang="en-US" sz="2200" b="1" i="1" dirty="0"/>
              <a:t>O</a:t>
            </a:r>
            <a:r>
              <a:rPr lang="en-US" sz="2200" b="1" dirty="0"/>
              <a:t>(lg </a:t>
            </a:r>
            <a:r>
              <a:rPr lang="en-US" sz="2200" b="1" i="1" dirty="0"/>
              <a:t>n</a:t>
            </a:r>
            <a:r>
              <a:rPr lang="en-US" sz="2200" b="1" dirty="0"/>
              <a:t>)</a:t>
            </a:r>
          </a:p>
          <a:p>
            <a:pPr marL="640080" lvl="1">
              <a:spcBef>
                <a:spcPts val="600"/>
              </a:spcBef>
            </a:pPr>
            <a:r>
              <a:rPr lang="en-US" sz="2200" b="1" dirty="0"/>
              <a:t>Heap-Increase-Key(</a:t>
            </a:r>
            <a:r>
              <a:rPr lang="en-US" sz="2200" b="1" i="1" dirty="0"/>
              <a:t>A</a:t>
            </a:r>
            <a:r>
              <a:rPr lang="en-US" sz="2200" b="1" dirty="0"/>
              <a:t>, </a:t>
            </a:r>
            <a:r>
              <a:rPr lang="en-US" sz="2200" b="1" i="1" dirty="0"/>
              <a:t>x</a:t>
            </a:r>
            <a:r>
              <a:rPr lang="en-US" sz="2200" b="1" dirty="0"/>
              <a:t>, </a:t>
            </a:r>
            <a:r>
              <a:rPr lang="en-US" sz="2200" b="1" i="1" dirty="0"/>
              <a:t>k</a:t>
            </a:r>
            <a:r>
              <a:rPr lang="en-US" sz="2200" b="1" dirty="0" smtClean="0"/>
              <a:t>): </a:t>
            </a:r>
            <a:r>
              <a:rPr lang="en-US" sz="2200" b="1" i="1" dirty="0"/>
              <a:t>O</a:t>
            </a:r>
            <a:r>
              <a:rPr lang="en-US" sz="2200" b="1" dirty="0"/>
              <a:t>(lg </a:t>
            </a:r>
            <a:r>
              <a:rPr lang="en-US" sz="2200" b="1" i="1" dirty="0"/>
              <a:t>n</a:t>
            </a:r>
            <a:r>
              <a:rPr lang="en-US" sz="2200" b="1" dirty="0" smtClean="0"/>
              <a:t>)</a:t>
            </a:r>
          </a:p>
          <a:p>
            <a:pPr marL="347472">
              <a:spcBef>
                <a:spcPts val="600"/>
              </a:spcBef>
            </a:pPr>
            <a:r>
              <a:rPr lang="zh-CN" altLang="en-US" sz="2400" b="1" dirty="0" smtClean="0"/>
              <a:t>除了 </a:t>
            </a:r>
            <a:r>
              <a:rPr lang="en-US" sz="2400" b="1" dirty="0" smtClean="0"/>
              <a:t>Heap-Maximum(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), </a:t>
            </a:r>
            <a:r>
              <a:rPr lang="zh-CN" altLang="en-US" sz="2400" b="1" dirty="0" smtClean="0"/>
              <a:t>其他操作的运行时间以堆的高度为界。</a:t>
            </a:r>
            <a:endParaRPr lang="en-US" sz="2400" b="1" dirty="0" smtClean="0"/>
          </a:p>
          <a:p>
            <a:pPr marL="747522" lvl="1">
              <a:spcBef>
                <a:spcPts val="600"/>
              </a:spcBef>
            </a:pPr>
            <a:r>
              <a:rPr lang="zh-CN" altLang="en-US" sz="2200" b="1" dirty="0" smtClean="0"/>
              <a:t>有些操作向上执行。</a:t>
            </a:r>
            <a:endParaRPr lang="en-US" sz="2200" b="1" dirty="0" smtClean="0"/>
          </a:p>
          <a:p>
            <a:pPr marL="747522" lvl="1">
              <a:spcBef>
                <a:spcPts val="600"/>
              </a:spcBef>
            </a:pPr>
            <a:r>
              <a:rPr lang="zh-CN" altLang="en-US" sz="2200" b="1" dirty="0" smtClean="0"/>
              <a:t>有些操作向下执行。</a:t>
            </a:r>
            <a:endParaRPr lang="en-US" sz="2200" b="1" dirty="0" smtClean="0"/>
          </a:p>
        </p:txBody>
      </p:sp>
      <p:sp>
        <p:nvSpPr>
          <p:cNvPr id="2" name="下弧形箭头 1"/>
          <p:cNvSpPr/>
          <p:nvPr/>
        </p:nvSpPr>
        <p:spPr bwMode="auto">
          <a:xfrm rot="16200000">
            <a:off x="5141252" y="2427700"/>
            <a:ext cx="1525792" cy="648072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1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优先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队列的其他操作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chemeClr val="bg2"/>
                </a:solidFill>
              </a:rPr>
              <a:t>假定一个集合 </a:t>
            </a:r>
            <a:r>
              <a:rPr lang="en-US" sz="2400" b="1" i="1" dirty="0" smtClean="0">
                <a:solidFill>
                  <a:schemeClr val="bg2"/>
                </a:solidFill>
              </a:rPr>
              <a:t>S</a:t>
            </a:r>
            <a:r>
              <a:rPr lang="en-US" sz="2400" b="1" dirty="0" smtClean="0">
                <a:solidFill>
                  <a:schemeClr val="bg2"/>
                </a:solidFill>
              </a:rPr>
              <a:t> 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中，每个元素 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e 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有两个属性：</a:t>
            </a:r>
            <a:endParaRPr lang="en-US" sz="2400" b="1" dirty="0" smtClean="0">
              <a:solidFill>
                <a:schemeClr val="bg2"/>
              </a:solidFill>
            </a:endParaRPr>
          </a:p>
          <a:p>
            <a:pPr marL="640080" lvl="1">
              <a:spcBef>
                <a:spcPts val="600"/>
              </a:spcBef>
            </a:pPr>
            <a:r>
              <a:rPr lang="en-US" sz="2200" b="1" dirty="0"/>
              <a:t>i</a:t>
            </a:r>
            <a:r>
              <a:rPr lang="en-US" sz="2200" b="1" dirty="0" smtClean="0"/>
              <a:t>d :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唯一定义 </a:t>
            </a:r>
            <a:r>
              <a:rPr lang="en-US" sz="2200" b="1" i="1" dirty="0" smtClean="0">
                <a:solidFill>
                  <a:srgbClr val="FF0000"/>
                </a:solidFill>
              </a:rPr>
              <a:t>e</a:t>
            </a:r>
          </a:p>
          <a:p>
            <a:pPr marL="640080" lvl="1">
              <a:spcBef>
                <a:spcPts val="600"/>
              </a:spcBef>
            </a:pPr>
            <a:r>
              <a:rPr lang="en-US" sz="2200" b="1" dirty="0"/>
              <a:t>p</a:t>
            </a:r>
            <a:r>
              <a:rPr lang="en-US" sz="2200" b="1" dirty="0" smtClean="0"/>
              <a:t>riority</a:t>
            </a:r>
            <a:r>
              <a:rPr lang="en-US" sz="2200" b="1" dirty="0" smtClean="0">
                <a:solidFill>
                  <a:srgbClr val="FF0000"/>
                </a:solidFill>
              </a:rPr>
              <a:t>: </a:t>
            </a:r>
            <a:r>
              <a:rPr lang="en-US" sz="2200" b="1" i="1" dirty="0" smtClean="0">
                <a:solidFill>
                  <a:srgbClr val="FF0000"/>
                </a:solidFill>
              </a:rPr>
              <a:t>e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的优先级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 marL="240030">
              <a:spcBef>
                <a:spcPts val="600"/>
              </a:spcBef>
            </a:pPr>
            <a:r>
              <a:rPr lang="zh-CN" altLang="en-US" sz="2400" b="1" dirty="0" smtClean="0"/>
              <a:t>操作</a:t>
            </a:r>
            <a:r>
              <a:rPr lang="en-US" sz="2400" b="1" dirty="0" smtClean="0"/>
              <a:t>:</a:t>
            </a:r>
          </a:p>
          <a:p>
            <a:pPr marL="640080" lvl="1">
              <a:spcBef>
                <a:spcPts val="600"/>
              </a:spcBef>
            </a:pPr>
            <a:r>
              <a:rPr lang="en-US" sz="2200" b="1" dirty="0" smtClean="0"/>
              <a:t>Find(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, </a:t>
            </a:r>
            <a:r>
              <a:rPr lang="en-US" sz="2200" b="1" i="1" dirty="0" smtClean="0"/>
              <a:t>x</a:t>
            </a:r>
            <a:r>
              <a:rPr lang="en-US" sz="2200" b="1" dirty="0" smtClean="0"/>
              <a:t>): </a:t>
            </a:r>
            <a:r>
              <a:rPr lang="zh-CN" altLang="en-US" sz="2200" b="1" dirty="0" smtClean="0"/>
              <a:t>在</a:t>
            </a:r>
            <a:r>
              <a:rPr lang="en-US" altLang="zh-CN" sz="2200" b="1" dirty="0" smtClean="0"/>
              <a:t>S</a:t>
            </a:r>
            <a:r>
              <a:rPr lang="zh-CN" altLang="en-US" sz="2200" b="1" dirty="0" smtClean="0"/>
              <a:t>中找到 </a:t>
            </a:r>
            <a:r>
              <a:rPr lang="en-US" sz="2200" b="1" i="1" dirty="0" smtClean="0"/>
              <a:t>id</a:t>
            </a:r>
            <a:r>
              <a:rPr lang="en-US" sz="2200" b="1" dirty="0" smtClean="0"/>
              <a:t> = </a:t>
            </a:r>
            <a:r>
              <a:rPr lang="en-US" sz="2200" b="1" i="1" dirty="0" smtClean="0"/>
              <a:t>x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元素的优先级。</a:t>
            </a:r>
            <a:endParaRPr lang="en-US" sz="2200" b="1" dirty="0" smtClean="0"/>
          </a:p>
          <a:p>
            <a:pPr marL="640080" lvl="1">
              <a:spcBef>
                <a:spcPts val="600"/>
              </a:spcBef>
            </a:pPr>
            <a:r>
              <a:rPr lang="en-US" sz="2200" b="1" dirty="0" err="1" smtClean="0"/>
              <a:t>ChangePriority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, </a:t>
            </a:r>
            <a:r>
              <a:rPr lang="en-US" sz="2200" b="1" i="1" dirty="0" smtClean="0"/>
              <a:t>x</a:t>
            </a:r>
            <a:r>
              <a:rPr lang="en-US" sz="2200" b="1" dirty="0" smtClean="0"/>
              <a:t>, </a:t>
            </a:r>
            <a:r>
              <a:rPr lang="en-US" sz="2200" b="1" i="1" dirty="0" smtClean="0"/>
              <a:t>p</a:t>
            </a:r>
            <a:r>
              <a:rPr lang="en-US" sz="2200" b="1" dirty="0" smtClean="0"/>
              <a:t>): </a:t>
            </a:r>
            <a:r>
              <a:rPr lang="zh-CN" altLang="en-US" sz="2200" b="1" dirty="0"/>
              <a:t>将</a:t>
            </a:r>
            <a:r>
              <a:rPr lang="en-US" sz="2200" b="1" dirty="0" smtClean="0"/>
              <a:t> id = </a:t>
            </a:r>
            <a:r>
              <a:rPr lang="en-US" sz="2200" b="1" i="1" dirty="0" smtClean="0"/>
              <a:t>x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元素的优先级变为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p</a:t>
            </a:r>
            <a:r>
              <a:rPr lang="zh-CN" altLang="en-US" sz="2200" b="1" dirty="0" smtClean="0"/>
              <a:t>，可变大，也可变小。</a:t>
            </a:r>
            <a:endParaRPr lang="en-US" sz="2200" b="1" dirty="0" smtClean="0"/>
          </a:p>
          <a:p>
            <a:pPr marL="347472">
              <a:spcBef>
                <a:spcPts val="600"/>
              </a:spcBef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问题 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用堆实现</a:t>
            </a:r>
            <a:r>
              <a:rPr lang="en-US" sz="2400" b="1" dirty="0" smtClean="0"/>
              <a:t>Find(</a:t>
            </a:r>
            <a:r>
              <a:rPr lang="en-US" sz="2400" b="1" i="1" dirty="0" smtClean="0"/>
              <a:t>S</a:t>
            </a:r>
            <a:r>
              <a:rPr lang="en-US" sz="2400" b="1" dirty="0"/>
              <a:t>, </a:t>
            </a:r>
            <a:r>
              <a:rPr lang="en-US" sz="2400" b="1" i="1" dirty="0"/>
              <a:t>x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的运行时间</a:t>
            </a:r>
            <a:r>
              <a:rPr lang="en-US" sz="2400" b="1" dirty="0" smtClean="0"/>
              <a:t>?</a:t>
            </a:r>
          </a:p>
          <a:p>
            <a:pPr marL="347472">
              <a:spcBef>
                <a:spcPts val="600"/>
              </a:spcBef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答案 </a:t>
            </a:r>
            <a:r>
              <a:rPr lang="en-US" sz="2400" b="1" dirty="0" smtClean="0"/>
              <a:t>: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), </a:t>
            </a:r>
            <a:r>
              <a:rPr lang="zh-CN" altLang="en-US" sz="2400" b="1" dirty="0" smtClean="0"/>
              <a:t>堆中的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元素不按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排序</a:t>
            </a:r>
            <a:r>
              <a:rPr lang="zh-CN" altLang="en-US" sz="2400" b="1" dirty="0" smtClean="0"/>
              <a:t>。</a:t>
            </a:r>
            <a:r>
              <a:rPr lang="en-US" sz="2400" b="1" dirty="0" smtClean="0"/>
              <a:t> </a:t>
            </a:r>
          </a:p>
          <a:p>
            <a:pPr marL="240030">
              <a:spcBef>
                <a:spcPts val="600"/>
              </a:spcBef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6913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改进</a:t>
            </a:r>
            <a:r>
              <a:rPr lang="en-US" sz="3600" b="1" dirty="0" smtClean="0">
                <a:solidFill>
                  <a:srgbClr val="0000CC"/>
                </a:solidFill>
              </a:rPr>
              <a:t>Find(</a:t>
            </a:r>
            <a:r>
              <a:rPr lang="en-US" sz="3600" b="1" i="1" dirty="0" smtClean="0">
                <a:solidFill>
                  <a:srgbClr val="0000CC"/>
                </a:solidFill>
              </a:rPr>
              <a:t>S</a:t>
            </a:r>
            <a:r>
              <a:rPr lang="en-US" sz="3600" b="1" dirty="0">
                <a:solidFill>
                  <a:srgbClr val="0000CC"/>
                </a:solidFill>
              </a:rPr>
              <a:t>, </a:t>
            </a:r>
            <a:r>
              <a:rPr lang="en-US" sz="3600" b="1" i="1" dirty="0">
                <a:solidFill>
                  <a:srgbClr val="0000CC"/>
                </a:solidFill>
              </a:rPr>
              <a:t>x</a:t>
            </a:r>
            <a:r>
              <a:rPr lang="en-US" sz="3600" b="1" dirty="0">
                <a:solidFill>
                  <a:srgbClr val="0000CC"/>
                </a:solidFill>
              </a:rPr>
              <a:t>)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chemeClr val="bg2"/>
                </a:solidFill>
              </a:rPr>
              <a:t>如何使</a:t>
            </a:r>
            <a:r>
              <a:rPr lang="en-US" sz="2400" b="1" dirty="0" smtClean="0"/>
              <a:t>Find(</a:t>
            </a:r>
            <a:r>
              <a:rPr lang="en-US" sz="2400" b="1" i="1" dirty="0" smtClean="0"/>
              <a:t>S</a:t>
            </a:r>
            <a:r>
              <a:rPr lang="en-US" sz="2400" b="1" dirty="0"/>
              <a:t>, </a:t>
            </a:r>
            <a:r>
              <a:rPr lang="en-US" sz="2400" b="1" i="1" dirty="0"/>
              <a:t>x</a:t>
            </a:r>
            <a:r>
              <a:rPr lang="en-US" sz="2400" b="1" dirty="0" smtClean="0"/>
              <a:t>) </a:t>
            </a:r>
            <a:r>
              <a:rPr lang="zh-CN" altLang="en-US" sz="2400" b="1" dirty="0" smtClean="0"/>
              <a:t>的运行时间成为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(1) </a:t>
            </a:r>
            <a:r>
              <a:rPr lang="zh-CN" altLang="en-US" sz="2400" b="1" dirty="0"/>
              <a:t>？</a:t>
            </a:r>
            <a:endParaRPr lang="en-US" sz="2400" b="1" dirty="0" smtClean="0"/>
          </a:p>
          <a:p>
            <a:pPr>
              <a:spcBef>
                <a:spcPts val="600"/>
              </a:spcBef>
            </a:pPr>
            <a:r>
              <a:rPr lang="zh-CN" altLang="en-US" sz="2400" b="1" dirty="0" smtClean="0"/>
              <a:t>用另一个数组</a:t>
            </a:r>
            <a:r>
              <a:rPr lang="en-US" altLang="zh-CN" sz="2400" b="1" dirty="0"/>
              <a:t>“handle”</a:t>
            </a:r>
            <a:r>
              <a:rPr lang="zh-CN" altLang="en-US" sz="2400" b="1" dirty="0" smtClean="0"/>
              <a:t>追踪堆中每个元素的位置，如果</a:t>
            </a:r>
            <a:r>
              <a:rPr lang="en-US" sz="2400" b="1" dirty="0" smtClean="0"/>
              <a:t> id</a:t>
            </a:r>
            <a:r>
              <a:rPr lang="en-US" altLang="zh-CN" sz="2400" b="1" dirty="0" smtClean="0"/>
              <a:t>=</a:t>
            </a:r>
            <a:r>
              <a:rPr lang="en-US" sz="2400" b="1" dirty="0" smtClean="0"/>
              <a:t> </a:t>
            </a:r>
            <a:r>
              <a:rPr lang="en-US" sz="2400" b="1" i="1" dirty="0"/>
              <a:t>x</a:t>
            </a:r>
            <a:r>
              <a:rPr lang="en-US" sz="2400" b="1" dirty="0"/>
              <a:t> </a:t>
            </a:r>
            <a:r>
              <a:rPr lang="zh-CN" altLang="en-US" sz="2400" b="1" dirty="0" smtClean="0"/>
              <a:t>元素不在堆中，</a:t>
            </a:r>
            <a:r>
              <a:rPr lang="en-US" altLang="zh-CN" sz="2400" b="1" dirty="0"/>
              <a:t> “handle” </a:t>
            </a:r>
            <a:r>
              <a:rPr lang="zh-CN" altLang="en-US" sz="2400" b="1" dirty="0" smtClean="0"/>
              <a:t>中的值为</a:t>
            </a:r>
            <a:r>
              <a:rPr lang="en-US" sz="2400" b="1" dirty="0" smtClean="0"/>
              <a:t> </a:t>
            </a:r>
            <a:r>
              <a:rPr lang="en-US" sz="2400" b="1" dirty="0"/>
              <a:t>“impossible value</a:t>
            </a:r>
            <a:r>
              <a:rPr lang="en-US" sz="2400" b="1" dirty="0" smtClean="0"/>
              <a:t>”</a:t>
            </a:r>
            <a:r>
              <a:rPr lang="zh-CN" altLang="en-US" sz="2400" b="1" dirty="0" smtClean="0"/>
              <a:t>。</a:t>
            </a:r>
            <a:endParaRPr lang="en-US" sz="2400" b="1" dirty="0" smtClean="0"/>
          </a:p>
          <a:p>
            <a:pPr>
              <a:spcBef>
                <a:spcPts val="600"/>
              </a:spcBef>
            </a:pPr>
            <a:r>
              <a:rPr lang="zh-CN" altLang="en-US" sz="2400" b="1" dirty="0" smtClean="0"/>
              <a:t>假定</a:t>
            </a:r>
            <a:r>
              <a:rPr lang="en-US" sz="2400" b="1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lang="zh-CN" altLang="en-US" sz="2200" b="1" dirty="0" smtClean="0"/>
              <a:t>优先队列最多有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个元素</a:t>
            </a:r>
            <a:r>
              <a:rPr lang="en-US" sz="2200" b="1" dirty="0" smtClean="0"/>
              <a:t> </a:t>
            </a:r>
          </a:p>
          <a:p>
            <a:pPr lvl="1">
              <a:spcBef>
                <a:spcPts val="600"/>
              </a:spcBef>
            </a:pPr>
            <a:r>
              <a:rPr lang="en-US" sz="2200" b="1" dirty="0" smtClean="0">
                <a:solidFill>
                  <a:srgbClr val="FF0000"/>
                </a:solidFill>
              </a:rPr>
              <a:t>id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是</a:t>
            </a:r>
            <a:r>
              <a:rPr lang="en-US" sz="2200" b="1" dirty="0" smtClean="0">
                <a:solidFill>
                  <a:srgbClr val="FF0000"/>
                </a:solidFill>
              </a:rPr>
              <a:t>1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至</a:t>
            </a:r>
            <a:r>
              <a:rPr lang="en-US" sz="2200" b="1" i="1" dirty="0" smtClean="0">
                <a:solidFill>
                  <a:srgbClr val="FF0000"/>
                </a:solidFill>
              </a:rPr>
              <a:t>n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之间的整数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sz="2200" b="1" dirty="0"/>
              <a:t>不</a:t>
            </a:r>
            <a:r>
              <a:rPr lang="zh-CN" altLang="en-US" sz="2200" b="1" dirty="0" smtClean="0"/>
              <a:t>存在相同</a:t>
            </a:r>
            <a:r>
              <a:rPr lang="en-US" sz="2200" b="1" dirty="0" smtClean="0"/>
              <a:t>id </a:t>
            </a:r>
            <a:r>
              <a:rPr lang="zh-CN" altLang="en-US" sz="2200" b="1" dirty="0" smtClean="0"/>
              <a:t>的元素</a:t>
            </a:r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376751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改进</a:t>
            </a:r>
            <a:r>
              <a:rPr lang="en-US" sz="3600" b="1" dirty="0" smtClean="0">
                <a:solidFill>
                  <a:srgbClr val="0000CC"/>
                </a:solidFill>
              </a:rPr>
              <a:t>Find(</a:t>
            </a:r>
            <a:r>
              <a:rPr lang="en-US" sz="3600" b="1" i="1" dirty="0" smtClean="0">
                <a:solidFill>
                  <a:srgbClr val="0000CC"/>
                </a:solidFill>
              </a:rPr>
              <a:t>S</a:t>
            </a:r>
            <a:r>
              <a:rPr lang="en-US" sz="3600" b="1" dirty="0">
                <a:solidFill>
                  <a:srgbClr val="0000CC"/>
                </a:solidFill>
              </a:rPr>
              <a:t>, </a:t>
            </a:r>
            <a:r>
              <a:rPr lang="en-US" sz="3600" b="1" i="1" dirty="0">
                <a:solidFill>
                  <a:srgbClr val="0000CC"/>
                </a:solidFill>
              </a:rPr>
              <a:t>x</a:t>
            </a:r>
            <a:r>
              <a:rPr lang="en-US" sz="3600" b="1" dirty="0" smtClean="0">
                <a:solidFill>
                  <a:srgbClr val="0000CC"/>
                </a:solidFill>
              </a:rPr>
              <a:t>) (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续</a:t>
            </a:r>
            <a:r>
              <a:rPr lang="en-US" sz="3600" b="1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 smtClean="0"/>
              <a:t>引入一个新的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数组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 .. 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zh-CN" altLang="en-US" sz="2400" b="1" dirty="0" smtClean="0"/>
              <a:t>追踪元素的位置</a:t>
            </a:r>
            <a:r>
              <a:rPr lang="en-US" sz="2400" b="1" dirty="0" smtClean="0"/>
              <a:t>: </a:t>
            </a:r>
            <a:r>
              <a:rPr lang="en-US" sz="2400" b="1" i="1" dirty="0" smtClean="0"/>
              <a:t>L</a:t>
            </a:r>
            <a:r>
              <a:rPr lang="en-US" sz="2400" b="1" dirty="0" smtClean="0"/>
              <a:t>[</a:t>
            </a:r>
            <a:r>
              <a:rPr lang="en-US" sz="2400" b="1" i="1" dirty="0" err="1" smtClean="0"/>
              <a:t>i</a:t>
            </a:r>
            <a:r>
              <a:rPr lang="en-US" sz="2400" b="1" dirty="0" smtClean="0"/>
              <a:t>] </a:t>
            </a:r>
            <a:r>
              <a:rPr lang="zh-CN" altLang="en-US" sz="2400" b="1" dirty="0" smtClean="0"/>
              <a:t>存储</a:t>
            </a:r>
            <a:r>
              <a:rPr lang="en-US" sz="2400" b="1" dirty="0" smtClean="0"/>
              <a:t>id = </a:t>
            </a:r>
            <a:r>
              <a:rPr lang="en-US" sz="2400" b="1" i="1" dirty="0" err="1" smtClean="0"/>
              <a:t>i</a:t>
            </a:r>
            <a:r>
              <a:rPr lang="zh-CN" altLang="en-US" sz="2400" b="1" dirty="0" smtClean="0"/>
              <a:t>的元素的位置。</a:t>
            </a:r>
            <a:endParaRPr lang="en-US" sz="2400" b="1" dirty="0" smtClean="0"/>
          </a:p>
          <a:p>
            <a:pPr>
              <a:spcBef>
                <a:spcPts val="600"/>
              </a:spcBef>
            </a:pPr>
            <a:r>
              <a:rPr lang="zh-CN" altLang="en-US" sz="2400" b="1" dirty="0" smtClean="0"/>
              <a:t>两个数组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[1 </a:t>
            </a:r>
            <a:r>
              <a:rPr lang="en-US" sz="2400" b="1" dirty="0"/>
              <a:t>.. </a:t>
            </a:r>
            <a:r>
              <a:rPr lang="en-US" sz="2400" b="1" i="1" dirty="0"/>
              <a:t>n</a:t>
            </a:r>
            <a:r>
              <a:rPr lang="en-US" sz="2400" b="1" dirty="0" smtClean="0"/>
              <a:t>] </a:t>
            </a:r>
            <a:r>
              <a:rPr lang="zh-CN" altLang="en-US" sz="2400" b="1" dirty="0" smtClean="0"/>
              <a:t>和 </a:t>
            </a:r>
            <a:r>
              <a:rPr lang="en-US" sz="2400" b="1" i="1" dirty="0" smtClean="0"/>
              <a:t>L</a:t>
            </a:r>
            <a:r>
              <a:rPr lang="en-US" sz="2400" b="1" dirty="0" smtClean="0"/>
              <a:t>[1 </a:t>
            </a:r>
            <a:r>
              <a:rPr lang="en-US" sz="2400" b="1" dirty="0"/>
              <a:t>.. </a:t>
            </a:r>
            <a:r>
              <a:rPr lang="en-US" sz="2400" b="1" i="1" dirty="0"/>
              <a:t>n</a:t>
            </a:r>
            <a:r>
              <a:rPr lang="en-US" sz="2400" b="1" dirty="0" smtClean="0"/>
              <a:t>]</a:t>
            </a:r>
          </a:p>
          <a:p>
            <a:pPr lvl="1">
              <a:spcBef>
                <a:spcPts val="600"/>
              </a:spcBef>
            </a:pPr>
            <a:r>
              <a:rPr lang="en-US" sz="2200" b="1" i="1" dirty="0" smtClean="0"/>
              <a:t>A</a:t>
            </a:r>
            <a:r>
              <a:rPr lang="en-US" sz="2200" b="1" dirty="0" smtClean="0"/>
              <a:t>[1 </a:t>
            </a:r>
            <a:r>
              <a:rPr lang="en-US" sz="2200" b="1" dirty="0"/>
              <a:t>.. </a:t>
            </a:r>
            <a:r>
              <a:rPr lang="en-US" sz="2200" b="1" i="1" dirty="0"/>
              <a:t>n</a:t>
            </a:r>
            <a:r>
              <a:rPr lang="en-US" sz="2200" b="1" dirty="0"/>
              <a:t>]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存储元素的</a:t>
            </a:r>
            <a:r>
              <a:rPr lang="en-US" sz="2200" b="1" dirty="0" smtClean="0"/>
              <a:t>ids </a:t>
            </a:r>
            <a:r>
              <a:rPr lang="zh-CN" altLang="en-US" sz="2200" b="1" dirty="0" smtClean="0"/>
              <a:t>和优先级</a:t>
            </a:r>
            <a:r>
              <a:rPr lang="en-US" sz="2200" b="1" dirty="0" smtClean="0"/>
              <a:t>, </a:t>
            </a:r>
            <a:r>
              <a:rPr lang="en-US" sz="2200" b="1" i="1" dirty="0" smtClean="0">
                <a:solidFill>
                  <a:srgbClr val="FF0000"/>
                </a:solidFill>
              </a:rPr>
              <a:t>A</a:t>
            </a:r>
            <a:r>
              <a:rPr lang="en-US" sz="2200" b="1" dirty="0" smtClean="0">
                <a:solidFill>
                  <a:srgbClr val="FF0000"/>
                </a:solidFill>
              </a:rPr>
              <a:t>[1 </a:t>
            </a:r>
            <a:r>
              <a:rPr lang="en-US" sz="2200" b="1" dirty="0">
                <a:solidFill>
                  <a:srgbClr val="FF0000"/>
                </a:solidFill>
              </a:rPr>
              <a:t>.. </a:t>
            </a:r>
            <a:r>
              <a:rPr lang="en-US" sz="2200" b="1" i="1" dirty="0">
                <a:solidFill>
                  <a:srgbClr val="FF0000"/>
                </a:solidFill>
              </a:rPr>
              <a:t>n</a:t>
            </a:r>
            <a:r>
              <a:rPr lang="en-US" sz="2200" b="1" dirty="0">
                <a:solidFill>
                  <a:srgbClr val="FF0000"/>
                </a:solidFill>
              </a:rPr>
              <a:t>]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是堆</a:t>
            </a:r>
            <a:r>
              <a:rPr lang="zh-CN" altLang="en-US" sz="2200" b="1" dirty="0" smtClean="0"/>
              <a:t>。</a:t>
            </a:r>
            <a:endParaRPr lang="en-US" sz="2200" b="1" dirty="0" smtClean="0"/>
          </a:p>
          <a:p>
            <a:pPr lvl="1">
              <a:spcBef>
                <a:spcPts val="600"/>
              </a:spcBef>
            </a:pPr>
            <a:r>
              <a:rPr lang="en-US" sz="2200" b="1" i="1" dirty="0"/>
              <a:t>L</a:t>
            </a:r>
            <a:r>
              <a:rPr lang="en-US" sz="2200" b="1" dirty="0"/>
              <a:t>[1 .. </a:t>
            </a:r>
            <a:r>
              <a:rPr lang="en-US" sz="2200" b="1" i="1" dirty="0"/>
              <a:t>n</a:t>
            </a:r>
            <a:r>
              <a:rPr lang="en-US" sz="2200" b="1" dirty="0"/>
              <a:t>]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存储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[1 </a:t>
            </a:r>
            <a:r>
              <a:rPr lang="en-US" sz="2200" b="1" dirty="0"/>
              <a:t>.. </a:t>
            </a:r>
            <a:r>
              <a:rPr lang="en-US" sz="2200" b="1" i="1" dirty="0"/>
              <a:t>n</a:t>
            </a:r>
            <a:r>
              <a:rPr lang="en-US" sz="2200" b="1" dirty="0" smtClean="0"/>
              <a:t>]</a:t>
            </a:r>
            <a:r>
              <a:rPr lang="zh-CN" altLang="en-US" sz="2200" b="1" dirty="0" smtClean="0"/>
              <a:t>中元素的位置。</a:t>
            </a:r>
            <a:endParaRPr lang="en-US" sz="2200" b="1" dirty="0" smtClean="0"/>
          </a:p>
          <a:p>
            <a:pPr>
              <a:spcBef>
                <a:spcPts val="600"/>
              </a:spcBef>
            </a:pPr>
            <a:r>
              <a:rPr lang="en-US" sz="2400" b="1" i="1" dirty="0"/>
              <a:t>L</a:t>
            </a:r>
            <a:r>
              <a:rPr lang="en-US" sz="2400" b="1" dirty="0"/>
              <a:t>[1 .. </a:t>
            </a:r>
            <a:r>
              <a:rPr lang="en-US" sz="2400" b="1" i="1" dirty="0"/>
              <a:t>n</a:t>
            </a:r>
            <a:r>
              <a:rPr lang="en-US" sz="2400" b="1" dirty="0"/>
              <a:t>] </a:t>
            </a:r>
            <a:r>
              <a:rPr lang="zh-CN" altLang="en-US" sz="2400" b="1" dirty="0" smtClean="0"/>
              <a:t>可以在</a:t>
            </a:r>
            <a:r>
              <a:rPr lang="en-US" altLang="zh-CN" sz="2400" b="1" i="1" dirty="0"/>
              <a:t>O</a:t>
            </a:r>
            <a:r>
              <a:rPr lang="en-US" altLang="zh-CN" sz="2400" b="1" dirty="0"/>
              <a:t>(1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时间找到任何给定</a:t>
            </a:r>
            <a:r>
              <a:rPr lang="en-US" sz="2400" b="1" dirty="0" smtClean="0"/>
              <a:t> id = 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的元素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该元素是 </a:t>
            </a:r>
            <a:r>
              <a:rPr lang="en-US" sz="2400" b="1" i="1" dirty="0" smtClean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[</a:t>
            </a:r>
            <a:r>
              <a:rPr lang="en-US" sz="2400" b="1" i="1" dirty="0" smtClean="0">
                <a:solidFill>
                  <a:srgbClr val="FF0000"/>
                </a:solidFill>
              </a:rPr>
              <a:t>L</a:t>
            </a:r>
            <a:r>
              <a:rPr lang="en-US" sz="2400" b="1" dirty="0" smtClean="0">
                <a:solidFill>
                  <a:srgbClr val="FF0000"/>
                </a:solidFill>
              </a:rPr>
              <a:t>[</a:t>
            </a:r>
            <a:r>
              <a:rPr lang="en-US" sz="2400" b="1" i="1" dirty="0" smtClean="0">
                <a:solidFill>
                  <a:srgbClr val="FF0000"/>
                </a:solidFill>
              </a:rPr>
              <a:t>x</a:t>
            </a:r>
            <a:r>
              <a:rPr lang="en-US" sz="2400" b="1" dirty="0" smtClean="0">
                <a:solidFill>
                  <a:srgbClr val="FF0000"/>
                </a:solidFill>
              </a:rPr>
              <a:t>]]</a:t>
            </a:r>
            <a:r>
              <a:rPr lang="zh-CN" altLang="en-US" sz="2400" b="1" dirty="0" smtClean="0"/>
              <a:t>。</a:t>
            </a:r>
            <a:endParaRPr lang="en-US" sz="2400" b="1" dirty="0" smtClean="0"/>
          </a:p>
          <a:p>
            <a:pPr>
              <a:spcBef>
                <a:spcPts val="600"/>
              </a:spcBef>
            </a:pPr>
            <a:r>
              <a:rPr lang="zh-CN" altLang="en-US" sz="2400" b="1" dirty="0" smtClean="0"/>
              <a:t>如果</a:t>
            </a:r>
            <a:r>
              <a:rPr lang="en-US" sz="2400" b="1" i="1" dirty="0" smtClean="0"/>
              <a:t>A</a:t>
            </a:r>
            <a:r>
              <a:rPr lang="zh-CN" altLang="en-US" sz="2400" b="1" dirty="0" smtClean="0"/>
              <a:t>中有元素移动，它们的位置也需要在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L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中更新，这时用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(1</a:t>
            </a:r>
            <a:r>
              <a:rPr lang="en-US" sz="2400" b="1" dirty="0"/>
              <a:t>) </a:t>
            </a:r>
            <a:r>
              <a:rPr lang="zh-CN" altLang="en-US" sz="2400" b="1" dirty="0" smtClean="0"/>
              <a:t>时间实现</a:t>
            </a:r>
            <a:r>
              <a:rPr lang="en-US" sz="2400" b="1" dirty="0" smtClean="0"/>
              <a:t>Find(</a:t>
            </a:r>
            <a:r>
              <a:rPr lang="en-US" sz="2400" b="1" i="1" dirty="0" smtClean="0"/>
              <a:t>S</a:t>
            </a:r>
            <a:r>
              <a:rPr lang="en-US" sz="2400" b="1" dirty="0"/>
              <a:t>, </a:t>
            </a:r>
            <a:r>
              <a:rPr lang="en-US" sz="2400" b="1" i="1" dirty="0"/>
              <a:t>x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的代价。</a:t>
            </a:r>
            <a:r>
              <a:rPr lang="en-US" sz="2400" b="1" dirty="0" smtClean="0"/>
              <a:t> 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 smtClean="0"/>
              <a:t>元素有多个属性，用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(1) </a:t>
            </a:r>
            <a:r>
              <a:rPr lang="zh-CN" altLang="en-US" sz="2400" b="1" dirty="0" smtClean="0"/>
              <a:t>时间实现</a:t>
            </a:r>
            <a:r>
              <a:rPr lang="en-US" sz="2400" b="1" dirty="0" smtClean="0"/>
              <a:t>Find(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：</a:t>
            </a:r>
            <a:r>
              <a:rPr lang="en-US" sz="2400" b="1" dirty="0" smtClean="0"/>
              <a:t>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扩展堆</a:t>
            </a:r>
            <a:r>
              <a:rPr lang="zh-CN" altLang="en-US" sz="2400" b="1" dirty="0" smtClean="0"/>
              <a:t>。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89080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改进</a:t>
            </a:r>
            <a:r>
              <a:rPr lang="en-US" sz="3600" b="1" dirty="0" smtClean="0">
                <a:solidFill>
                  <a:srgbClr val="0000CC"/>
                </a:solidFill>
              </a:rPr>
              <a:t>Find(</a:t>
            </a:r>
            <a:r>
              <a:rPr lang="en-US" sz="3600" b="1" i="1" dirty="0" smtClean="0">
                <a:solidFill>
                  <a:srgbClr val="0000CC"/>
                </a:solidFill>
              </a:rPr>
              <a:t>S</a:t>
            </a:r>
            <a:r>
              <a:rPr lang="en-US" sz="3600" b="1" dirty="0">
                <a:solidFill>
                  <a:srgbClr val="0000CC"/>
                </a:solidFill>
              </a:rPr>
              <a:t>, </a:t>
            </a:r>
            <a:r>
              <a:rPr lang="en-US" sz="3600" b="1" i="1" dirty="0">
                <a:solidFill>
                  <a:srgbClr val="0000CC"/>
                </a:solidFill>
              </a:rPr>
              <a:t>x</a:t>
            </a:r>
            <a:r>
              <a:rPr lang="en-US" sz="3600" b="1" dirty="0" smtClean="0">
                <a:solidFill>
                  <a:srgbClr val="0000CC"/>
                </a:solidFill>
              </a:rPr>
              <a:t>) (</a:t>
            </a:r>
            <a:r>
              <a:rPr lang="zh-CN" altLang="en-US" sz="3600" b="1" dirty="0">
                <a:solidFill>
                  <a:srgbClr val="0000CC"/>
                </a:solidFill>
              </a:rPr>
              <a:t>续</a:t>
            </a:r>
            <a:r>
              <a:rPr lang="en-US" sz="3600" b="1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25192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举例 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最大堆，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= 5</a:t>
            </a:r>
            <a:r>
              <a:rPr lang="zh-CN" altLang="en-US" sz="2400" b="1" dirty="0" smtClean="0"/>
              <a:t>。</a:t>
            </a:r>
            <a:endParaRPr lang="en-US" sz="2400" b="1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 smtClean="0"/>
              <a:t> 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b="1" dirty="0"/>
          </a:p>
          <a:p>
            <a:pPr marL="0" indent="0">
              <a:spcBef>
                <a:spcPts val="600"/>
              </a:spcBef>
              <a:buNone/>
            </a:pPr>
            <a:endParaRPr lang="en-US" sz="2400" b="1" dirty="0" smtClean="0"/>
          </a:p>
          <a:p>
            <a:pPr marL="0" indent="0">
              <a:spcBef>
                <a:spcPts val="600"/>
              </a:spcBef>
              <a:buNone/>
            </a:pPr>
            <a:endParaRPr lang="en-US" sz="2400" b="1" dirty="0"/>
          </a:p>
          <a:p>
            <a:pPr marL="0" indent="0">
              <a:spcBef>
                <a:spcPts val="600"/>
              </a:spcBef>
              <a:buNone/>
            </a:pPr>
            <a:endParaRPr lang="en-US" sz="2400" b="1" dirty="0" smtClean="0"/>
          </a:p>
          <a:p>
            <a:pPr>
              <a:spcBef>
                <a:spcPts val="600"/>
              </a:spcBef>
            </a:pPr>
            <a:r>
              <a:rPr lang="en-US" sz="2400" b="1" dirty="0" smtClean="0"/>
              <a:t>After Heap-Extract-Max(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, 4):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819400" y="198120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3306" y="20097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1, 9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2100243" y="2714655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4149" y="2743200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, 7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 bwMode="auto">
          <a:xfrm>
            <a:off x="3601507" y="274320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5413" y="27717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, 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1295401" y="335280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9307" y="33813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, </a:t>
            </a:r>
            <a:r>
              <a:rPr lang="en-US" dirty="0"/>
              <a:t>3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2438400" y="2409855"/>
            <a:ext cx="457200" cy="36189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3220507" y="2362200"/>
            <a:ext cx="437093" cy="40954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1732494" y="3118741"/>
            <a:ext cx="457200" cy="36189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800600" y="2249345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A</a:t>
            </a:r>
            <a:r>
              <a:rPr lang="en-US" sz="2200" dirty="0" smtClean="0"/>
              <a:t>      1,9    2,7   3,6   4,3    </a:t>
            </a:r>
            <a:endParaRPr lang="en-US" sz="2200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410200" y="2249345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6019800" y="224934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6579574" y="2248020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7162800" y="224934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7772400" y="224934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410200" y="188589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1       2        3      4        5     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8612" y="3182855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L</a:t>
            </a:r>
            <a:r>
              <a:rPr lang="en-US" sz="2200" dirty="0" smtClean="0"/>
              <a:t>        1      2       3      4      -1</a:t>
            </a:r>
            <a:endParaRPr lang="en-US" sz="2200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5408212" y="3182855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6017812" y="318285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6577586" y="3181530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7160812" y="318285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7770412" y="318285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408212" y="281940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1       2        3      4        5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 bwMode="auto">
          <a:xfrm>
            <a:off x="2590800" y="480060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34706" y="48291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, </a:t>
            </a:r>
            <a:r>
              <a:rPr lang="en-US" dirty="0"/>
              <a:t>7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1871643" y="5534055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15549" y="5562600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4, 3 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 bwMode="auto">
          <a:xfrm>
            <a:off x="3372907" y="556260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16813" y="55911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, 6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 bwMode="auto">
          <a:xfrm flipH="1">
            <a:off x="2209800" y="5229255"/>
            <a:ext cx="457200" cy="36189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2991907" y="5181600"/>
            <a:ext cx="437093" cy="40954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802588" y="4674513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A</a:t>
            </a:r>
            <a:r>
              <a:rPr lang="en-US" sz="2200" dirty="0" smtClean="0"/>
              <a:t>       2,7   4,3   3,6    </a:t>
            </a:r>
            <a:endParaRPr lang="en-US" sz="2200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5412188" y="4674513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6021788" y="467451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6581562" y="4673188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7164788" y="467451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7774388" y="467451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5412188" y="432429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1       2        3      4        5    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800600" y="5608023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L</a:t>
            </a:r>
            <a:r>
              <a:rPr lang="en-US" sz="2200" dirty="0" smtClean="0"/>
              <a:t>       -1      1       3      2      -1</a:t>
            </a:r>
            <a:endParaRPr lang="en-US" sz="2200" dirty="0"/>
          </a:p>
        </p:txBody>
      </p:sp>
      <p:sp>
        <p:nvSpPr>
          <p:cNvPr id="64" name="Rectangle 63"/>
          <p:cNvSpPr/>
          <p:nvPr/>
        </p:nvSpPr>
        <p:spPr bwMode="auto">
          <a:xfrm>
            <a:off x="5410200" y="5608023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>
            <a:off x="6019800" y="56080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6579574" y="5606698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7162800" y="56080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7772400" y="56080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5410200" y="525780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1       2        3      4        5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3638490"/>
            <a:ext cx="3959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-1 indicates missing element.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529565" y="6019800"/>
            <a:ext cx="2700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how </a:t>
            </a:r>
            <a:r>
              <a:rPr lang="en-US" i="1" dirty="0" smtClean="0"/>
              <a:t>L</a:t>
            </a:r>
            <a:r>
              <a:rPr lang="en-US" dirty="0" smtClean="0"/>
              <a:t> is updated.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9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43" grpId="0" animBg="1"/>
      <p:bldP spid="44" grpId="0"/>
      <p:bldP spid="45" grpId="0" animBg="1"/>
      <p:bldP spid="46" grpId="0"/>
      <p:bldP spid="56" grpId="0"/>
      <p:bldP spid="57" grpId="0" animBg="1"/>
      <p:bldP spid="62" grpId="0"/>
      <p:bldP spid="63" grpId="0"/>
      <p:bldP spid="64" grpId="0" animBg="1"/>
      <p:bldP spid="69" grpId="0"/>
      <p:bldP spid="5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改进</a:t>
            </a:r>
            <a:r>
              <a:rPr lang="en-US" sz="3600" b="1" dirty="0" smtClean="0">
                <a:solidFill>
                  <a:srgbClr val="0000CC"/>
                </a:solidFill>
              </a:rPr>
              <a:t>Find(</a:t>
            </a:r>
            <a:r>
              <a:rPr lang="en-US" sz="3600" b="1" i="1" dirty="0" smtClean="0">
                <a:solidFill>
                  <a:srgbClr val="0000CC"/>
                </a:solidFill>
              </a:rPr>
              <a:t>S</a:t>
            </a:r>
            <a:r>
              <a:rPr lang="en-US" sz="3600" b="1" dirty="0">
                <a:solidFill>
                  <a:srgbClr val="0000CC"/>
                </a:solidFill>
              </a:rPr>
              <a:t>, </a:t>
            </a:r>
            <a:r>
              <a:rPr lang="en-US" sz="3600" b="1" i="1" dirty="0">
                <a:solidFill>
                  <a:srgbClr val="0000CC"/>
                </a:solidFill>
              </a:rPr>
              <a:t>x</a:t>
            </a:r>
            <a:r>
              <a:rPr lang="en-US" sz="3600" b="1" dirty="0" smtClean="0">
                <a:solidFill>
                  <a:srgbClr val="0000CC"/>
                </a:solidFill>
              </a:rPr>
              <a:t>) (</a:t>
            </a:r>
            <a:r>
              <a:rPr lang="zh-CN" altLang="en-US" sz="3600" b="1" smtClean="0">
                <a:solidFill>
                  <a:srgbClr val="0000CC"/>
                </a:solidFill>
              </a:rPr>
              <a:t>续</a:t>
            </a:r>
            <a:r>
              <a:rPr lang="en-US" sz="3600" b="1" smtClean="0">
                <a:solidFill>
                  <a:srgbClr val="0000CC"/>
                </a:solidFill>
              </a:rPr>
              <a:t>)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2519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1" dirty="0" smtClean="0"/>
              <a:t>After </a:t>
            </a:r>
            <a:r>
              <a:rPr lang="en-US" sz="2400" b="1" dirty="0" err="1" smtClean="0"/>
              <a:t>ChangePriority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, </a:t>
            </a:r>
            <a:r>
              <a:rPr lang="en-US" sz="2400" b="1" dirty="0"/>
              <a:t>4</a:t>
            </a:r>
            <a:r>
              <a:rPr lang="en-US" sz="2400" b="1" dirty="0" smtClean="0"/>
              <a:t>, </a:t>
            </a:r>
            <a:r>
              <a:rPr lang="en-US" sz="2400" b="1" dirty="0"/>
              <a:t>8</a:t>
            </a:r>
            <a:r>
              <a:rPr lang="en-US" sz="2400" b="1" dirty="0" smtClean="0"/>
              <a:t>):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b="1" dirty="0"/>
          </a:p>
        </p:txBody>
      </p:sp>
      <p:sp>
        <p:nvSpPr>
          <p:cNvPr id="41" name="Oval 40"/>
          <p:cNvSpPr/>
          <p:nvPr/>
        </p:nvSpPr>
        <p:spPr bwMode="auto">
          <a:xfrm>
            <a:off x="2375451" y="245751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9357" y="248605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4, 8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 bwMode="auto">
          <a:xfrm>
            <a:off x="1656294" y="3190965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00200" y="3219510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, 7 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 bwMode="auto">
          <a:xfrm>
            <a:off x="3157558" y="321951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01464" y="324805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, 6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 bwMode="auto">
          <a:xfrm flipH="1">
            <a:off x="1994451" y="2886165"/>
            <a:ext cx="457200" cy="36189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2776558" y="2838510"/>
            <a:ext cx="437093" cy="40954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587239" y="2331423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A</a:t>
            </a:r>
            <a:r>
              <a:rPr lang="en-US" sz="2200" dirty="0" smtClean="0"/>
              <a:t>       4,8   2,7   3,6      </a:t>
            </a:r>
            <a:endParaRPr lang="en-US" sz="2200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5196839" y="2331423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5806439" y="23314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6366213" y="2330098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6949439" y="23314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7559039" y="23314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5196839" y="196209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1       2        3      4        5    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585251" y="3341133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L</a:t>
            </a:r>
            <a:r>
              <a:rPr lang="en-US" sz="2200" dirty="0" smtClean="0"/>
              <a:t>       -1      2       3      1      -1</a:t>
            </a:r>
            <a:endParaRPr lang="en-US" sz="2200" dirty="0"/>
          </a:p>
        </p:txBody>
      </p:sp>
      <p:sp>
        <p:nvSpPr>
          <p:cNvPr id="64" name="Rectangle 63"/>
          <p:cNvSpPr/>
          <p:nvPr/>
        </p:nvSpPr>
        <p:spPr bwMode="auto">
          <a:xfrm>
            <a:off x="5194851" y="3341133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>
            <a:off x="5804451" y="334113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6364225" y="3339808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6947451" y="334113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7557051" y="334113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5194851" y="297180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1       2        3      4        5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203848" y="4725144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作业：</a:t>
            </a:r>
            <a:r>
              <a:rPr lang="en-US" altLang="zh-CN" dirty="0" smtClean="0"/>
              <a:t>6.3-3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48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05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 smtClean="0"/>
              <a:t>在一</a:t>
            </a:r>
            <a:r>
              <a:rPr lang="zh-CN" altLang="en-US" sz="2400" dirty="0"/>
              <a:t>棵</a:t>
            </a:r>
            <a:r>
              <a:rPr lang="zh-CN" altLang="en-US" sz="2400" b="1" dirty="0" smtClean="0"/>
              <a:t>二叉树中，</a:t>
            </a:r>
            <a:r>
              <a:rPr lang="zh-CN" altLang="en-US" sz="2400" b="1" i="1" dirty="0" smtClean="0">
                <a:solidFill>
                  <a:srgbClr val="C00000"/>
                </a:solidFill>
              </a:rPr>
              <a:t>一个结点的深度 </a:t>
            </a:r>
            <a:r>
              <a:rPr lang="zh-CN" altLang="en-US" sz="2400" b="1" dirty="0" smtClean="0"/>
              <a:t>是从这个结点到根结点的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简单路径上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边的数目</a:t>
            </a:r>
            <a:r>
              <a:rPr lang="zh-CN" altLang="en-US" sz="2400" b="1" dirty="0" smtClean="0"/>
              <a:t>。</a:t>
            </a:r>
            <a:endParaRPr lang="en-US" sz="2400" b="1" dirty="0" smtClean="0"/>
          </a:p>
          <a:p>
            <a:pPr marL="342900" lvl="1" indent="-342900">
              <a:spcBef>
                <a:spcPts val="600"/>
              </a:spcBef>
              <a:buClrTx/>
            </a:pPr>
            <a:r>
              <a:rPr lang="zh-CN" altLang="en-US" b="1" i="1" dirty="0" smtClean="0">
                <a:solidFill>
                  <a:srgbClr val="C00000"/>
                </a:solidFill>
              </a:rPr>
              <a:t>一颗树 </a:t>
            </a:r>
            <a:r>
              <a:rPr lang="en-US" b="1" i="1" dirty="0" smtClean="0">
                <a:solidFill>
                  <a:srgbClr val="C00000"/>
                </a:solidFill>
              </a:rPr>
              <a:t>T</a:t>
            </a:r>
            <a:r>
              <a:rPr lang="zh-CN" altLang="en-US" b="1" i="1" dirty="0" smtClean="0">
                <a:solidFill>
                  <a:srgbClr val="C00000"/>
                </a:solidFill>
              </a:rPr>
              <a:t>的深度</a:t>
            </a:r>
            <a:r>
              <a:rPr lang="en-US" b="1" i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/>
              <a:t>是树中所有结点最大的深度。</a:t>
            </a:r>
            <a:endParaRPr lang="en-US" b="1" dirty="0" smtClean="0"/>
          </a:p>
          <a:p>
            <a:pPr>
              <a:spcBef>
                <a:spcPts val="600"/>
              </a:spcBef>
            </a:pPr>
            <a:r>
              <a:rPr lang="zh-CN" altLang="en-US" sz="2400" b="1" i="1" dirty="0" smtClean="0">
                <a:solidFill>
                  <a:srgbClr val="CC3300"/>
                </a:solidFill>
              </a:rPr>
              <a:t>一个结点的高度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/>
              <a:t>= </a:t>
            </a:r>
            <a:r>
              <a:rPr lang="zh-CN" altLang="en-US" sz="2400" b="1" dirty="0" smtClean="0"/>
              <a:t>从该结点到一个叶子结点的最长简单路径的边数。</a:t>
            </a:r>
            <a:endParaRPr lang="en-US" sz="2400" b="1" dirty="0"/>
          </a:p>
          <a:p>
            <a:pPr>
              <a:spcBef>
                <a:spcPts val="600"/>
              </a:spcBef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一棵树 </a:t>
            </a:r>
            <a:r>
              <a:rPr lang="en-US" sz="2400" b="1" i="1" dirty="0" smtClean="0">
                <a:solidFill>
                  <a:srgbClr val="C00000"/>
                </a:solidFill>
              </a:rPr>
              <a:t>T </a:t>
            </a:r>
            <a:r>
              <a:rPr lang="zh-CN" altLang="en-US" sz="2400" b="1" i="1" dirty="0" smtClean="0">
                <a:solidFill>
                  <a:srgbClr val="C00000"/>
                </a:solidFill>
              </a:rPr>
              <a:t>的高度</a:t>
            </a:r>
            <a:r>
              <a:rPr lang="en-US" sz="2400" b="1" i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/>
              <a:t>= </a:t>
            </a:r>
            <a:r>
              <a:rPr lang="zh-CN" altLang="en-US" sz="2400" b="1" dirty="0" smtClean="0"/>
              <a:t>树的根结点的高度</a:t>
            </a:r>
            <a:r>
              <a:rPr lang="en-US" sz="2400" b="1" dirty="0" smtClean="0"/>
              <a:t>= </a:t>
            </a:r>
            <a:r>
              <a:rPr lang="zh-CN" altLang="en-US" sz="2400" b="1" dirty="0" smtClean="0"/>
              <a:t>树的深度</a:t>
            </a:r>
            <a:endParaRPr lang="en-US" sz="2400" b="1" i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二叉树 </a:t>
            </a:r>
            <a:r>
              <a:rPr lang="en-US" sz="3600" b="1" dirty="0" smtClean="0">
                <a:solidFill>
                  <a:srgbClr val="0000CC"/>
                </a:solidFill>
              </a:rPr>
              <a:t>(2)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5" b="14820"/>
          <a:stretch/>
        </p:blipFill>
        <p:spPr bwMode="auto">
          <a:xfrm>
            <a:off x="1447800" y="4038600"/>
            <a:ext cx="2731273" cy="245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01871" y="4419600"/>
            <a:ext cx="2743200" cy="14465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200" dirty="0" smtClean="0"/>
              <a:t>结点</a:t>
            </a:r>
            <a:r>
              <a:rPr lang="en-US" sz="2200" dirty="0" smtClean="0"/>
              <a:t>2</a:t>
            </a:r>
            <a:r>
              <a:rPr lang="zh-CN" altLang="en-US" sz="2200" dirty="0" smtClean="0"/>
              <a:t>的深度</a:t>
            </a:r>
            <a:r>
              <a:rPr lang="en-US" sz="2200" dirty="0" smtClean="0"/>
              <a:t> = 1</a:t>
            </a:r>
          </a:p>
          <a:p>
            <a:r>
              <a:rPr lang="zh-CN" altLang="en-US" sz="2200" dirty="0" smtClean="0"/>
              <a:t>树</a:t>
            </a:r>
            <a:r>
              <a:rPr lang="en-US" sz="2200" i="1" dirty="0" smtClean="0"/>
              <a:t>T</a:t>
            </a:r>
            <a:r>
              <a:rPr lang="en-US" sz="2200" dirty="0" smtClean="0"/>
              <a:t> </a:t>
            </a:r>
            <a:r>
              <a:rPr lang="zh-CN" altLang="en-US" sz="2200" dirty="0" smtClean="0"/>
              <a:t>的深度 </a:t>
            </a:r>
            <a:r>
              <a:rPr lang="en-US" sz="2200" dirty="0" smtClean="0"/>
              <a:t>= 3</a:t>
            </a:r>
          </a:p>
          <a:p>
            <a:r>
              <a:rPr lang="zh-CN" altLang="en-US" sz="2200" dirty="0" smtClean="0"/>
              <a:t>结点</a:t>
            </a:r>
            <a:r>
              <a:rPr lang="en-US" sz="2200" dirty="0" smtClean="0"/>
              <a:t>2</a:t>
            </a:r>
            <a:r>
              <a:rPr lang="zh-CN" altLang="en-US" sz="2200" dirty="0" smtClean="0"/>
              <a:t>的高度</a:t>
            </a:r>
            <a:r>
              <a:rPr lang="en-US" sz="2200" dirty="0" smtClean="0"/>
              <a:t> = 2</a:t>
            </a:r>
          </a:p>
          <a:p>
            <a:r>
              <a:rPr lang="zh-CN" altLang="en-US" sz="2200" dirty="0" smtClean="0"/>
              <a:t>树</a:t>
            </a:r>
            <a:r>
              <a:rPr lang="en-US" sz="2200" i="1" dirty="0" smtClean="0"/>
              <a:t>T </a:t>
            </a:r>
            <a:r>
              <a:rPr lang="zh-CN" altLang="en-US" sz="2200" dirty="0" smtClean="0"/>
              <a:t>的高度</a:t>
            </a:r>
            <a:r>
              <a:rPr lang="en-US" sz="2200" dirty="0" smtClean="0"/>
              <a:t> = 3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2623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7905776" cy="1219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完全二叉树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是一</a:t>
            </a:r>
            <a:r>
              <a:rPr lang="zh-CN" altLang="en-US" sz="2400" dirty="0"/>
              <a:t>棵</a:t>
            </a:r>
            <a:r>
              <a:rPr lang="zh-CN" altLang="en-US" sz="2400" b="1" dirty="0" smtClean="0"/>
              <a:t>所有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叶子结点在同一深度</a:t>
            </a:r>
            <a:r>
              <a:rPr lang="zh-CN" altLang="en-US" sz="2400" b="1" dirty="0" smtClean="0"/>
              <a:t>，而且每个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非叶节点</a:t>
            </a:r>
            <a:r>
              <a:rPr lang="zh-CN" altLang="en-US" sz="2400" b="1" dirty="0" smtClean="0"/>
              <a:t>都有两个孩子结点的二叉树。</a:t>
            </a:r>
            <a:endParaRPr lang="en-US" sz="24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完全二叉树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3283481"/>
            <a:ext cx="1616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/>
              <a:t>高度为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的完全二叉树</a:t>
            </a:r>
            <a:endParaRPr lang="en-US" sz="2200" dirty="0"/>
          </a:p>
        </p:txBody>
      </p:sp>
      <p:pic>
        <p:nvPicPr>
          <p:cNvPr id="4904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667000"/>
            <a:ext cx="6172199" cy="204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5039802"/>
            <a:ext cx="68520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0000CC"/>
                </a:solidFill>
              </a:rPr>
              <a:t>深度为</a:t>
            </a:r>
            <a:r>
              <a:rPr lang="en-US" altLang="zh-CN" sz="2200" i="1" dirty="0" smtClean="0">
                <a:solidFill>
                  <a:srgbClr val="0000CC"/>
                </a:solidFill>
              </a:rPr>
              <a:t>h</a:t>
            </a:r>
            <a:r>
              <a:rPr lang="zh-CN" altLang="en-US" sz="2200" dirty="0" smtClean="0">
                <a:solidFill>
                  <a:srgbClr val="0000CC"/>
                </a:solidFill>
              </a:rPr>
              <a:t>的完全二叉树，其结点数：</a:t>
            </a:r>
            <a:endParaRPr lang="en-US" sz="2200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5085184"/>
            <a:ext cx="12870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srgbClr val="0000CC"/>
                </a:solidFill>
              </a:rPr>
              <a:t>=</a:t>
            </a:r>
            <a:r>
              <a:rPr lang="en-US" sz="2200" dirty="0" smtClean="0">
                <a:solidFill>
                  <a:srgbClr val="0000CC"/>
                </a:solidFill>
              </a:rPr>
              <a:t>2</a:t>
            </a:r>
            <a:r>
              <a:rPr lang="en-US" sz="2200" i="1" baseline="30000" dirty="0" smtClean="0">
                <a:solidFill>
                  <a:srgbClr val="0000CC"/>
                </a:solidFill>
              </a:rPr>
              <a:t>h+</a:t>
            </a:r>
            <a:r>
              <a:rPr lang="en-US" sz="2200" baseline="30000" dirty="0" smtClean="0">
                <a:solidFill>
                  <a:srgbClr val="0000CC"/>
                </a:solidFill>
              </a:rPr>
              <a:t>1 </a:t>
            </a:r>
            <a:r>
              <a:rPr lang="en-US" sz="2200" dirty="0" smtClean="0">
                <a:solidFill>
                  <a:srgbClr val="0000CC"/>
                </a:solidFill>
              </a:rPr>
              <a:t>–1</a:t>
            </a:r>
            <a:endParaRPr lang="en-US" sz="22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544438"/>
            <a:ext cx="5791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0000CC"/>
                </a:solidFill>
              </a:rPr>
              <a:t>有</a:t>
            </a:r>
            <a:r>
              <a:rPr lang="en-US" sz="2200" dirty="0" smtClean="0">
                <a:solidFill>
                  <a:srgbClr val="0000CC"/>
                </a:solidFill>
              </a:rPr>
              <a:t> </a:t>
            </a:r>
            <a:r>
              <a:rPr lang="en-US" sz="2200" i="1" dirty="0" smtClean="0">
                <a:solidFill>
                  <a:srgbClr val="0000CC"/>
                </a:solidFill>
              </a:rPr>
              <a:t>n</a:t>
            </a:r>
            <a:r>
              <a:rPr lang="en-US" sz="2200" dirty="0" smtClean="0">
                <a:solidFill>
                  <a:srgbClr val="0000CC"/>
                </a:solidFill>
              </a:rPr>
              <a:t> </a:t>
            </a:r>
            <a:r>
              <a:rPr lang="zh-CN" altLang="en-US" sz="2200" dirty="0" smtClean="0">
                <a:solidFill>
                  <a:srgbClr val="0000CC"/>
                </a:solidFill>
              </a:rPr>
              <a:t>个结点的完全二叉树的高度</a:t>
            </a:r>
            <a:r>
              <a:rPr lang="en-US" sz="2200" dirty="0" smtClean="0">
                <a:solidFill>
                  <a:srgbClr val="0000CC"/>
                </a:solidFill>
              </a:rPr>
              <a:t>?</a:t>
            </a:r>
            <a:endParaRPr lang="en-US" sz="2200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2080" y="5517232"/>
            <a:ext cx="175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CC"/>
                </a:solidFill>
              </a:rPr>
              <a:t>lg(</a:t>
            </a:r>
            <a:r>
              <a:rPr lang="en-US" sz="2200" i="1" dirty="0" smtClean="0">
                <a:solidFill>
                  <a:srgbClr val="FF0000"/>
                </a:solidFill>
              </a:rPr>
              <a:t>n</a:t>
            </a:r>
            <a:r>
              <a:rPr lang="en-US" sz="2200" dirty="0" smtClean="0">
                <a:solidFill>
                  <a:srgbClr val="FF0000"/>
                </a:solidFill>
              </a:rPr>
              <a:t>+1</a:t>
            </a:r>
            <a:r>
              <a:rPr lang="en-US" sz="2200" dirty="0" smtClean="0">
                <a:solidFill>
                  <a:srgbClr val="0000CC"/>
                </a:solidFill>
              </a:rPr>
              <a:t>) – 1</a:t>
            </a:r>
            <a:endParaRPr lang="en-US" sz="2200" dirty="0">
              <a:solidFill>
                <a:srgbClr val="0000CC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502188"/>
              </p:ext>
            </p:extLst>
          </p:nvPr>
        </p:nvGraphicFramePr>
        <p:xfrm>
          <a:off x="5004048" y="4941168"/>
          <a:ext cx="2329672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27" name="Equation" r:id="rId5" imgW="1396800" imgH="431640" progId="Equation.DSMT4">
                  <p:embed/>
                </p:oleObj>
              </mc:Choice>
              <mc:Fallback>
                <p:oleObj name="Equation" r:id="rId5" imgW="1396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4048" y="4941168"/>
                        <a:ext cx="2329672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089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</p:spPr>
        <p:txBody>
          <a:bodyPr/>
          <a:lstStyle/>
          <a:p>
            <a:r>
              <a:rPr lang="zh-CN" altLang="en-US" sz="2400" b="1" dirty="0"/>
              <a:t>深度为 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 </a:t>
            </a:r>
            <a:r>
              <a:rPr lang="zh-CN" altLang="en-US" sz="2400" b="1" dirty="0" smtClean="0"/>
              <a:t>的</a:t>
            </a:r>
            <a:r>
              <a:rPr lang="en-US" sz="2400" b="1" dirty="0" smtClean="0"/>
              <a:t> </a:t>
            </a:r>
            <a:r>
              <a:rPr lang="zh-CN" altLang="en-US" sz="2400" b="1" i="1" dirty="0" smtClean="0">
                <a:solidFill>
                  <a:srgbClr val="CC3300"/>
                </a:solidFill>
              </a:rPr>
              <a:t>近似完全二叉树</a:t>
            </a:r>
            <a:r>
              <a:rPr lang="en-US" altLang="zh-CN" sz="2400" b="1" dirty="0"/>
              <a:t> </a:t>
            </a:r>
            <a:r>
              <a:rPr lang="zh-CN" altLang="en-US" sz="2400" b="1" dirty="0" smtClean="0"/>
              <a:t>满足下面两个条件</a:t>
            </a:r>
            <a:r>
              <a:rPr lang="en-US" sz="2400" b="1" dirty="0" smtClean="0"/>
              <a:t>:</a:t>
            </a:r>
            <a:endParaRPr lang="en-US" sz="2400" b="1" i="1" dirty="0" smtClean="0"/>
          </a:p>
          <a:p>
            <a:pPr lvl="1" eaLnBrk="1" hangingPunct="1"/>
            <a:r>
              <a:rPr lang="zh-CN" altLang="en-US" sz="2200" b="1" dirty="0" smtClean="0"/>
              <a:t>只考虑深度为 </a:t>
            </a:r>
            <a:r>
              <a:rPr lang="en-US" sz="2200" b="1" i="1" dirty="0" smtClean="0">
                <a:solidFill>
                  <a:srgbClr val="FF0000"/>
                </a:solidFill>
              </a:rPr>
              <a:t>d </a:t>
            </a:r>
            <a:r>
              <a:rPr lang="en-US" sz="2200" b="1" dirty="0" smtClean="0">
                <a:solidFill>
                  <a:srgbClr val="FF0000"/>
                </a:solidFill>
              </a:rPr>
              <a:t>– 1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时是完全二叉树</a:t>
            </a:r>
            <a:endParaRPr lang="en-US" sz="22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200" b="1" dirty="0" smtClean="0"/>
              <a:t>深度为 </a:t>
            </a:r>
            <a:r>
              <a:rPr lang="en-US" sz="2200" b="1" i="1" dirty="0" smtClean="0"/>
              <a:t>d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的结点都在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靠左部分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近似完全二叉树 </a:t>
            </a:r>
            <a:r>
              <a:rPr lang="en-US" sz="3600" b="1" dirty="0" smtClean="0">
                <a:solidFill>
                  <a:srgbClr val="0000CC"/>
                </a:solidFill>
              </a:rPr>
              <a:t>(1)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15616" y="3356992"/>
            <a:ext cx="6598859" cy="2258100"/>
            <a:chOff x="1154264" y="3380700"/>
            <a:chExt cx="6598859" cy="22581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264" y="3380700"/>
              <a:ext cx="6598859" cy="218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 bwMode="auto">
            <a:xfrm>
              <a:off x="5181600" y="4953000"/>
              <a:ext cx="1828800" cy="685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81352" y="5791200"/>
            <a:ext cx="5205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/>
              <a:t>高度为 </a:t>
            </a:r>
            <a:r>
              <a:rPr lang="en-US" sz="2200" dirty="0" smtClean="0"/>
              <a:t>3 </a:t>
            </a:r>
            <a:r>
              <a:rPr lang="zh-CN" altLang="en-US" sz="2200" dirty="0" smtClean="0"/>
              <a:t>的近似完全二叉树</a:t>
            </a:r>
            <a:endParaRPr lang="en-US" sz="2200" dirty="0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2267744" y="5085184"/>
            <a:ext cx="43924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775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</p:spPr>
        <p:txBody>
          <a:bodyPr/>
          <a:lstStyle/>
          <a:p>
            <a:r>
              <a:rPr lang="zh-CN" altLang="en-US" sz="2400" b="1" dirty="0" smtClean="0"/>
              <a:t>有 </a:t>
            </a:r>
            <a:r>
              <a:rPr lang="en-US" altLang="zh-CN" sz="2400" b="1" dirty="0" smtClean="0"/>
              <a:t>n </a:t>
            </a:r>
            <a:r>
              <a:rPr lang="zh-CN" altLang="en-US" sz="2400" b="1" dirty="0" smtClean="0"/>
              <a:t>个结点的近似完全二叉树 </a:t>
            </a:r>
            <a:r>
              <a:rPr lang="en-US" altLang="zh-CN" sz="2400" b="1" dirty="0" smtClean="0"/>
              <a:t>T </a:t>
            </a:r>
            <a:r>
              <a:rPr lang="zh-CN" altLang="en-US" sz="2400" b="1" dirty="0" smtClean="0"/>
              <a:t>的高度是多少</a:t>
            </a:r>
            <a:r>
              <a:rPr lang="en-US" sz="2400" b="1" dirty="0" smtClean="0"/>
              <a:t>?</a:t>
            </a:r>
            <a:endParaRPr lang="en-US" sz="2400" b="1" dirty="0"/>
          </a:p>
          <a:p>
            <a:pPr lvl="1" eaLnBrk="1" hangingPunct="1"/>
            <a:r>
              <a:rPr lang="zh-CN" altLang="en-US" sz="2200" b="1" dirty="0" smtClean="0"/>
              <a:t>假设 </a:t>
            </a:r>
            <a:r>
              <a:rPr lang="en-US" sz="2200" b="1" i="1" dirty="0" smtClean="0"/>
              <a:t>T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不是一</a:t>
            </a:r>
            <a:r>
              <a:rPr lang="zh-CN" altLang="en-US" sz="2000" dirty="0"/>
              <a:t>棵</a:t>
            </a:r>
            <a:r>
              <a:rPr lang="zh-CN" altLang="en-US" sz="2200" b="1" dirty="0" smtClean="0"/>
              <a:t>完全二叉树。</a:t>
            </a:r>
            <a:endParaRPr lang="en-US" sz="2200" b="1" dirty="0" smtClean="0"/>
          </a:p>
          <a:p>
            <a:pPr lvl="1" eaLnBrk="1" hangingPunct="1"/>
            <a:r>
              <a:rPr lang="zh-CN" altLang="en-US" sz="2200" b="1" dirty="0" smtClean="0"/>
              <a:t>假设高度是 </a:t>
            </a:r>
            <a:r>
              <a:rPr lang="en-US" sz="2200" b="1" i="1" dirty="0" smtClean="0"/>
              <a:t>h</a:t>
            </a:r>
            <a:r>
              <a:rPr lang="zh-CN" altLang="en-US" sz="2200" b="1" dirty="0"/>
              <a:t>。</a:t>
            </a:r>
            <a:endParaRPr lang="en-US" sz="2200" b="1" dirty="0" smtClean="0"/>
          </a:p>
          <a:p>
            <a:pPr lvl="1" eaLnBrk="1" hangingPunct="1"/>
            <a:r>
              <a:rPr lang="en-US" sz="2200" b="1" i="1" dirty="0" smtClean="0"/>
              <a:t>T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包含一个深度为 </a:t>
            </a:r>
            <a:r>
              <a:rPr lang="en-US" sz="2200" b="1" i="1" dirty="0" smtClean="0"/>
              <a:t>h</a:t>
            </a:r>
            <a:r>
              <a:rPr lang="en-US" sz="2200" b="1" dirty="0" smtClean="0"/>
              <a:t> – 1 </a:t>
            </a:r>
            <a:r>
              <a:rPr lang="zh-CN" altLang="en-US" sz="2200" b="1" dirty="0" smtClean="0"/>
              <a:t>的完全二叉树，和深度为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h</a:t>
            </a:r>
            <a:r>
              <a:rPr lang="zh-CN" altLang="en-US" sz="2200" b="1" dirty="0" smtClean="0"/>
              <a:t>的结点，因此</a:t>
            </a:r>
            <a:r>
              <a:rPr lang="en-US" sz="2200" b="1" dirty="0" smtClean="0"/>
              <a:t>, </a:t>
            </a:r>
          </a:p>
          <a:p>
            <a:pPr marL="457200" lvl="1" indent="0" eaLnBrk="1" hangingPunct="1">
              <a:buNone/>
            </a:pPr>
            <a:r>
              <a:rPr lang="en-US" sz="2200" b="1" dirty="0" smtClean="0"/>
              <a:t>              2</a:t>
            </a:r>
            <a:r>
              <a:rPr lang="en-US" sz="2200" b="1" i="1" baseline="30000" dirty="0" smtClean="0"/>
              <a:t>h</a:t>
            </a:r>
            <a:r>
              <a:rPr lang="en-US" sz="2200" b="1" dirty="0" smtClean="0"/>
              <a:t> – 1 </a:t>
            </a:r>
            <a:r>
              <a:rPr lang="en-US" sz="2200" b="1" dirty="0" smtClean="0">
                <a:solidFill>
                  <a:srgbClr val="FF0000"/>
                </a:solidFill>
              </a:rPr>
              <a:t>&lt; 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 &lt; 2</a:t>
            </a:r>
            <a:r>
              <a:rPr lang="en-US" sz="2200" b="1" i="1" baseline="30000" dirty="0" smtClean="0"/>
              <a:t>h</a:t>
            </a:r>
            <a:r>
              <a:rPr lang="en-US" sz="2200" b="1" baseline="30000" dirty="0" smtClean="0"/>
              <a:t>+1</a:t>
            </a:r>
            <a:r>
              <a:rPr lang="en-US" sz="2200" b="1" dirty="0" smtClean="0"/>
              <a:t> – 1  </a:t>
            </a:r>
            <a:r>
              <a:rPr lang="en-US" sz="2200" b="1" dirty="0" smtClean="0">
                <a:sym typeface="Wingdings" pitchFamily="2" charset="2"/>
              </a:rPr>
              <a:t> </a:t>
            </a:r>
            <a:r>
              <a:rPr lang="en-US" sz="2200" b="1" dirty="0" smtClean="0">
                <a:solidFill>
                  <a:srgbClr val="FF0000"/>
                </a:solidFill>
              </a:rPr>
              <a:t>2</a:t>
            </a:r>
            <a:r>
              <a:rPr lang="en-US" sz="2200" b="1" i="1" baseline="30000" dirty="0" smtClean="0">
                <a:solidFill>
                  <a:srgbClr val="FF0000"/>
                </a:solidFill>
              </a:rPr>
              <a:t>h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smtClean="0">
                <a:solidFill>
                  <a:srgbClr val="00B050"/>
                </a:solidFill>
                <a:latin typeface="Times New Roman"/>
                <a:cs typeface="Times New Roman"/>
              </a:rPr>
              <a:t>≤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i="1" dirty="0">
                <a:solidFill>
                  <a:srgbClr val="FF0000"/>
                </a:solidFill>
              </a:rPr>
              <a:t>n</a:t>
            </a:r>
            <a:r>
              <a:rPr lang="en-US" sz="2200" b="1" dirty="0">
                <a:solidFill>
                  <a:srgbClr val="FF0000"/>
                </a:solidFill>
              </a:rPr>
              <a:t> &lt; </a:t>
            </a:r>
            <a:r>
              <a:rPr lang="en-US" sz="2200" b="1" dirty="0" smtClean="0">
                <a:solidFill>
                  <a:srgbClr val="FF0000"/>
                </a:solidFill>
              </a:rPr>
              <a:t>2</a:t>
            </a:r>
            <a:r>
              <a:rPr lang="en-US" sz="2200" b="1" i="1" baseline="30000" dirty="0" smtClean="0">
                <a:solidFill>
                  <a:srgbClr val="FF0000"/>
                </a:solidFill>
              </a:rPr>
              <a:t>h</a:t>
            </a:r>
            <a:r>
              <a:rPr lang="en-US" sz="2200" b="1" baseline="30000" dirty="0" smtClean="0">
                <a:solidFill>
                  <a:srgbClr val="FF0000"/>
                </a:solidFill>
              </a:rPr>
              <a:t>+1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endParaRPr lang="en-US" sz="2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457200" lvl="1" indent="0" eaLnBrk="1" hangingPunct="1">
              <a:buNone/>
            </a:pPr>
            <a:r>
              <a:rPr lang="en-US" sz="2200" b="1" dirty="0" smtClean="0">
                <a:sym typeface="Wingdings" pitchFamily="2" charset="2"/>
              </a:rPr>
              <a:t>                 lg </a:t>
            </a:r>
            <a:r>
              <a:rPr lang="en-US" sz="2200" b="1" i="1" dirty="0" smtClean="0">
                <a:sym typeface="Wingdings" pitchFamily="2" charset="2"/>
              </a:rPr>
              <a:t>n</a:t>
            </a:r>
            <a:r>
              <a:rPr lang="en-US" sz="2200" b="1" dirty="0" smtClean="0">
                <a:sym typeface="Wingdings" pitchFamily="2" charset="2"/>
              </a:rPr>
              <a:t> – 1 &lt; </a:t>
            </a:r>
            <a:r>
              <a:rPr lang="en-US" sz="2200" b="1" i="1" dirty="0" smtClean="0">
                <a:sym typeface="Wingdings" pitchFamily="2" charset="2"/>
              </a:rPr>
              <a:t>h</a:t>
            </a:r>
            <a:r>
              <a:rPr lang="en-US" sz="2200" b="1" dirty="0" smtClean="0">
                <a:sym typeface="Wingdings" pitchFamily="2" charset="2"/>
              </a:rPr>
              <a:t> </a:t>
            </a:r>
            <a:r>
              <a:rPr lang="en-US" sz="2200" b="1" dirty="0">
                <a:cs typeface="Times New Roman"/>
              </a:rPr>
              <a:t>≤</a:t>
            </a:r>
            <a:r>
              <a:rPr lang="en-US" sz="2200" b="1" dirty="0" smtClean="0">
                <a:sym typeface="Wingdings" pitchFamily="2" charset="2"/>
              </a:rPr>
              <a:t> lg</a:t>
            </a:r>
            <a:r>
              <a:rPr lang="en-US" sz="2200" b="1" dirty="0">
                <a:sym typeface="Wingdings" pitchFamily="2" charset="2"/>
              </a:rPr>
              <a:t> </a:t>
            </a:r>
            <a:r>
              <a:rPr lang="en-US" sz="2200" b="1" i="1" dirty="0" smtClean="0">
                <a:sym typeface="Wingdings" pitchFamily="2" charset="2"/>
              </a:rPr>
              <a:t>n</a:t>
            </a:r>
            <a:r>
              <a:rPr lang="en-US" sz="2200" b="1" dirty="0" smtClean="0">
                <a:sym typeface="Wingdings" pitchFamily="2" charset="2"/>
              </a:rPr>
              <a:t>   </a:t>
            </a:r>
            <a:r>
              <a:rPr lang="en-US" sz="2200" b="1" i="1" dirty="0" smtClean="0">
                <a:sym typeface="Wingdings" pitchFamily="2" charset="2"/>
              </a:rPr>
              <a:t>h</a:t>
            </a:r>
            <a:r>
              <a:rPr lang="en-US" sz="2200" b="1" dirty="0" smtClean="0">
                <a:sym typeface="Wingdings" pitchFamily="2" charset="2"/>
              </a:rPr>
              <a:t> = </a:t>
            </a:r>
            <a:r>
              <a:rPr lang="en-US" sz="2200" b="1" dirty="0" smtClean="0">
                <a:sym typeface="Symbol"/>
              </a:rPr>
              <a:t>(lg </a:t>
            </a:r>
            <a:r>
              <a:rPr lang="en-US" sz="2200" b="1" i="1" dirty="0" smtClean="0">
                <a:sym typeface="Symbol"/>
              </a:rPr>
              <a:t>n</a:t>
            </a:r>
            <a:r>
              <a:rPr lang="en-US" sz="2200" b="1" dirty="0" smtClean="0">
                <a:sym typeface="Symbol"/>
              </a:rPr>
              <a:t>)</a:t>
            </a:r>
            <a:r>
              <a:rPr lang="en-US" sz="2200" b="1" dirty="0" smtClean="0">
                <a:sym typeface="Wingdings" pitchFamily="2" charset="2"/>
              </a:rPr>
              <a:t>        </a:t>
            </a:r>
            <a:endParaRPr lang="en-US" sz="2200" b="1" dirty="0"/>
          </a:p>
          <a:p>
            <a:pPr eaLnBrk="1" hangingPunct="1"/>
            <a:r>
              <a:rPr lang="zh-CN" altLang="en-US" sz="2400" b="1" dirty="0" smtClean="0"/>
              <a:t>高度为 </a:t>
            </a:r>
            <a:r>
              <a:rPr lang="en-US" altLang="zh-CN" sz="2400" b="1" dirty="0" smtClean="0"/>
              <a:t>h </a:t>
            </a:r>
            <a:r>
              <a:rPr lang="zh-CN" altLang="en-US" sz="2400" b="1" dirty="0" smtClean="0"/>
              <a:t>的近似完全二叉树有多少结点</a:t>
            </a:r>
            <a:r>
              <a:rPr lang="en-US" sz="2400" b="1" dirty="0" smtClean="0"/>
              <a:t>?</a:t>
            </a:r>
            <a:endParaRPr lang="en-US" sz="2400" b="1" dirty="0"/>
          </a:p>
          <a:p>
            <a:pPr lvl="1" eaLnBrk="1" hangingPunct="1"/>
            <a:r>
              <a:rPr lang="zh-CN" altLang="en-US" sz="2200" b="1" dirty="0" smtClean="0"/>
              <a:t>假设有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个结点，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那么</a:t>
            </a:r>
            <a:r>
              <a:rPr lang="en-US" sz="2200" b="1" dirty="0" smtClean="0"/>
              <a:t>2</a:t>
            </a:r>
            <a:r>
              <a:rPr lang="en-US" sz="2200" b="1" i="1" baseline="30000" dirty="0" smtClean="0"/>
              <a:t>h</a:t>
            </a:r>
            <a:r>
              <a:rPr lang="en-US" sz="2200" b="1" dirty="0" smtClean="0"/>
              <a:t> </a:t>
            </a:r>
            <a:r>
              <a:rPr lang="en-US" sz="2200" b="1" dirty="0">
                <a:cs typeface="Times New Roman"/>
              </a:rPr>
              <a:t>≤</a:t>
            </a:r>
            <a:r>
              <a:rPr lang="en-US" sz="2200" b="1" dirty="0"/>
              <a:t> </a:t>
            </a:r>
            <a:r>
              <a:rPr lang="en-US" sz="2200" b="1" i="1" dirty="0"/>
              <a:t>n</a:t>
            </a:r>
            <a:r>
              <a:rPr lang="en-US" sz="2200" b="1" dirty="0"/>
              <a:t> &lt; </a:t>
            </a:r>
            <a:r>
              <a:rPr lang="en-US" sz="2200" b="1" dirty="0" smtClean="0"/>
              <a:t>2</a:t>
            </a:r>
            <a:r>
              <a:rPr lang="en-US" sz="2200" b="1" i="1" baseline="30000" dirty="0" smtClean="0"/>
              <a:t>h</a:t>
            </a:r>
            <a:r>
              <a:rPr lang="en-US" sz="2200" b="1" baseline="30000" dirty="0" smtClean="0"/>
              <a:t>+1</a:t>
            </a:r>
            <a:r>
              <a:rPr lang="en-US" sz="2200" b="1" dirty="0" smtClean="0"/>
              <a:t> </a:t>
            </a:r>
            <a:r>
              <a:rPr lang="en-US" sz="2200" b="1" dirty="0" smtClean="0">
                <a:sym typeface="Wingdings" pitchFamily="2" charset="2"/>
              </a:rPr>
              <a:t> </a:t>
            </a:r>
            <a:r>
              <a:rPr lang="en-US" sz="2200" b="1" i="1" dirty="0" smtClean="0">
                <a:sym typeface="Wingdings" pitchFamily="2" charset="2"/>
              </a:rPr>
              <a:t>n</a:t>
            </a:r>
            <a:r>
              <a:rPr lang="en-US" sz="2200" b="1" dirty="0" smtClean="0">
                <a:sym typeface="Wingdings" pitchFamily="2" charset="2"/>
              </a:rPr>
              <a:t> = </a:t>
            </a:r>
            <a:r>
              <a:rPr lang="en-US" sz="2200" b="1" dirty="0">
                <a:sym typeface="Symbol"/>
              </a:rPr>
              <a:t></a:t>
            </a:r>
            <a:r>
              <a:rPr lang="en-US" sz="2200" b="1" dirty="0" smtClean="0">
                <a:sym typeface="Symbol"/>
              </a:rPr>
              <a:t>(2</a:t>
            </a:r>
            <a:r>
              <a:rPr lang="en-US" sz="2200" b="1" i="1" baseline="30000" dirty="0" smtClean="0">
                <a:sym typeface="Symbol"/>
              </a:rPr>
              <a:t>h</a:t>
            </a:r>
            <a:r>
              <a:rPr lang="en-US" sz="2200" b="1" dirty="0" smtClean="0">
                <a:sym typeface="Symbol"/>
              </a:rPr>
              <a:t>)</a:t>
            </a:r>
            <a:endParaRPr lang="en-US" sz="22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近似完全二叉树 </a:t>
            </a:r>
            <a:r>
              <a:rPr lang="en-US" sz="3600" b="1" dirty="0" smtClean="0">
                <a:solidFill>
                  <a:srgbClr val="0000CC"/>
                </a:solidFill>
              </a:rPr>
              <a:t>(2)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grpSp>
        <p:nvGrpSpPr>
          <p:cNvPr id="4" name="Group 2"/>
          <p:cNvGrpSpPr/>
          <p:nvPr/>
        </p:nvGrpSpPr>
        <p:grpSpPr>
          <a:xfrm>
            <a:off x="2051720" y="5229200"/>
            <a:ext cx="4536504" cy="1368152"/>
            <a:chOff x="1154264" y="3380700"/>
            <a:chExt cx="6598859" cy="225810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264" y="3380700"/>
              <a:ext cx="6598859" cy="218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1"/>
            <p:cNvSpPr/>
            <p:nvPr/>
          </p:nvSpPr>
          <p:spPr bwMode="auto">
            <a:xfrm>
              <a:off x="5181600" y="4953000"/>
              <a:ext cx="1828800" cy="685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 bwMode="auto">
          <a:xfrm>
            <a:off x="2267744" y="6309320"/>
            <a:ext cx="43924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9900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r>
              <a:rPr lang="zh-CN" altLang="en-US" sz="2400" b="1" dirty="0"/>
              <a:t>一个</a:t>
            </a:r>
            <a:r>
              <a:rPr lang="en-US" sz="2400" b="1" dirty="0" smtClean="0"/>
              <a:t> (</a:t>
            </a:r>
            <a:r>
              <a:rPr lang="zh-CN" altLang="en-US" sz="2400" b="1" dirty="0" smtClean="0"/>
              <a:t>二叉</a:t>
            </a:r>
            <a:r>
              <a:rPr lang="en-US" sz="2400" b="1" dirty="0" smtClean="0"/>
              <a:t>) </a:t>
            </a:r>
            <a:r>
              <a:rPr lang="zh-CN" altLang="en-US" sz="2400" b="1" i="1" dirty="0" smtClean="0">
                <a:solidFill>
                  <a:srgbClr val="C00000"/>
                </a:solidFill>
              </a:rPr>
              <a:t>堆 </a:t>
            </a:r>
            <a:r>
              <a:rPr lang="zh-CN" altLang="en-US" sz="2400" b="1" dirty="0" smtClean="0"/>
              <a:t>是一</a:t>
            </a:r>
            <a:r>
              <a:rPr lang="zh-CN" altLang="en-US" sz="2400" dirty="0"/>
              <a:t>棵</a:t>
            </a:r>
            <a:r>
              <a:rPr lang="zh-CN" altLang="en-US" sz="2400" b="1" i="1" dirty="0" smtClean="0">
                <a:solidFill>
                  <a:srgbClr val="CC3300"/>
                </a:solidFill>
              </a:rPr>
              <a:t>近似完全二叉树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:</a:t>
            </a:r>
          </a:p>
          <a:p>
            <a:pPr lvl="1" eaLnBrk="1" hangingPunct="1"/>
            <a:r>
              <a:rPr lang="zh-CN" altLang="en-US" sz="2200" b="1" dirty="0" smtClean="0"/>
              <a:t>结点中存储的数值来自一个有序的集合。</a:t>
            </a:r>
            <a:endParaRPr lang="en-US" sz="2200" b="1" dirty="0"/>
          </a:p>
          <a:p>
            <a:pPr lvl="1" eaLnBrk="1" hangingPunct="1"/>
            <a:r>
              <a:rPr lang="zh-CN" altLang="en-US" sz="2200" b="1" dirty="0" smtClean="0"/>
              <a:t>每个结点存储的数值满足一种</a:t>
            </a:r>
            <a:r>
              <a:rPr lang="en-US" sz="2200" b="1" dirty="0" smtClean="0"/>
              <a:t> </a:t>
            </a:r>
            <a:r>
              <a:rPr lang="zh-CN" altLang="en-US" sz="2200" b="1" i="1" dirty="0" smtClean="0">
                <a:solidFill>
                  <a:srgbClr val="C00000"/>
                </a:solidFill>
              </a:rPr>
              <a:t>堆的性质</a:t>
            </a:r>
            <a:r>
              <a:rPr lang="en-US" sz="2200" b="1" dirty="0" smtClean="0"/>
              <a:t>. </a:t>
            </a:r>
          </a:p>
          <a:p>
            <a:pPr eaLnBrk="1" hangingPunct="1"/>
            <a:r>
              <a:rPr lang="zh-CN" altLang="en-US" sz="2400" b="1" dirty="0" smtClean="0"/>
              <a:t>两种堆的性质</a:t>
            </a:r>
            <a:r>
              <a:rPr lang="en-US" sz="2400" b="1" dirty="0" smtClean="0"/>
              <a:t>:</a:t>
            </a:r>
          </a:p>
          <a:p>
            <a:pPr lvl="1" eaLnBrk="1" hangingPunct="1"/>
            <a:r>
              <a:rPr lang="zh-CN" altLang="en-US" sz="2200" b="1" i="1" dirty="0" smtClean="0">
                <a:solidFill>
                  <a:srgbClr val="C00000"/>
                </a:solidFill>
              </a:rPr>
              <a:t>最大堆性质 </a:t>
            </a:r>
            <a:r>
              <a:rPr lang="en-US" sz="2200" b="1" dirty="0" smtClean="0"/>
              <a:t>: </a:t>
            </a:r>
            <a:r>
              <a:rPr lang="zh-CN" altLang="en-US" sz="2200" b="1" dirty="0" smtClean="0"/>
              <a:t>每个结点存储的数值</a:t>
            </a:r>
            <a:r>
              <a:rPr lang="en-US" sz="2200" b="1" dirty="0" smtClean="0"/>
              <a:t>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大于</a:t>
            </a:r>
            <a:r>
              <a:rPr lang="en-US" sz="2200" b="1" dirty="0" smtClean="0">
                <a:solidFill>
                  <a:srgbClr val="FF0000"/>
                </a:solidFill>
              </a:rPr>
              <a:t>≥ </a:t>
            </a:r>
            <a:r>
              <a:rPr lang="zh-CN" altLang="en-US" sz="2200" b="1" dirty="0" smtClean="0"/>
              <a:t>该结点的孩子节点存储的数值。</a:t>
            </a:r>
            <a:endParaRPr lang="en-US" sz="2200" b="1" dirty="0" smtClean="0"/>
          </a:p>
          <a:p>
            <a:pPr lvl="2" eaLnBrk="1" hangingPunct="1"/>
            <a:r>
              <a:rPr lang="zh-CN" altLang="en-US" sz="2200" b="1" dirty="0" smtClean="0">
                <a:solidFill>
                  <a:schemeClr val="bg2"/>
                </a:solidFill>
                <a:sym typeface="Wingdings" pitchFamily="2" charset="2"/>
              </a:rPr>
              <a:t>最大值存储在根结点</a:t>
            </a:r>
            <a:endParaRPr lang="en-US" sz="2200" b="1" dirty="0" smtClean="0"/>
          </a:p>
          <a:p>
            <a:pPr lvl="1" eaLnBrk="1" hangingPunct="1"/>
            <a:r>
              <a:rPr lang="zh-CN" altLang="en-US" sz="2200" b="1" i="1" dirty="0" smtClean="0">
                <a:solidFill>
                  <a:srgbClr val="C00000"/>
                </a:solidFill>
              </a:rPr>
              <a:t>最小堆性质 </a:t>
            </a:r>
            <a:r>
              <a:rPr lang="en-US" sz="2200" b="1" dirty="0" smtClean="0"/>
              <a:t>:</a:t>
            </a:r>
            <a:r>
              <a:rPr lang="zh-CN" altLang="en-US" sz="2200" b="1" dirty="0"/>
              <a:t>每个结点存储的</a:t>
            </a:r>
            <a:r>
              <a:rPr lang="zh-CN" altLang="en-US" sz="2200" b="1" dirty="0" smtClean="0"/>
              <a:t>数值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小于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≤</a:t>
            </a:r>
            <a:r>
              <a:rPr lang="zh-CN" altLang="en-US" sz="2200" b="1" dirty="0"/>
              <a:t>该结点的孩子节点存储的</a:t>
            </a:r>
            <a:r>
              <a:rPr lang="zh-CN" altLang="en-US" sz="2200" b="1" dirty="0" smtClean="0"/>
              <a:t>数值。</a:t>
            </a:r>
            <a:endParaRPr lang="en-US" sz="2200" b="1" dirty="0" smtClean="0"/>
          </a:p>
          <a:p>
            <a:pPr lvl="2" eaLnBrk="1" hangingPunct="1"/>
            <a:r>
              <a:rPr lang="zh-CN" altLang="en-US" sz="2200" b="1" dirty="0" smtClean="0">
                <a:solidFill>
                  <a:schemeClr val="bg2"/>
                </a:solidFill>
                <a:sym typeface="Wingdings" pitchFamily="2" charset="2"/>
              </a:rPr>
              <a:t>最小值</a:t>
            </a:r>
            <a:r>
              <a:rPr lang="zh-CN" altLang="en-US" sz="2200" b="1" dirty="0">
                <a:solidFill>
                  <a:schemeClr val="bg2"/>
                </a:solidFill>
                <a:sym typeface="Wingdings" pitchFamily="2" charset="2"/>
              </a:rPr>
              <a:t>存储在根结点</a:t>
            </a:r>
            <a:endParaRPr lang="en-US" altLang="zh-CN" sz="2200" b="1" dirty="0"/>
          </a:p>
          <a:p>
            <a:endParaRPr lang="en-US" sz="2400" b="1" i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堆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8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5029200"/>
          </a:xfrm>
        </p:spPr>
        <p:txBody>
          <a:bodyPr/>
          <a:lstStyle/>
          <a:p>
            <a:r>
              <a:rPr lang="zh-CN" altLang="en-US" sz="2400" b="1" dirty="0" smtClean="0"/>
              <a:t>两种类型的堆</a:t>
            </a:r>
            <a:r>
              <a:rPr lang="en-US" sz="2400" b="1" dirty="0" smtClean="0"/>
              <a:t>:</a:t>
            </a:r>
          </a:p>
          <a:p>
            <a:pPr lvl="1"/>
            <a:r>
              <a:rPr lang="zh-CN" altLang="en-US" sz="2200" b="1" i="1" dirty="0" smtClean="0">
                <a:solidFill>
                  <a:srgbClr val="C00000"/>
                </a:solidFill>
              </a:rPr>
              <a:t>最大堆 </a:t>
            </a:r>
            <a:r>
              <a:rPr lang="zh-CN" altLang="en-US" sz="2200" b="1" dirty="0" smtClean="0"/>
              <a:t>满足</a:t>
            </a:r>
            <a:r>
              <a:rPr lang="zh-CN" altLang="en-US" sz="2200" b="1" i="1" dirty="0" smtClean="0">
                <a:solidFill>
                  <a:srgbClr val="0000CC"/>
                </a:solidFill>
              </a:rPr>
              <a:t>最大堆性质</a:t>
            </a:r>
            <a:r>
              <a:rPr lang="en-US" sz="2200" b="1" dirty="0" smtClean="0"/>
              <a:t> </a:t>
            </a:r>
          </a:p>
          <a:p>
            <a:pPr lvl="1"/>
            <a:r>
              <a:rPr lang="zh-CN" altLang="en-US" sz="2200" b="1" i="1" dirty="0" smtClean="0">
                <a:solidFill>
                  <a:srgbClr val="C00000"/>
                </a:solidFill>
                <a:sym typeface="Wingdings" pitchFamily="2" charset="2"/>
              </a:rPr>
              <a:t>最小堆</a:t>
            </a:r>
            <a:r>
              <a:rPr lang="en-US" sz="2200" b="1" dirty="0" smtClean="0">
                <a:solidFill>
                  <a:schemeClr val="bg2"/>
                </a:solidFill>
                <a:sym typeface="Wingdings" pitchFamily="2" charset="2"/>
              </a:rPr>
              <a:t> </a:t>
            </a:r>
            <a:r>
              <a:rPr lang="zh-CN" altLang="en-US" sz="2200" b="1" dirty="0" smtClean="0">
                <a:solidFill>
                  <a:schemeClr val="bg2"/>
                </a:solidFill>
                <a:sym typeface="Wingdings" pitchFamily="2" charset="2"/>
              </a:rPr>
              <a:t>满足 </a:t>
            </a:r>
            <a:r>
              <a:rPr lang="zh-CN" altLang="en-US" sz="2200" b="1" i="1" dirty="0" smtClean="0">
                <a:solidFill>
                  <a:srgbClr val="0000CC"/>
                </a:solidFill>
              </a:rPr>
              <a:t>最小堆性质</a:t>
            </a:r>
            <a:r>
              <a:rPr lang="en-US" sz="2200" b="1" dirty="0" smtClean="0"/>
              <a:t> </a:t>
            </a:r>
          </a:p>
          <a:p>
            <a:r>
              <a:rPr lang="zh-CN" altLang="en-US" sz="2400" b="1" i="1" dirty="0" smtClean="0">
                <a:solidFill>
                  <a:srgbClr val="C00000"/>
                </a:solidFill>
              </a:rPr>
              <a:t>最大堆 </a:t>
            </a:r>
            <a:r>
              <a:rPr lang="zh-CN" altLang="en-US" sz="2400" b="1" dirty="0" smtClean="0"/>
              <a:t>举例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endParaRPr lang="en-US" sz="2400" b="1" dirty="0" smtClean="0">
              <a:solidFill>
                <a:schemeClr val="bg2"/>
              </a:solidFill>
            </a:endParaRPr>
          </a:p>
          <a:p>
            <a:endParaRPr lang="en-US" sz="2400" b="1" i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堆 </a:t>
            </a:r>
            <a:r>
              <a:rPr lang="en-US" sz="3600" b="1" dirty="0" smtClean="0">
                <a:solidFill>
                  <a:srgbClr val="0000CC"/>
                </a:solidFill>
              </a:rPr>
              <a:t>(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续</a:t>
            </a:r>
            <a:r>
              <a:rPr lang="en-US" sz="3600" b="1" dirty="0" smtClean="0">
                <a:solidFill>
                  <a:srgbClr val="0000CC"/>
                </a:solidFill>
              </a:rPr>
              <a:t>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84355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r="46847" b="7143"/>
          <a:stretch/>
        </p:blipFill>
        <p:spPr bwMode="auto">
          <a:xfrm>
            <a:off x="381000" y="3169886"/>
            <a:ext cx="4495800" cy="277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029200" y="3048000"/>
            <a:ext cx="40072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zh-CN" altLang="en-US" sz="2200" dirty="0" smtClean="0"/>
              <a:t>如何实现一个堆</a:t>
            </a:r>
            <a:r>
              <a:rPr lang="en-US" sz="2200" dirty="0" smtClean="0"/>
              <a:t>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zh-CN" altLang="en-US" sz="2200" dirty="0" smtClean="0"/>
              <a:t>如果用</a:t>
            </a:r>
            <a:r>
              <a:rPr lang="zh-CN" altLang="en-US" sz="2200" dirty="0" smtClean="0">
                <a:solidFill>
                  <a:srgbClr val="FF0000"/>
                </a:solidFill>
              </a:rPr>
              <a:t>数组存储堆</a:t>
            </a:r>
            <a:r>
              <a:rPr lang="zh-CN" altLang="en-US" sz="2200" dirty="0" smtClean="0"/>
              <a:t>，结点外的数字是</a:t>
            </a:r>
            <a:r>
              <a:rPr lang="zh-CN" altLang="en-US" sz="2200" dirty="0">
                <a:solidFill>
                  <a:srgbClr val="FF0000"/>
                </a:solidFill>
              </a:rPr>
              <a:t>存储</a:t>
            </a:r>
            <a:r>
              <a:rPr lang="zh-CN" altLang="en-US" sz="2200" dirty="0" smtClean="0">
                <a:solidFill>
                  <a:srgbClr val="FF0000"/>
                </a:solidFill>
              </a:rPr>
              <a:t>数组下标</a:t>
            </a:r>
            <a:r>
              <a:rPr lang="zh-CN" altLang="en-US" sz="2200" dirty="0" smtClean="0"/>
              <a:t>。</a:t>
            </a:r>
            <a:endParaRPr lang="en-US" sz="22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zh-CN" altLang="en-US" sz="2200" dirty="0" smtClean="0"/>
              <a:t>结点里的数字是每个结点存储的值，也叫</a:t>
            </a:r>
            <a:r>
              <a:rPr lang="en-US" sz="2200" dirty="0" smtClean="0"/>
              <a:t> </a:t>
            </a:r>
            <a:r>
              <a:rPr lang="en-US" sz="2200" i="1" dirty="0" smtClean="0">
                <a:solidFill>
                  <a:srgbClr val="C00000"/>
                </a:solidFill>
              </a:rPr>
              <a:t>keys</a:t>
            </a:r>
            <a:r>
              <a:rPr lang="en-US" sz="2200" dirty="0" smtClean="0"/>
              <a:t> </a:t>
            </a:r>
            <a:r>
              <a:rPr lang="zh-CN" altLang="en-US" sz="2200" dirty="0" smtClean="0"/>
              <a:t>。</a:t>
            </a:r>
            <a:endParaRPr lang="en-US" sz="2200" dirty="0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3635896" y="4005064"/>
            <a:ext cx="288032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9900"/>
      </a:accent1>
      <a:accent2>
        <a:srgbClr val="00FF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21510</TotalTime>
  <Words>2771</Words>
  <Application>Microsoft Office PowerPoint</Application>
  <PresentationFormat>全屏显示(4:3)</PresentationFormat>
  <Paragraphs>318</Paragraphs>
  <Slides>37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Symbol</vt:lpstr>
      <vt:lpstr>Times New Roman</vt:lpstr>
      <vt:lpstr>Wingdings</vt:lpstr>
      <vt:lpstr>Default Design</vt:lpstr>
      <vt:lpstr>Equation</vt:lpstr>
      <vt:lpstr>算法设计与分析  堆排序</vt:lpstr>
      <vt:lpstr>主要内容</vt:lpstr>
      <vt:lpstr>二叉树 (1)</vt:lpstr>
      <vt:lpstr>二叉树 (2)</vt:lpstr>
      <vt:lpstr>完全二叉树</vt:lpstr>
      <vt:lpstr>近似完全二叉树 (1)</vt:lpstr>
      <vt:lpstr>近似完全二叉树 (2)</vt:lpstr>
      <vt:lpstr>堆</vt:lpstr>
      <vt:lpstr>堆 (续)</vt:lpstr>
      <vt:lpstr>用数组实现堆</vt:lpstr>
      <vt:lpstr>数组实现 (续)</vt:lpstr>
      <vt:lpstr>堆的基本操作</vt:lpstr>
      <vt:lpstr>维护堆的性质</vt:lpstr>
      <vt:lpstr>算法 Max-Heapify</vt:lpstr>
      <vt:lpstr>演示 Max-Heapify</vt:lpstr>
      <vt:lpstr>建堆</vt:lpstr>
      <vt:lpstr>建堆: 举例</vt:lpstr>
      <vt:lpstr>建堆: 正确性</vt:lpstr>
      <vt:lpstr>建堆: 分析(1)</vt:lpstr>
      <vt:lpstr>建堆: 分析 (2)</vt:lpstr>
      <vt:lpstr>堆排序算法: 思想</vt:lpstr>
      <vt:lpstr>堆排序: 伪代码</vt:lpstr>
      <vt:lpstr>堆排序: 举例</vt:lpstr>
      <vt:lpstr>Heapsort Algorithm: Analysis</vt:lpstr>
      <vt:lpstr>优先队列</vt:lpstr>
      <vt:lpstr>优先队列操作</vt:lpstr>
      <vt:lpstr>用堆实现优先队列的操作</vt:lpstr>
      <vt:lpstr>Heap-Extract-Max</vt:lpstr>
      <vt:lpstr>Heap-Increase-Key</vt:lpstr>
      <vt:lpstr>Heap-Increase-Key: 举例</vt:lpstr>
      <vt:lpstr>Max-Heap-Insert</vt:lpstr>
      <vt:lpstr>用堆实现优先队列: 总结</vt:lpstr>
      <vt:lpstr>优先队列的其他操作</vt:lpstr>
      <vt:lpstr>改进Find(S, x)</vt:lpstr>
      <vt:lpstr>改进Find(S, x) (续)</vt:lpstr>
      <vt:lpstr>改进Find(S, x) (续)</vt:lpstr>
      <vt:lpstr>改进Find(S, x) (续)</vt:lpstr>
    </vt:vector>
  </TitlesOfParts>
  <Company>SUNY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creator>SUNY Learning Network</dc:creator>
  <cp:lastModifiedBy>Microsoft</cp:lastModifiedBy>
  <cp:revision>860</cp:revision>
  <dcterms:created xsi:type="dcterms:W3CDTF">1998-05-26T01:10:06Z</dcterms:created>
  <dcterms:modified xsi:type="dcterms:W3CDTF">2023-05-05T13:04:50Z</dcterms:modified>
</cp:coreProperties>
</file>