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8"/>
  </p:notesMasterIdLst>
  <p:sldIdLst>
    <p:sldId id="845" r:id="rId2"/>
    <p:sldId id="846" r:id="rId3"/>
    <p:sldId id="907" r:id="rId4"/>
    <p:sldId id="950" r:id="rId5"/>
    <p:sldId id="908" r:id="rId6"/>
    <p:sldId id="847" r:id="rId7"/>
    <p:sldId id="848" r:id="rId8"/>
    <p:sldId id="849" r:id="rId9"/>
    <p:sldId id="909" r:id="rId10"/>
    <p:sldId id="856" r:id="rId11"/>
    <p:sldId id="926" r:id="rId12"/>
    <p:sldId id="912" r:id="rId13"/>
    <p:sldId id="913" r:id="rId14"/>
    <p:sldId id="930" r:id="rId15"/>
    <p:sldId id="929" r:id="rId16"/>
    <p:sldId id="914" r:id="rId17"/>
    <p:sldId id="915" r:id="rId18"/>
    <p:sldId id="916" r:id="rId19"/>
    <p:sldId id="917" r:id="rId20"/>
    <p:sldId id="918" r:id="rId21"/>
    <p:sldId id="919" r:id="rId22"/>
    <p:sldId id="910" r:id="rId23"/>
    <p:sldId id="857" r:id="rId24"/>
    <p:sldId id="858" r:id="rId25"/>
    <p:sldId id="859" r:id="rId26"/>
    <p:sldId id="860" r:id="rId27"/>
    <p:sldId id="861" r:id="rId28"/>
    <p:sldId id="862" r:id="rId29"/>
    <p:sldId id="863" r:id="rId30"/>
    <p:sldId id="864" r:id="rId31"/>
    <p:sldId id="865" r:id="rId32"/>
    <p:sldId id="867" r:id="rId33"/>
    <p:sldId id="931" r:id="rId34"/>
    <p:sldId id="932" r:id="rId35"/>
    <p:sldId id="933" r:id="rId36"/>
    <p:sldId id="934" r:id="rId37"/>
    <p:sldId id="935" r:id="rId38"/>
    <p:sldId id="954" r:id="rId39"/>
    <p:sldId id="955" r:id="rId40"/>
    <p:sldId id="936" r:id="rId41"/>
    <p:sldId id="937" r:id="rId42"/>
    <p:sldId id="938" r:id="rId43"/>
    <p:sldId id="939" r:id="rId44"/>
    <p:sldId id="940" r:id="rId45"/>
    <p:sldId id="941" r:id="rId46"/>
    <p:sldId id="942" r:id="rId47"/>
    <p:sldId id="943" r:id="rId48"/>
    <p:sldId id="944" r:id="rId49"/>
    <p:sldId id="945" r:id="rId50"/>
    <p:sldId id="946" r:id="rId51"/>
    <p:sldId id="951" r:id="rId52"/>
    <p:sldId id="952" r:id="rId53"/>
    <p:sldId id="947" r:id="rId54"/>
    <p:sldId id="948" r:id="rId55"/>
    <p:sldId id="949" r:id="rId56"/>
    <p:sldId id="953" r:id="rId5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99"/>
    <a:srgbClr val="0000CC"/>
    <a:srgbClr val="CC3300"/>
    <a:srgbClr val="FFFF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98" autoAdjust="0"/>
    <p:restoredTop sz="96424" autoAdjust="0"/>
  </p:normalViewPr>
  <p:slideViewPr>
    <p:cSldViewPr>
      <p:cViewPr varScale="1">
        <p:scale>
          <a:sx n="116" d="100"/>
          <a:sy n="116" d="100"/>
        </p:scale>
        <p:origin x="121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2837"/>
    </p:cViewPr>
  </p:sorterViewPr>
  <p:notesViewPr>
    <p:cSldViewPr>
      <p:cViewPr varScale="1">
        <p:scale>
          <a:sx n="46" d="100"/>
          <a:sy n="46" d="100"/>
        </p:scale>
        <p:origin x="-1426" y="-6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12" Type="http://schemas.openxmlformats.org/officeDocument/2006/relationships/image" Target="../media/image60.wmf"/><Relationship Id="rId2" Type="http://schemas.openxmlformats.org/officeDocument/2006/relationships/image" Target="../media/image50.wmf"/><Relationship Id="rId1" Type="http://schemas.openxmlformats.org/officeDocument/2006/relationships/image" Target="../media/image45.wmf"/><Relationship Id="rId6" Type="http://schemas.openxmlformats.org/officeDocument/2006/relationships/image" Target="../media/image54.wmf"/><Relationship Id="rId11" Type="http://schemas.openxmlformats.org/officeDocument/2006/relationships/image" Target="../media/image59.wmf"/><Relationship Id="rId5" Type="http://schemas.openxmlformats.org/officeDocument/2006/relationships/image" Target="../media/image53.wmf"/><Relationship Id="rId10" Type="http://schemas.openxmlformats.org/officeDocument/2006/relationships/image" Target="../media/image58.wmf"/><Relationship Id="rId4" Type="http://schemas.openxmlformats.org/officeDocument/2006/relationships/image" Target="../media/image52.wmf"/><Relationship Id="rId9" Type="http://schemas.openxmlformats.org/officeDocument/2006/relationships/image" Target="../media/image5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0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0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0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C554E34-F0A9-43E7-A75E-6363291F16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6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63CE9B8-0533-402F-8F19-F84F9DC6C589}" type="slidenum">
              <a:rPr lang="en-US" sz="1200" smtClean="0"/>
              <a:pPr/>
              <a:t>1</a:t>
            </a:fld>
            <a:endParaRPr lang="en-US" sz="1200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293147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621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90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907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907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90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</a:t>
            </a:r>
            <a:r>
              <a:rPr lang="en-US" dirty="0" err="1" smtClean="0"/>
              <a:t>subarray</a:t>
            </a:r>
            <a:r>
              <a:rPr lang="en-US" baseline="0" dirty="0" smtClean="0"/>
              <a:t> is defined by two indices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and j among n numbers.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907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907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907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907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90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907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907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907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>
              <a:spcAft>
                <a:spcPct val="96000"/>
              </a:spcAft>
            </a:pPr>
            <a:r>
              <a:rPr lang="en-US" smtClean="0"/>
              <a:t>Examples:</a:t>
            </a:r>
          </a:p>
          <a:p>
            <a:pPr>
              <a:spcAft>
                <a:spcPct val="96000"/>
              </a:spcAft>
            </a:pPr>
            <a:r>
              <a:rPr lang="en-US" smtClean="0"/>
              <a:t>T(n)=T(n-1)+1</a:t>
            </a:r>
          </a:p>
          <a:p>
            <a:pPr>
              <a:spcAft>
                <a:spcPct val="96000"/>
              </a:spcAft>
            </a:pPr>
            <a:r>
              <a:rPr lang="en-US" smtClean="0"/>
              <a:t>T(n)=T(n/2)+1</a:t>
            </a:r>
          </a:p>
          <a:p>
            <a:pPr>
              <a:spcAft>
                <a:spcPct val="96000"/>
              </a:spcAft>
            </a:pPr>
            <a:r>
              <a:rPr lang="en-US" smtClean="0"/>
              <a:t>T(n)=2T(n/2)+n^2</a:t>
            </a:r>
          </a:p>
          <a:p>
            <a:pPr>
              <a:spcAft>
                <a:spcPct val="96000"/>
              </a:spcAft>
            </a:pPr>
            <a:r>
              <a:rPr lang="en-US" smtClean="0"/>
              <a:t> T(n) = T(n/4) + T(n/2) + n^2.</a:t>
            </a:r>
          </a:p>
          <a:p>
            <a:pPr>
              <a:spcAft>
                <a:spcPct val="96000"/>
              </a:spcAft>
            </a:pPr>
            <a:endParaRPr lang="en-US" smtClean="0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20295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946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493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58" tIns="44879" rIns="89758" bIns="44879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026604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58" tIns="44879" rIns="89758" bIns="44879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814535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58" tIns="44879" rIns="89758" bIns="44879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633506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67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372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926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Geometric series: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sum_k</a:t>
            </a:r>
            <a:r>
              <a:rPr lang="en-US" baseline="0" dirty="0" smtClean="0"/>
              <a:t>=0 to n </a:t>
            </a:r>
            <a:r>
              <a:rPr lang="en-US" baseline="0" dirty="0" err="1" smtClean="0"/>
              <a:t>x^k</a:t>
            </a:r>
            <a:r>
              <a:rPr lang="en-US" baseline="0" dirty="0" smtClean="0"/>
              <a:t> = (x^(n+1) – 1) / (x – 1)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504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42895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086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430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169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604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034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58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4606CFF-2966-4B0E-AD7F-9916DC0C4D60}" type="slidenum">
              <a:rPr lang="en-US" altLang="zh-CN" sz="1200"/>
              <a:pPr/>
              <a:t>4</a:t>
            </a:fld>
            <a:endParaRPr lang="en-US" altLang="zh-CN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1202737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1791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926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9544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1614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0877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862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2519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2738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2383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34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1706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646A046-CCDD-482E-AAB9-7F5E5BDFDE0A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53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0115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1ED2E9F-6749-4F8D-9AE2-681404B76815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54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16621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3169806-37B4-4391-8EFC-3ADA4E90E601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55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402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27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90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66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90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D6B5BC-2097-459A-BEAF-07896CD9F0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12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62913C-209A-41E3-B52C-17AA648745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13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B8F4B-4594-4F0C-A18C-996BD48059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95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450" y="549275"/>
            <a:ext cx="7081838" cy="7493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4000500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0081A47-F46D-43B8-A55D-3960FE9278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9692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C3E25-4F81-42B3-9AF8-17F95D817C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2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4B03A-E222-49E2-9A91-D7D25B6ED3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44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7D9F1-DE92-47CE-A239-FDF5662138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8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370B29-0D5F-4B90-B471-5FBD91E591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0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59721-1D86-4419-8089-AD0BB1C2A2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3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F4A282-15B5-4BD2-B169-6A8C7BAE9A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5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51CD2-7B79-46D7-B801-1C8F0C1E38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3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524E2-0801-4885-99E2-281673BE76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8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788F243E-17DC-457A-A8A2-016C583230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533400" y="1295400"/>
            <a:ext cx="8229600" cy="0"/>
          </a:xfrm>
          <a:prstGeom prst="line">
            <a:avLst/>
          </a:prstGeom>
          <a:noFill/>
          <a:ln w="57150" cmpd="thinThick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6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8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9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1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3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4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25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6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7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8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29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43.wmf"/><Relationship Id="rId3" Type="http://schemas.openxmlformats.org/officeDocument/2006/relationships/notesSlide" Target="../notesSlides/notesSlide49.xml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42.wmf"/><Relationship Id="rId5" Type="http://schemas.openxmlformats.org/officeDocument/2006/relationships/image" Target="../media/image39.wmf"/><Relationship Id="rId15" Type="http://schemas.openxmlformats.org/officeDocument/2006/relationships/image" Target="../media/image44.wmf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3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49.wmf"/><Relationship Id="rId3" Type="http://schemas.openxmlformats.org/officeDocument/2006/relationships/notesSlide" Target="../notesSlides/notesSlide51.xml"/><Relationship Id="rId7" Type="http://schemas.openxmlformats.org/officeDocument/2006/relationships/image" Target="../media/image46.wmf"/><Relationship Id="rId12" Type="http://schemas.openxmlformats.org/officeDocument/2006/relationships/oleObject" Target="../embeddings/oleObject4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48.wmf"/><Relationship Id="rId5" Type="http://schemas.openxmlformats.org/officeDocument/2006/relationships/image" Target="../media/image45.w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47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53.wmf"/><Relationship Id="rId18" Type="http://schemas.openxmlformats.org/officeDocument/2006/relationships/oleObject" Target="../embeddings/oleObject49.bin"/><Relationship Id="rId26" Type="http://schemas.openxmlformats.org/officeDocument/2006/relationships/oleObject" Target="../embeddings/oleObject53.bin"/><Relationship Id="rId3" Type="http://schemas.openxmlformats.org/officeDocument/2006/relationships/notesSlide" Target="../notesSlides/notesSlide52.xml"/><Relationship Id="rId21" Type="http://schemas.openxmlformats.org/officeDocument/2006/relationships/image" Target="../media/image57.wmf"/><Relationship Id="rId7" Type="http://schemas.openxmlformats.org/officeDocument/2006/relationships/image" Target="../media/image50.wmf"/><Relationship Id="rId12" Type="http://schemas.openxmlformats.org/officeDocument/2006/relationships/oleObject" Target="../embeddings/oleObject46.bin"/><Relationship Id="rId17" Type="http://schemas.openxmlformats.org/officeDocument/2006/relationships/image" Target="../media/image55.wmf"/><Relationship Id="rId25" Type="http://schemas.openxmlformats.org/officeDocument/2006/relationships/image" Target="../media/image59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48.bin"/><Relationship Id="rId20" Type="http://schemas.openxmlformats.org/officeDocument/2006/relationships/oleObject" Target="../embeddings/oleObject50.bin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52.wmf"/><Relationship Id="rId24" Type="http://schemas.openxmlformats.org/officeDocument/2006/relationships/oleObject" Target="../embeddings/oleObject52.bin"/><Relationship Id="rId5" Type="http://schemas.openxmlformats.org/officeDocument/2006/relationships/image" Target="../media/image45.wmf"/><Relationship Id="rId15" Type="http://schemas.openxmlformats.org/officeDocument/2006/relationships/image" Target="../media/image54.wmf"/><Relationship Id="rId23" Type="http://schemas.openxmlformats.org/officeDocument/2006/relationships/image" Target="../media/image58.wmf"/><Relationship Id="rId10" Type="http://schemas.openxmlformats.org/officeDocument/2006/relationships/oleObject" Target="../embeddings/oleObject45.bin"/><Relationship Id="rId19" Type="http://schemas.openxmlformats.org/officeDocument/2006/relationships/image" Target="../media/image56.w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51.wmf"/><Relationship Id="rId14" Type="http://schemas.openxmlformats.org/officeDocument/2006/relationships/oleObject" Target="../embeddings/oleObject47.bin"/><Relationship Id="rId22" Type="http://schemas.openxmlformats.org/officeDocument/2006/relationships/oleObject" Target="../embeddings/oleObject51.bin"/><Relationship Id="rId27" Type="http://schemas.openxmlformats.org/officeDocument/2006/relationships/image" Target="../media/image60.wm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0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7.wmf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5" Type="http://schemas.openxmlformats.org/officeDocument/2006/relationships/image" Target="../media/image11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304800" y="1143000"/>
            <a:ext cx="86106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0"/>
            <a:ext cx="7772400" cy="22860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00CC"/>
                </a:solidFill>
              </a:rPr>
              <a:t>算法设计与分析</a:t>
            </a:r>
            <a:r>
              <a:rPr lang="en-US" b="1" dirty="0" smtClean="0">
                <a:solidFill>
                  <a:srgbClr val="0000CC"/>
                </a:solidFill>
              </a:rPr>
              <a:t/>
            </a:r>
            <a:br>
              <a:rPr lang="en-US" b="1" dirty="0" smtClean="0">
                <a:solidFill>
                  <a:srgbClr val="0000CC"/>
                </a:solidFill>
              </a:rPr>
            </a:br>
            <a:r>
              <a:rPr lang="en-US" sz="3200" b="1" dirty="0" smtClean="0">
                <a:solidFill>
                  <a:srgbClr val="0000CC"/>
                </a:solidFill>
              </a:rPr>
              <a:t/>
            </a:r>
            <a:br>
              <a:rPr lang="en-US" sz="3200" b="1" dirty="0" smtClean="0">
                <a:solidFill>
                  <a:srgbClr val="0000CC"/>
                </a:solidFill>
              </a:rPr>
            </a:br>
            <a:r>
              <a:rPr lang="zh-CN" altLang="en-US" sz="4000" b="1" dirty="0" smtClean="0">
                <a:solidFill>
                  <a:srgbClr val="0000CC"/>
                </a:solidFill>
              </a:rPr>
              <a:t>递归 分治</a:t>
            </a:r>
            <a:endParaRPr lang="en-US" sz="4000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70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  <a:noFill/>
        </p:spPr>
        <p:txBody>
          <a:bodyPr lIns="92075" tIns="46038" rIns="92075" bIns="46038"/>
          <a:lstStyle/>
          <a:p>
            <a:r>
              <a:rPr lang="en-US" sz="3600" b="1" dirty="0" smtClean="0">
                <a:solidFill>
                  <a:srgbClr val="0000CC"/>
                </a:solidFill>
              </a:rPr>
              <a:t>Mystery</a:t>
            </a:r>
            <a:r>
              <a:rPr lang="zh-CN" altLang="en-US" sz="3600" b="1" dirty="0" smtClean="0">
                <a:solidFill>
                  <a:srgbClr val="0000CC"/>
                </a:solidFill>
              </a:rPr>
              <a:t>算法的递归式</a:t>
            </a:r>
            <a:endParaRPr lang="en-US" sz="3600" b="1" dirty="0" smtClean="0">
              <a:solidFill>
                <a:srgbClr val="0000CC"/>
              </a:solidFill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077200" cy="2819400"/>
          </a:xfrm>
          <a:noFill/>
        </p:spPr>
        <p:txBody>
          <a:bodyPr lIns="92075" tIns="46038" rIns="92075" bIns="46038"/>
          <a:lstStyle/>
          <a:p>
            <a:pPr marL="533400" indent="-533400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+mj-lt"/>
              </a:rPr>
              <a:t>		mystery(</a:t>
            </a:r>
            <a:r>
              <a:rPr lang="en-US" sz="2400" b="1" i="1" dirty="0" smtClean="0">
                <a:latin typeface="+mj-lt"/>
              </a:rPr>
              <a:t>n</a:t>
            </a:r>
            <a:r>
              <a:rPr lang="en-US" sz="2400" b="1" dirty="0" smtClean="0">
                <a:latin typeface="+mj-lt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b="1" dirty="0" smtClean="0">
                <a:latin typeface="+mj-lt"/>
              </a:rPr>
              <a:t>	if </a:t>
            </a:r>
            <a:r>
              <a:rPr lang="en-US" sz="2400" b="1" i="1" dirty="0" smtClean="0">
                <a:latin typeface="+mj-lt"/>
              </a:rPr>
              <a:t>n</a:t>
            </a:r>
            <a:r>
              <a:rPr lang="en-US" sz="2400" b="1" dirty="0" smtClean="0">
                <a:latin typeface="+mj-lt"/>
              </a:rPr>
              <a:t> &lt;= 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b="1" dirty="0" smtClean="0">
                <a:latin typeface="+mj-lt"/>
              </a:rPr>
              <a:t>	     then return </a:t>
            </a:r>
            <a:r>
              <a:rPr lang="en-US" sz="2400" b="1" dirty="0">
                <a:latin typeface="+mj-lt"/>
              </a:rPr>
              <a:t>1</a:t>
            </a:r>
            <a:endParaRPr lang="en-US" sz="2400" b="1" dirty="0" smtClean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b="1" dirty="0" smtClean="0">
                <a:latin typeface="+mj-lt"/>
              </a:rPr>
              <a:t>	     else return (5</a:t>
            </a:r>
            <a:r>
              <a:rPr lang="en-US" sz="2400" b="1" dirty="0" smtClean="0">
                <a:solidFill>
                  <a:srgbClr val="C00000"/>
                </a:solidFill>
                <a:latin typeface="+mj-lt"/>
              </a:rPr>
              <a:t>*</a:t>
            </a:r>
            <a:r>
              <a:rPr lang="en-US" sz="2400" b="1" dirty="0" smtClean="0">
                <a:latin typeface="+mj-lt"/>
              </a:rPr>
              <a:t>mystery(</a:t>
            </a:r>
            <a:r>
              <a:rPr lang="en-US" sz="2400" b="1" i="1" dirty="0" smtClean="0">
                <a:solidFill>
                  <a:srgbClr val="FF0000"/>
                </a:solidFill>
                <a:latin typeface="+mj-lt"/>
              </a:rPr>
              <a:t>n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</a:rPr>
              <a:t>–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</a:rPr>
              <a:t>1</a:t>
            </a:r>
            <a:r>
              <a:rPr lang="en-US" sz="2400" b="1" dirty="0" smtClean="0">
                <a:latin typeface="+mj-lt"/>
              </a:rPr>
              <a:t>) – 6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</a:rPr>
              <a:t>*</a:t>
            </a:r>
            <a:r>
              <a:rPr lang="en-US" sz="2400" b="1" dirty="0" smtClean="0">
                <a:latin typeface="+mj-lt"/>
              </a:rPr>
              <a:t>mystery(</a:t>
            </a:r>
            <a:r>
              <a:rPr lang="en-US" sz="2400" b="1" i="1" dirty="0" smtClean="0">
                <a:solidFill>
                  <a:srgbClr val="FF0000"/>
                </a:solidFill>
                <a:latin typeface="+mj-lt"/>
              </a:rPr>
              <a:t>n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</a:rPr>
              <a:t>– 2</a:t>
            </a:r>
            <a:r>
              <a:rPr lang="en-US" sz="2400" b="1" dirty="0" smtClean="0">
                <a:latin typeface="+mj-lt"/>
              </a:rPr>
              <a:t>) )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9716355"/>
              </p:ext>
            </p:extLst>
          </p:nvPr>
        </p:nvGraphicFramePr>
        <p:xfrm>
          <a:off x="989013" y="4876800"/>
          <a:ext cx="53832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028" name="Equation" r:id="rId4" imgW="2692400" imgH="457200" progId="Equation.3">
                  <p:embed/>
                </p:oleObj>
              </mc:Choice>
              <mc:Fallback>
                <p:oleObj name="Equation" r:id="rId4" imgW="2692400" imgH="457200" progId="Equation.3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13" y="4876800"/>
                        <a:ext cx="5383212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09600" y="4343400"/>
            <a:ext cx="1215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递归式</a:t>
            </a:r>
            <a:r>
              <a:rPr lang="en-US" sz="2400" dirty="0" smtClean="0"/>
              <a:t>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476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问题</a:t>
            </a:r>
            <a:r>
              <a:rPr lang="en-US" altLang="zh-CN" sz="3600" b="1" dirty="0" smtClean="0">
                <a:solidFill>
                  <a:srgbClr val="0000CC"/>
                </a:solidFill>
              </a:rPr>
              <a:t>:</a:t>
            </a:r>
            <a:r>
              <a:rPr lang="zh-CN" altLang="en-US" sz="3600" b="1" dirty="0" smtClean="0">
                <a:solidFill>
                  <a:srgbClr val="0000CC"/>
                </a:solidFill>
              </a:rPr>
              <a:t>最大子数组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8768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b="1" dirty="0" smtClean="0"/>
              <a:t>问题</a:t>
            </a:r>
            <a:r>
              <a:rPr lang="en-US" b="1" dirty="0" smtClean="0"/>
              <a:t>:</a:t>
            </a:r>
          </a:p>
          <a:p>
            <a:pPr>
              <a:spcBef>
                <a:spcPts val="0"/>
              </a:spcBef>
            </a:pPr>
            <a:r>
              <a:rPr lang="zh-CN" altLang="en-US" b="1" i="1" dirty="0" smtClean="0">
                <a:solidFill>
                  <a:srgbClr val="C00000"/>
                </a:solidFill>
              </a:rPr>
              <a:t>输入</a:t>
            </a:r>
            <a:r>
              <a:rPr lang="en-US" sz="2400" b="1" dirty="0" smtClean="0"/>
              <a:t>: </a:t>
            </a:r>
            <a:r>
              <a:rPr lang="zh-CN" altLang="en-US" sz="2400" b="1" dirty="0" smtClean="0"/>
              <a:t>数值数组 </a:t>
            </a:r>
            <a:r>
              <a:rPr lang="en-US" sz="2400" b="1" i="1" dirty="0" smtClean="0"/>
              <a:t>A</a:t>
            </a:r>
            <a:r>
              <a:rPr lang="en-US" sz="2400" b="1" dirty="0" smtClean="0"/>
              <a:t>[1 … 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]</a:t>
            </a:r>
          </a:p>
          <a:p>
            <a:pPr lvl="1">
              <a:spcBef>
                <a:spcPts val="0"/>
              </a:spcBef>
            </a:pPr>
            <a:r>
              <a:rPr lang="zh-CN" altLang="en-US" sz="2200" b="1" dirty="0" smtClean="0"/>
              <a:t>假设数组中存在负数</a:t>
            </a:r>
            <a:endParaRPr lang="en-US" altLang="zh-CN" sz="2200" b="1" dirty="0" smtClean="0"/>
          </a:p>
          <a:p>
            <a:pPr lvl="1">
              <a:spcBef>
                <a:spcPts val="0"/>
              </a:spcBef>
            </a:pPr>
            <a:r>
              <a:rPr lang="zh-CN" altLang="en-US" sz="2200" b="1" dirty="0" smtClean="0"/>
              <a:t>如果数组中全是非负数，该问题很简单。</a:t>
            </a:r>
            <a:endParaRPr lang="en-US" altLang="zh-CN" sz="2200" b="1" dirty="0" smtClean="0"/>
          </a:p>
          <a:p>
            <a:pPr>
              <a:spcBef>
                <a:spcPts val="0"/>
              </a:spcBef>
            </a:pPr>
            <a:r>
              <a:rPr lang="zh-CN" altLang="en-US" sz="2800" b="1" i="1" dirty="0" smtClean="0">
                <a:solidFill>
                  <a:srgbClr val="C00000"/>
                </a:solidFill>
              </a:rPr>
              <a:t>输出</a:t>
            </a:r>
            <a:r>
              <a:rPr lang="en-US" sz="2800" b="1" dirty="0" smtClean="0"/>
              <a:t>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   </a:t>
            </a:r>
            <a:r>
              <a:rPr lang="zh-CN" altLang="en-US" sz="2800" b="1" dirty="0" smtClean="0"/>
              <a:t>数组下标</a:t>
            </a:r>
            <a:r>
              <a:rPr lang="en-US" sz="2800" b="1" dirty="0" smtClean="0"/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i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zh-CN" altLang="en-US" b="1" dirty="0" smtClean="0"/>
              <a:t>和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smtClean="0">
                <a:solidFill>
                  <a:srgbClr val="FF0000"/>
                </a:solidFill>
              </a:rPr>
              <a:t>j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zh-CN" altLang="en-US" b="1" dirty="0" smtClean="0"/>
              <a:t>使得子数组</a:t>
            </a:r>
            <a:r>
              <a:rPr lang="en-US" sz="2800" b="1" dirty="0" smtClean="0"/>
              <a:t> </a:t>
            </a:r>
            <a:r>
              <a:rPr lang="en-US" sz="2800" b="1" i="1" dirty="0" smtClean="0"/>
              <a:t>A</a:t>
            </a:r>
            <a:r>
              <a:rPr lang="en-US" sz="2800" b="1" dirty="0" smtClean="0"/>
              <a:t>[</a:t>
            </a:r>
            <a:r>
              <a:rPr lang="en-US" sz="2800" b="1" i="1" dirty="0" err="1" smtClean="0"/>
              <a:t>i</a:t>
            </a:r>
            <a:r>
              <a:rPr lang="en-US" sz="2800" b="1" dirty="0" smtClean="0"/>
              <a:t> … </a:t>
            </a:r>
            <a:r>
              <a:rPr lang="en-US" sz="2800" b="1" i="1" dirty="0" smtClean="0"/>
              <a:t>j</a:t>
            </a:r>
            <a:r>
              <a:rPr lang="en-US" sz="2800" b="1" dirty="0" smtClean="0"/>
              <a:t>]</a:t>
            </a:r>
            <a:r>
              <a:rPr lang="zh-CN" altLang="en-US" sz="2800" b="1" dirty="0" smtClean="0"/>
              <a:t>为</a:t>
            </a:r>
            <a:r>
              <a:rPr lang="en-US" altLang="zh-CN" b="1" dirty="0"/>
              <a:t>A[1 </a:t>
            </a:r>
            <a:r>
              <a:rPr lang="en-US" altLang="zh-CN" b="1" dirty="0" smtClean="0"/>
              <a:t>… n]</a:t>
            </a:r>
            <a:r>
              <a:rPr lang="zh-CN" altLang="en-US" b="1" dirty="0" smtClean="0"/>
              <a:t>的和最大的</a:t>
            </a:r>
            <a:r>
              <a:rPr lang="zh-CN" altLang="en-US" b="1" dirty="0" smtClean="0">
                <a:solidFill>
                  <a:srgbClr val="FF0000"/>
                </a:solidFill>
              </a:rPr>
              <a:t>非空连续子数组</a:t>
            </a:r>
            <a:r>
              <a:rPr lang="zh-CN" altLang="en-US" b="1" dirty="0" smtClean="0"/>
              <a:t>。</a:t>
            </a:r>
            <a:endParaRPr lang="en-US" altLang="zh-CN" b="1" dirty="0"/>
          </a:p>
          <a:p>
            <a:pPr>
              <a:spcBef>
                <a:spcPts val="0"/>
              </a:spcBef>
            </a:pPr>
            <a:endParaRPr lang="en-US" sz="2400" b="1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4648200"/>
            <a:ext cx="51816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9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最大子数组问题</a:t>
            </a:r>
            <a:r>
              <a:rPr lang="zh-CN" altLang="en-US" sz="3600" b="1" dirty="0">
                <a:solidFill>
                  <a:srgbClr val="0000CC"/>
                </a:solidFill>
              </a:rPr>
              <a:t>的</a:t>
            </a:r>
            <a:r>
              <a:rPr lang="zh-CN" altLang="en-US" sz="3600" b="1" dirty="0" smtClean="0">
                <a:solidFill>
                  <a:srgbClr val="0000CC"/>
                </a:solidFill>
              </a:rPr>
              <a:t>应用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05800" cy="4876800"/>
          </a:xfrm>
        </p:spPr>
        <p:txBody>
          <a:bodyPr/>
          <a:lstStyle/>
          <a:p>
            <a:r>
              <a:rPr lang="zh-CN" altLang="en-US" sz="2400" b="1" dirty="0" smtClean="0"/>
              <a:t>考虑下面的情景</a:t>
            </a:r>
            <a:r>
              <a:rPr lang="en-US" sz="2400" b="1" dirty="0" smtClean="0"/>
              <a:t>:</a:t>
            </a:r>
          </a:p>
          <a:p>
            <a:pPr marL="640080" lvl="1"/>
            <a:r>
              <a:rPr lang="zh-CN" altLang="en-US" sz="2200" b="1" dirty="0" smtClean="0"/>
              <a:t>一只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股票</a:t>
            </a:r>
            <a:r>
              <a:rPr lang="zh-CN" altLang="en-US" sz="2200" b="1" dirty="0" smtClean="0"/>
              <a:t>连续</a:t>
            </a:r>
            <a:r>
              <a:rPr lang="en-US" altLang="zh-CN" sz="2200" b="1" dirty="0" smtClean="0"/>
              <a:t>n</a:t>
            </a:r>
            <a:r>
              <a:rPr lang="zh-CN" altLang="en-US" sz="2200" b="1" dirty="0" smtClean="0"/>
              <a:t>天的交易价格。</a:t>
            </a:r>
            <a:endParaRPr lang="en-US" altLang="zh-CN" sz="2200" b="1" dirty="0" smtClean="0"/>
          </a:p>
          <a:p>
            <a:pPr marL="640080" lvl="1"/>
            <a:r>
              <a:rPr lang="zh-CN" altLang="en-US" sz="2200" b="1" dirty="0" smtClean="0"/>
              <a:t>什么时间该买入</a:t>
            </a:r>
            <a:r>
              <a:rPr lang="en-US" sz="2200" b="1" dirty="0" smtClean="0"/>
              <a:t>? </a:t>
            </a:r>
            <a:r>
              <a:rPr lang="zh-CN" altLang="en-US" sz="2200" b="1" dirty="0" smtClean="0"/>
              <a:t>什么时间该卖出</a:t>
            </a:r>
            <a:r>
              <a:rPr lang="en-US" sz="2200" b="1" dirty="0" smtClean="0"/>
              <a:t>?</a:t>
            </a:r>
          </a:p>
          <a:p>
            <a:r>
              <a:rPr lang="zh-CN" altLang="en-US" sz="2400" b="1" dirty="0" smtClean="0"/>
              <a:t>如何将这个问题转换成最大子数组问题</a:t>
            </a:r>
            <a:r>
              <a:rPr lang="en-US" sz="2400" b="1" dirty="0" smtClean="0"/>
              <a:t>? </a:t>
            </a:r>
          </a:p>
          <a:p>
            <a:pPr marL="0" indent="0">
              <a:buNone/>
            </a:pPr>
            <a:r>
              <a:rPr lang="en-US" sz="2400" b="1" dirty="0" smtClean="0"/>
              <a:t>        </a:t>
            </a:r>
            <a:r>
              <a:rPr lang="zh-CN" altLang="en-US" sz="2400" b="1" dirty="0" smtClean="0"/>
              <a:t>定义</a:t>
            </a:r>
            <a:r>
              <a:rPr lang="en-US" sz="2400" b="1" dirty="0" smtClean="0"/>
              <a:t>: </a:t>
            </a:r>
            <a:r>
              <a:rPr lang="en-US" sz="2400" b="1" i="1" dirty="0" smtClean="0"/>
              <a:t>A</a:t>
            </a:r>
            <a:r>
              <a:rPr lang="en-US" sz="2400" b="1" dirty="0" smtClean="0"/>
              <a:t>[</a:t>
            </a:r>
            <a:r>
              <a:rPr lang="en-US" sz="2400" b="1" i="1" dirty="0" err="1" smtClean="0"/>
              <a:t>i</a:t>
            </a:r>
            <a:r>
              <a:rPr lang="en-US" sz="2400" b="1" dirty="0" smtClean="0"/>
              <a:t>] = (</a:t>
            </a:r>
            <a:r>
              <a:rPr lang="zh-CN" altLang="en-US" sz="2400" b="1" dirty="0" smtClean="0"/>
              <a:t>第</a:t>
            </a:r>
            <a:r>
              <a:rPr lang="en-US" sz="2400" b="1" i="1" dirty="0" err="1" smtClean="0"/>
              <a:t>i</a:t>
            </a:r>
            <a:r>
              <a:rPr lang="zh-CN" altLang="en-US" sz="2400" b="1" i="1" dirty="0" smtClean="0"/>
              <a:t>天的价格</a:t>
            </a:r>
            <a:r>
              <a:rPr lang="en-US" sz="2400" b="1" dirty="0" smtClean="0"/>
              <a:t> ) – (</a:t>
            </a:r>
            <a:r>
              <a:rPr lang="zh-CN" altLang="en-US" sz="2400" b="1" dirty="0" smtClean="0"/>
              <a:t>第</a:t>
            </a:r>
            <a:r>
              <a:rPr lang="en-US" sz="2400" b="1" i="1" dirty="0" err="1" smtClean="0"/>
              <a:t>i</a:t>
            </a:r>
            <a:r>
              <a:rPr lang="en-US" sz="2400" b="1" dirty="0" smtClean="0"/>
              <a:t> – 1</a:t>
            </a:r>
            <a:r>
              <a:rPr lang="zh-CN" altLang="en-US" sz="2400" b="1" dirty="0" smtClean="0"/>
              <a:t>天的价格</a:t>
            </a:r>
            <a:r>
              <a:rPr lang="en-US" sz="2400" b="1" dirty="0" smtClean="0"/>
              <a:t>)</a:t>
            </a:r>
          </a:p>
          <a:p>
            <a:r>
              <a:rPr lang="zh-CN" altLang="en-US" sz="2400" b="1" dirty="0" smtClean="0"/>
              <a:t>如果最大子数组是</a:t>
            </a:r>
            <a:r>
              <a:rPr lang="en-US" sz="2400" b="1" i="1" dirty="0" smtClean="0"/>
              <a:t>A</a:t>
            </a:r>
            <a:r>
              <a:rPr lang="en-US" sz="2400" b="1" dirty="0" smtClean="0"/>
              <a:t>[</a:t>
            </a:r>
            <a:r>
              <a:rPr lang="en-US" sz="2400" b="1" i="1" dirty="0" err="1" smtClean="0"/>
              <a:t>i</a:t>
            </a:r>
            <a:r>
              <a:rPr lang="en-US" sz="2400" b="1" dirty="0" smtClean="0"/>
              <a:t> … </a:t>
            </a:r>
            <a:r>
              <a:rPr lang="en-US" sz="2400" b="1" i="1" dirty="0" smtClean="0"/>
              <a:t>j</a:t>
            </a:r>
            <a:r>
              <a:rPr lang="en-US" sz="2400" b="1" dirty="0" smtClean="0"/>
              <a:t>]	 </a:t>
            </a:r>
          </a:p>
          <a:p>
            <a:pPr lvl="1"/>
            <a:r>
              <a:rPr lang="zh-CN" altLang="en-US" sz="2000" b="1" dirty="0" smtClean="0"/>
              <a:t>第 </a:t>
            </a:r>
            <a:r>
              <a:rPr lang="en-US" altLang="zh-CN" sz="2000" b="1" i="1" dirty="0" smtClean="0"/>
              <a:t>i</a:t>
            </a:r>
            <a:r>
              <a:rPr lang="en-US" sz="2000" b="1" dirty="0" smtClean="0"/>
              <a:t>-1 </a:t>
            </a:r>
            <a:r>
              <a:rPr lang="zh-CN" altLang="en-US" sz="2000" b="1" dirty="0" smtClean="0"/>
              <a:t>天买入。</a:t>
            </a:r>
            <a:endParaRPr lang="en-US" altLang="zh-CN" sz="2000" b="1" dirty="0" smtClean="0"/>
          </a:p>
          <a:p>
            <a:pPr lvl="1"/>
            <a:r>
              <a:rPr lang="zh-CN" altLang="en-US" sz="2000" b="1" dirty="0" smtClean="0"/>
              <a:t>第 </a:t>
            </a:r>
            <a:r>
              <a:rPr lang="en-US" altLang="zh-CN" sz="2000" b="1" i="1" dirty="0"/>
              <a:t>j</a:t>
            </a:r>
            <a:r>
              <a:rPr lang="en-US" sz="2000" b="1" dirty="0" smtClean="0"/>
              <a:t> </a:t>
            </a:r>
            <a:r>
              <a:rPr lang="zh-CN" altLang="en-US" sz="2000" b="1" dirty="0" smtClean="0"/>
              <a:t>天后卖出。</a:t>
            </a:r>
            <a:endParaRPr lang="en-US" sz="20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4038600"/>
            <a:ext cx="5992416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28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最大子数组问题应用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82000" cy="5029200"/>
          </a:xfrm>
        </p:spPr>
        <p:txBody>
          <a:bodyPr/>
          <a:lstStyle/>
          <a:p>
            <a:r>
              <a:rPr lang="zh-CN" altLang="en-US" sz="2400" b="1" dirty="0"/>
              <a:t>一支股票连续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天的交易价格</a:t>
            </a:r>
            <a:r>
              <a:rPr lang="en-US" sz="2200" b="1" dirty="0" smtClean="0"/>
              <a:t>:</a:t>
            </a:r>
          </a:p>
          <a:p>
            <a:pPr marL="640080" lvl="1"/>
            <a:endParaRPr lang="en-US" sz="2200" b="1" dirty="0" smtClean="0"/>
          </a:p>
          <a:p>
            <a:pPr marL="640080" lvl="1"/>
            <a:endParaRPr lang="en-US" sz="2200" b="1" dirty="0" smtClean="0"/>
          </a:p>
          <a:p>
            <a:pPr marL="640080" lvl="1"/>
            <a:endParaRPr lang="en-US" sz="2200" b="1" dirty="0" smtClean="0"/>
          </a:p>
          <a:p>
            <a:pPr>
              <a:spcBef>
                <a:spcPts val="0"/>
              </a:spcBef>
              <a:buNone/>
            </a:pPr>
            <a:endParaRPr lang="en-US" sz="2400" b="1" dirty="0" smtClean="0"/>
          </a:p>
          <a:p>
            <a:endParaRPr lang="en-US" sz="2400" b="1" dirty="0" smtClean="0"/>
          </a:p>
          <a:p>
            <a:r>
              <a:rPr lang="zh-CN" altLang="en-US" sz="2400" b="1" dirty="0" smtClean="0"/>
              <a:t>最大子数组是 </a:t>
            </a:r>
            <a:r>
              <a:rPr lang="en-US" sz="2400" b="1" i="1" dirty="0" smtClean="0"/>
              <a:t>A</a:t>
            </a:r>
            <a:r>
              <a:rPr lang="en-US" sz="2400" b="1" dirty="0" smtClean="0"/>
              <a:t>[3 .. 3].</a:t>
            </a:r>
          </a:p>
        </p:txBody>
      </p:sp>
      <p:pic>
        <p:nvPicPr>
          <p:cNvPr id="328706" name="Picture 2"/>
          <p:cNvPicPr>
            <a:picLocks noChangeAspect="1" noChangeArrowheads="1"/>
          </p:cNvPicPr>
          <p:nvPr/>
        </p:nvPicPr>
        <p:blipFill>
          <a:blip r:embed="rId3" cstate="print"/>
          <a:srcRect l="29861" t="32407" r="44444" b="48148"/>
          <a:stretch>
            <a:fillRect/>
          </a:stretch>
        </p:blipFill>
        <p:spPr bwMode="auto">
          <a:xfrm>
            <a:off x="682171" y="1981200"/>
            <a:ext cx="3490686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85360"/>
              </p:ext>
            </p:extLst>
          </p:nvPr>
        </p:nvGraphicFramePr>
        <p:xfrm>
          <a:off x="4648200" y="2209800"/>
          <a:ext cx="350520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533400"/>
                <a:gridCol w="533400"/>
                <a:gridCol w="457200"/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Day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2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3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4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Price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7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6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Change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-4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3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-4</a:t>
                      </a:r>
                      <a:endParaRPr lang="en-US" sz="2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10200" y="3505200"/>
            <a:ext cx="19319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/>
              <a:t>最后一行是</a:t>
            </a:r>
            <a:r>
              <a:rPr lang="en-US" sz="2200" dirty="0" smtClean="0"/>
              <a:t> </a:t>
            </a:r>
            <a:r>
              <a:rPr lang="en-US" sz="2200" i="1" dirty="0" smtClean="0"/>
              <a:t>A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4628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最大子数组问题应用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181600"/>
          </a:xfrm>
        </p:spPr>
        <p:txBody>
          <a:bodyPr/>
          <a:lstStyle/>
          <a:p>
            <a:r>
              <a:rPr lang="zh-CN" altLang="en-US" sz="2400" b="1" dirty="0"/>
              <a:t>一支股票连续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天的交易价格</a:t>
            </a:r>
            <a:r>
              <a:rPr lang="en-US" sz="2200" b="1" dirty="0" smtClean="0"/>
              <a:t>:</a:t>
            </a:r>
          </a:p>
          <a:p>
            <a:pPr marL="640080" lvl="1"/>
            <a:endParaRPr lang="en-US" sz="2200" b="1" dirty="0" smtClean="0"/>
          </a:p>
          <a:p>
            <a:pPr marL="640080" lvl="1"/>
            <a:endParaRPr lang="en-US" sz="2200" b="1" dirty="0" smtClean="0"/>
          </a:p>
          <a:p>
            <a:pPr marL="640080" lvl="1"/>
            <a:endParaRPr lang="en-US" sz="2200" b="1" dirty="0" smtClean="0"/>
          </a:p>
          <a:p>
            <a:pPr>
              <a:spcBef>
                <a:spcPts val="0"/>
              </a:spcBef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 smtClean="0"/>
          </a:p>
          <a:p>
            <a:r>
              <a:rPr lang="zh-CN" altLang="en-US" sz="2400" b="1" dirty="0" smtClean="0"/>
              <a:t>最大子数组是 </a:t>
            </a:r>
            <a:r>
              <a:rPr lang="en-US" sz="2400" b="1" i="1" dirty="0" smtClean="0"/>
              <a:t>A</a:t>
            </a:r>
            <a:r>
              <a:rPr lang="en-US" sz="2400" b="1" dirty="0" smtClean="0"/>
              <a:t>[8 .. 11].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10200" y="3352800"/>
            <a:ext cx="18391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Last row is </a:t>
            </a:r>
            <a:r>
              <a:rPr lang="en-US" sz="2200" i="1" dirty="0" smtClean="0"/>
              <a:t>A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pic>
        <p:nvPicPr>
          <p:cNvPr id="328733" name="Picture 2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46" y="1913340"/>
            <a:ext cx="8131154" cy="3496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315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暴</a:t>
            </a:r>
            <a:r>
              <a:rPr lang="zh-CN" altLang="en-US" sz="3600" b="1" dirty="0" smtClean="0">
                <a:solidFill>
                  <a:srgbClr val="0000CC"/>
                </a:solidFill>
              </a:rPr>
              <a:t>力算法</a:t>
            </a:r>
            <a:endParaRPr lang="en-US" sz="3600" b="1" dirty="0">
              <a:solidFill>
                <a:srgbClr val="0000C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447800"/>
                <a:ext cx="83820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sz="2400" b="1" dirty="0" smtClean="0"/>
                  <a:t>暴力算法</a:t>
                </a:r>
                <a:r>
                  <a:rPr lang="en-US" sz="2400" b="1" dirty="0" smtClean="0"/>
                  <a:t>: </a:t>
                </a:r>
              </a:p>
              <a:p>
                <a:r>
                  <a:rPr lang="zh-CN" altLang="en-US" sz="2400" b="1" dirty="0" smtClean="0"/>
                  <a:t>首先找出所有可能的子数组</a:t>
                </a:r>
                <a:endParaRPr lang="en-US" altLang="zh-CN" sz="2400" b="1" dirty="0" smtClean="0"/>
              </a:p>
              <a:p>
                <a:r>
                  <a:rPr lang="zh-CN" altLang="en-US" sz="2200" b="1" dirty="0" smtClean="0"/>
                  <a:t>子数组的个数</a:t>
                </a:r>
                <a:r>
                  <a:rPr lang="en-US" sz="2200" b="1" dirty="0" smtClean="0"/>
                  <a:t>?</a:t>
                </a:r>
                <a:endParaRPr lang="en-US" sz="2200" b="1" dirty="0"/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r>
                  <a:rPr lang="zh-CN" altLang="en-US" sz="2400" b="1" dirty="0" smtClean="0"/>
                  <a:t>然后计算每个子数组</a:t>
                </a:r>
                <a:r>
                  <a:rPr lang="en-US" altLang="zh-CN" sz="2400" b="1" dirty="0" smtClean="0"/>
                  <a:t>(</a:t>
                </a:r>
                <a:r>
                  <a:rPr lang="en-US" altLang="zh-CN" sz="2400" dirty="0" smtClean="0">
                    <a:solidFill>
                      <a:srgbClr val="FF0000"/>
                    </a:solidFill>
                  </a:rPr>
                  <a:t>i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400" b="1" dirty="0" smtClean="0"/>
                  <a:t>)</a:t>
                </a:r>
                <a:r>
                  <a:rPr lang="zh-CN" altLang="en-US" sz="2400" b="1" dirty="0" smtClean="0"/>
                  <a:t>的和</a:t>
                </a:r>
                <a:endParaRPr lang="en-US" sz="2400" b="1" dirty="0" smtClean="0"/>
              </a:p>
              <a:p>
                <a:pPr lvl="1"/>
                <a:r>
                  <a:rPr lang="zh-CN" altLang="en-US" sz="2200" b="1" dirty="0" smtClean="0"/>
                  <a:t>对于每一个子数组，需要做多少次</a:t>
                </a:r>
                <a:r>
                  <a:rPr lang="zh-CN" altLang="en-US" sz="2200" b="1" dirty="0" smtClean="0">
                    <a:solidFill>
                      <a:srgbClr val="FF0000"/>
                    </a:solidFill>
                  </a:rPr>
                  <a:t>加法</a:t>
                </a:r>
                <a:r>
                  <a:rPr lang="en-US" sz="2200" b="1" dirty="0" smtClean="0"/>
                  <a:t>?</a:t>
                </a:r>
              </a:p>
              <a:p>
                <a:pPr lvl="2"/>
                <a:r>
                  <a:rPr lang="zh-CN" altLang="en-US" sz="2200" b="1" dirty="0" smtClean="0"/>
                  <a:t>取决于子数组的大小</a:t>
                </a:r>
                <a:r>
                  <a:rPr lang="en-US" sz="2200" b="1" dirty="0" smtClean="0"/>
                  <a:t>: </a:t>
                </a:r>
                <a:r>
                  <a:rPr lang="zh-CN" altLang="en-US" sz="2200" b="1" dirty="0" smtClean="0"/>
                  <a:t>从</a:t>
                </a:r>
                <a:r>
                  <a:rPr lang="en-US" sz="2200" b="1" dirty="0" smtClean="0"/>
                  <a:t>1 </a:t>
                </a:r>
                <a:r>
                  <a:rPr lang="zh-CN" altLang="en-US" sz="2200" b="1" dirty="0" smtClean="0"/>
                  <a:t>到 </a:t>
                </a:r>
                <a:r>
                  <a:rPr lang="en-US" sz="2200" b="1" i="1" dirty="0" smtClean="0"/>
                  <a:t>n</a:t>
                </a:r>
                <a:r>
                  <a:rPr lang="en-US" sz="2200" b="1" dirty="0" smtClean="0"/>
                  <a:t> – 1.</a:t>
                </a:r>
              </a:p>
              <a:p>
                <a:pPr lvl="2"/>
                <a:r>
                  <a:rPr lang="zh-CN" altLang="en-US" sz="2200" b="1" dirty="0" smtClean="0"/>
                  <a:t>至少是 </a:t>
                </a:r>
                <a:r>
                  <a:rPr lang="en-US" b="1" dirty="0" smtClean="0">
                    <a:sym typeface="Symbol"/>
                  </a:rPr>
                  <a:t></a:t>
                </a:r>
                <a:r>
                  <a:rPr lang="en-US" b="1" dirty="0" smtClean="0"/>
                  <a:t>(1).</a:t>
                </a:r>
              </a:p>
              <a:p>
                <a:r>
                  <a:rPr lang="zh-CN" altLang="en-US" sz="2400" b="1" dirty="0" smtClean="0">
                    <a:sym typeface="Wingdings" pitchFamily="2" charset="2"/>
                  </a:rPr>
                  <a:t>最后找出最大的和</a:t>
                </a:r>
                <a:r>
                  <a:rPr lang="en-US" sz="2400" b="1" dirty="0" smtClean="0">
                    <a:sym typeface="Wingdings" pitchFamily="2" charset="2"/>
                  </a:rPr>
                  <a:t>: </a:t>
                </a:r>
                <a:r>
                  <a:rPr lang="en-US" sz="2400" b="1" dirty="0" smtClean="0">
                    <a:sym typeface="Symbol"/>
                  </a:rPr>
                  <a:t>(</a:t>
                </a:r>
                <a:r>
                  <a:rPr lang="en-US" sz="2400" b="1" i="1" dirty="0" smtClean="0">
                    <a:sym typeface="Symbol"/>
                  </a:rPr>
                  <a:t>n</a:t>
                </a:r>
                <a:r>
                  <a:rPr lang="en-US" sz="2400" b="1" baseline="30000" dirty="0" smtClean="0">
                    <a:sym typeface="Symbol"/>
                  </a:rPr>
                  <a:t>2</a:t>
                </a:r>
                <a:r>
                  <a:rPr lang="en-US" sz="2400" b="1" dirty="0" smtClean="0">
                    <a:sym typeface="Symbol"/>
                  </a:rPr>
                  <a:t>)</a:t>
                </a:r>
                <a:r>
                  <a:rPr lang="en-US" sz="2400" b="1" dirty="0">
                    <a:sym typeface="Wingdings" pitchFamily="2" charset="2"/>
                  </a:rPr>
                  <a:t>.</a:t>
                </a:r>
                <a:endParaRPr lang="en-US" sz="2400" b="1" dirty="0" smtClean="0">
                  <a:sym typeface="Wingdings" pitchFamily="2" charset="2"/>
                </a:endParaRPr>
              </a:p>
              <a:p>
                <a:r>
                  <a:rPr lang="zh-CN" altLang="en-US" sz="2400" b="1" dirty="0">
                    <a:sym typeface="Wingdings" pitchFamily="2" charset="2"/>
                  </a:rPr>
                  <a:t>暴</a:t>
                </a:r>
                <a:r>
                  <a:rPr lang="zh-CN" altLang="en-US" sz="2400" b="1" dirty="0" smtClean="0">
                    <a:sym typeface="Wingdings" pitchFamily="2" charset="2"/>
                  </a:rPr>
                  <a:t>力算法需要</a:t>
                </a:r>
                <a:r>
                  <a:rPr lang="zh-CN" altLang="en-US" sz="2400" b="1" dirty="0">
                    <a:sym typeface="Wingdings" pitchFamily="2" charset="2"/>
                  </a:rPr>
                  <a:t>至少</a:t>
                </a:r>
                <a:r>
                  <a:rPr lang="zh-CN" altLang="en-US" sz="2400" b="1" dirty="0" smtClean="0">
                    <a:sym typeface="Wingdings" pitchFamily="2" charset="2"/>
                  </a:rPr>
                  <a:t> </a:t>
                </a:r>
                <a:r>
                  <a:rPr lang="en-US" sz="2400" b="1" dirty="0" smtClean="0">
                    <a:solidFill>
                      <a:srgbClr val="FF0000"/>
                    </a:solidFill>
                    <a:sym typeface="Symbol"/>
                  </a:rPr>
                  <a:t></a:t>
                </a:r>
                <a:r>
                  <a:rPr lang="en-US" sz="2400" b="1" dirty="0" smtClean="0">
                    <a:sym typeface="Symbol"/>
                  </a:rPr>
                  <a:t>(</a:t>
                </a:r>
                <a:r>
                  <a:rPr lang="en-US" sz="2400" b="1" i="1" dirty="0" smtClean="0"/>
                  <a:t>n</a:t>
                </a:r>
                <a:r>
                  <a:rPr lang="en-US" sz="2400" b="1" baseline="30000" dirty="0" smtClean="0"/>
                  <a:t>2</a:t>
                </a:r>
                <a:r>
                  <a:rPr lang="en-US" sz="2400" b="1" dirty="0" smtClean="0"/>
                  <a:t>) </a:t>
                </a:r>
                <a:r>
                  <a:rPr lang="zh-CN" altLang="en-US" sz="2400" b="1" dirty="0" smtClean="0"/>
                  <a:t>时间，平均</a:t>
                </a:r>
                <a:r>
                  <a:rPr lang="en-US" altLang="zh-CN" sz="2400" b="1" dirty="0">
                    <a:solidFill>
                      <a:srgbClr val="FF0000"/>
                    </a:solidFill>
                    <a:sym typeface="Symbol"/>
                  </a:rPr>
                  <a:t></a:t>
                </a:r>
                <a:r>
                  <a:rPr lang="en-US" altLang="zh-CN" sz="2400" b="1" dirty="0">
                    <a:sym typeface="Symbol"/>
                  </a:rPr>
                  <a:t>(</a:t>
                </a:r>
                <a:r>
                  <a:rPr lang="en-US" altLang="zh-CN" sz="2400" b="1" i="1" dirty="0" smtClean="0">
                    <a:sym typeface="Symbol"/>
                  </a:rPr>
                  <a:t>n</a:t>
                </a:r>
                <a:r>
                  <a:rPr lang="en-US" altLang="zh-CN" sz="2400" b="1" baseline="30000" dirty="0" smtClean="0">
                    <a:sym typeface="Symbol"/>
                  </a:rPr>
                  <a:t>3</a:t>
                </a:r>
                <a:r>
                  <a:rPr lang="en-US" altLang="zh-CN" sz="2400" b="1" dirty="0" smtClean="0">
                    <a:sym typeface="Symbol"/>
                  </a:rPr>
                  <a:t>)</a:t>
                </a:r>
                <a:r>
                  <a:rPr lang="en-US" sz="2400" b="1" dirty="0" smtClean="0"/>
                  <a:t>.</a:t>
                </a:r>
              </a:p>
              <a:p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如何算得更快</a:t>
                </a:r>
                <a:r>
                  <a:rPr lang="en-US" sz="2400" b="1" dirty="0" smtClean="0">
                    <a:solidFill>
                      <a:srgbClr val="FF0000"/>
                    </a:solidFill>
                  </a:rPr>
                  <a:t>?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447800"/>
                <a:ext cx="8382000" cy="5105400"/>
              </a:xfrm>
              <a:blipFill rotWithShape="0">
                <a:blip r:embed="rId4"/>
                <a:stretch>
                  <a:fillRect l="-1164" t="-13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706046"/>
              </p:ext>
            </p:extLst>
          </p:nvPr>
        </p:nvGraphicFramePr>
        <p:xfrm>
          <a:off x="3962400" y="2362200"/>
          <a:ext cx="1295400" cy="75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96" name="Equation" r:id="rId5" imgW="787400" imgH="457200" progId="Equation.DSMT4">
                  <p:embed/>
                </p:oleObj>
              </mc:Choice>
              <mc:Fallback>
                <p:oleObj name="Equation" r:id="rId5" imgW="787400" imgH="457200" progId="Equation.DSMT4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362200"/>
                        <a:ext cx="1295400" cy="7521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114800" y="2973936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1273692"/>
              </p:ext>
            </p:extLst>
          </p:nvPr>
        </p:nvGraphicFramePr>
        <p:xfrm>
          <a:off x="3324225" y="2400146"/>
          <a:ext cx="56197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97" name="Equation" r:id="rId7" imgW="380880" imgH="457200" progId="Equation.DSMT4">
                  <p:embed/>
                </p:oleObj>
              </mc:Choice>
              <mc:Fallback>
                <p:oleObj name="Equation" r:id="rId7" imgW="3808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24225" y="2400146"/>
                        <a:ext cx="561975" cy="67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3810000" y="4419600"/>
            <a:ext cx="11063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i="1" dirty="0" smtClean="0">
                <a:solidFill>
                  <a:srgbClr val="FF0000"/>
                </a:solidFill>
                <a:sym typeface="Symbol"/>
              </a:rPr>
              <a:t>平均 </a:t>
            </a:r>
            <a:r>
              <a:rPr lang="en-US" altLang="zh-CN" i="1" dirty="0" smtClean="0">
                <a:solidFill>
                  <a:srgbClr val="FF0000"/>
                </a:solidFill>
                <a:sym typeface="Symbol"/>
              </a:rPr>
              <a:t>n</a:t>
            </a:r>
            <a:r>
              <a:rPr lang="en-US" altLang="zh-CN" i="1" dirty="0">
                <a:solidFill>
                  <a:srgbClr val="FF0000"/>
                </a:solidFill>
                <a:sym typeface="Symbol"/>
              </a:rPr>
              <a:t>/</a:t>
            </a:r>
            <a:r>
              <a:rPr lang="en-US" altLang="zh-CN" i="1" dirty="0" smtClean="0">
                <a:solidFill>
                  <a:srgbClr val="FF0000"/>
                </a:solidFill>
                <a:sym typeface="Symbol"/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715000" y="1981200"/>
            <a:ext cx="2286000" cy="1009710"/>
            <a:chOff x="5715000" y="1981200"/>
            <a:chExt cx="2286000" cy="1009710"/>
          </a:xfrm>
        </p:grpSpPr>
        <p:sp>
          <p:nvSpPr>
            <p:cNvPr id="4" name="文本框 3"/>
            <p:cNvSpPr txBox="1"/>
            <p:nvPr/>
          </p:nvSpPr>
          <p:spPr>
            <a:xfrm>
              <a:off x="5715000" y="1981200"/>
              <a:ext cx="2286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/>
                <a:t>1, 2, 3, …, n </a:t>
              </a:r>
              <a:endParaRPr lang="zh-CN" altLang="en-US" sz="3200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248400" y="2590800"/>
              <a:ext cx="228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>
                  <a:solidFill>
                    <a:srgbClr val="FFC000"/>
                  </a:solidFill>
                </a:rPr>
                <a:t>i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>
              <a:off x="6324600" y="2438400"/>
              <a:ext cx="0" cy="2286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 bwMode="auto">
            <a:xfrm>
              <a:off x="7772400" y="2438400"/>
              <a:ext cx="0" cy="2286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16" name="文本框 15"/>
            <p:cNvSpPr txBox="1"/>
            <p:nvPr/>
          </p:nvSpPr>
          <p:spPr>
            <a:xfrm>
              <a:off x="7696200" y="2514600"/>
              <a:ext cx="228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j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128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分治算法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763000" cy="5257800"/>
          </a:xfrm>
        </p:spPr>
        <p:txBody>
          <a:bodyPr/>
          <a:lstStyle/>
          <a:p>
            <a:r>
              <a:rPr lang="zh-CN" altLang="en-US" sz="2400" b="1" i="1" dirty="0" smtClean="0">
                <a:solidFill>
                  <a:srgbClr val="C00000"/>
                </a:solidFill>
              </a:rPr>
              <a:t>子问题 </a:t>
            </a:r>
            <a:r>
              <a:rPr lang="en-US" sz="2400" b="1" dirty="0" smtClean="0"/>
              <a:t>:</a:t>
            </a:r>
            <a:r>
              <a:rPr lang="en-US" sz="2400" b="1" i="1" dirty="0" smtClean="0"/>
              <a:t> </a:t>
            </a:r>
            <a:r>
              <a:rPr lang="zh-CN" altLang="en-US" sz="2400" b="1" dirty="0" smtClean="0"/>
              <a:t>找出 </a:t>
            </a:r>
            <a:r>
              <a:rPr lang="en-US" sz="2400" b="1" i="1" dirty="0" smtClean="0"/>
              <a:t>A</a:t>
            </a:r>
            <a:r>
              <a:rPr lang="en-US" sz="2400" b="1" dirty="0" smtClean="0"/>
              <a:t>[</a:t>
            </a:r>
            <a:r>
              <a:rPr lang="en-US" sz="2400" b="1" i="1" dirty="0" smtClean="0">
                <a:solidFill>
                  <a:srgbClr val="FF0000"/>
                </a:solidFill>
              </a:rPr>
              <a:t>low</a:t>
            </a:r>
            <a:r>
              <a:rPr lang="en-US" sz="2400" b="1" dirty="0" smtClean="0"/>
              <a:t> .. </a:t>
            </a:r>
            <a:r>
              <a:rPr lang="en-US" sz="2400" b="1" i="1" dirty="0" smtClean="0"/>
              <a:t>high</a:t>
            </a:r>
            <a:r>
              <a:rPr lang="en-US" sz="2400" b="1" dirty="0" smtClean="0"/>
              <a:t>] </a:t>
            </a:r>
            <a:r>
              <a:rPr lang="zh-CN" altLang="en-US" sz="2400" b="1" dirty="0" smtClean="0"/>
              <a:t>的最大子数组</a:t>
            </a:r>
            <a:r>
              <a:rPr lang="zh-CN" altLang="en-US" sz="2400" b="1" dirty="0"/>
              <a:t>。</a:t>
            </a:r>
            <a:endParaRPr lang="en-US" sz="2400" b="1" dirty="0" smtClean="0"/>
          </a:p>
          <a:p>
            <a:pPr lvl="1"/>
            <a:r>
              <a:rPr lang="zh-CN" altLang="en-US" sz="2200" b="1" dirty="0" smtClean="0"/>
              <a:t>参数初始值</a:t>
            </a:r>
            <a:r>
              <a:rPr lang="en-US" sz="2200" b="1" dirty="0" smtClean="0"/>
              <a:t>, </a:t>
            </a:r>
            <a:r>
              <a:rPr lang="en-US" sz="2200" b="1" i="1" dirty="0" smtClean="0"/>
              <a:t>low = 1, high = n. </a:t>
            </a:r>
          </a:p>
          <a:p>
            <a:pPr lvl="1"/>
            <a:r>
              <a:rPr lang="zh-CN" altLang="en-US" sz="2200" b="1" i="1" dirty="0" smtClean="0">
                <a:solidFill>
                  <a:srgbClr val="C00000"/>
                </a:solidFill>
              </a:rPr>
              <a:t>分解 </a:t>
            </a:r>
            <a:r>
              <a:rPr lang="zh-CN" altLang="en-US" sz="2200" b="1" dirty="0" smtClean="0">
                <a:solidFill>
                  <a:schemeClr val="bg2"/>
                </a:solidFill>
              </a:rPr>
              <a:t>将子数组分解成两个大小基本相同的子数组</a:t>
            </a:r>
            <a:endParaRPr lang="en-US" altLang="zh-CN" sz="2200" b="1" dirty="0" smtClean="0"/>
          </a:p>
          <a:p>
            <a:pPr lvl="2"/>
            <a:r>
              <a:rPr lang="zh-CN" altLang="en-US" sz="2200" b="1" dirty="0" smtClean="0"/>
              <a:t>找到子数组的中间位置</a:t>
            </a:r>
            <a:r>
              <a:rPr lang="en-US" sz="2200" b="1" dirty="0" smtClean="0"/>
              <a:t> </a:t>
            </a:r>
            <a:r>
              <a:rPr lang="en-US" sz="2200" b="1" i="1" dirty="0" smtClean="0">
                <a:solidFill>
                  <a:srgbClr val="FF0000"/>
                </a:solidFill>
              </a:rPr>
              <a:t>mid</a:t>
            </a:r>
            <a:r>
              <a:rPr lang="zh-CN" altLang="en-US" sz="2200" b="1" i="1" dirty="0" smtClean="0"/>
              <a:t>，</a:t>
            </a:r>
            <a:r>
              <a:rPr lang="zh-CN" altLang="en-US" sz="2200" b="1" dirty="0" smtClean="0"/>
              <a:t>将子数组分成两个更小的子数组</a:t>
            </a:r>
            <a:r>
              <a:rPr lang="en-US" sz="2200" b="1" i="1" dirty="0" smtClean="0"/>
              <a:t> A</a:t>
            </a:r>
            <a:r>
              <a:rPr lang="en-US" sz="2200" b="1" dirty="0" smtClean="0"/>
              <a:t>[</a:t>
            </a:r>
            <a:r>
              <a:rPr lang="en-US" sz="2200" b="1" i="1" dirty="0" smtClean="0"/>
              <a:t>low  .. </a:t>
            </a:r>
            <a:r>
              <a:rPr lang="en-US" sz="2200" b="1" i="1" dirty="0" smtClean="0">
                <a:solidFill>
                  <a:srgbClr val="FF0000"/>
                </a:solidFill>
              </a:rPr>
              <a:t>mid</a:t>
            </a:r>
            <a:r>
              <a:rPr lang="en-US" sz="2200" b="1" dirty="0" smtClean="0"/>
              <a:t>]</a:t>
            </a:r>
            <a:r>
              <a:rPr lang="en-US" sz="2200" b="1" i="1" dirty="0" smtClean="0"/>
              <a:t> </a:t>
            </a:r>
            <a:r>
              <a:rPr lang="zh-CN" altLang="en-US" sz="2200" b="1" dirty="0" smtClean="0"/>
              <a:t>和 </a:t>
            </a:r>
            <a:r>
              <a:rPr lang="en-US" sz="2200" b="1" i="1" dirty="0" smtClean="0"/>
              <a:t>A</a:t>
            </a:r>
            <a:r>
              <a:rPr lang="en-US" sz="2200" b="1" dirty="0" smtClean="0"/>
              <a:t>[</a:t>
            </a:r>
            <a:r>
              <a:rPr lang="en-US" sz="2200" b="1" i="1" dirty="0" smtClean="0">
                <a:solidFill>
                  <a:srgbClr val="FF0000"/>
                </a:solidFill>
              </a:rPr>
              <a:t>mid</a:t>
            </a:r>
            <a:r>
              <a:rPr lang="en-US" sz="2200" b="1" i="1" dirty="0" smtClean="0"/>
              <a:t> +</a:t>
            </a:r>
            <a:r>
              <a:rPr lang="en-US" sz="2200" b="1" dirty="0" smtClean="0">
                <a:solidFill>
                  <a:srgbClr val="FF0000"/>
                </a:solidFill>
              </a:rPr>
              <a:t>1</a:t>
            </a:r>
            <a:r>
              <a:rPr lang="en-US" sz="2200" b="1" dirty="0" smtClean="0"/>
              <a:t> .. </a:t>
            </a:r>
            <a:r>
              <a:rPr lang="en-US" sz="2200" b="1" i="1" dirty="0" smtClean="0"/>
              <a:t>high</a:t>
            </a:r>
            <a:r>
              <a:rPr lang="en-US" sz="2200" b="1" dirty="0" smtClean="0"/>
              <a:t>]</a:t>
            </a:r>
            <a:r>
              <a:rPr lang="zh-CN" altLang="en-US" sz="2200" b="1" i="1" dirty="0"/>
              <a:t>。</a:t>
            </a:r>
            <a:endParaRPr lang="en-US" sz="2200" b="1" i="1" dirty="0" smtClean="0"/>
          </a:p>
          <a:p>
            <a:pPr lvl="1"/>
            <a:r>
              <a:rPr lang="zh-CN" altLang="en-US" sz="2200" b="1" i="1" dirty="0" smtClean="0">
                <a:solidFill>
                  <a:srgbClr val="C00000"/>
                </a:solidFill>
              </a:rPr>
              <a:t>求解 </a:t>
            </a:r>
            <a:r>
              <a:rPr lang="zh-CN" altLang="en-US" sz="2200" b="1" dirty="0" smtClean="0"/>
              <a:t>找数组 </a:t>
            </a:r>
            <a:r>
              <a:rPr lang="en-US" sz="2200" b="1" i="1" dirty="0" smtClean="0"/>
              <a:t>A</a:t>
            </a:r>
            <a:r>
              <a:rPr lang="en-US" sz="2200" b="1" dirty="0" smtClean="0"/>
              <a:t>[</a:t>
            </a:r>
            <a:r>
              <a:rPr lang="en-US" sz="2200" b="1" i="1" dirty="0" smtClean="0"/>
              <a:t>low .. mid</a:t>
            </a:r>
            <a:r>
              <a:rPr lang="en-US" sz="2200" b="1" dirty="0" smtClean="0"/>
              <a:t>]</a:t>
            </a:r>
            <a:r>
              <a:rPr lang="en-US" sz="2200" b="1" i="1" dirty="0" smtClean="0"/>
              <a:t> </a:t>
            </a:r>
            <a:r>
              <a:rPr lang="zh-CN" altLang="en-US" sz="2200" b="1" dirty="0"/>
              <a:t>和</a:t>
            </a:r>
            <a:r>
              <a:rPr lang="en-US" sz="2200" b="1" dirty="0" smtClean="0"/>
              <a:t> </a:t>
            </a:r>
            <a:r>
              <a:rPr lang="en-US" sz="2200" b="1" i="1" dirty="0" smtClean="0"/>
              <a:t>A</a:t>
            </a:r>
            <a:r>
              <a:rPr lang="en-US" sz="2200" b="1" dirty="0" smtClean="0"/>
              <a:t>[</a:t>
            </a:r>
            <a:r>
              <a:rPr lang="en-US" sz="2200" b="1" i="1" dirty="0" smtClean="0"/>
              <a:t>mid +</a:t>
            </a:r>
            <a:r>
              <a:rPr lang="en-US" sz="2200" b="1" dirty="0" smtClean="0"/>
              <a:t>1..  </a:t>
            </a:r>
            <a:r>
              <a:rPr lang="en-US" sz="2200" b="1" i="1" dirty="0" smtClean="0"/>
              <a:t>high</a:t>
            </a:r>
            <a:r>
              <a:rPr lang="en-US" sz="2200" b="1" dirty="0" smtClean="0"/>
              <a:t>]</a:t>
            </a:r>
            <a:r>
              <a:rPr lang="zh-CN" altLang="en-US" sz="2200" b="1" dirty="0" smtClean="0"/>
              <a:t>的最大子数组。</a:t>
            </a:r>
            <a:endParaRPr lang="en-US" sz="2200" b="1" i="1" dirty="0" smtClean="0"/>
          </a:p>
          <a:p>
            <a:pPr lvl="1"/>
            <a:r>
              <a:rPr lang="zh-CN" altLang="en-US" sz="2200" b="1" i="1" dirty="0" smtClean="0">
                <a:solidFill>
                  <a:srgbClr val="C00000"/>
                </a:solidFill>
              </a:rPr>
              <a:t>组合 </a:t>
            </a:r>
            <a:r>
              <a:rPr lang="zh-CN" altLang="en-US" sz="2200" b="1" dirty="0" smtClean="0"/>
              <a:t>找出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跨越中间</a:t>
            </a:r>
            <a:r>
              <a:rPr lang="zh-CN" altLang="en-US" sz="2200" b="1" dirty="0" smtClean="0"/>
              <a:t>位置的最大子数组</a:t>
            </a:r>
            <a:r>
              <a:rPr lang="en-US" sz="2200" b="1" dirty="0" smtClean="0"/>
              <a:t>, </a:t>
            </a:r>
          </a:p>
          <a:p>
            <a:pPr lvl="2"/>
            <a:r>
              <a:rPr lang="zh-CN" altLang="en-US" sz="2200" b="1" dirty="0"/>
              <a:t>三</a:t>
            </a:r>
            <a:r>
              <a:rPr lang="zh-CN" altLang="en-US" sz="2200" b="1" dirty="0" smtClean="0"/>
              <a:t>种情况取和最大的子数组</a:t>
            </a:r>
            <a:r>
              <a:rPr lang="en-US" sz="2200" b="1" dirty="0" smtClean="0"/>
              <a:t> (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跨越中间位置</a:t>
            </a:r>
            <a:r>
              <a:rPr lang="zh-CN" altLang="en-US" sz="2200" b="1" dirty="0" smtClean="0"/>
              <a:t>的最大子数组和</a:t>
            </a:r>
            <a:r>
              <a:rPr lang="zh-CN" altLang="en-US" sz="2200" b="1" i="1" dirty="0" smtClean="0">
                <a:solidFill>
                  <a:srgbClr val="C00000"/>
                </a:solidFill>
              </a:rPr>
              <a:t>求解 </a:t>
            </a:r>
            <a:r>
              <a:rPr lang="zh-CN" altLang="en-US" sz="2200" b="1" dirty="0" smtClean="0">
                <a:solidFill>
                  <a:schemeClr val="bg2"/>
                </a:solidFill>
              </a:rPr>
              <a:t>步骤中找到的两个最大子数组</a:t>
            </a:r>
            <a:r>
              <a:rPr lang="en-US" sz="2200" b="1" dirty="0" smtClean="0"/>
              <a:t>)</a:t>
            </a:r>
            <a:r>
              <a:rPr lang="zh-CN" altLang="en-US" sz="2200" b="1" dirty="0" smtClean="0"/>
              <a:t>。</a:t>
            </a:r>
            <a:endParaRPr lang="en-US" sz="2200" b="1" dirty="0" smtClean="0"/>
          </a:p>
          <a:p>
            <a:endParaRPr lang="en-US" sz="22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53" t="4738" b="19531"/>
          <a:stretch/>
        </p:blipFill>
        <p:spPr bwMode="auto">
          <a:xfrm>
            <a:off x="1752600" y="5105400"/>
            <a:ext cx="6102429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628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找</a:t>
            </a:r>
            <a:r>
              <a:rPr lang="zh-CN" altLang="en-US" sz="3600" b="1" u="sng" dirty="0" smtClean="0">
                <a:solidFill>
                  <a:srgbClr val="0000CC"/>
                </a:solidFill>
              </a:rPr>
              <a:t>跨越中间位置</a:t>
            </a:r>
            <a:r>
              <a:rPr lang="zh-CN" altLang="en-US" sz="3600" b="1" dirty="0" smtClean="0">
                <a:solidFill>
                  <a:srgbClr val="0000CC"/>
                </a:solidFill>
              </a:rPr>
              <a:t>的最大子数组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915400" cy="3962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zh-CN" altLang="en-US" sz="2400" b="1" dirty="0" smtClean="0">
                <a:solidFill>
                  <a:srgbClr val="FF0000"/>
                </a:solidFill>
              </a:rPr>
              <a:t>关键的新问题</a:t>
            </a:r>
            <a:r>
              <a:rPr lang="zh-CN" altLang="en-US" sz="2400" b="1" dirty="0" smtClean="0"/>
              <a:t>。</a:t>
            </a:r>
            <a:endParaRPr lang="en-US" sz="2400" b="1" dirty="0" smtClean="0"/>
          </a:p>
          <a:p>
            <a:pPr>
              <a:spcBef>
                <a:spcPts val="200"/>
              </a:spcBef>
            </a:pPr>
            <a:r>
              <a:rPr lang="zh-CN" altLang="en-US" sz="2400" b="1" dirty="0" smtClean="0"/>
              <a:t>不是原问题的一个小规模实例</a:t>
            </a:r>
            <a:endParaRPr lang="en-US" sz="2400" b="1" dirty="0" smtClean="0"/>
          </a:p>
          <a:p>
            <a:pPr lvl="1">
              <a:spcBef>
                <a:spcPts val="200"/>
              </a:spcBef>
            </a:pPr>
            <a:r>
              <a:rPr lang="zh-CN" altLang="en-US" sz="2000" b="1" dirty="0" smtClean="0"/>
              <a:t>附加限制：子数组必须跨越中间位置。</a:t>
            </a:r>
            <a:endParaRPr lang="en-US" sz="2000" b="1" dirty="0" smtClean="0"/>
          </a:p>
          <a:p>
            <a:pPr>
              <a:spcBef>
                <a:spcPts val="200"/>
              </a:spcBef>
            </a:pPr>
            <a:r>
              <a:rPr lang="zh-CN" altLang="en-US" sz="2400" b="1" dirty="0" smtClean="0"/>
              <a:t>这个问题可以用</a:t>
            </a:r>
            <a:r>
              <a:rPr lang="en-US" sz="2400" b="1" dirty="0" smtClean="0">
                <a:sym typeface="Symbol"/>
              </a:rPr>
              <a:t>(</a:t>
            </a:r>
            <a:r>
              <a:rPr lang="en-US" sz="2400" b="1" i="1" dirty="0" smtClean="0">
                <a:sym typeface="Symbol"/>
              </a:rPr>
              <a:t>n</a:t>
            </a:r>
            <a:r>
              <a:rPr lang="en-US" sz="2400" b="1" dirty="0" smtClean="0">
                <a:sym typeface="Symbol"/>
              </a:rPr>
              <a:t>)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时间解决。</a:t>
            </a:r>
            <a:endParaRPr lang="en-US" sz="2400" b="1" dirty="0" smtClean="0"/>
          </a:p>
          <a:p>
            <a:pPr marL="548640" lvl="1">
              <a:spcBef>
                <a:spcPts val="200"/>
              </a:spcBef>
            </a:pPr>
            <a:r>
              <a:rPr lang="zh-CN" altLang="en-US" sz="2200" b="1" dirty="0" smtClean="0"/>
              <a:t>任何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一个跨越中间</a:t>
            </a:r>
            <a:r>
              <a:rPr lang="zh-CN" altLang="en-US" sz="2200" b="1" dirty="0" smtClean="0"/>
              <a:t>位置 </a:t>
            </a:r>
            <a:r>
              <a:rPr lang="en-US" altLang="zh-CN" sz="2200" b="1" i="1" dirty="0"/>
              <a:t>A</a:t>
            </a:r>
            <a:r>
              <a:rPr lang="en-US" altLang="zh-CN" sz="2200" b="1" dirty="0"/>
              <a:t>[</a:t>
            </a:r>
            <a:r>
              <a:rPr lang="en-US" altLang="zh-CN" sz="2200" b="1" i="1" dirty="0"/>
              <a:t>mid</a:t>
            </a:r>
            <a:r>
              <a:rPr lang="en-US" altLang="zh-CN" sz="2200" b="1" dirty="0"/>
              <a:t>] </a:t>
            </a:r>
            <a:r>
              <a:rPr lang="zh-CN" altLang="en-US" sz="2200" b="1" dirty="0" smtClean="0"/>
              <a:t>的子数组 </a:t>
            </a:r>
            <a:r>
              <a:rPr lang="en-US" sz="2200" b="1" i="1" dirty="0" smtClean="0"/>
              <a:t>A</a:t>
            </a:r>
            <a:r>
              <a:rPr lang="en-US" sz="2200" b="1" dirty="0" smtClean="0"/>
              <a:t>[</a:t>
            </a:r>
            <a:r>
              <a:rPr lang="en-US" sz="2200" b="1" i="1" dirty="0" err="1" smtClean="0"/>
              <a:t>i</a:t>
            </a:r>
            <a:r>
              <a:rPr lang="en-US" sz="2200" b="1" dirty="0" smtClean="0"/>
              <a:t> </a:t>
            </a:r>
            <a:r>
              <a:rPr lang="en-US" sz="2200" b="1" dirty="0"/>
              <a:t>.. </a:t>
            </a:r>
            <a:r>
              <a:rPr lang="en-US" sz="2200" b="1" i="1" dirty="0"/>
              <a:t>j</a:t>
            </a:r>
            <a:r>
              <a:rPr lang="en-US" sz="2200" b="1" dirty="0"/>
              <a:t>] </a:t>
            </a:r>
            <a:r>
              <a:rPr lang="zh-CN" altLang="en-US" sz="2200" b="1" dirty="0" smtClean="0"/>
              <a:t>由两个更小的子数组 </a:t>
            </a:r>
            <a:r>
              <a:rPr lang="en-US" sz="2200" b="1" i="1" dirty="0" smtClean="0"/>
              <a:t>A</a:t>
            </a:r>
            <a:r>
              <a:rPr lang="en-US" sz="2200" b="1" dirty="0" smtClean="0"/>
              <a:t>[</a:t>
            </a:r>
            <a:r>
              <a:rPr lang="en-US" sz="2200" b="1" i="1" dirty="0" err="1" smtClean="0"/>
              <a:t>i</a:t>
            </a:r>
            <a:r>
              <a:rPr lang="en-US" sz="2200" b="1" dirty="0" smtClean="0"/>
              <a:t> .. </a:t>
            </a:r>
            <a:r>
              <a:rPr lang="en-US" sz="2200" b="1" i="1" dirty="0"/>
              <a:t>mid</a:t>
            </a:r>
            <a:r>
              <a:rPr lang="en-US" sz="2200" b="1" dirty="0"/>
              <a:t>] </a:t>
            </a:r>
            <a:r>
              <a:rPr lang="zh-CN" altLang="en-US" sz="2200" b="1" dirty="0" smtClean="0"/>
              <a:t>和 </a:t>
            </a:r>
            <a:r>
              <a:rPr lang="en-US" sz="2200" b="1" i="1" dirty="0" smtClean="0"/>
              <a:t>A</a:t>
            </a:r>
            <a:r>
              <a:rPr lang="en-US" sz="2200" b="1" dirty="0" smtClean="0"/>
              <a:t>[</a:t>
            </a:r>
            <a:r>
              <a:rPr lang="en-US" sz="2200" b="1" i="1" dirty="0" smtClean="0"/>
              <a:t>mid</a:t>
            </a:r>
            <a:r>
              <a:rPr lang="en-US" sz="2200" b="1" dirty="0" smtClean="0"/>
              <a:t>+1 .. </a:t>
            </a:r>
            <a:r>
              <a:rPr lang="en-US" sz="2200" b="1" i="1" dirty="0"/>
              <a:t>j</a:t>
            </a:r>
            <a:r>
              <a:rPr lang="en-US" sz="2200" b="1" dirty="0" smtClean="0"/>
              <a:t>] </a:t>
            </a:r>
            <a:r>
              <a:rPr lang="zh-CN" altLang="en-US" sz="2200" b="1" dirty="0" smtClean="0"/>
              <a:t>组成</a:t>
            </a:r>
            <a:r>
              <a:rPr lang="en-US" sz="2200" b="1" dirty="0" smtClean="0"/>
              <a:t>, </a:t>
            </a:r>
            <a:r>
              <a:rPr lang="zh-CN" altLang="en-US" sz="2200" b="1" dirty="0" smtClean="0"/>
              <a:t>其中</a:t>
            </a:r>
            <a:r>
              <a:rPr lang="en-US" sz="2200" b="1" i="1" dirty="0" smtClean="0"/>
              <a:t>low</a:t>
            </a:r>
            <a:r>
              <a:rPr lang="en-US" sz="2200" b="1" dirty="0" smtClean="0"/>
              <a:t> </a:t>
            </a:r>
            <a:r>
              <a:rPr lang="en-US" sz="2200" b="1" dirty="0">
                <a:sym typeface="Symbol"/>
              </a:rPr>
              <a:t> </a:t>
            </a:r>
            <a:r>
              <a:rPr lang="en-US" sz="2200" b="1" i="1" dirty="0" err="1"/>
              <a:t>i</a:t>
            </a:r>
            <a:r>
              <a:rPr lang="en-US" sz="2200" b="1" i="1" dirty="0"/>
              <a:t> </a:t>
            </a:r>
            <a:r>
              <a:rPr lang="en-US" sz="2200" b="1" dirty="0">
                <a:sym typeface="Symbol"/>
              </a:rPr>
              <a:t> </a:t>
            </a:r>
            <a:r>
              <a:rPr lang="en-US" sz="2200" b="1" i="1" dirty="0"/>
              <a:t>mid</a:t>
            </a:r>
            <a:r>
              <a:rPr lang="en-US" sz="2200" b="1" dirty="0"/>
              <a:t> &lt; </a:t>
            </a:r>
            <a:r>
              <a:rPr lang="en-US" sz="2200" b="1" i="1" dirty="0"/>
              <a:t>j</a:t>
            </a:r>
            <a:r>
              <a:rPr lang="en-US" sz="2200" b="1" dirty="0"/>
              <a:t> </a:t>
            </a:r>
            <a:r>
              <a:rPr lang="en-US" sz="2200" b="1" dirty="0">
                <a:sym typeface="Symbol"/>
              </a:rPr>
              <a:t> </a:t>
            </a:r>
            <a:r>
              <a:rPr lang="en-US" sz="2200" b="1" i="1" dirty="0"/>
              <a:t>high</a:t>
            </a:r>
            <a:r>
              <a:rPr lang="en-US" sz="2200" b="1" dirty="0"/>
              <a:t>.</a:t>
            </a:r>
          </a:p>
          <a:p>
            <a:pPr marL="548640" lvl="1">
              <a:spcBef>
                <a:spcPts val="200"/>
              </a:spcBef>
            </a:pPr>
            <a:r>
              <a:rPr lang="zh-CN" altLang="en-US" sz="2200" b="1" dirty="0" smtClean="0"/>
              <a:t>因此，只需要找两种形式的最大子数组 </a:t>
            </a:r>
            <a:r>
              <a:rPr lang="en-US" sz="2200" b="1" i="1" dirty="0" smtClean="0"/>
              <a:t>A</a:t>
            </a:r>
            <a:r>
              <a:rPr lang="en-US" sz="2200" b="1" dirty="0" smtClean="0"/>
              <a:t>[</a:t>
            </a:r>
            <a:r>
              <a:rPr lang="en-US" sz="2200" b="1" i="1" dirty="0" err="1" smtClean="0"/>
              <a:t>i</a:t>
            </a:r>
            <a:r>
              <a:rPr lang="en-US" sz="2200" b="1" dirty="0" smtClean="0"/>
              <a:t> ... </a:t>
            </a:r>
            <a:r>
              <a:rPr lang="en-US" sz="2200" b="1" i="1" dirty="0" smtClean="0">
                <a:solidFill>
                  <a:srgbClr val="FF0000"/>
                </a:solidFill>
              </a:rPr>
              <a:t>mid</a:t>
            </a:r>
            <a:r>
              <a:rPr lang="en-US" sz="2200" b="1" dirty="0" smtClean="0">
                <a:solidFill>
                  <a:srgbClr val="FF0000"/>
                </a:solidFill>
              </a:rPr>
              <a:t>]</a:t>
            </a:r>
            <a:r>
              <a:rPr lang="en-US" sz="2200" b="1" dirty="0" smtClean="0"/>
              <a:t> </a:t>
            </a:r>
            <a:r>
              <a:rPr lang="zh-CN" altLang="en-US" sz="2200" b="1" dirty="0" smtClean="0"/>
              <a:t>和 </a:t>
            </a:r>
            <a:r>
              <a:rPr lang="en-US" sz="2200" b="1" i="1" dirty="0" smtClean="0"/>
              <a:t>A</a:t>
            </a:r>
            <a:r>
              <a:rPr lang="en-US" sz="2200" b="1" dirty="0" smtClean="0"/>
              <a:t>[</a:t>
            </a:r>
            <a:r>
              <a:rPr lang="en-US" sz="2200" b="1" i="1" dirty="0" smtClean="0">
                <a:solidFill>
                  <a:srgbClr val="FF0000"/>
                </a:solidFill>
              </a:rPr>
              <a:t>mid</a:t>
            </a:r>
            <a:r>
              <a:rPr lang="en-US" sz="2200" b="1" dirty="0" smtClean="0">
                <a:solidFill>
                  <a:srgbClr val="FF0000"/>
                </a:solidFill>
              </a:rPr>
              <a:t>+1</a:t>
            </a:r>
            <a:r>
              <a:rPr lang="en-US" sz="2200" b="1" dirty="0" smtClean="0"/>
              <a:t> ... </a:t>
            </a:r>
            <a:r>
              <a:rPr lang="en-US" sz="2200" b="1" i="1" dirty="0" smtClean="0"/>
              <a:t>j</a:t>
            </a:r>
            <a:r>
              <a:rPr lang="en-US" sz="2200" b="1" dirty="0" smtClean="0"/>
              <a:t>], </a:t>
            </a:r>
            <a:r>
              <a:rPr lang="zh-CN" altLang="en-US" sz="2200" b="1" dirty="0" smtClean="0"/>
              <a:t>然后把它们合并。</a:t>
            </a:r>
            <a:endParaRPr lang="en-US" sz="2200" b="1" dirty="0" smtClean="0"/>
          </a:p>
        </p:txBody>
      </p:sp>
      <p:pic>
        <p:nvPicPr>
          <p:cNvPr id="37478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53" t="4738" b="19531"/>
          <a:stretch/>
        </p:blipFill>
        <p:spPr bwMode="auto">
          <a:xfrm>
            <a:off x="1520785" y="4457700"/>
            <a:ext cx="6102429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连接符 4"/>
          <p:cNvCxnSpPr/>
          <p:nvPr/>
        </p:nvCxnSpPr>
        <p:spPr bwMode="auto">
          <a:xfrm>
            <a:off x="4648200" y="5867400"/>
            <a:ext cx="8382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 bwMode="auto">
          <a:xfrm>
            <a:off x="4016523" y="5029200"/>
            <a:ext cx="55547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28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05800" cy="9906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算法：找</a:t>
            </a:r>
            <a:r>
              <a:rPr lang="zh-CN" altLang="en-US" sz="3600" b="1" dirty="0">
                <a:solidFill>
                  <a:srgbClr val="0000CC"/>
                </a:solidFill>
              </a:rPr>
              <a:t>跨越中间位置的最大子数组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8800" y="2209800"/>
            <a:ext cx="3429000" cy="3352800"/>
          </a:xfrm>
        </p:spPr>
        <p:txBody>
          <a:bodyPr/>
          <a:lstStyle/>
          <a:p>
            <a:pPr algn="just"/>
            <a:r>
              <a:rPr lang="zh-CN" altLang="en-US" sz="2200" b="1" i="1" dirty="0" smtClean="0">
                <a:solidFill>
                  <a:srgbClr val="C00000"/>
                </a:solidFill>
              </a:rPr>
              <a:t>运行时间分析</a:t>
            </a:r>
            <a:r>
              <a:rPr lang="en-US" sz="2200" b="1" dirty="0" smtClean="0"/>
              <a:t>:   </a:t>
            </a:r>
            <a:r>
              <a:rPr lang="zh-CN" altLang="en-US" sz="2200" b="1" dirty="0" smtClean="0"/>
              <a:t>两个循环总共考虑</a:t>
            </a:r>
            <a:r>
              <a:rPr lang="en-US" sz="2200" b="1" dirty="0" smtClean="0"/>
              <a:t>[</a:t>
            </a:r>
            <a:r>
              <a:rPr lang="en-US" sz="2200" b="1" i="1" dirty="0" smtClean="0"/>
              <a:t>low</a:t>
            </a:r>
            <a:r>
              <a:rPr lang="en-US" sz="2200" b="1" dirty="0" smtClean="0"/>
              <a:t> .. </a:t>
            </a:r>
            <a:r>
              <a:rPr lang="en-US" sz="2200" b="1" i="1" dirty="0" smtClean="0"/>
              <a:t>high</a:t>
            </a:r>
            <a:r>
              <a:rPr lang="en-US" sz="2200" b="1" dirty="0" smtClean="0"/>
              <a:t>]</a:t>
            </a:r>
            <a:r>
              <a:rPr lang="zh-CN" altLang="en-US" sz="2200" b="1" dirty="0" smtClean="0"/>
              <a:t>中的每个数组下标一次，每次迭代需要</a:t>
            </a:r>
            <a:r>
              <a:rPr lang="en-US" sz="2200" b="1" dirty="0" smtClean="0"/>
              <a:t> </a:t>
            </a:r>
            <a:r>
              <a:rPr lang="en-US" sz="2200" b="1" dirty="0" smtClean="0">
                <a:sym typeface="Symbol"/>
              </a:rPr>
              <a:t>(</a:t>
            </a:r>
            <a:r>
              <a:rPr lang="en-US" sz="2200" b="1" dirty="0" smtClean="0"/>
              <a:t>1) </a:t>
            </a:r>
            <a:r>
              <a:rPr lang="zh-CN" altLang="en-US" sz="2200" b="1" dirty="0"/>
              <a:t>时间</a:t>
            </a:r>
            <a:r>
              <a:rPr lang="en-US" sz="2200" b="1" dirty="0" smtClean="0"/>
              <a:t> </a:t>
            </a:r>
            <a:r>
              <a:rPr lang="en-US" sz="2200" b="1" dirty="0" smtClean="0">
                <a:sym typeface="Wingdings" pitchFamily="2" charset="2"/>
              </a:rPr>
              <a:t> </a:t>
            </a:r>
            <a:r>
              <a:rPr lang="zh-CN" altLang="en-US" sz="2200" b="1" dirty="0" smtClean="0">
                <a:sym typeface="Wingdings" pitchFamily="2" charset="2"/>
              </a:rPr>
              <a:t>整个过程需要</a:t>
            </a:r>
            <a:r>
              <a:rPr lang="en-US" sz="2200" b="1" dirty="0" smtClean="0"/>
              <a:t> </a:t>
            </a:r>
            <a:r>
              <a:rPr lang="en-US" sz="2200" b="1" dirty="0" smtClean="0">
                <a:sym typeface="Symbol"/>
              </a:rPr>
              <a:t>(</a:t>
            </a:r>
            <a:r>
              <a:rPr lang="en-US" sz="2200" b="1" i="1" dirty="0" smtClean="0"/>
              <a:t>n</a:t>
            </a:r>
            <a:r>
              <a:rPr lang="en-US" sz="2200" b="1" dirty="0" smtClean="0"/>
              <a:t>) </a:t>
            </a:r>
            <a:r>
              <a:rPr lang="zh-CN" altLang="en-US" sz="2200" b="1" dirty="0"/>
              <a:t>时间</a:t>
            </a:r>
            <a:r>
              <a:rPr lang="en-US" sz="2200" b="1" dirty="0" smtClean="0"/>
              <a:t>.</a:t>
            </a:r>
          </a:p>
        </p:txBody>
      </p:sp>
      <p:pic>
        <p:nvPicPr>
          <p:cNvPr id="3727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5410201" cy="513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53" t="4738" b="19531"/>
          <a:stretch/>
        </p:blipFill>
        <p:spPr bwMode="auto">
          <a:xfrm>
            <a:off x="3886200" y="4648200"/>
            <a:ext cx="4775814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连接符 5"/>
          <p:cNvCxnSpPr/>
          <p:nvPr/>
        </p:nvCxnSpPr>
        <p:spPr bwMode="auto">
          <a:xfrm flipV="1">
            <a:off x="6283960" y="5173980"/>
            <a:ext cx="0" cy="304800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28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05800" cy="9906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最大子数组问题分治算法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172200"/>
            <a:ext cx="5363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C00000"/>
                </a:solidFill>
              </a:rPr>
              <a:t>Initial call</a:t>
            </a:r>
            <a:r>
              <a:rPr lang="en-US" dirty="0" smtClean="0"/>
              <a:t>: Find-Maximum-</a:t>
            </a:r>
            <a:r>
              <a:rPr lang="en-US" dirty="0" err="1" smtClean="0"/>
              <a:t>Subarray</a:t>
            </a:r>
            <a:r>
              <a:rPr lang="en-US" dirty="0" smtClean="0"/>
              <a:t>(</a:t>
            </a:r>
            <a:r>
              <a:rPr lang="en-US" i="1" dirty="0" smtClean="0"/>
              <a:t>A</a:t>
            </a:r>
            <a:r>
              <a:rPr lang="en-US" dirty="0" smtClean="0"/>
              <a:t>, 1, 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737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7687566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连接符 2"/>
          <p:cNvCxnSpPr/>
          <p:nvPr/>
        </p:nvCxnSpPr>
        <p:spPr bwMode="auto">
          <a:xfrm>
            <a:off x="5410200" y="3352800"/>
            <a:ext cx="8382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>
            <a:off x="5410200" y="3962400"/>
            <a:ext cx="1371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直接连接符 8"/>
          <p:cNvCxnSpPr/>
          <p:nvPr/>
        </p:nvCxnSpPr>
        <p:spPr bwMode="auto">
          <a:xfrm>
            <a:off x="6096000" y="4572000"/>
            <a:ext cx="1371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4628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b="1" dirty="0" smtClean="0"/>
              <a:t>递归</a:t>
            </a:r>
            <a:endParaRPr lang="en-US" sz="2400" b="1" dirty="0" smtClean="0"/>
          </a:p>
          <a:p>
            <a:pPr>
              <a:lnSpc>
                <a:spcPct val="90000"/>
              </a:lnSpc>
            </a:pPr>
            <a:r>
              <a:rPr lang="zh-CN" altLang="en-US" sz="2400" b="1" dirty="0" smtClean="0"/>
              <a:t>最大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子数组</a:t>
            </a:r>
            <a:r>
              <a:rPr lang="zh-CN" altLang="en-US" sz="2400" b="1" dirty="0" smtClean="0"/>
              <a:t>问题</a:t>
            </a:r>
            <a:endParaRPr lang="en-US" altLang="zh-CN" sz="2400" b="1" dirty="0" smtClean="0"/>
          </a:p>
          <a:p>
            <a:pPr>
              <a:lnSpc>
                <a:spcPct val="90000"/>
              </a:lnSpc>
            </a:pPr>
            <a:endParaRPr lang="en-US" altLang="zh-CN" sz="2400" b="1" dirty="0" smtClean="0"/>
          </a:p>
          <a:p>
            <a:pPr>
              <a:lnSpc>
                <a:spcPct val="90000"/>
              </a:lnSpc>
            </a:pPr>
            <a:r>
              <a:rPr lang="zh-CN" altLang="en-US" sz="2400" b="1" dirty="0" smtClean="0"/>
              <a:t>递归树法</a:t>
            </a:r>
            <a:endParaRPr lang="en-US" altLang="zh-CN" sz="2400" b="1" dirty="0" smtClean="0"/>
          </a:p>
          <a:p>
            <a:pPr>
              <a:lnSpc>
                <a:spcPct val="90000"/>
              </a:lnSpc>
            </a:pPr>
            <a:r>
              <a:rPr lang="zh-CN" altLang="en-US" sz="2400" b="1" dirty="0" smtClean="0"/>
              <a:t>代入法</a:t>
            </a:r>
            <a:endParaRPr lang="en-US" altLang="zh-CN" sz="2400" b="1" dirty="0" smtClean="0"/>
          </a:p>
          <a:p>
            <a:pPr>
              <a:lnSpc>
                <a:spcPct val="90000"/>
              </a:lnSpc>
            </a:pPr>
            <a:r>
              <a:rPr lang="zh-CN" altLang="en-US" sz="2400" b="1" dirty="0" smtClean="0"/>
              <a:t>主方法</a:t>
            </a:r>
            <a:endParaRPr lang="en-US" altLang="zh-CN" sz="2400" b="1" dirty="0" smtClean="0"/>
          </a:p>
          <a:p>
            <a:pPr>
              <a:lnSpc>
                <a:spcPct val="90000"/>
              </a:lnSpc>
            </a:pPr>
            <a:endParaRPr lang="en-US" altLang="zh-CN" sz="2400" b="1" dirty="0" smtClean="0"/>
          </a:p>
          <a:p>
            <a:pPr>
              <a:lnSpc>
                <a:spcPct val="90000"/>
              </a:lnSpc>
            </a:pPr>
            <a:r>
              <a:rPr lang="zh-CN" altLang="en-US" sz="2400" b="1" dirty="0"/>
              <a:t>矩阵乘法的</a:t>
            </a:r>
            <a:r>
              <a:rPr lang="en-US" sz="2400" b="1" dirty="0"/>
              <a:t>Strassen</a:t>
            </a:r>
            <a:r>
              <a:rPr lang="zh-CN" altLang="en-US" sz="2400" b="1" dirty="0"/>
              <a:t>算法</a:t>
            </a:r>
            <a:endParaRPr lang="en-US" sz="2400" b="1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主要内容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7" name="燕尾形箭头 6"/>
          <p:cNvSpPr/>
          <p:nvPr/>
        </p:nvSpPr>
        <p:spPr bwMode="auto">
          <a:xfrm>
            <a:off x="2362200" y="2743200"/>
            <a:ext cx="990600" cy="1295400"/>
          </a:xfrm>
          <a:prstGeom prst="notched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52800" y="3036957"/>
            <a:ext cx="137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分析算法的复杂度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85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算法分析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334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400" b="1" i="1" dirty="0" smtClean="0">
                <a:solidFill>
                  <a:srgbClr val="C00000"/>
                </a:solidFill>
              </a:rPr>
              <a:t>简化假设 </a:t>
            </a:r>
            <a:r>
              <a:rPr lang="en-US" sz="2400" b="1" dirty="0" smtClean="0"/>
              <a:t>: </a:t>
            </a:r>
            <a:r>
              <a:rPr lang="zh-CN" altLang="en-US" sz="2400" b="1" dirty="0" smtClean="0"/>
              <a:t>原始问题的规模是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的幂</a:t>
            </a:r>
            <a:r>
              <a:rPr lang="en-US" sz="2400" b="1" dirty="0" smtClean="0"/>
              <a:t>, </a:t>
            </a:r>
            <a:r>
              <a:rPr lang="zh-CN" altLang="en-US" sz="2400" b="1" dirty="0" smtClean="0"/>
              <a:t>所有子问题的规模是整数</a:t>
            </a:r>
            <a:r>
              <a:rPr lang="en-US" sz="2400" b="1" dirty="0" smtClean="0"/>
              <a:t>.</a:t>
            </a:r>
          </a:p>
          <a:p>
            <a:pPr>
              <a:spcBef>
                <a:spcPts val="0"/>
              </a:spcBef>
            </a:pPr>
            <a:r>
              <a:rPr lang="zh-CN" altLang="en-US" sz="2400" b="1" dirty="0"/>
              <a:t>用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T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 </a:t>
            </a:r>
            <a:r>
              <a:rPr lang="zh-CN" altLang="en-US" sz="2400" b="1" dirty="0" smtClean="0"/>
              <a:t>表示最大子数组算法在</a:t>
            </a:r>
            <a:r>
              <a:rPr lang="en-US" altLang="zh-CN" sz="2400" b="1" dirty="0" smtClean="0"/>
              <a:t>n</a:t>
            </a:r>
            <a:r>
              <a:rPr lang="zh-CN" altLang="en-US" sz="2400" b="1" dirty="0" smtClean="0"/>
              <a:t>个元素数组上的运行时间</a:t>
            </a:r>
            <a:endParaRPr lang="en-US" sz="2400" b="1" dirty="0" smtClean="0"/>
          </a:p>
          <a:p>
            <a:pPr>
              <a:spcBef>
                <a:spcPts val="0"/>
              </a:spcBef>
            </a:pPr>
            <a:r>
              <a:rPr lang="zh-CN" altLang="en-US" sz="2400" b="1" i="1" dirty="0" smtClean="0">
                <a:solidFill>
                  <a:srgbClr val="C00000"/>
                </a:solidFill>
              </a:rPr>
              <a:t>基本情况 </a:t>
            </a:r>
            <a:r>
              <a:rPr lang="en-US" sz="2400" b="1" dirty="0" smtClean="0"/>
              <a:t>: </a:t>
            </a:r>
            <a:r>
              <a:rPr lang="zh-CN" altLang="en-US" sz="2400" b="1" dirty="0" smtClean="0"/>
              <a:t>当 </a:t>
            </a:r>
            <a:r>
              <a:rPr lang="en-US" sz="2400" b="1" i="1" dirty="0" smtClean="0"/>
              <a:t>high</a:t>
            </a:r>
            <a:r>
              <a:rPr lang="en-US" sz="2400" b="1" dirty="0" smtClean="0"/>
              <a:t> = </a:t>
            </a:r>
            <a:r>
              <a:rPr lang="en-US" sz="2400" b="1" i="1" dirty="0" smtClean="0"/>
              <a:t>low</a:t>
            </a:r>
            <a:r>
              <a:rPr lang="en-US" sz="2400" b="1" dirty="0" smtClean="0"/>
              <a:t>, 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 = 1</a:t>
            </a:r>
            <a:r>
              <a:rPr lang="zh-CN" altLang="en-US" sz="2400" b="1" dirty="0"/>
              <a:t>。</a:t>
            </a:r>
            <a:r>
              <a:rPr lang="zh-CN" altLang="en-US" sz="2400" b="1" dirty="0" smtClean="0"/>
              <a:t>算法什么也不做就返回</a:t>
            </a:r>
            <a:r>
              <a:rPr lang="en-US" sz="2400" b="1" dirty="0" smtClean="0">
                <a:sym typeface="Wingdings" pitchFamily="2" charset="2"/>
              </a:rPr>
              <a:t> </a:t>
            </a:r>
            <a:r>
              <a:rPr lang="en-US" sz="2400" b="1" i="1" dirty="0" smtClean="0"/>
              <a:t>T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 = </a:t>
            </a:r>
            <a:r>
              <a:rPr lang="en-US" sz="2400" b="1" dirty="0" smtClean="0">
                <a:sym typeface="Symbol"/>
              </a:rPr>
              <a:t>(</a:t>
            </a:r>
            <a:r>
              <a:rPr lang="en-US" sz="2400" b="1" dirty="0" smtClean="0"/>
              <a:t>1)</a:t>
            </a:r>
            <a:r>
              <a:rPr lang="zh-CN" altLang="en-US" sz="2400" b="1" dirty="0" smtClean="0"/>
              <a:t>。</a:t>
            </a:r>
            <a:endParaRPr lang="en-US" sz="2400" b="1" dirty="0" smtClean="0"/>
          </a:p>
          <a:p>
            <a:pPr>
              <a:spcBef>
                <a:spcPts val="0"/>
              </a:spcBef>
            </a:pPr>
            <a:r>
              <a:rPr lang="zh-CN" altLang="en-US" sz="2400" b="1" i="1" dirty="0" smtClean="0">
                <a:solidFill>
                  <a:srgbClr val="C00000"/>
                </a:solidFill>
              </a:rPr>
              <a:t>递归情况 </a:t>
            </a:r>
            <a:r>
              <a:rPr lang="en-US" sz="2400" b="1" dirty="0" smtClean="0"/>
              <a:t>: </a:t>
            </a:r>
            <a:r>
              <a:rPr lang="zh-CN" altLang="en-US" sz="2400" b="1" dirty="0" smtClean="0"/>
              <a:t>当 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 &gt; 1</a:t>
            </a:r>
          </a:p>
          <a:p>
            <a:pPr marL="640080" lvl="1"/>
            <a:r>
              <a:rPr lang="zh-CN" altLang="en-US" sz="2200" b="1" i="1" dirty="0" smtClean="0">
                <a:solidFill>
                  <a:srgbClr val="0000CC"/>
                </a:solidFill>
              </a:rPr>
              <a:t>分解  </a:t>
            </a:r>
            <a:r>
              <a:rPr lang="zh-CN" altLang="en-US" sz="2200" b="1" dirty="0" smtClean="0">
                <a:solidFill>
                  <a:schemeClr val="bg2"/>
                </a:solidFill>
              </a:rPr>
              <a:t>需要 </a:t>
            </a:r>
            <a:r>
              <a:rPr lang="en-US" sz="2000" b="1" dirty="0" smtClean="0">
                <a:sym typeface="Symbol"/>
              </a:rPr>
              <a:t>(</a:t>
            </a:r>
            <a:r>
              <a:rPr lang="en-US" sz="2000" b="1" dirty="0" smtClean="0"/>
              <a:t>1)</a:t>
            </a:r>
            <a:r>
              <a:rPr lang="en-US" sz="2200" b="1" dirty="0" smtClean="0"/>
              <a:t> </a:t>
            </a:r>
            <a:r>
              <a:rPr lang="zh-CN" altLang="en-US" sz="2200" b="1" dirty="0"/>
              <a:t>时间</a:t>
            </a:r>
            <a:r>
              <a:rPr lang="en-US" sz="2200" b="1" dirty="0" smtClean="0"/>
              <a:t>.</a:t>
            </a:r>
          </a:p>
          <a:p>
            <a:pPr marL="640080" lvl="1"/>
            <a:r>
              <a:rPr lang="zh-CN" altLang="en-US" sz="2200" b="1" i="1" dirty="0" smtClean="0">
                <a:solidFill>
                  <a:srgbClr val="0000CC"/>
                </a:solidFill>
              </a:rPr>
              <a:t>求解 </a:t>
            </a:r>
            <a:r>
              <a:rPr lang="zh-CN" altLang="en-US" sz="2200" b="1" dirty="0" smtClean="0"/>
              <a:t>两个子问题</a:t>
            </a:r>
            <a:r>
              <a:rPr lang="en-US" sz="2200" b="1" dirty="0" smtClean="0"/>
              <a:t>, </a:t>
            </a:r>
            <a:r>
              <a:rPr lang="zh-CN" altLang="en-US" sz="2200" b="1" dirty="0" smtClean="0"/>
              <a:t>每个子问题有 </a:t>
            </a:r>
            <a:r>
              <a:rPr lang="en-US" sz="2200" b="1" i="1" dirty="0" smtClean="0"/>
              <a:t>n</a:t>
            </a:r>
            <a:r>
              <a:rPr lang="en-US" sz="2200" b="1" dirty="0" smtClean="0"/>
              <a:t>/2 </a:t>
            </a:r>
            <a:r>
              <a:rPr lang="zh-CN" altLang="en-US" sz="2200" b="1" dirty="0" smtClean="0"/>
              <a:t>元素</a:t>
            </a:r>
            <a:r>
              <a:rPr lang="zh-CN" altLang="en-US" sz="2200" b="1" dirty="0"/>
              <a:t>，</a:t>
            </a:r>
            <a:r>
              <a:rPr lang="zh-CN" altLang="en-US" sz="2200" b="1" dirty="0" smtClean="0"/>
              <a:t>需要</a:t>
            </a:r>
            <a:r>
              <a:rPr lang="en-US" sz="2200" b="1" i="1" dirty="0" smtClean="0"/>
              <a:t>T</a:t>
            </a:r>
            <a:r>
              <a:rPr lang="en-US" sz="2200" b="1" dirty="0" smtClean="0"/>
              <a:t>(</a:t>
            </a:r>
            <a:r>
              <a:rPr lang="en-US" sz="2200" b="1" i="1" dirty="0" smtClean="0"/>
              <a:t>n</a:t>
            </a:r>
            <a:r>
              <a:rPr lang="en-US" sz="2200" b="1" dirty="0" smtClean="0"/>
              <a:t>/2) </a:t>
            </a:r>
            <a:r>
              <a:rPr lang="zh-CN" altLang="en-US" sz="2200" b="1" dirty="0" smtClean="0"/>
              <a:t>时间</a:t>
            </a:r>
            <a:r>
              <a:rPr lang="en-US" sz="2200" b="1" dirty="0" smtClean="0"/>
              <a:t>  </a:t>
            </a:r>
            <a:r>
              <a:rPr lang="en-US" sz="2200" b="1" dirty="0" smtClean="0">
                <a:sym typeface="Wingdings" pitchFamily="2" charset="2"/>
              </a:rPr>
              <a:t> </a:t>
            </a:r>
            <a:r>
              <a:rPr lang="zh-CN" altLang="en-US" sz="2200" b="1" dirty="0" smtClean="0">
                <a:sym typeface="Wingdings" pitchFamily="2" charset="2"/>
              </a:rPr>
              <a:t>总共需要 </a:t>
            </a:r>
            <a:r>
              <a:rPr lang="en-US" sz="2200" b="1" dirty="0" smtClean="0"/>
              <a:t>2</a:t>
            </a:r>
            <a:r>
              <a:rPr lang="en-US" sz="2200" b="1" i="1" dirty="0" smtClean="0"/>
              <a:t>T</a:t>
            </a:r>
            <a:r>
              <a:rPr lang="en-US" sz="2200" b="1" dirty="0" smtClean="0"/>
              <a:t>(</a:t>
            </a:r>
            <a:r>
              <a:rPr lang="en-US" sz="2200" b="1" i="1" dirty="0" smtClean="0"/>
              <a:t>n</a:t>
            </a:r>
            <a:r>
              <a:rPr lang="en-US" sz="2200" b="1" dirty="0" smtClean="0"/>
              <a:t>/2) </a:t>
            </a:r>
            <a:r>
              <a:rPr lang="zh-CN" altLang="en-US" sz="2200" b="1" dirty="0" smtClean="0"/>
              <a:t>时间。</a:t>
            </a:r>
            <a:endParaRPr lang="en-US" sz="2200" b="1" dirty="0" smtClean="0"/>
          </a:p>
          <a:p>
            <a:pPr marL="640080" lvl="1"/>
            <a:r>
              <a:rPr lang="zh-CN" altLang="en-US" sz="2200" b="1" i="1" dirty="0" smtClean="0">
                <a:solidFill>
                  <a:srgbClr val="0000CC"/>
                </a:solidFill>
              </a:rPr>
              <a:t>合并 </a:t>
            </a:r>
            <a:r>
              <a:rPr lang="zh-CN" altLang="en-US" sz="2200" b="1" dirty="0" smtClean="0"/>
              <a:t>包括调用跨越中间位置最大子数组</a:t>
            </a:r>
            <a:r>
              <a:rPr lang="en-US" sz="2200" b="1" dirty="0" smtClean="0"/>
              <a:t>, </a:t>
            </a:r>
            <a:r>
              <a:rPr lang="zh-CN" altLang="en-US" sz="2200" b="1" dirty="0" smtClean="0"/>
              <a:t>需要 </a:t>
            </a:r>
            <a:r>
              <a:rPr lang="en-US" sz="2000" b="1" dirty="0" smtClean="0">
                <a:sym typeface="Symbol"/>
              </a:rPr>
              <a:t>(</a:t>
            </a:r>
            <a:r>
              <a:rPr lang="en-US" sz="2000" b="1" i="1" dirty="0" smtClean="0">
                <a:sym typeface="Symbol"/>
              </a:rPr>
              <a:t>n</a:t>
            </a:r>
            <a:r>
              <a:rPr lang="en-US" sz="2000" b="1" dirty="0" smtClean="0"/>
              <a:t>)</a:t>
            </a:r>
            <a:r>
              <a:rPr lang="en-US" sz="2200" b="1" dirty="0" smtClean="0"/>
              <a:t> </a:t>
            </a:r>
            <a:r>
              <a:rPr lang="zh-CN" altLang="en-US" sz="2200" b="1" dirty="0" smtClean="0"/>
              <a:t>时间</a:t>
            </a:r>
            <a:r>
              <a:rPr lang="en-US" sz="2200" b="1" dirty="0" smtClean="0"/>
              <a:t>, </a:t>
            </a:r>
            <a:r>
              <a:rPr lang="zh-CN" altLang="en-US" sz="2200" b="1" dirty="0" smtClean="0"/>
              <a:t>和常数时间的测试</a:t>
            </a:r>
            <a:r>
              <a:rPr lang="en-US" sz="2200" b="1" dirty="0" smtClean="0"/>
              <a:t> </a:t>
            </a:r>
            <a:r>
              <a:rPr lang="en-US" sz="2200" b="1" dirty="0" smtClean="0">
                <a:sym typeface="Wingdings" pitchFamily="2" charset="2"/>
              </a:rPr>
              <a:t> </a:t>
            </a:r>
            <a:r>
              <a:rPr lang="en-US" sz="2000" b="1" dirty="0" smtClean="0">
                <a:sym typeface="Symbol"/>
              </a:rPr>
              <a:t>(</a:t>
            </a:r>
            <a:r>
              <a:rPr lang="en-US" sz="2000" b="1" i="1" dirty="0" smtClean="0">
                <a:sym typeface="Symbol"/>
              </a:rPr>
              <a:t>n</a:t>
            </a:r>
            <a:r>
              <a:rPr lang="en-US" sz="2000" b="1" dirty="0" smtClean="0"/>
              <a:t>) + </a:t>
            </a:r>
            <a:r>
              <a:rPr lang="en-US" sz="2000" b="1" dirty="0" smtClean="0">
                <a:sym typeface="Symbol"/>
              </a:rPr>
              <a:t>(</a:t>
            </a:r>
            <a:r>
              <a:rPr lang="en-US" sz="2000" b="1" dirty="0" smtClean="0"/>
              <a:t>1)</a:t>
            </a:r>
            <a:r>
              <a:rPr lang="zh-CN" altLang="en-US" sz="2000" b="1" dirty="0" smtClean="0"/>
              <a:t>。</a:t>
            </a:r>
            <a:endParaRPr lang="en-US" sz="22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53" t="4738" b="19531"/>
          <a:stretch/>
        </p:blipFill>
        <p:spPr bwMode="auto">
          <a:xfrm>
            <a:off x="2895600" y="5486400"/>
            <a:ext cx="4775814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连接符 4"/>
          <p:cNvCxnSpPr/>
          <p:nvPr/>
        </p:nvCxnSpPr>
        <p:spPr bwMode="auto">
          <a:xfrm flipV="1">
            <a:off x="5293360" y="6012180"/>
            <a:ext cx="0" cy="304800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28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算法分析</a:t>
            </a:r>
            <a:r>
              <a:rPr lang="en-US" sz="3600" b="1" dirty="0" smtClean="0">
                <a:solidFill>
                  <a:srgbClr val="0000CC"/>
                </a:solidFill>
              </a:rPr>
              <a:t>(</a:t>
            </a:r>
            <a:r>
              <a:rPr lang="zh-CN" altLang="en-US" sz="3600" b="1" dirty="0" smtClean="0">
                <a:solidFill>
                  <a:srgbClr val="0000CC"/>
                </a:solidFill>
              </a:rPr>
              <a:t>续</a:t>
            </a:r>
            <a:r>
              <a:rPr lang="en-US" sz="3600" b="1" dirty="0" smtClean="0">
                <a:solidFill>
                  <a:srgbClr val="0000CC"/>
                </a:solidFill>
              </a:rPr>
              <a:t>)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105400"/>
          </a:xfrm>
        </p:spPr>
        <p:txBody>
          <a:bodyPr/>
          <a:lstStyle/>
          <a:p>
            <a:r>
              <a:rPr lang="zh-CN" altLang="en-US" sz="2400" b="1" dirty="0" smtClean="0"/>
              <a:t>递归情况的递归式</a:t>
            </a:r>
            <a:endParaRPr lang="en-US" sz="2400" b="1" dirty="0" smtClean="0"/>
          </a:p>
          <a:p>
            <a:pPr>
              <a:buNone/>
            </a:pPr>
            <a:r>
              <a:rPr lang="pt-BR" sz="2400" b="1" dirty="0" smtClean="0"/>
              <a:t>    </a:t>
            </a:r>
            <a:r>
              <a:rPr lang="pt-BR" sz="2400" b="1" i="1" dirty="0" smtClean="0"/>
              <a:t>T</a:t>
            </a:r>
            <a:r>
              <a:rPr lang="pt-BR" sz="2400" b="1" dirty="0" smtClean="0"/>
              <a:t>(</a:t>
            </a:r>
            <a:r>
              <a:rPr lang="pt-BR" sz="2400" b="1" i="1" dirty="0" smtClean="0"/>
              <a:t>n</a:t>
            </a:r>
            <a:r>
              <a:rPr lang="pt-BR" sz="2400" b="1" dirty="0" smtClean="0"/>
              <a:t>) = </a:t>
            </a:r>
            <a:r>
              <a:rPr lang="pt-BR" sz="2400" b="1" dirty="0" smtClean="0"/>
              <a:t>2</a:t>
            </a:r>
            <a:r>
              <a:rPr lang="pt-BR" sz="2400" b="1" i="1" dirty="0" smtClean="0"/>
              <a:t>T</a:t>
            </a:r>
            <a:r>
              <a:rPr lang="pt-BR" sz="2400" b="1" dirty="0" smtClean="0"/>
              <a:t>(</a:t>
            </a:r>
            <a:r>
              <a:rPr lang="pt-BR" sz="2400" b="1" i="1" dirty="0" smtClean="0"/>
              <a:t>n</a:t>
            </a:r>
            <a:r>
              <a:rPr lang="pt-BR" sz="2400" b="1" dirty="0" smtClean="0"/>
              <a:t>/2</a:t>
            </a:r>
            <a:r>
              <a:rPr lang="pt-BR" sz="2400" b="1" dirty="0" smtClean="0"/>
              <a:t>) + </a:t>
            </a:r>
            <a:r>
              <a:rPr lang="en-US" sz="2400" b="1" dirty="0" smtClean="0">
                <a:sym typeface="Symbol"/>
              </a:rPr>
              <a:t>(</a:t>
            </a:r>
            <a:r>
              <a:rPr lang="en-US" sz="2400" b="1" i="1" dirty="0" smtClean="0">
                <a:sym typeface="Symbol"/>
              </a:rPr>
              <a:t>n</a:t>
            </a:r>
            <a:r>
              <a:rPr lang="en-US" sz="2400" b="1" dirty="0" smtClean="0"/>
              <a:t>) + </a:t>
            </a:r>
            <a:r>
              <a:rPr lang="en-US" sz="2400" b="1" dirty="0" smtClean="0">
                <a:sym typeface="Symbol"/>
              </a:rPr>
              <a:t>(1</a:t>
            </a:r>
            <a:r>
              <a:rPr lang="en-US" sz="2400" b="1" dirty="0" smtClean="0"/>
              <a:t>) = </a:t>
            </a:r>
            <a:r>
              <a:rPr lang="pt-BR" sz="2400" b="1" dirty="0" smtClean="0"/>
              <a:t>2</a:t>
            </a:r>
            <a:r>
              <a:rPr lang="pt-BR" sz="2400" b="1" i="1" dirty="0" smtClean="0"/>
              <a:t>T</a:t>
            </a:r>
            <a:r>
              <a:rPr lang="pt-BR" sz="2400" b="1" dirty="0" smtClean="0"/>
              <a:t>(</a:t>
            </a:r>
            <a:r>
              <a:rPr lang="pt-BR" sz="2400" b="1" i="1" dirty="0" smtClean="0"/>
              <a:t>n</a:t>
            </a:r>
            <a:r>
              <a:rPr lang="pt-BR" sz="2400" b="1" dirty="0" smtClean="0"/>
              <a:t>/2) + </a:t>
            </a:r>
            <a:r>
              <a:rPr lang="en-US" sz="2400" b="1" dirty="0" smtClean="0">
                <a:sym typeface="Symbol"/>
              </a:rPr>
              <a:t>(</a:t>
            </a:r>
            <a:r>
              <a:rPr lang="en-US" sz="2400" b="1" i="1" dirty="0" smtClean="0">
                <a:sym typeface="Symbol"/>
              </a:rPr>
              <a:t>n</a:t>
            </a:r>
            <a:r>
              <a:rPr lang="en-US" sz="2400" b="1" dirty="0" smtClean="0"/>
              <a:t>)</a:t>
            </a:r>
            <a:endParaRPr lang="pt-BR" sz="2400" b="1" dirty="0" smtClean="0"/>
          </a:p>
          <a:p>
            <a:r>
              <a:rPr lang="zh-CN" altLang="en-US" sz="2400" b="1" dirty="0" smtClean="0"/>
              <a:t>所有情况的递归式</a:t>
            </a: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  <a:p>
            <a:pPr lvl="1">
              <a:spcBef>
                <a:spcPts val="0"/>
              </a:spcBef>
            </a:pPr>
            <a:r>
              <a:rPr lang="zh-CN" altLang="en-US" b="1" dirty="0" smtClean="0"/>
              <a:t>和归并排序的递归式相同</a:t>
            </a:r>
            <a:r>
              <a:rPr lang="en-US" b="1" dirty="0" smtClean="0"/>
              <a:t>.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/>
              <a:t>         </a:t>
            </a:r>
            <a:r>
              <a:rPr lang="en-US" sz="2400" b="1" dirty="0" smtClean="0">
                <a:sym typeface="Wingdings" pitchFamily="2" charset="2"/>
              </a:rPr>
              <a:t> </a:t>
            </a:r>
            <a:r>
              <a:rPr lang="zh-CN" altLang="en-US" sz="2400" b="1" dirty="0" smtClean="0">
                <a:sym typeface="Wingdings" pitchFamily="2" charset="2"/>
              </a:rPr>
              <a:t>和归并排序运行时间相同</a:t>
            </a:r>
            <a:r>
              <a:rPr lang="en-US" sz="2400" b="1" dirty="0" smtClean="0">
                <a:sym typeface="Wingdings" pitchFamily="2" charset="2"/>
              </a:rPr>
              <a:t>: </a:t>
            </a:r>
            <a:r>
              <a:rPr lang="en-US" sz="2400" b="1" i="1" dirty="0" smtClean="0">
                <a:sym typeface="Wingdings" pitchFamily="2" charset="2"/>
              </a:rPr>
              <a:t>T</a:t>
            </a:r>
            <a:r>
              <a:rPr lang="en-US" sz="2400" b="1" dirty="0" smtClean="0">
                <a:sym typeface="Wingdings" pitchFamily="2" charset="2"/>
              </a:rPr>
              <a:t>(</a:t>
            </a:r>
            <a:r>
              <a:rPr lang="en-US" sz="2400" b="1" i="1" dirty="0" smtClean="0">
                <a:sym typeface="Wingdings" pitchFamily="2" charset="2"/>
              </a:rPr>
              <a:t>n</a:t>
            </a:r>
            <a:r>
              <a:rPr lang="en-US" sz="2400" b="1" dirty="0" smtClean="0">
                <a:sym typeface="Wingdings" pitchFamily="2" charset="2"/>
              </a:rPr>
              <a:t>) = </a:t>
            </a:r>
            <a:r>
              <a:rPr lang="en-US" sz="2400" b="1" dirty="0" smtClean="0">
                <a:sym typeface="Symbol"/>
              </a:rPr>
              <a:t>(</a:t>
            </a:r>
            <a:r>
              <a:rPr lang="en-US" sz="2400" b="1" i="1" dirty="0" smtClean="0">
                <a:sym typeface="Symbol"/>
              </a:rPr>
              <a:t>n</a:t>
            </a:r>
            <a:r>
              <a:rPr lang="en-US" sz="2400" b="1" dirty="0" smtClean="0">
                <a:sym typeface="Symbol"/>
              </a:rPr>
              <a:t> </a:t>
            </a:r>
            <a:r>
              <a:rPr lang="en-US" sz="2400" b="1" dirty="0" err="1" smtClean="0">
                <a:sym typeface="Symbol"/>
              </a:rPr>
              <a:t>lg</a:t>
            </a:r>
            <a:r>
              <a:rPr lang="en-US" sz="2400" b="1" dirty="0" smtClean="0">
                <a:sym typeface="Symbol"/>
              </a:rPr>
              <a:t> </a:t>
            </a:r>
            <a:r>
              <a:rPr lang="en-US" sz="2400" b="1" i="1" dirty="0" smtClean="0">
                <a:sym typeface="Symbol"/>
              </a:rPr>
              <a:t>n</a:t>
            </a:r>
            <a:r>
              <a:rPr lang="en-US" sz="2400" b="1" dirty="0" smtClean="0"/>
              <a:t>).</a:t>
            </a:r>
            <a:endParaRPr lang="en-US" sz="2400" b="1" dirty="0" smtClean="0">
              <a:sym typeface="Wingdings" pitchFamily="2" charset="2"/>
            </a:endParaRPr>
          </a:p>
          <a:p>
            <a:r>
              <a:rPr lang="zh-CN" altLang="en-US" sz="2400" b="1" dirty="0" smtClean="0"/>
              <a:t>最大子数组分治算法运行时间为 </a:t>
            </a:r>
            <a:r>
              <a:rPr lang="en-US" sz="2400" b="1" dirty="0" smtClean="0">
                <a:sym typeface="Symbol"/>
              </a:rPr>
              <a:t>(</a:t>
            </a:r>
            <a:r>
              <a:rPr lang="en-US" sz="2400" b="1" i="1" dirty="0" smtClean="0">
                <a:sym typeface="Symbol"/>
              </a:rPr>
              <a:t>n</a:t>
            </a:r>
            <a:r>
              <a:rPr lang="en-US" sz="2400" b="1" dirty="0" smtClean="0">
                <a:sym typeface="Symbol"/>
              </a:rPr>
              <a:t> </a:t>
            </a:r>
            <a:r>
              <a:rPr lang="en-US" sz="2400" b="1" dirty="0" err="1" smtClean="0">
                <a:sym typeface="Symbol"/>
              </a:rPr>
              <a:t>lg</a:t>
            </a:r>
            <a:r>
              <a:rPr lang="en-US" sz="2400" b="1" dirty="0" smtClean="0">
                <a:sym typeface="Symbol"/>
              </a:rPr>
              <a:t> </a:t>
            </a:r>
            <a:r>
              <a:rPr lang="en-US" sz="2400" b="1" i="1" dirty="0" smtClean="0">
                <a:sym typeface="Symbol"/>
              </a:rPr>
              <a:t>n</a:t>
            </a:r>
            <a:r>
              <a:rPr lang="en-US" sz="2400" b="1" dirty="0" smtClean="0"/>
              <a:t>)</a:t>
            </a:r>
            <a:r>
              <a:rPr lang="zh-CN" altLang="en-US" sz="2400" b="1" dirty="0" smtClean="0"/>
              <a:t>，比暴力算法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Symbol"/>
              </a:rPr>
              <a:t>(</a:t>
            </a:r>
            <a:r>
              <a:rPr lang="en-US" sz="2400" b="1" i="1" dirty="0" smtClean="0">
                <a:sym typeface="Symbol"/>
              </a:rPr>
              <a:t>n</a:t>
            </a:r>
            <a:r>
              <a:rPr lang="en-US" sz="2400" b="1" baseline="30000" dirty="0" smtClean="0">
                <a:sym typeface="Symbol"/>
              </a:rPr>
              <a:t>2</a:t>
            </a:r>
            <a:r>
              <a:rPr lang="en-US" sz="2400" b="1" dirty="0" smtClean="0"/>
              <a:t>) </a:t>
            </a:r>
            <a:r>
              <a:rPr lang="zh-CN" altLang="en-US" sz="2400" b="1" dirty="0" smtClean="0"/>
              <a:t>快。</a:t>
            </a:r>
            <a:endParaRPr lang="en-US" sz="2200" b="1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794932" y="2819400"/>
          <a:ext cx="485986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983" name="Equation" r:id="rId4" imgW="2082800" imgH="457200" progId="Equation.3">
                  <p:embed/>
                </p:oleObj>
              </mc:Choice>
              <mc:Fallback>
                <p:oleObj name="Equation" r:id="rId4" imgW="2082800" imgH="457200" progId="Equation.3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4932" y="2819400"/>
                        <a:ext cx="4859867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628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求解递归式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51054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sz="2400" b="1" dirty="0" smtClean="0"/>
              <a:t>求解递归式的四种方法</a:t>
            </a:r>
            <a:r>
              <a:rPr lang="en-US" sz="2400" b="1" dirty="0" smtClean="0"/>
              <a:t>: </a:t>
            </a:r>
          </a:p>
          <a:p>
            <a:pPr>
              <a:spcBef>
                <a:spcPts val="0"/>
              </a:spcBef>
            </a:pPr>
            <a:r>
              <a:rPr lang="zh-CN" altLang="en-US" sz="2200" b="1" i="1" dirty="0" smtClean="0">
                <a:solidFill>
                  <a:srgbClr val="C00000"/>
                </a:solidFill>
              </a:rPr>
              <a:t>递归树法 </a:t>
            </a:r>
            <a:r>
              <a:rPr lang="en-US" sz="2200" b="1" dirty="0" smtClean="0"/>
              <a:t>: </a:t>
            </a:r>
            <a:r>
              <a:rPr lang="zh-CN" altLang="en-US" sz="2200" b="1" dirty="0" smtClean="0"/>
              <a:t>首先将递归式转换成一棵树，树中的一个结点表示某一层递归的运行时间，然后用定界求和求解递归式。</a:t>
            </a:r>
            <a:endParaRPr lang="en-US" sz="2200" b="1" dirty="0"/>
          </a:p>
          <a:p>
            <a:pPr>
              <a:spcBef>
                <a:spcPts val="0"/>
              </a:spcBef>
            </a:pPr>
            <a:r>
              <a:rPr lang="zh-CN" altLang="en-US" sz="2200" b="1" i="1" dirty="0" smtClean="0">
                <a:solidFill>
                  <a:srgbClr val="C00000"/>
                </a:solidFill>
              </a:rPr>
              <a:t>代入法 </a:t>
            </a:r>
            <a:r>
              <a:rPr lang="en-US" sz="2200" b="1" dirty="0" smtClean="0"/>
              <a:t>: </a:t>
            </a:r>
            <a:r>
              <a:rPr lang="zh-CN" altLang="en-US" sz="2200" b="1" dirty="0" smtClean="0"/>
              <a:t>猜测</a:t>
            </a:r>
            <a:r>
              <a:rPr lang="zh-CN" altLang="en-US" sz="2200" b="1" dirty="0"/>
              <a:t>解</a:t>
            </a:r>
            <a:r>
              <a:rPr lang="zh-CN" altLang="en-US" sz="2200" b="1" dirty="0" smtClean="0"/>
              <a:t>，</a:t>
            </a:r>
            <a:r>
              <a:rPr lang="zh-CN" altLang="en-US" sz="2200" b="1" dirty="0"/>
              <a:t>用猜测的解代入到递归式</a:t>
            </a:r>
            <a:r>
              <a:rPr lang="zh-CN" altLang="en-US" sz="2200" b="1" dirty="0" smtClean="0"/>
              <a:t>中，用数学归纳法证明</a:t>
            </a:r>
            <a:r>
              <a:rPr lang="zh-CN" altLang="en-US" sz="2200" b="1" dirty="0"/>
              <a:t>解</a:t>
            </a:r>
            <a:r>
              <a:rPr lang="zh-CN" altLang="en-US" sz="2200" b="1" dirty="0" smtClean="0"/>
              <a:t>正确。</a:t>
            </a:r>
            <a:endParaRPr lang="en-US" sz="2200" b="1" dirty="0" smtClean="0"/>
          </a:p>
          <a:p>
            <a:r>
              <a:rPr lang="zh-CN" altLang="en-US" sz="2200" b="1" i="1" dirty="0" smtClean="0">
                <a:solidFill>
                  <a:srgbClr val="C00000"/>
                </a:solidFill>
              </a:rPr>
              <a:t>迭代法 </a:t>
            </a:r>
            <a:r>
              <a:rPr lang="en-US" sz="2200" b="1" dirty="0" smtClean="0"/>
              <a:t>: </a:t>
            </a:r>
            <a:r>
              <a:rPr lang="zh-CN" altLang="en-US" sz="2200" b="1" dirty="0" smtClean="0"/>
              <a:t>展开</a:t>
            </a:r>
            <a:r>
              <a:rPr lang="zh-CN" altLang="en-US" sz="2200" b="1" dirty="0"/>
              <a:t>递归式，使其成为仅依赖于</a:t>
            </a:r>
            <a:r>
              <a:rPr lang="en-US" altLang="zh-CN" sz="2200" b="1" dirty="0"/>
              <a:t>n</a:t>
            </a:r>
            <a:r>
              <a:rPr lang="zh-CN" altLang="en-US" sz="2200" b="1" dirty="0"/>
              <a:t>和边界条件的和式，然后用求和方法定</a:t>
            </a:r>
            <a:r>
              <a:rPr lang="zh-CN" altLang="en-US" sz="2200" b="1" dirty="0" smtClean="0"/>
              <a:t>界。</a:t>
            </a:r>
            <a:endParaRPr lang="en-US" sz="2200" b="1" dirty="0" smtClean="0"/>
          </a:p>
          <a:p>
            <a:pPr>
              <a:spcBef>
                <a:spcPts val="0"/>
              </a:spcBef>
            </a:pPr>
            <a:r>
              <a:rPr lang="zh-CN" altLang="en-US" sz="2200" b="1" i="1" dirty="0" smtClean="0">
                <a:solidFill>
                  <a:srgbClr val="C00000"/>
                </a:solidFill>
              </a:rPr>
              <a:t>主方法 </a:t>
            </a:r>
            <a:r>
              <a:rPr lang="en-US" sz="2200" b="1" dirty="0" smtClean="0"/>
              <a:t>: </a:t>
            </a:r>
            <a:r>
              <a:rPr lang="zh-CN" altLang="en-US" sz="2200" b="1" dirty="0" smtClean="0"/>
              <a:t>解如下形式的递归式</a:t>
            </a:r>
            <a:endParaRPr lang="en-US" altLang="zh-CN" sz="2200" b="1" dirty="0" smtClean="0"/>
          </a:p>
          <a:p>
            <a:pPr>
              <a:spcBef>
                <a:spcPts val="0"/>
              </a:spcBef>
            </a:pPr>
            <a:endParaRPr lang="en-US" sz="2200" b="1" dirty="0"/>
          </a:p>
          <a:p>
            <a:pPr>
              <a:spcBef>
                <a:spcPts val="0"/>
              </a:spcBef>
            </a:pPr>
            <a:endParaRPr lang="en-US" sz="22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 smtClean="0"/>
              <a:t>     </a:t>
            </a:r>
            <a:r>
              <a:rPr lang="zh-CN" altLang="en-US" sz="2200" b="1" dirty="0" smtClean="0"/>
              <a:t>其中 </a:t>
            </a:r>
            <a:r>
              <a:rPr lang="en-US" sz="2200" b="1" i="1" dirty="0" smtClean="0"/>
              <a:t>a</a:t>
            </a:r>
            <a:r>
              <a:rPr lang="en-US" sz="2200" b="1" dirty="0" smtClean="0"/>
              <a:t> ≥ 1 </a:t>
            </a:r>
            <a:r>
              <a:rPr lang="zh-CN" altLang="en-US" sz="2200" b="1" dirty="0" smtClean="0"/>
              <a:t>和 </a:t>
            </a:r>
            <a:r>
              <a:rPr lang="en-US" sz="2200" b="1" i="1" dirty="0" smtClean="0"/>
              <a:t>b</a:t>
            </a:r>
            <a:r>
              <a:rPr lang="en-US" sz="2200" b="1" dirty="0" smtClean="0"/>
              <a:t> &gt; 1 </a:t>
            </a:r>
            <a:r>
              <a:rPr lang="zh-CN" altLang="en-US" sz="2200" b="1" dirty="0" smtClean="0"/>
              <a:t>是常数</a:t>
            </a:r>
            <a:r>
              <a:rPr lang="en-US" sz="2200" b="1" dirty="0" smtClean="0"/>
              <a:t>, </a:t>
            </a:r>
            <a:r>
              <a:rPr lang="en-US" sz="2200" b="1" i="1" dirty="0" smtClean="0"/>
              <a:t>f</a:t>
            </a:r>
            <a:r>
              <a:rPr lang="en-US" sz="2200" b="1" dirty="0" smtClean="0"/>
              <a:t>(</a:t>
            </a:r>
            <a:r>
              <a:rPr lang="en-US" sz="2200" b="1" i="1" dirty="0" smtClean="0"/>
              <a:t>n</a:t>
            </a:r>
            <a:r>
              <a:rPr lang="en-US" sz="2200" b="1" dirty="0" smtClean="0"/>
              <a:t>) </a:t>
            </a:r>
            <a:r>
              <a:rPr lang="zh-CN" altLang="en-US" sz="2200" b="1" dirty="0" smtClean="0"/>
              <a:t>是一个已知函数</a:t>
            </a:r>
            <a:r>
              <a:rPr lang="zh-CN" altLang="en-US" sz="2200" b="1" dirty="0"/>
              <a:t>。</a:t>
            </a:r>
            <a:endParaRPr lang="en-US" sz="2200" b="1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6460889"/>
              </p:ext>
            </p:extLst>
          </p:nvPr>
        </p:nvGraphicFramePr>
        <p:xfrm>
          <a:off x="1981200" y="4343400"/>
          <a:ext cx="3733800" cy="519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07" name="Equation" r:id="rId4" imgW="1459866" imgH="203112" progId="Equation.3">
                  <p:embed/>
                </p:oleObj>
              </mc:Choice>
              <mc:Fallback>
                <p:oleObj name="Equation" r:id="rId4" imgW="1459866" imgH="203112" progId="Equation.3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343400"/>
                        <a:ext cx="3733800" cy="5194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own Arrow Callout 6"/>
          <p:cNvSpPr/>
          <p:nvPr/>
        </p:nvSpPr>
        <p:spPr bwMode="auto">
          <a:xfrm>
            <a:off x="1676400" y="2438399"/>
            <a:ext cx="4495800" cy="1867647"/>
          </a:xfrm>
          <a:prstGeom prst="downArrowCallou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这是递归问题的常见递归式形式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: </a:t>
            </a:r>
            <a:r>
              <a:rPr kumimoji="0" lang="zh-CN" alt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原问题被分解成 </a:t>
            </a:r>
            <a:r>
              <a:rPr kumimoji="0" lang="en-US" sz="2000" b="1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kumimoji="0" lang="zh-CN" alt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个大小为 </a:t>
            </a:r>
            <a:r>
              <a:rPr kumimoji="0" lang="en-US" sz="2000" b="1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/</a:t>
            </a:r>
            <a:r>
              <a:rPr kumimoji="0" lang="en-US" sz="2000" b="1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b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kumimoji="0" lang="zh-CN" alt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的子问题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, </a:t>
            </a:r>
            <a:r>
              <a:rPr kumimoji="0" lang="zh-CN" alt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求解与合并步骤的运行时间为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kumimoji="0" lang="en-US" sz="2000" b="1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f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(</a:t>
            </a:r>
            <a:r>
              <a:rPr kumimoji="0" lang="en-US" sz="2000" b="1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)</a:t>
            </a:r>
            <a:r>
              <a:rPr kumimoji="0" lang="zh-CN" alt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。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628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 lIns="92075" tIns="46038" rIns="92075" bIns="46038"/>
          <a:lstStyle/>
          <a:p>
            <a:r>
              <a:rPr lang="en-US" sz="3600" b="1" dirty="0" smtClean="0">
                <a:solidFill>
                  <a:srgbClr val="0000CC"/>
                </a:solidFill>
              </a:rPr>
              <a:t> </a:t>
            </a:r>
            <a:r>
              <a:rPr lang="zh-CN" altLang="en-US" sz="3600" b="1" dirty="0" smtClean="0">
                <a:solidFill>
                  <a:srgbClr val="0000CC"/>
                </a:solidFill>
              </a:rPr>
              <a:t>递归树法</a:t>
            </a:r>
            <a:endParaRPr lang="en-US" sz="3600" b="1" dirty="0" smtClean="0">
              <a:solidFill>
                <a:srgbClr val="0000CC"/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915400" cy="45720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zh-CN" altLang="en-US" sz="2400" b="1" dirty="0" smtClean="0"/>
              <a:t>递归树给出了递归算法中各个过程运行时间的估计。</a:t>
            </a:r>
            <a:endParaRPr lang="en-US" sz="2400" b="1" dirty="0" smtClean="0"/>
          </a:p>
          <a:p>
            <a:pPr>
              <a:lnSpc>
                <a:spcPct val="90000"/>
              </a:lnSpc>
            </a:pPr>
            <a:r>
              <a:rPr lang="zh-CN" altLang="en-US" sz="2400" b="1" dirty="0" smtClean="0"/>
              <a:t>递归树每次在深度上扩展一层。</a:t>
            </a:r>
            <a:r>
              <a:rPr lang="en-US" sz="2400" b="1" dirty="0" smtClean="0"/>
              <a:t> </a:t>
            </a:r>
          </a:p>
          <a:p>
            <a:pPr>
              <a:lnSpc>
                <a:spcPct val="90000"/>
              </a:lnSpc>
            </a:pPr>
            <a:r>
              <a:rPr lang="zh-CN" altLang="en-US" sz="2400" b="1" dirty="0" smtClean="0"/>
              <a:t>在最终的树中</a:t>
            </a:r>
            <a:r>
              <a:rPr lang="en-US" sz="2400" b="1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zh-CN" altLang="en-US" sz="2200" b="1" dirty="0" smtClean="0"/>
              <a:t>每次递归调用一个结点表示，结点包含非递归操作次数。</a:t>
            </a:r>
            <a:r>
              <a:rPr lang="en-US" sz="2200" b="1" dirty="0" smtClean="0"/>
              <a:t>  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200" b="1" dirty="0" smtClean="0"/>
              <a:t>  </a:t>
            </a:r>
            <a:r>
              <a:rPr lang="zh-CN" altLang="en-US" sz="2200" b="1" dirty="0" smtClean="0"/>
              <a:t>例如</a:t>
            </a:r>
            <a:r>
              <a:rPr lang="en-US" sz="2200" b="1" dirty="0" smtClean="0"/>
              <a:t>:  </a:t>
            </a:r>
            <a:r>
              <a:rPr lang="en-US" sz="2200" b="1" i="1" dirty="0" smtClean="0"/>
              <a:t>T</a:t>
            </a:r>
            <a:r>
              <a:rPr lang="en-US" sz="2200" b="1" dirty="0" smtClean="0"/>
              <a:t>(</a:t>
            </a:r>
            <a:r>
              <a:rPr lang="en-US" sz="2200" b="1" i="1" dirty="0" smtClean="0"/>
              <a:t>n</a:t>
            </a:r>
            <a:r>
              <a:rPr lang="en-US" sz="2200" b="1" dirty="0" smtClean="0"/>
              <a:t>) = 2</a:t>
            </a:r>
            <a:r>
              <a:rPr lang="en-US" sz="2200" b="1" i="1" dirty="0" smtClean="0"/>
              <a:t>T</a:t>
            </a:r>
            <a:r>
              <a:rPr lang="en-US" sz="2200" b="1" dirty="0" smtClean="0"/>
              <a:t>(</a:t>
            </a:r>
            <a:r>
              <a:rPr lang="en-US" sz="2200" b="1" i="1" dirty="0" smtClean="0"/>
              <a:t>n</a:t>
            </a:r>
            <a:r>
              <a:rPr lang="en-US" sz="2200" b="1" dirty="0" smtClean="0"/>
              <a:t>/2) + </a:t>
            </a:r>
            <a:r>
              <a:rPr lang="en-US" sz="2200" b="1" dirty="0" err="1" smtClean="0"/>
              <a:t>c</a:t>
            </a:r>
            <a:r>
              <a:rPr lang="en-US" sz="2200" b="1" i="1" dirty="0" err="1" smtClean="0"/>
              <a:t>n</a:t>
            </a:r>
            <a:r>
              <a:rPr lang="en-US" sz="2200" b="1" dirty="0" smtClean="0"/>
              <a:t>, </a:t>
            </a:r>
            <a:r>
              <a:rPr lang="zh-CN" altLang="en-US" sz="2200" b="1" dirty="0" smtClean="0"/>
              <a:t>非递归部分为 </a:t>
            </a:r>
            <a:r>
              <a:rPr lang="en-US" altLang="zh-CN" sz="2200" b="1" dirty="0" err="1" smtClean="0"/>
              <a:t>c</a:t>
            </a:r>
            <a:r>
              <a:rPr lang="en-US" sz="2200" b="1" i="1" dirty="0" err="1" smtClean="0"/>
              <a:t>n</a:t>
            </a:r>
            <a:r>
              <a:rPr lang="zh-CN" altLang="en-US" sz="2200" b="1" dirty="0"/>
              <a:t>。</a:t>
            </a:r>
            <a:endParaRPr lang="en-US" sz="2400" b="1" dirty="0" smtClean="0"/>
          </a:p>
          <a:p>
            <a:pPr>
              <a:lnSpc>
                <a:spcPct val="90000"/>
              </a:lnSpc>
            </a:pPr>
            <a:r>
              <a:rPr lang="zh-CN" altLang="en-US" sz="2400" b="1" dirty="0" smtClean="0"/>
              <a:t>首先将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每层操作</a:t>
            </a:r>
            <a:r>
              <a:rPr lang="zh-CN" altLang="en-US" sz="2400" b="1" dirty="0" smtClean="0"/>
              <a:t>的次数相加，然后将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各层总的操作</a:t>
            </a:r>
            <a:r>
              <a:rPr lang="zh-CN" altLang="en-US" sz="2400" b="1" dirty="0" smtClean="0"/>
              <a:t>次数相加。</a:t>
            </a:r>
            <a:endParaRPr lang="en-US" sz="2400" b="1" dirty="0" smtClean="0"/>
          </a:p>
        </p:txBody>
      </p:sp>
      <p:pic>
        <p:nvPicPr>
          <p:cNvPr id="387074" name="Picture 2" descr="https://timgsa.baidu.com/timg?image&amp;quality=80&amp;size=b9999_10000&amp;sec=1537371620191&amp;di=beaee73f13ca01410d37cab10e0ec70c&amp;imgtype=0&amp;src=http%3A%2F%2Fhiphotos.baidu.com%2F420xiaohui%2Fpic%2Fitem%2Ff4226127d634f546908f9d3f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38926"/>
            <a:ext cx="5463509" cy="307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59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归并排序</a:t>
            </a:r>
            <a:endParaRPr lang="en-US" sz="3600" b="1" dirty="0" smtClean="0">
              <a:solidFill>
                <a:srgbClr val="0000CC"/>
              </a:solidFill>
            </a:endParaRP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533400"/>
          </a:xfrm>
        </p:spPr>
        <p:txBody>
          <a:bodyPr/>
          <a:lstStyle/>
          <a:p>
            <a:r>
              <a:rPr lang="zh-CN" altLang="en-US" sz="2400" b="1" dirty="0"/>
              <a:t>输入</a:t>
            </a:r>
            <a:r>
              <a:rPr lang="zh-CN" altLang="en-US" sz="2400" b="1" dirty="0" smtClean="0"/>
              <a:t>数组 </a:t>
            </a:r>
            <a:r>
              <a:rPr lang="en-US" sz="2400" b="1" i="1" dirty="0" smtClean="0"/>
              <a:t>A</a:t>
            </a:r>
            <a:r>
              <a:rPr lang="en-US" sz="2400" b="1" dirty="0" smtClean="0"/>
              <a:t>[</a:t>
            </a:r>
            <a:r>
              <a:rPr lang="en-US" sz="2400" b="1" i="1" dirty="0" smtClean="0"/>
              <a:t>p</a:t>
            </a:r>
            <a:r>
              <a:rPr lang="en-US" sz="2400" b="1" dirty="0" smtClean="0"/>
              <a:t> .. </a:t>
            </a:r>
            <a:r>
              <a:rPr lang="en-US" sz="2400" b="1" i="1" dirty="0" smtClean="0"/>
              <a:t>r</a:t>
            </a:r>
            <a:r>
              <a:rPr lang="en-US" sz="2400" b="1" dirty="0" smtClean="0"/>
              <a:t>] </a:t>
            </a:r>
          </a:p>
        </p:txBody>
      </p:sp>
      <p:pic>
        <p:nvPicPr>
          <p:cNvPr id="375810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553"/>
          <a:stretch/>
        </p:blipFill>
        <p:spPr bwMode="auto">
          <a:xfrm>
            <a:off x="1371600" y="2057400"/>
            <a:ext cx="4724400" cy="238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9600" y="4572000"/>
            <a:ext cx="7848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400" b="1" dirty="0" smtClean="0"/>
              <a:t>递归式</a:t>
            </a:r>
            <a:r>
              <a:rPr lang="en-US" sz="2400" b="1" dirty="0" smtClean="0"/>
              <a:t>:</a:t>
            </a:r>
          </a:p>
          <a:p>
            <a:pPr>
              <a:buFont typeface="Monotype Sorts" pitchFamily="2" charset="2"/>
              <a:buNone/>
            </a:pPr>
            <a:r>
              <a:rPr lang="en-US" sz="2400" b="1" dirty="0" smtClean="0"/>
              <a:t>    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1537467"/>
              </p:ext>
            </p:extLst>
          </p:nvPr>
        </p:nvGraphicFramePr>
        <p:xfrm>
          <a:off x="1752599" y="5105400"/>
          <a:ext cx="484293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56" name="Equation" r:id="rId5" imgW="2235200" imgH="457200" progId="Equation.DSMT4">
                  <p:embed/>
                </p:oleObj>
              </mc:Choice>
              <mc:Fallback>
                <p:oleObj name="Equation" r:id="rId5" imgW="2235200" imgH="457200" progId="Equation.DSMT4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599" y="5105400"/>
                        <a:ext cx="4842933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椭圆 1"/>
          <p:cNvSpPr/>
          <p:nvPr/>
        </p:nvSpPr>
        <p:spPr bwMode="auto">
          <a:xfrm>
            <a:off x="4343400" y="5638800"/>
            <a:ext cx="457200" cy="4572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97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8013"/>
          </a:xfrm>
          <a:noFill/>
        </p:spPr>
        <p:txBody>
          <a:bodyPr lIns="92075" tIns="46038" rIns="92075" bIns="46038"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归并排序 </a:t>
            </a:r>
            <a:r>
              <a:rPr lang="en-US" sz="3600" b="1" dirty="0" smtClean="0">
                <a:solidFill>
                  <a:srgbClr val="0000CC"/>
                </a:solidFill>
              </a:rPr>
              <a:t>(</a:t>
            </a:r>
            <a:r>
              <a:rPr lang="en-US" sz="3600" b="1" i="1" dirty="0" smtClean="0">
                <a:solidFill>
                  <a:srgbClr val="0000CC"/>
                </a:solidFill>
              </a:rPr>
              <a:t>MS</a:t>
            </a:r>
            <a:r>
              <a:rPr lang="en-US" sz="3600" b="1" dirty="0" smtClean="0">
                <a:solidFill>
                  <a:srgbClr val="0000CC"/>
                </a:solidFill>
              </a:rPr>
              <a:t>) </a:t>
            </a:r>
            <a:r>
              <a:rPr lang="zh-CN" altLang="en-US" sz="3600" b="1" dirty="0" smtClean="0">
                <a:solidFill>
                  <a:srgbClr val="0000CC"/>
                </a:solidFill>
              </a:rPr>
              <a:t>的递归树</a:t>
            </a:r>
            <a:endParaRPr lang="en-US" sz="3600" b="1" dirty="0" smtClean="0">
              <a:solidFill>
                <a:srgbClr val="0000CC"/>
              </a:solidFill>
            </a:endParaRPr>
          </a:p>
        </p:txBody>
      </p:sp>
      <p:sp>
        <p:nvSpPr>
          <p:cNvPr id="38915" name="Rectangle 1027"/>
          <p:cNvSpPr>
            <a:spLocks noChangeArrowheads="1"/>
          </p:cNvSpPr>
          <p:nvPr/>
        </p:nvSpPr>
        <p:spPr bwMode="auto">
          <a:xfrm>
            <a:off x="609600" y="1600200"/>
            <a:ext cx="8153400" cy="2216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zh-CN" altLang="en-US" sz="2400" dirty="0" smtClean="0">
                <a:solidFill>
                  <a:schemeClr val="tx1"/>
                </a:solidFill>
              </a:rPr>
              <a:t>初始的，递归树只有一个结点，包含调用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tx1"/>
                </a:solidFill>
              </a:rPr>
              <a:t>MS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i="1" dirty="0">
                <a:solidFill>
                  <a:schemeClr val="tx1"/>
                </a:solidFill>
              </a:rPr>
              <a:t>n</a:t>
            </a:r>
            <a:r>
              <a:rPr lang="en-US" sz="2400" dirty="0">
                <a:solidFill>
                  <a:schemeClr val="tx1"/>
                </a:solidFill>
              </a:rPr>
              <a:t>), </a:t>
            </a:r>
            <a:r>
              <a:rPr lang="zh-CN" altLang="en-US" sz="2400" dirty="0" smtClean="0">
                <a:solidFill>
                  <a:srgbClr val="FF0000"/>
                </a:solidFill>
              </a:rPr>
              <a:t>最坏情况</a:t>
            </a:r>
            <a:r>
              <a:rPr lang="zh-CN" altLang="en-US" sz="2400" dirty="0" smtClean="0">
                <a:solidFill>
                  <a:schemeClr val="tx1"/>
                </a:solidFill>
              </a:rPr>
              <a:t>下代价是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i="1" dirty="0" smtClean="0">
                <a:solidFill>
                  <a:schemeClr val="tx1"/>
                </a:solidFill>
              </a:rPr>
              <a:t>f</a:t>
            </a:r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i="1" dirty="0" smtClean="0">
                <a:solidFill>
                  <a:schemeClr val="tx1"/>
                </a:solidFill>
              </a:rPr>
              <a:t>n</a:t>
            </a:r>
            <a:r>
              <a:rPr lang="en-US" sz="2400" dirty="0">
                <a:solidFill>
                  <a:schemeClr val="tx1"/>
                </a:solidFill>
              </a:rPr>
              <a:t>).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zh-CN" altLang="en-US" sz="2400" dirty="0" smtClean="0">
                <a:solidFill>
                  <a:schemeClr val="tx1"/>
                </a:solidFill>
              </a:rPr>
              <a:t>当展开计算，该节点变成一颗子树</a:t>
            </a:r>
            <a:r>
              <a:rPr lang="en-US" sz="2400" dirty="0" smtClean="0">
                <a:solidFill>
                  <a:schemeClr val="tx1"/>
                </a:solidFill>
              </a:rPr>
              <a:t>: </a:t>
            </a:r>
            <a:endParaRPr lang="en-US" sz="2400" dirty="0">
              <a:solidFill>
                <a:schemeClr val="tx1"/>
              </a:solidFill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chemeClr val="tx1"/>
                </a:solidFill>
              </a:rPr>
              <a:t>子树的</a:t>
            </a:r>
            <a:r>
              <a:rPr lang="zh-CN" altLang="en-US" sz="2200" dirty="0" smtClean="0">
                <a:solidFill>
                  <a:srgbClr val="FF0000"/>
                </a:solidFill>
              </a:rPr>
              <a:t>根结点</a:t>
            </a:r>
            <a:r>
              <a:rPr lang="zh-CN" altLang="en-US" sz="2200" dirty="0" smtClean="0">
                <a:solidFill>
                  <a:schemeClr val="tx1"/>
                </a:solidFill>
              </a:rPr>
              <a:t>包含调用 </a:t>
            </a:r>
            <a:r>
              <a:rPr lang="en-US" sz="2200" i="1" dirty="0" smtClean="0">
                <a:solidFill>
                  <a:schemeClr val="tx1"/>
                </a:solidFill>
              </a:rPr>
              <a:t>MS</a:t>
            </a:r>
            <a:r>
              <a:rPr lang="en-US" sz="2200" dirty="0" smtClean="0">
                <a:solidFill>
                  <a:schemeClr val="tx1"/>
                </a:solidFill>
              </a:rPr>
              <a:t>(</a:t>
            </a:r>
            <a:r>
              <a:rPr lang="en-US" sz="2200" i="1" dirty="0" smtClean="0">
                <a:solidFill>
                  <a:schemeClr val="tx1"/>
                </a:solidFill>
              </a:rPr>
              <a:t>n</a:t>
            </a:r>
            <a:r>
              <a:rPr lang="en-US" sz="2200" dirty="0" smtClean="0">
                <a:solidFill>
                  <a:schemeClr val="tx1"/>
                </a:solidFill>
              </a:rPr>
              <a:t>), </a:t>
            </a:r>
            <a:r>
              <a:rPr lang="zh-CN" altLang="en-US" sz="2200" dirty="0" smtClean="0">
                <a:solidFill>
                  <a:schemeClr val="tx1"/>
                </a:solidFill>
              </a:rPr>
              <a:t>和非递归的操作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i="1" dirty="0" smtClean="0">
                <a:solidFill>
                  <a:schemeClr val="tx1"/>
                </a:solidFill>
              </a:rPr>
              <a:t>f</a:t>
            </a:r>
            <a:r>
              <a:rPr lang="en-US" sz="2200" dirty="0" smtClean="0">
                <a:solidFill>
                  <a:schemeClr val="tx1"/>
                </a:solidFill>
              </a:rPr>
              <a:t>(</a:t>
            </a:r>
            <a:r>
              <a:rPr lang="en-US" sz="2200" i="1" dirty="0" smtClean="0">
                <a:solidFill>
                  <a:schemeClr val="tx1"/>
                </a:solidFill>
              </a:rPr>
              <a:t>n</a:t>
            </a:r>
            <a:r>
              <a:rPr lang="en-US" sz="2200" dirty="0">
                <a:solidFill>
                  <a:schemeClr val="tx1"/>
                </a:solidFill>
              </a:rPr>
              <a:t>). 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chemeClr val="tx1"/>
                </a:solidFill>
              </a:rPr>
              <a:t>两个孩子结点各包含一个递归调用 </a:t>
            </a:r>
            <a:r>
              <a:rPr lang="en-US" sz="2200" i="1" dirty="0" smtClean="0">
                <a:solidFill>
                  <a:schemeClr val="tx1"/>
                </a:solidFill>
              </a:rPr>
              <a:t>MS</a:t>
            </a:r>
            <a:r>
              <a:rPr lang="en-US" sz="2200" dirty="0" smtClean="0">
                <a:solidFill>
                  <a:schemeClr val="tx1"/>
                </a:solidFill>
              </a:rPr>
              <a:t>(</a:t>
            </a:r>
            <a:r>
              <a:rPr lang="en-US" sz="2200" i="1" dirty="0" smtClean="0">
                <a:solidFill>
                  <a:schemeClr val="tx1"/>
                </a:solidFill>
              </a:rPr>
              <a:t>n</a:t>
            </a:r>
            <a:r>
              <a:rPr lang="en-US" sz="2200" dirty="0" smtClean="0">
                <a:solidFill>
                  <a:schemeClr val="tx1"/>
                </a:solidFill>
              </a:rPr>
              <a:t>/2</a:t>
            </a:r>
            <a:r>
              <a:rPr lang="en-US" sz="2200" dirty="0">
                <a:solidFill>
                  <a:schemeClr val="tx1"/>
                </a:solidFill>
              </a:rPr>
              <a:t>), </a:t>
            </a:r>
            <a:r>
              <a:rPr lang="zh-CN" altLang="en-US" sz="2200" dirty="0" smtClean="0">
                <a:solidFill>
                  <a:schemeClr val="tx1"/>
                </a:solidFill>
              </a:rPr>
              <a:t>最坏情况下的代价是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i="1" dirty="0" smtClean="0">
                <a:solidFill>
                  <a:schemeClr val="tx1"/>
                </a:solidFill>
              </a:rPr>
              <a:t>f</a:t>
            </a:r>
            <a:r>
              <a:rPr lang="en-US" sz="2200" dirty="0" smtClean="0">
                <a:solidFill>
                  <a:schemeClr val="tx1"/>
                </a:solidFill>
              </a:rPr>
              <a:t>(</a:t>
            </a:r>
            <a:r>
              <a:rPr lang="en-US" sz="2200" i="1" dirty="0" smtClean="0">
                <a:solidFill>
                  <a:schemeClr val="tx1"/>
                </a:solidFill>
              </a:rPr>
              <a:t>n</a:t>
            </a:r>
            <a:r>
              <a:rPr lang="en-US" sz="2200" dirty="0" smtClean="0">
                <a:solidFill>
                  <a:schemeClr val="tx1"/>
                </a:solidFill>
              </a:rPr>
              <a:t>/2)</a:t>
            </a:r>
            <a:r>
              <a:rPr lang="zh-CN" altLang="en-US" sz="2200" dirty="0" smtClean="0">
                <a:solidFill>
                  <a:schemeClr val="tx1"/>
                </a:solidFill>
              </a:rPr>
              <a:t>。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389122" name="Picture 2" descr="http://pic4.zhimg.com/v2-69e051a2759ba98e9f2cc0f549dafee3_b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5" r="45632" b="7814"/>
          <a:stretch/>
        </p:blipFill>
        <p:spPr bwMode="auto">
          <a:xfrm>
            <a:off x="2971800" y="3886200"/>
            <a:ext cx="2743200" cy="288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916" name="Group 1028"/>
          <p:cNvGrpSpPr>
            <a:grpSpLocks/>
          </p:cNvGrpSpPr>
          <p:nvPr/>
        </p:nvGrpSpPr>
        <p:grpSpPr bwMode="auto">
          <a:xfrm>
            <a:off x="4724400" y="3505200"/>
            <a:ext cx="1066800" cy="923925"/>
            <a:chOff x="2208" y="1104"/>
            <a:chExt cx="672" cy="582"/>
          </a:xfrm>
        </p:grpSpPr>
        <p:sp>
          <p:nvSpPr>
            <p:cNvPr id="38917" name="Text Box 1029"/>
            <p:cNvSpPr txBox="1">
              <a:spLocks noChangeArrowheads="1"/>
            </p:cNvSpPr>
            <p:nvPr/>
          </p:nvSpPr>
          <p:spPr bwMode="auto">
            <a:xfrm>
              <a:off x="2208" y="1104"/>
              <a:ext cx="67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400" i="1" dirty="0">
                  <a:solidFill>
                    <a:schemeClr val="tx1"/>
                  </a:solidFill>
                  <a:latin typeface="Times New Roman" pitchFamily="18" charset="0"/>
                </a:rPr>
                <a:t>MS</a:t>
              </a:r>
              <a:r>
                <a:rPr lang="en-US" sz="2400" dirty="0">
                  <a:solidFill>
                    <a:schemeClr val="tx1"/>
                  </a:solidFill>
                  <a:latin typeface="Times New Roman" pitchFamily="18" charset="0"/>
                </a:rPr>
                <a:t>(</a:t>
              </a:r>
              <a:r>
                <a:rPr lang="en-US" sz="2400" i="1" dirty="0">
                  <a:solidFill>
                    <a:schemeClr val="tx1"/>
                  </a:solidFill>
                  <a:latin typeface="Times New Roman" pitchFamily="18" charset="0"/>
                </a:rPr>
                <a:t>n</a:t>
              </a:r>
              <a:r>
                <a:rPr lang="en-US" sz="2400" dirty="0">
                  <a:solidFill>
                    <a:schemeClr val="tx1"/>
                  </a:solidFill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38918" name="Text Box 1030"/>
            <p:cNvSpPr txBox="1">
              <a:spLocks noChangeArrowheads="1"/>
            </p:cNvSpPr>
            <p:nvPr/>
          </p:nvSpPr>
          <p:spPr bwMode="auto">
            <a:xfrm>
              <a:off x="2208" y="1392"/>
              <a:ext cx="67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400" i="1" dirty="0" smtClean="0">
                  <a:solidFill>
                    <a:srgbClr val="FF0000"/>
                  </a:solidFill>
                  <a:latin typeface="Times New Roman" pitchFamily="18" charset="0"/>
                </a:rPr>
                <a:t>f</a:t>
              </a:r>
              <a:r>
                <a:rPr lang="en-US" sz="2400" dirty="0" smtClean="0">
                  <a:solidFill>
                    <a:srgbClr val="FF0000"/>
                  </a:solidFill>
                  <a:latin typeface="Times New Roman" pitchFamily="18" charset="0"/>
                </a:rPr>
                <a:t>(</a:t>
              </a:r>
              <a:r>
                <a:rPr lang="en-US" sz="2400" i="1" dirty="0" smtClean="0">
                  <a:solidFill>
                    <a:srgbClr val="FF0000"/>
                  </a:solidFill>
                  <a:latin typeface="Times New Roman" pitchFamily="18" charset="0"/>
                </a:rPr>
                <a:t>n</a:t>
              </a:r>
              <a:r>
                <a:rPr lang="en-US" sz="2400" dirty="0">
                  <a:solidFill>
                    <a:srgbClr val="FF0000"/>
                  </a:solidFill>
                  <a:latin typeface="Times New Roman" pitchFamily="18" charset="0"/>
                </a:rPr>
                <a:t>)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2590800" y="4800600"/>
            <a:ext cx="10663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/>
              <a:t>MS</a:t>
            </a:r>
            <a:r>
              <a:rPr lang="en-US" altLang="zh-CN" dirty="0"/>
              <a:t>(</a:t>
            </a:r>
            <a:r>
              <a:rPr lang="en-US" altLang="zh-CN" i="1" dirty="0">
                <a:solidFill>
                  <a:srgbClr val="FF0000"/>
                </a:solidFill>
              </a:rPr>
              <a:t>n</a:t>
            </a:r>
            <a:r>
              <a:rPr lang="en-US" altLang="zh-CN" dirty="0">
                <a:solidFill>
                  <a:srgbClr val="FF0000"/>
                </a:solidFill>
              </a:rPr>
              <a:t>/2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029200" y="4800600"/>
            <a:ext cx="10663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/>
              <a:t>MS</a:t>
            </a:r>
            <a:r>
              <a:rPr lang="en-US" altLang="zh-CN" dirty="0"/>
              <a:t>(</a:t>
            </a:r>
            <a:r>
              <a:rPr lang="en-US" altLang="zh-CN" i="1" dirty="0">
                <a:solidFill>
                  <a:srgbClr val="FF0000"/>
                </a:solidFill>
              </a:rPr>
              <a:t>n</a:t>
            </a:r>
            <a:r>
              <a:rPr lang="en-US" altLang="zh-CN" dirty="0">
                <a:solidFill>
                  <a:srgbClr val="FF0000"/>
                </a:solidFill>
              </a:rPr>
              <a:t>/2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057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Line 1026"/>
          <p:cNvSpPr>
            <a:spLocks noChangeShapeType="1"/>
          </p:cNvSpPr>
          <p:nvPr/>
        </p:nvSpPr>
        <p:spPr bwMode="auto">
          <a:xfrm flipV="1">
            <a:off x="4086431" y="2312313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Rectangle 1027"/>
          <p:cNvSpPr>
            <a:spLocks noChangeArrowheads="1"/>
          </p:cNvSpPr>
          <p:nvPr/>
        </p:nvSpPr>
        <p:spPr bwMode="auto">
          <a:xfrm>
            <a:off x="609600" y="381000"/>
            <a:ext cx="777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3077" name="Text Box 1028"/>
          <p:cNvSpPr txBox="1">
            <a:spLocks noChangeArrowheads="1"/>
          </p:cNvSpPr>
          <p:nvPr/>
        </p:nvSpPr>
        <p:spPr bwMode="auto">
          <a:xfrm>
            <a:off x="5305631" y="1702713"/>
            <a:ext cx="32287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</a:rPr>
              <a:t>depth	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</a:rPr>
              <a:t>nd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</a:rPr>
              <a:t>         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</a:rPr>
              <a:t>T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</a:rPr>
              <a:t>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</a:rPr>
              <a:t>)     </a:t>
            </a:r>
          </a:p>
        </p:txBody>
      </p:sp>
      <p:sp>
        <p:nvSpPr>
          <p:cNvPr id="3078" name="Text Box 1029"/>
          <p:cNvSpPr txBox="1">
            <a:spLocks noChangeArrowheads="1"/>
          </p:cNvSpPr>
          <p:nvPr/>
        </p:nvSpPr>
        <p:spPr bwMode="auto">
          <a:xfrm>
            <a:off x="5610431" y="2112288"/>
            <a:ext cx="24160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</a:rPr>
              <a:t>0   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</a:rPr>
              <a:t>    1          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cn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079" name="Text Box 1030"/>
          <p:cNvSpPr txBox="1">
            <a:spLocks noChangeArrowheads="1"/>
          </p:cNvSpPr>
          <p:nvPr/>
        </p:nvSpPr>
        <p:spPr bwMode="auto">
          <a:xfrm>
            <a:off x="2333831" y="1702713"/>
            <a:ext cx="12192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i="1" dirty="0">
                <a:solidFill>
                  <a:schemeClr val="tx1"/>
                </a:solidFill>
                <a:latin typeface="Times New Roman" pitchFamily="18" charset="0"/>
              </a:rPr>
              <a:t>MS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lang="en-US" sz="2000" i="1" dirty="0">
                <a:solidFill>
                  <a:schemeClr val="tx1"/>
                </a:solidFill>
                <a:latin typeface="Times New Roman" pitchFamily="18" charset="0"/>
              </a:rPr>
              <a:t>n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)</a:t>
            </a:r>
            <a:endParaRPr lang="en-US" sz="24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080" name="Text Box 1031"/>
          <p:cNvSpPr txBox="1">
            <a:spLocks noChangeArrowheads="1"/>
          </p:cNvSpPr>
          <p:nvPr/>
        </p:nvSpPr>
        <p:spPr bwMode="auto">
          <a:xfrm>
            <a:off x="2257631" y="2092852"/>
            <a:ext cx="1390650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i="1" dirty="0" smtClean="0">
                <a:solidFill>
                  <a:schemeClr val="tx1"/>
                </a:solidFill>
                <a:latin typeface="Times New Roman" pitchFamily="18" charset="0"/>
              </a:rPr>
              <a:t>f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lang="en-US" sz="2000" i="1" dirty="0" smtClean="0">
                <a:solidFill>
                  <a:schemeClr val="tx1"/>
                </a:solidFill>
                <a:latin typeface="Times New Roman" pitchFamily="18" charset="0"/>
              </a:rPr>
              <a:t>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</a:rPr>
              <a:t>)=</a:t>
            </a:r>
            <a:r>
              <a:rPr lang="en-US" sz="2000" i="1" dirty="0" err="1" smtClean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cn</a:t>
            </a:r>
            <a:endParaRPr lang="en-US" sz="24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3081" name="Group 1032"/>
          <p:cNvGrpSpPr>
            <a:grpSpLocks/>
          </p:cNvGrpSpPr>
          <p:nvPr/>
        </p:nvGrpSpPr>
        <p:grpSpPr bwMode="auto">
          <a:xfrm>
            <a:off x="3324431" y="2845713"/>
            <a:ext cx="1257300" cy="787400"/>
            <a:chOff x="2304" y="1632"/>
            <a:chExt cx="792" cy="496"/>
          </a:xfrm>
        </p:grpSpPr>
        <p:sp>
          <p:nvSpPr>
            <p:cNvPr id="3091" name="Text Box 1033"/>
            <p:cNvSpPr txBox="1">
              <a:spLocks noChangeArrowheads="1"/>
            </p:cNvSpPr>
            <p:nvPr/>
          </p:nvSpPr>
          <p:spPr bwMode="auto">
            <a:xfrm>
              <a:off x="2304" y="1632"/>
              <a:ext cx="792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 i="1" dirty="0">
                  <a:solidFill>
                    <a:schemeClr val="tx1"/>
                  </a:solidFill>
                  <a:latin typeface="Times New Roman" pitchFamily="18" charset="0"/>
                </a:rPr>
                <a:t>MS</a:t>
              </a:r>
              <a:r>
                <a:rPr lang="en-US" sz="2000" dirty="0">
                  <a:solidFill>
                    <a:schemeClr val="tx1"/>
                  </a:solidFill>
                  <a:latin typeface="Times New Roman" pitchFamily="18" charset="0"/>
                </a:rPr>
                <a:t>(</a:t>
              </a:r>
              <a:r>
                <a:rPr lang="en-US" sz="2000" i="1" dirty="0">
                  <a:solidFill>
                    <a:schemeClr val="tx1"/>
                  </a:solidFill>
                  <a:latin typeface="Times New Roman" pitchFamily="18" charset="0"/>
                </a:rPr>
                <a:t>n</a:t>
              </a:r>
              <a:r>
                <a:rPr lang="en-US" sz="2000" dirty="0">
                  <a:solidFill>
                    <a:schemeClr val="tx1"/>
                  </a:solidFill>
                  <a:latin typeface="Times New Roman" pitchFamily="18" charset="0"/>
                </a:rPr>
                <a:t>/2)</a:t>
              </a:r>
            </a:p>
          </p:txBody>
        </p:sp>
        <p:sp>
          <p:nvSpPr>
            <p:cNvPr id="3092" name="Text Box 1034"/>
            <p:cNvSpPr txBox="1">
              <a:spLocks noChangeArrowheads="1"/>
            </p:cNvSpPr>
            <p:nvPr/>
          </p:nvSpPr>
          <p:spPr bwMode="auto">
            <a:xfrm>
              <a:off x="2304" y="1872"/>
              <a:ext cx="792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 i="1" dirty="0" smtClean="0">
                  <a:solidFill>
                    <a:schemeClr val="tx1"/>
                  </a:solidFill>
                  <a:latin typeface="Times New Roman" pitchFamily="18" charset="0"/>
                </a:rPr>
                <a:t>f</a:t>
              </a:r>
              <a:r>
                <a:rPr lang="en-US" sz="2000" dirty="0" smtClean="0">
                  <a:solidFill>
                    <a:schemeClr val="tx1"/>
                  </a:solidFill>
                  <a:latin typeface="Times New Roman" pitchFamily="18" charset="0"/>
                </a:rPr>
                <a:t>(</a:t>
              </a:r>
              <a:r>
                <a:rPr lang="en-US" sz="2000" i="1" dirty="0" smtClean="0">
                  <a:solidFill>
                    <a:schemeClr val="tx1"/>
                  </a:solidFill>
                  <a:latin typeface="Times New Roman" pitchFamily="18" charset="0"/>
                </a:rPr>
                <a:t>n</a:t>
              </a:r>
              <a:r>
                <a:rPr lang="en-US" sz="2000" dirty="0" smtClean="0">
                  <a:solidFill>
                    <a:schemeClr val="tx1"/>
                  </a:solidFill>
                  <a:latin typeface="Times New Roman" pitchFamily="18" charset="0"/>
                </a:rPr>
                <a:t>/2</a:t>
              </a:r>
              <a:r>
                <a:rPr lang="en-US" sz="2000" dirty="0">
                  <a:solidFill>
                    <a:schemeClr val="tx1"/>
                  </a:solidFill>
                  <a:latin typeface="Times New Roman" pitchFamily="18" charset="0"/>
                </a:rPr>
                <a:t>)</a:t>
              </a:r>
            </a:p>
          </p:txBody>
        </p:sp>
      </p:grpSp>
      <p:sp>
        <p:nvSpPr>
          <p:cNvPr id="3082" name="Rectangle 1035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归并排序第一层展开</a:t>
            </a:r>
            <a:endParaRPr lang="en-US" sz="3600" b="1" dirty="0" smtClean="0">
              <a:solidFill>
                <a:srgbClr val="0000CC"/>
              </a:solidFill>
            </a:endParaRPr>
          </a:p>
        </p:txBody>
      </p:sp>
      <p:sp>
        <p:nvSpPr>
          <p:cNvPr id="3083" name="Rectangle 1037"/>
          <p:cNvSpPr>
            <a:spLocks noChangeArrowheads="1"/>
          </p:cNvSpPr>
          <p:nvPr/>
        </p:nvSpPr>
        <p:spPr bwMode="auto">
          <a:xfrm>
            <a:off x="5410200" y="2998113"/>
            <a:ext cx="3124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   1        2          2</a:t>
            </a:r>
            <a:r>
              <a:rPr lang="en-US" sz="2400" i="1" dirty="0" smtClean="0">
                <a:solidFill>
                  <a:schemeClr val="tx1"/>
                </a:solidFill>
              </a:rPr>
              <a:t>f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</a:rPr>
              <a:t>n/2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3084" name="Line 1038"/>
          <p:cNvSpPr>
            <a:spLocks noChangeShapeType="1"/>
          </p:cNvSpPr>
          <p:nvPr/>
        </p:nvSpPr>
        <p:spPr bwMode="auto">
          <a:xfrm flipH="1">
            <a:off x="2105231" y="2540913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5" name="Line 1039"/>
          <p:cNvSpPr>
            <a:spLocks noChangeShapeType="1"/>
          </p:cNvSpPr>
          <p:nvPr/>
        </p:nvSpPr>
        <p:spPr bwMode="auto">
          <a:xfrm>
            <a:off x="3553031" y="2540913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86" name="Group 1040"/>
          <p:cNvGrpSpPr>
            <a:grpSpLocks/>
          </p:cNvGrpSpPr>
          <p:nvPr/>
        </p:nvGrpSpPr>
        <p:grpSpPr bwMode="auto">
          <a:xfrm>
            <a:off x="1648031" y="2845713"/>
            <a:ext cx="1257300" cy="787400"/>
            <a:chOff x="2304" y="1632"/>
            <a:chExt cx="792" cy="496"/>
          </a:xfrm>
        </p:grpSpPr>
        <p:sp>
          <p:nvSpPr>
            <p:cNvPr id="3089" name="Text Box 1041"/>
            <p:cNvSpPr txBox="1">
              <a:spLocks noChangeArrowheads="1"/>
            </p:cNvSpPr>
            <p:nvPr/>
          </p:nvSpPr>
          <p:spPr bwMode="auto">
            <a:xfrm>
              <a:off x="2304" y="1632"/>
              <a:ext cx="792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 i="1" dirty="0">
                  <a:solidFill>
                    <a:schemeClr val="tx1"/>
                  </a:solidFill>
                  <a:latin typeface="Times New Roman" pitchFamily="18" charset="0"/>
                </a:rPr>
                <a:t>MS</a:t>
              </a:r>
              <a:r>
                <a:rPr lang="en-US" sz="2000" dirty="0">
                  <a:solidFill>
                    <a:schemeClr val="tx1"/>
                  </a:solidFill>
                  <a:latin typeface="Times New Roman" pitchFamily="18" charset="0"/>
                </a:rPr>
                <a:t>(</a:t>
              </a:r>
              <a:r>
                <a:rPr lang="en-US" sz="2000" i="1" dirty="0">
                  <a:solidFill>
                    <a:schemeClr val="tx1"/>
                  </a:solidFill>
                  <a:latin typeface="Times New Roman" pitchFamily="18" charset="0"/>
                </a:rPr>
                <a:t>n</a:t>
              </a:r>
              <a:r>
                <a:rPr lang="en-US" sz="2000" dirty="0">
                  <a:solidFill>
                    <a:schemeClr val="tx1"/>
                  </a:solidFill>
                  <a:latin typeface="Times New Roman" pitchFamily="18" charset="0"/>
                </a:rPr>
                <a:t>/2)</a:t>
              </a:r>
            </a:p>
          </p:txBody>
        </p:sp>
        <p:sp>
          <p:nvSpPr>
            <p:cNvPr id="3090" name="Text Box 1042"/>
            <p:cNvSpPr txBox="1">
              <a:spLocks noChangeArrowheads="1"/>
            </p:cNvSpPr>
            <p:nvPr/>
          </p:nvSpPr>
          <p:spPr bwMode="auto">
            <a:xfrm>
              <a:off x="2304" y="1872"/>
              <a:ext cx="792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 i="1" dirty="0" smtClean="0">
                  <a:solidFill>
                    <a:schemeClr val="tx1"/>
                  </a:solidFill>
                  <a:latin typeface="Times New Roman" pitchFamily="18" charset="0"/>
                </a:rPr>
                <a:t>f</a:t>
              </a:r>
              <a:r>
                <a:rPr lang="en-US" sz="2000" dirty="0" smtClean="0">
                  <a:solidFill>
                    <a:schemeClr val="tx1"/>
                  </a:solidFill>
                  <a:latin typeface="Times New Roman" pitchFamily="18" charset="0"/>
                </a:rPr>
                <a:t>(</a:t>
              </a:r>
              <a:r>
                <a:rPr lang="en-US" sz="2000" i="1" dirty="0" smtClean="0">
                  <a:solidFill>
                    <a:schemeClr val="tx1"/>
                  </a:solidFill>
                  <a:latin typeface="Times New Roman" pitchFamily="18" charset="0"/>
                </a:rPr>
                <a:t>n</a:t>
              </a:r>
              <a:r>
                <a:rPr lang="en-US" sz="2000" dirty="0" smtClean="0">
                  <a:solidFill>
                    <a:schemeClr val="tx1"/>
                  </a:solidFill>
                  <a:latin typeface="Times New Roman" pitchFamily="18" charset="0"/>
                </a:rPr>
                <a:t>/2</a:t>
              </a:r>
              <a:r>
                <a:rPr lang="en-US" sz="2000" dirty="0">
                  <a:solidFill>
                    <a:schemeClr val="tx1"/>
                  </a:solidFill>
                  <a:latin typeface="Times New Roman" pitchFamily="18" charset="0"/>
                </a:rPr>
                <a:t>)</a:t>
              </a:r>
            </a:p>
          </p:txBody>
        </p:sp>
      </p:grpSp>
      <p:sp>
        <p:nvSpPr>
          <p:cNvPr id="3088" name="Text Box 1044"/>
          <p:cNvSpPr txBox="1">
            <a:spLocks noChangeArrowheads="1"/>
          </p:cNvSpPr>
          <p:nvPr/>
        </p:nvSpPr>
        <p:spPr bwMode="auto">
          <a:xfrm>
            <a:off x="4696031" y="3760113"/>
            <a:ext cx="3775136" cy="43088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200" i="1" dirty="0" err="1">
                <a:solidFill>
                  <a:schemeClr val="tx1"/>
                </a:solidFill>
                <a:latin typeface="+mn-lt"/>
              </a:rPr>
              <a:t>nd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 = number nodes at depth </a:t>
            </a:r>
            <a:r>
              <a:rPr lang="en-US" sz="2200" i="1" dirty="0">
                <a:solidFill>
                  <a:schemeClr val="tx1"/>
                </a:solidFill>
                <a:latin typeface="+mn-lt"/>
              </a:rPr>
              <a:t>d</a:t>
            </a:r>
          </a:p>
        </p:txBody>
      </p:sp>
      <p:sp>
        <p:nvSpPr>
          <p:cNvPr id="21" name="Line 1026"/>
          <p:cNvSpPr>
            <a:spLocks noChangeShapeType="1"/>
          </p:cNvSpPr>
          <p:nvPr/>
        </p:nvSpPr>
        <p:spPr bwMode="auto">
          <a:xfrm flipV="1">
            <a:off x="4786269" y="3252113"/>
            <a:ext cx="5955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0" name="Picture 2" descr="http://pic4.zhimg.com/v2-69e051a2759ba98e9f2cc0f549dafee3_b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5" r="45632" b="7814"/>
          <a:stretch/>
        </p:blipFill>
        <p:spPr bwMode="auto">
          <a:xfrm>
            <a:off x="1676400" y="3733800"/>
            <a:ext cx="2743200" cy="288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64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Line 2"/>
          <p:cNvSpPr>
            <a:spLocks noChangeShapeType="1"/>
          </p:cNvSpPr>
          <p:nvPr/>
        </p:nvSpPr>
        <p:spPr bwMode="auto">
          <a:xfrm flipV="1">
            <a:off x="4419600" y="20574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609600" y="381000"/>
            <a:ext cx="777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5638800" y="1447800"/>
            <a:ext cx="30748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</a:rPr>
              <a:t>depth	</a:t>
            </a:r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</a:rPr>
              <a:t>nd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</a:rPr>
              <a:t>   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</a:rPr>
              <a:t>     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</a:rPr>
              <a:t>T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</a:rPr>
              <a:t>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</a:rPr>
              <a:t>)     </a:t>
            </a:r>
          </a:p>
        </p:txBody>
      </p:sp>
      <p:sp>
        <p:nvSpPr>
          <p:cNvPr id="4102" name="Text Box 5"/>
          <p:cNvSpPr txBox="1">
            <a:spLocks noChangeArrowheads="1"/>
          </p:cNvSpPr>
          <p:nvPr/>
        </p:nvSpPr>
        <p:spPr bwMode="auto">
          <a:xfrm>
            <a:off x="6019800" y="1857375"/>
            <a:ext cx="21852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</a:rPr>
              <a:t>0    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</a:rPr>
              <a:t> 1          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cn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4103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第二层展开</a:t>
            </a:r>
            <a:endParaRPr lang="en-US" sz="3600" b="1" dirty="0" smtClean="0">
              <a:solidFill>
                <a:srgbClr val="0000CC"/>
              </a:solidFill>
            </a:endParaRPr>
          </a:p>
        </p:txBody>
      </p:sp>
      <p:sp>
        <p:nvSpPr>
          <p:cNvPr id="4104" name="Rectangle 7"/>
          <p:cNvSpPr>
            <a:spLocks noChangeArrowheads="1"/>
          </p:cNvSpPr>
          <p:nvPr/>
        </p:nvSpPr>
        <p:spPr bwMode="auto">
          <a:xfrm>
            <a:off x="6019800" y="3810000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400" dirty="0" smtClean="0"/>
              <a:t> 2      4        </a:t>
            </a:r>
            <a:r>
              <a:rPr lang="en-US" sz="2400" dirty="0" smtClean="0">
                <a:solidFill>
                  <a:schemeClr val="tx1"/>
                </a:solidFill>
              </a:rPr>
              <a:t>4</a:t>
            </a:r>
            <a:r>
              <a:rPr lang="en-US" sz="2400" i="1" dirty="0" smtClean="0">
                <a:solidFill>
                  <a:schemeClr val="tx1"/>
                </a:solidFill>
              </a:rPr>
              <a:t>f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</a:rPr>
              <a:t>n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</a:rPr>
              <a:t>/4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</a:rPr>
              <a:t>)</a:t>
            </a:r>
          </a:p>
        </p:txBody>
      </p:sp>
      <p:grpSp>
        <p:nvGrpSpPr>
          <p:cNvPr id="4105" name="Group 8"/>
          <p:cNvGrpSpPr>
            <a:grpSpLocks/>
          </p:cNvGrpSpPr>
          <p:nvPr/>
        </p:nvGrpSpPr>
        <p:grpSpPr bwMode="auto">
          <a:xfrm>
            <a:off x="3565525" y="2590800"/>
            <a:ext cx="1006475" cy="690563"/>
            <a:chOff x="2198" y="1968"/>
            <a:chExt cx="578" cy="435"/>
          </a:xfrm>
        </p:grpSpPr>
        <p:sp>
          <p:nvSpPr>
            <p:cNvPr id="4136" name="Text Box 9"/>
            <p:cNvSpPr txBox="1">
              <a:spLocks noChangeArrowheads="1"/>
            </p:cNvSpPr>
            <p:nvPr/>
          </p:nvSpPr>
          <p:spPr bwMode="auto">
            <a:xfrm>
              <a:off x="2198" y="1968"/>
              <a:ext cx="578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i="1" dirty="0">
                  <a:solidFill>
                    <a:schemeClr val="tx1"/>
                  </a:solidFill>
                  <a:latin typeface="Times New Roman" pitchFamily="18" charset="0"/>
                </a:rPr>
                <a:t>MS</a:t>
              </a:r>
              <a:r>
                <a:rPr lang="en-US" sz="1800" dirty="0">
                  <a:solidFill>
                    <a:schemeClr val="tx1"/>
                  </a:solidFill>
                  <a:latin typeface="Times New Roman" pitchFamily="18" charset="0"/>
                </a:rPr>
                <a:t>(</a:t>
              </a:r>
              <a:r>
                <a:rPr lang="en-US" sz="1800" i="1" dirty="0">
                  <a:solidFill>
                    <a:schemeClr val="tx1"/>
                  </a:solidFill>
                  <a:latin typeface="Times New Roman" pitchFamily="18" charset="0"/>
                </a:rPr>
                <a:t>n</a:t>
              </a:r>
              <a:r>
                <a:rPr lang="en-US" sz="1800" dirty="0">
                  <a:solidFill>
                    <a:schemeClr val="tx1"/>
                  </a:solidFill>
                  <a:latin typeface="Times New Roman" pitchFamily="18" charset="0"/>
                </a:rPr>
                <a:t>/2)</a:t>
              </a:r>
              <a:endParaRPr lang="en-US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4137" name="Text Box 10"/>
            <p:cNvSpPr txBox="1">
              <a:spLocks noChangeArrowheads="1"/>
            </p:cNvSpPr>
            <p:nvPr/>
          </p:nvSpPr>
          <p:spPr bwMode="auto">
            <a:xfrm>
              <a:off x="2198" y="2166"/>
              <a:ext cx="578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i="1" dirty="0" err="1" smtClean="0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cn</a:t>
              </a:r>
              <a:r>
                <a:rPr lang="en-US" sz="1800" dirty="0" smtClean="0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/2</a:t>
              </a:r>
              <a:endParaRPr lang="en-US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106" name="Line 11"/>
          <p:cNvSpPr>
            <a:spLocks noChangeShapeType="1"/>
          </p:cNvSpPr>
          <p:nvPr/>
        </p:nvSpPr>
        <p:spPr bwMode="auto">
          <a:xfrm flipH="1">
            <a:off x="3392488" y="3287713"/>
            <a:ext cx="287337" cy="252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4483100" y="3287713"/>
            <a:ext cx="171450" cy="252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grpSp>
        <p:nvGrpSpPr>
          <p:cNvPr id="4108" name="Group 13"/>
          <p:cNvGrpSpPr>
            <a:grpSpLocks/>
          </p:cNvGrpSpPr>
          <p:nvPr/>
        </p:nvGrpSpPr>
        <p:grpSpPr bwMode="auto">
          <a:xfrm>
            <a:off x="3048000" y="3540125"/>
            <a:ext cx="2324100" cy="692150"/>
            <a:chOff x="1920" y="2230"/>
            <a:chExt cx="1392" cy="436"/>
          </a:xfrm>
        </p:grpSpPr>
        <p:grpSp>
          <p:nvGrpSpPr>
            <p:cNvPr id="4130" name="Group 14"/>
            <p:cNvGrpSpPr>
              <a:grpSpLocks/>
            </p:cNvGrpSpPr>
            <p:nvPr/>
          </p:nvGrpSpPr>
          <p:grpSpPr bwMode="auto">
            <a:xfrm>
              <a:off x="2715" y="2230"/>
              <a:ext cx="597" cy="436"/>
              <a:chOff x="2303" y="1632"/>
              <a:chExt cx="793" cy="525"/>
            </a:xfrm>
          </p:grpSpPr>
          <p:sp>
            <p:nvSpPr>
              <p:cNvPr id="4134" name="Text Box 15"/>
              <p:cNvSpPr txBox="1">
                <a:spLocks noChangeArrowheads="1"/>
              </p:cNvSpPr>
              <p:nvPr/>
            </p:nvSpPr>
            <p:spPr bwMode="auto">
              <a:xfrm>
                <a:off x="2303" y="1632"/>
                <a:ext cx="793" cy="2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44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>
                  <a:defRPr sz="44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>
                  <a:defRPr sz="44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>
                  <a:defRPr sz="44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>
                  <a:defRPr sz="44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800" i="1" dirty="0">
                    <a:solidFill>
                      <a:schemeClr val="tx1"/>
                    </a:solidFill>
                    <a:latin typeface="Times New Roman" pitchFamily="18" charset="0"/>
                  </a:rPr>
                  <a:t>MS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itchFamily="18" charset="0"/>
                  </a:rPr>
                  <a:t>(</a:t>
                </a:r>
                <a:r>
                  <a:rPr lang="en-US" sz="1800" i="1" dirty="0">
                    <a:solidFill>
                      <a:schemeClr val="tx1"/>
                    </a:solidFill>
                    <a:latin typeface="Times New Roman" pitchFamily="18" charset="0"/>
                  </a:rPr>
                  <a:t>n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itchFamily="18" charset="0"/>
                  </a:rPr>
                  <a:t>/4)</a:t>
                </a:r>
                <a:endParaRPr lang="en-US" sz="2000" i="1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35" name="Text Box 16"/>
              <p:cNvSpPr txBox="1">
                <a:spLocks noChangeArrowheads="1"/>
              </p:cNvSpPr>
              <p:nvPr/>
            </p:nvSpPr>
            <p:spPr bwMode="auto">
              <a:xfrm>
                <a:off x="2303" y="1872"/>
                <a:ext cx="793" cy="28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44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>
                  <a:defRPr sz="44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>
                  <a:defRPr sz="44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>
                  <a:defRPr sz="44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>
                  <a:defRPr sz="44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800" i="1" dirty="0" smtClean="0">
                    <a:solidFill>
                      <a:schemeClr val="tx1"/>
                    </a:solidFill>
                    <a:latin typeface="Times New Roman" pitchFamily="18" charset="0"/>
                  </a:rPr>
                  <a:t>f</a:t>
                </a:r>
                <a:r>
                  <a:rPr lang="en-US" sz="18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(</a:t>
                </a:r>
                <a:r>
                  <a:rPr lang="en-US" sz="1800" i="1" dirty="0" smtClean="0">
                    <a:solidFill>
                      <a:schemeClr val="tx1"/>
                    </a:solidFill>
                    <a:latin typeface="Times New Roman" pitchFamily="18" charset="0"/>
                  </a:rPr>
                  <a:t>n</a:t>
                </a:r>
                <a:r>
                  <a:rPr lang="en-US" sz="18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/4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itchFamily="18" charset="0"/>
                  </a:rPr>
                  <a:t>)</a:t>
                </a:r>
                <a:endParaRPr lang="en-US" sz="2000" i="1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4131" name="Group 17"/>
            <p:cNvGrpSpPr>
              <a:grpSpLocks/>
            </p:cNvGrpSpPr>
            <p:nvPr/>
          </p:nvGrpSpPr>
          <p:grpSpPr bwMode="auto">
            <a:xfrm>
              <a:off x="1920" y="2230"/>
              <a:ext cx="597" cy="436"/>
              <a:chOff x="2304" y="1632"/>
              <a:chExt cx="793" cy="525"/>
            </a:xfrm>
          </p:grpSpPr>
          <p:sp>
            <p:nvSpPr>
              <p:cNvPr id="4132" name="Text Box 18"/>
              <p:cNvSpPr txBox="1">
                <a:spLocks noChangeArrowheads="1"/>
              </p:cNvSpPr>
              <p:nvPr/>
            </p:nvSpPr>
            <p:spPr bwMode="auto">
              <a:xfrm>
                <a:off x="2304" y="1632"/>
                <a:ext cx="793" cy="2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44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>
                  <a:defRPr sz="44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>
                  <a:defRPr sz="44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>
                  <a:defRPr sz="44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>
                  <a:defRPr sz="44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800" i="1" dirty="0">
                    <a:solidFill>
                      <a:schemeClr val="tx1"/>
                    </a:solidFill>
                    <a:latin typeface="Times New Roman" pitchFamily="18" charset="0"/>
                  </a:rPr>
                  <a:t>MS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itchFamily="18" charset="0"/>
                  </a:rPr>
                  <a:t>(</a:t>
                </a:r>
                <a:r>
                  <a:rPr lang="en-US" sz="1800" i="1" dirty="0">
                    <a:solidFill>
                      <a:schemeClr val="tx1"/>
                    </a:solidFill>
                    <a:latin typeface="Times New Roman" pitchFamily="18" charset="0"/>
                  </a:rPr>
                  <a:t>n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itchFamily="18" charset="0"/>
                  </a:rPr>
                  <a:t>/4)</a:t>
                </a:r>
                <a:endParaRPr lang="en-US" sz="2000" i="1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33" name="Text Box 19"/>
              <p:cNvSpPr txBox="1">
                <a:spLocks noChangeArrowheads="1"/>
              </p:cNvSpPr>
              <p:nvPr/>
            </p:nvSpPr>
            <p:spPr bwMode="auto">
              <a:xfrm>
                <a:off x="2304" y="1872"/>
                <a:ext cx="793" cy="28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44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>
                  <a:defRPr sz="44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>
                  <a:defRPr sz="44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>
                  <a:defRPr sz="44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>
                  <a:defRPr sz="44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800" i="1" dirty="0" smtClean="0">
                    <a:solidFill>
                      <a:schemeClr val="tx1"/>
                    </a:solidFill>
                    <a:latin typeface="Times New Roman" pitchFamily="18" charset="0"/>
                  </a:rPr>
                  <a:t>f</a:t>
                </a:r>
                <a:r>
                  <a:rPr lang="en-US" sz="18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(</a:t>
                </a:r>
                <a:r>
                  <a:rPr lang="en-US" sz="1800" i="1" dirty="0" smtClean="0">
                    <a:solidFill>
                      <a:schemeClr val="tx1"/>
                    </a:solidFill>
                    <a:latin typeface="Times New Roman" pitchFamily="18" charset="0"/>
                  </a:rPr>
                  <a:t>n</a:t>
                </a:r>
                <a:r>
                  <a:rPr lang="en-US" sz="1800" dirty="0" smtClean="0">
                    <a:solidFill>
                      <a:schemeClr val="tx1"/>
                    </a:solidFill>
                    <a:latin typeface="Times New Roman" pitchFamily="18" charset="0"/>
                  </a:rPr>
                  <a:t>/4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itchFamily="18" charset="0"/>
                  </a:rPr>
                  <a:t>)</a:t>
                </a:r>
                <a:endParaRPr lang="en-US" sz="1800" i="1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</p:grpSp>
      <p:grpSp>
        <p:nvGrpSpPr>
          <p:cNvPr id="4109" name="Group 20"/>
          <p:cNvGrpSpPr>
            <a:grpSpLocks/>
          </p:cNvGrpSpPr>
          <p:nvPr/>
        </p:nvGrpSpPr>
        <p:grpSpPr bwMode="auto">
          <a:xfrm>
            <a:off x="1127125" y="2514600"/>
            <a:ext cx="1006475" cy="690563"/>
            <a:chOff x="710" y="1584"/>
            <a:chExt cx="578" cy="435"/>
          </a:xfrm>
        </p:grpSpPr>
        <p:sp>
          <p:nvSpPr>
            <p:cNvPr id="4128" name="Text Box 21"/>
            <p:cNvSpPr txBox="1">
              <a:spLocks noChangeArrowheads="1"/>
            </p:cNvSpPr>
            <p:nvPr/>
          </p:nvSpPr>
          <p:spPr bwMode="auto">
            <a:xfrm>
              <a:off x="710" y="1584"/>
              <a:ext cx="578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i="1" dirty="0">
                  <a:solidFill>
                    <a:schemeClr val="tx1"/>
                  </a:solidFill>
                  <a:latin typeface="Times New Roman" pitchFamily="18" charset="0"/>
                </a:rPr>
                <a:t>MS</a:t>
              </a:r>
              <a:r>
                <a:rPr lang="en-US" sz="1800" dirty="0">
                  <a:solidFill>
                    <a:schemeClr val="tx1"/>
                  </a:solidFill>
                  <a:latin typeface="Times New Roman" pitchFamily="18" charset="0"/>
                </a:rPr>
                <a:t>(</a:t>
              </a:r>
              <a:r>
                <a:rPr lang="en-US" sz="1800" i="1" dirty="0">
                  <a:solidFill>
                    <a:schemeClr val="tx1"/>
                  </a:solidFill>
                  <a:latin typeface="Times New Roman" pitchFamily="18" charset="0"/>
                </a:rPr>
                <a:t>n</a:t>
              </a:r>
              <a:r>
                <a:rPr lang="en-US" sz="1800" dirty="0">
                  <a:solidFill>
                    <a:schemeClr val="tx1"/>
                  </a:solidFill>
                  <a:latin typeface="Times New Roman" pitchFamily="18" charset="0"/>
                </a:rPr>
                <a:t>/2)</a:t>
              </a:r>
              <a:endParaRPr lang="en-US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4129" name="Text Box 22"/>
            <p:cNvSpPr txBox="1">
              <a:spLocks noChangeArrowheads="1"/>
            </p:cNvSpPr>
            <p:nvPr/>
          </p:nvSpPr>
          <p:spPr bwMode="auto">
            <a:xfrm>
              <a:off x="710" y="1782"/>
              <a:ext cx="578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i="1" dirty="0" err="1" smtClean="0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cn</a:t>
              </a:r>
              <a:r>
                <a:rPr lang="en-US" sz="1800" dirty="0" smtClean="0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/2</a:t>
              </a:r>
              <a:endParaRPr lang="en-US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110" name="Group 23"/>
          <p:cNvGrpSpPr>
            <a:grpSpLocks/>
          </p:cNvGrpSpPr>
          <p:nvPr/>
        </p:nvGrpSpPr>
        <p:grpSpPr bwMode="auto">
          <a:xfrm>
            <a:off x="1871663" y="3505200"/>
            <a:ext cx="1076634" cy="692150"/>
            <a:chOff x="2303" y="1632"/>
            <a:chExt cx="793" cy="525"/>
          </a:xfrm>
        </p:grpSpPr>
        <p:sp>
          <p:nvSpPr>
            <p:cNvPr id="4126" name="Text Box 24"/>
            <p:cNvSpPr txBox="1">
              <a:spLocks noChangeArrowheads="1"/>
            </p:cNvSpPr>
            <p:nvPr/>
          </p:nvSpPr>
          <p:spPr bwMode="auto">
            <a:xfrm>
              <a:off x="2303" y="1632"/>
              <a:ext cx="793" cy="2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i="1" dirty="0">
                  <a:solidFill>
                    <a:schemeClr val="tx1"/>
                  </a:solidFill>
                  <a:latin typeface="Times New Roman" pitchFamily="18" charset="0"/>
                </a:rPr>
                <a:t>MS</a:t>
              </a:r>
              <a:r>
                <a:rPr lang="en-US" sz="1800" dirty="0">
                  <a:solidFill>
                    <a:schemeClr val="tx1"/>
                  </a:solidFill>
                  <a:latin typeface="Times New Roman" pitchFamily="18" charset="0"/>
                </a:rPr>
                <a:t>(</a:t>
              </a:r>
              <a:r>
                <a:rPr lang="en-US" sz="1800" i="1" dirty="0">
                  <a:solidFill>
                    <a:schemeClr val="tx1"/>
                  </a:solidFill>
                  <a:latin typeface="Times New Roman" pitchFamily="18" charset="0"/>
                </a:rPr>
                <a:t>n</a:t>
              </a:r>
              <a:r>
                <a:rPr lang="en-US" sz="1800" dirty="0">
                  <a:solidFill>
                    <a:schemeClr val="tx1"/>
                  </a:solidFill>
                  <a:latin typeface="Times New Roman" pitchFamily="18" charset="0"/>
                </a:rPr>
                <a:t>/4)</a:t>
              </a:r>
              <a:endParaRPr lang="en-US" sz="2000" i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4127" name="Text Box 25"/>
            <p:cNvSpPr txBox="1">
              <a:spLocks noChangeArrowheads="1"/>
            </p:cNvSpPr>
            <p:nvPr/>
          </p:nvSpPr>
          <p:spPr bwMode="auto">
            <a:xfrm>
              <a:off x="2303" y="1872"/>
              <a:ext cx="793" cy="2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i="1" dirty="0" smtClean="0">
                  <a:solidFill>
                    <a:schemeClr val="tx1"/>
                  </a:solidFill>
                  <a:latin typeface="Times New Roman" pitchFamily="18" charset="0"/>
                </a:rPr>
                <a:t>f</a:t>
              </a:r>
              <a:r>
                <a:rPr lang="en-US" sz="1800" dirty="0" smtClean="0">
                  <a:solidFill>
                    <a:schemeClr val="tx1"/>
                  </a:solidFill>
                  <a:latin typeface="Times New Roman" pitchFamily="18" charset="0"/>
                </a:rPr>
                <a:t>(</a:t>
              </a:r>
              <a:r>
                <a:rPr lang="en-US" sz="1800" i="1" dirty="0" smtClean="0">
                  <a:solidFill>
                    <a:schemeClr val="tx1"/>
                  </a:solidFill>
                  <a:latin typeface="Times New Roman" pitchFamily="18" charset="0"/>
                </a:rPr>
                <a:t>n</a:t>
              </a:r>
              <a:r>
                <a:rPr lang="en-US" sz="1800" dirty="0" smtClean="0">
                  <a:solidFill>
                    <a:schemeClr val="tx1"/>
                  </a:solidFill>
                  <a:latin typeface="Times New Roman" pitchFamily="18" charset="0"/>
                </a:rPr>
                <a:t>/4</a:t>
              </a:r>
              <a:r>
                <a:rPr lang="en-US" sz="1800" dirty="0">
                  <a:solidFill>
                    <a:schemeClr val="tx1"/>
                  </a:solidFill>
                  <a:latin typeface="Times New Roman" pitchFamily="18" charset="0"/>
                </a:rPr>
                <a:t>)</a:t>
              </a:r>
              <a:endParaRPr lang="en-US" sz="2000" i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111" name="Line 26"/>
          <p:cNvSpPr>
            <a:spLocks noChangeShapeType="1"/>
          </p:cNvSpPr>
          <p:nvPr/>
        </p:nvSpPr>
        <p:spPr bwMode="auto">
          <a:xfrm flipH="1">
            <a:off x="1068387" y="3211513"/>
            <a:ext cx="173037" cy="3051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112" name="Line 27"/>
          <p:cNvSpPr>
            <a:spLocks noChangeShapeType="1"/>
          </p:cNvSpPr>
          <p:nvPr/>
        </p:nvSpPr>
        <p:spPr bwMode="auto">
          <a:xfrm>
            <a:off x="2044700" y="3211512"/>
            <a:ext cx="317500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grpSp>
        <p:nvGrpSpPr>
          <p:cNvPr id="4113" name="Group 28"/>
          <p:cNvGrpSpPr>
            <a:grpSpLocks/>
          </p:cNvGrpSpPr>
          <p:nvPr/>
        </p:nvGrpSpPr>
        <p:grpSpPr bwMode="auto">
          <a:xfrm>
            <a:off x="609600" y="3516661"/>
            <a:ext cx="1020762" cy="639415"/>
            <a:chOff x="2304" y="1672"/>
            <a:chExt cx="793" cy="485"/>
          </a:xfrm>
        </p:grpSpPr>
        <p:sp>
          <p:nvSpPr>
            <p:cNvPr id="4124" name="Text Box 29"/>
            <p:cNvSpPr txBox="1">
              <a:spLocks noChangeArrowheads="1"/>
            </p:cNvSpPr>
            <p:nvPr/>
          </p:nvSpPr>
          <p:spPr bwMode="auto">
            <a:xfrm>
              <a:off x="2304" y="1672"/>
              <a:ext cx="793" cy="2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i="1" dirty="0">
                  <a:solidFill>
                    <a:schemeClr val="tx1"/>
                  </a:solidFill>
                  <a:latin typeface="Times New Roman" pitchFamily="18" charset="0"/>
                </a:rPr>
                <a:t>MS</a:t>
              </a:r>
              <a:r>
                <a:rPr lang="en-US" sz="1800" dirty="0">
                  <a:solidFill>
                    <a:schemeClr val="tx1"/>
                  </a:solidFill>
                  <a:latin typeface="Times New Roman" pitchFamily="18" charset="0"/>
                </a:rPr>
                <a:t>(</a:t>
              </a:r>
              <a:r>
                <a:rPr lang="en-US" sz="1800" i="1" dirty="0">
                  <a:solidFill>
                    <a:schemeClr val="tx1"/>
                  </a:solidFill>
                  <a:latin typeface="Times New Roman" pitchFamily="18" charset="0"/>
                </a:rPr>
                <a:t>n</a:t>
              </a:r>
              <a:r>
                <a:rPr lang="en-US" sz="1800" dirty="0">
                  <a:solidFill>
                    <a:schemeClr val="tx1"/>
                  </a:solidFill>
                  <a:latin typeface="Times New Roman" pitchFamily="18" charset="0"/>
                </a:rPr>
                <a:t>/4)</a:t>
              </a:r>
              <a:endParaRPr lang="en-US" sz="2000" i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4125" name="Text Box 30"/>
            <p:cNvSpPr txBox="1">
              <a:spLocks noChangeArrowheads="1"/>
            </p:cNvSpPr>
            <p:nvPr/>
          </p:nvSpPr>
          <p:spPr bwMode="auto">
            <a:xfrm>
              <a:off x="2304" y="1872"/>
              <a:ext cx="793" cy="2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i="1" dirty="0" smtClean="0">
                  <a:solidFill>
                    <a:schemeClr val="tx1"/>
                  </a:solidFill>
                  <a:latin typeface="Times New Roman" pitchFamily="18" charset="0"/>
                </a:rPr>
                <a:t>f</a:t>
              </a:r>
              <a:r>
                <a:rPr lang="en-US" sz="1800" dirty="0" smtClean="0">
                  <a:solidFill>
                    <a:schemeClr val="tx1"/>
                  </a:solidFill>
                  <a:latin typeface="Times New Roman" pitchFamily="18" charset="0"/>
                </a:rPr>
                <a:t>(</a:t>
              </a:r>
              <a:r>
                <a:rPr lang="en-US" sz="1800" i="1" dirty="0" smtClean="0">
                  <a:solidFill>
                    <a:schemeClr val="tx1"/>
                  </a:solidFill>
                  <a:latin typeface="Times New Roman" pitchFamily="18" charset="0"/>
                </a:rPr>
                <a:t>n</a:t>
              </a:r>
              <a:r>
                <a:rPr lang="en-US" sz="1800" dirty="0" smtClean="0">
                  <a:solidFill>
                    <a:schemeClr val="tx1"/>
                  </a:solidFill>
                  <a:latin typeface="Times New Roman" pitchFamily="18" charset="0"/>
                </a:rPr>
                <a:t>/4</a:t>
              </a:r>
              <a:r>
                <a:rPr lang="en-US" sz="1800" dirty="0">
                  <a:solidFill>
                    <a:schemeClr val="tx1"/>
                  </a:solidFill>
                  <a:latin typeface="Times New Roman" pitchFamily="18" charset="0"/>
                </a:rPr>
                <a:t>)</a:t>
              </a:r>
              <a:endParaRPr lang="en-US" sz="1800" i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114" name="Group 31"/>
          <p:cNvGrpSpPr>
            <a:grpSpLocks/>
          </p:cNvGrpSpPr>
          <p:nvPr/>
        </p:nvGrpSpPr>
        <p:grpSpPr bwMode="auto">
          <a:xfrm>
            <a:off x="2362200" y="1676400"/>
            <a:ext cx="917575" cy="690563"/>
            <a:chOff x="2198" y="1968"/>
            <a:chExt cx="578" cy="435"/>
          </a:xfrm>
        </p:grpSpPr>
        <p:sp>
          <p:nvSpPr>
            <p:cNvPr id="4122" name="Text Box 32"/>
            <p:cNvSpPr txBox="1">
              <a:spLocks noChangeArrowheads="1"/>
            </p:cNvSpPr>
            <p:nvPr/>
          </p:nvSpPr>
          <p:spPr bwMode="auto">
            <a:xfrm>
              <a:off x="2198" y="1968"/>
              <a:ext cx="578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i="1">
                  <a:solidFill>
                    <a:schemeClr val="tx1"/>
                  </a:solidFill>
                  <a:latin typeface="Times New Roman" pitchFamily="18" charset="0"/>
                </a:rPr>
                <a:t>MS</a:t>
              </a:r>
              <a:r>
                <a:rPr lang="en-US" sz="1800">
                  <a:solidFill>
                    <a:schemeClr val="tx1"/>
                  </a:solidFill>
                  <a:latin typeface="Times New Roman" pitchFamily="18" charset="0"/>
                </a:rPr>
                <a:t>(</a:t>
              </a:r>
              <a:r>
                <a:rPr lang="en-US" sz="1800" i="1">
                  <a:solidFill>
                    <a:schemeClr val="tx1"/>
                  </a:solidFill>
                  <a:latin typeface="Times New Roman" pitchFamily="18" charset="0"/>
                </a:rPr>
                <a:t>n</a:t>
              </a:r>
              <a:r>
                <a:rPr lang="en-US" sz="1800">
                  <a:solidFill>
                    <a:schemeClr val="tx1"/>
                  </a:solidFill>
                  <a:latin typeface="Times New Roman" pitchFamily="18" charset="0"/>
                </a:rPr>
                <a:t>)</a:t>
              </a:r>
              <a:endParaRPr 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4123" name="Text Box 33"/>
            <p:cNvSpPr txBox="1">
              <a:spLocks noChangeArrowheads="1"/>
            </p:cNvSpPr>
            <p:nvPr/>
          </p:nvSpPr>
          <p:spPr bwMode="auto">
            <a:xfrm>
              <a:off x="2198" y="2166"/>
              <a:ext cx="578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i="1" dirty="0" err="1" smtClean="0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cn</a:t>
              </a:r>
              <a:endParaRPr lang="en-US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115" name="Line 34"/>
          <p:cNvSpPr>
            <a:spLocks noChangeShapeType="1"/>
          </p:cNvSpPr>
          <p:nvPr/>
        </p:nvSpPr>
        <p:spPr bwMode="auto">
          <a:xfrm flipH="1">
            <a:off x="1981200" y="2209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116" name="Line 35"/>
          <p:cNvSpPr>
            <a:spLocks noChangeShapeType="1"/>
          </p:cNvSpPr>
          <p:nvPr/>
        </p:nvSpPr>
        <p:spPr bwMode="auto">
          <a:xfrm>
            <a:off x="3276600" y="2209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118" name="Text Box 37"/>
          <p:cNvSpPr txBox="1">
            <a:spLocks noChangeArrowheads="1"/>
          </p:cNvSpPr>
          <p:nvPr/>
        </p:nvSpPr>
        <p:spPr bwMode="auto">
          <a:xfrm>
            <a:off x="6019800" y="2590800"/>
            <a:ext cx="21852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</a:rPr>
              <a:t>1   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</a:rPr>
              <a:t>  2           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cn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4119" name="Text Box 38"/>
          <p:cNvSpPr txBox="1">
            <a:spLocks noChangeArrowheads="1"/>
          </p:cNvSpPr>
          <p:nvPr/>
        </p:nvSpPr>
        <p:spPr bwMode="auto">
          <a:xfrm>
            <a:off x="2588903" y="2895600"/>
            <a:ext cx="3593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itchFamily="18" charset="0"/>
              </a:rPr>
              <a:t>+</a:t>
            </a:r>
          </a:p>
        </p:txBody>
      </p:sp>
      <p:sp>
        <p:nvSpPr>
          <p:cNvPr id="4120" name="Line 39"/>
          <p:cNvSpPr>
            <a:spLocks noChangeShapeType="1"/>
          </p:cNvSpPr>
          <p:nvPr/>
        </p:nvSpPr>
        <p:spPr bwMode="auto">
          <a:xfrm>
            <a:off x="2133600" y="3048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2" name="Line 2"/>
          <p:cNvSpPr>
            <a:spLocks noChangeShapeType="1"/>
          </p:cNvSpPr>
          <p:nvPr/>
        </p:nvSpPr>
        <p:spPr bwMode="auto">
          <a:xfrm>
            <a:off x="4694914" y="2890837"/>
            <a:ext cx="1020086" cy="142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2"/>
          <p:cNvSpPr>
            <a:spLocks noChangeShapeType="1"/>
          </p:cNvSpPr>
          <p:nvPr/>
        </p:nvSpPr>
        <p:spPr bwMode="auto">
          <a:xfrm flipV="1">
            <a:off x="5486400" y="3927786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Line 2"/>
          <p:cNvSpPr>
            <a:spLocks noChangeShapeType="1"/>
          </p:cNvSpPr>
          <p:nvPr/>
        </p:nvSpPr>
        <p:spPr bwMode="auto">
          <a:xfrm flipV="1">
            <a:off x="4724400" y="20574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609600" y="381000"/>
            <a:ext cx="777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6449375" y="1447800"/>
            <a:ext cx="2389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</a:rPr>
              <a:t>depth	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</a:rPr>
              <a:t>nd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</a:rPr>
              <a:t>T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</a:rPr>
              <a:t>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</a:rPr>
              <a:t>)     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6705601" y="1857375"/>
            <a:ext cx="2209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</a:rPr>
              <a:t> 0       1    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cn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第三层展开</a:t>
            </a:r>
            <a:endParaRPr lang="en-US" sz="3600" b="1" dirty="0" smtClean="0">
              <a:solidFill>
                <a:srgbClr val="0000CC"/>
              </a:solidFill>
            </a:endParaRP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6858000" y="4724400"/>
            <a:ext cx="2209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3      8    8</a:t>
            </a:r>
            <a:r>
              <a:rPr lang="en-US" sz="2400" i="1" dirty="0" smtClean="0">
                <a:solidFill>
                  <a:schemeClr val="tx1"/>
                </a:solidFill>
              </a:rPr>
              <a:t>f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</a:rPr>
              <a:t>n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</a:rPr>
              <a:t>/8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</a:rPr>
              <a:t>)</a:t>
            </a:r>
          </a:p>
        </p:txBody>
      </p:sp>
      <p:grpSp>
        <p:nvGrpSpPr>
          <p:cNvPr id="39944" name="Group 8"/>
          <p:cNvGrpSpPr>
            <a:grpSpLocks/>
          </p:cNvGrpSpPr>
          <p:nvPr/>
        </p:nvGrpSpPr>
        <p:grpSpPr bwMode="auto">
          <a:xfrm>
            <a:off x="3565525" y="2590800"/>
            <a:ext cx="1006475" cy="690563"/>
            <a:chOff x="2198" y="1968"/>
            <a:chExt cx="578" cy="435"/>
          </a:xfrm>
        </p:grpSpPr>
        <p:sp>
          <p:nvSpPr>
            <p:cNvPr id="39991" name="Text Box 9"/>
            <p:cNvSpPr txBox="1">
              <a:spLocks noChangeArrowheads="1"/>
            </p:cNvSpPr>
            <p:nvPr/>
          </p:nvSpPr>
          <p:spPr bwMode="auto">
            <a:xfrm>
              <a:off x="2198" y="1968"/>
              <a:ext cx="578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i="1">
                  <a:solidFill>
                    <a:schemeClr val="tx1"/>
                  </a:solidFill>
                  <a:latin typeface="Times New Roman" pitchFamily="18" charset="0"/>
                </a:rPr>
                <a:t>MS</a:t>
              </a:r>
              <a:r>
                <a:rPr lang="en-US" sz="1800">
                  <a:solidFill>
                    <a:schemeClr val="tx1"/>
                  </a:solidFill>
                  <a:latin typeface="Times New Roman" pitchFamily="18" charset="0"/>
                </a:rPr>
                <a:t>(</a:t>
              </a:r>
              <a:r>
                <a:rPr lang="en-US" sz="1800" i="1">
                  <a:solidFill>
                    <a:schemeClr val="tx1"/>
                  </a:solidFill>
                  <a:latin typeface="Times New Roman" pitchFamily="18" charset="0"/>
                </a:rPr>
                <a:t>n/</a:t>
              </a:r>
              <a:r>
                <a:rPr lang="en-US" sz="1800">
                  <a:solidFill>
                    <a:schemeClr val="tx1"/>
                  </a:solidFill>
                  <a:latin typeface="Times New Roman" pitchFamily="18" charset="0"/>
                </a:rPr>
                <a:t>2)</a:t>
              </a:r>
              <a:endParaRPr 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9992" name="Text Box 10"/>
            <p:cNvSpPr txBox="1">
              <a:spLocks noChangeArrowheads="1"/>
            </p:cNvSpPr>
            <p:nvPr/>
          </p:nvSpPr>
          <p:spPr bwMode="auto">
            <a:xfrm>
              <a:off x="2198" y="2166"/>
              <a:ext cx="578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i="1" dirty="0" err="1" smtClean="0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cn</a:t>
              </a:r>
              <a:r>
                <a:rPr lang="en-US" sz="1800" i="1" dirty="0" smtClean="0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/</a:t>
              </a:r>
              <a:r>
                <a:rPr lang="en-US" sz="1800" dirty="0" smtClean="0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2</a:t>
              </a:r>
              <a:endParaRPr lang="en-US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9945" name="Group 11"/>
          <p:cNvGrpSpPr>
            <a:grpSpLocks/>
          </p:cNvGrpSpPr>
          <p:nvPr/>
        </p:nvGrpSpPr>
        <p:grpSpPr bwMode="auto">
          <a:xfrm>
            <a:off x="4500563" y="3540125"/>
            <a:ext cx="1062037" cy="692150"/>
            <a:chOff x="2303" y="1632"/>
            <a:chExt cx="793" cy="525"/>
          </a:xfrm>
        </p:grpSpPr>
        <p:sp>
          <p:nvSpPr>
            <p:cNvPr id="39989" name="Text Box 12"/>
            <p:cNvSpPr txBox="1">
              <a:spLocks noChangeArrowheads="1"/>
            </p:cNvSpPr>
            <p:nvPr/>
          </p:nvSpPr>
          <p:spPr bwMode="auto">
            <a:xfrm>
              <a:off x="2303" y="1632"/>
              <a:ext cx="793" cy="2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i="1">
                  <a:solidFill>
                    <a:schemeClr val="tx1"/>
                  </a:solidFill>
                  <a:latin typeface="Times New Roman" pitchFamily="18" charset="0"/>
                </a:rPr>
                <a:t>MS</a:t>
              </a:r>
              <a:r>
                <a:rPr lang="en-US" sz="1800">
                  <a:solidFill>
                    <a:schemeClr val="tx1"/>
                  </a:solidFill>
                  <a:latin typeface="Times New Roman" pitchFamily="18" charset="0"/>
                </a:rPr>
                <a:t>(</a:t>
              </a:r>
              <a:r>
                <a:rPr lang="en-US" sz="1800" i="1">
                  <a:solidFill>
                    <a:schemeClr val="tx1"/>
                  </a:solidFill>
                  <a:latin typeface="Times New Roman" pitchFamily="18" charset="0"/>
                </a:rPr>
                <a:t>n/</a:t>
              </a:r>
              <a:r>
                <a:rPr lang="en-US" sz="1800">
                  <a:solidFill>
                    <a:schemeClr val="tx1"/>
                  </a:solidFill>
                  <a:latin typeface="Times New Roman" pitchFamily="18" charset="0"/>
                </a:rPr>
                <a:t>4)</a:t>
              </a:r>
              <a:endParaRPr lang="en-US" sz="2000" i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9990" name="Text Box 13"/>
            <p:cNvSpPr txBox="1">
              <a:spLocks noChangeArrowheads="1"/>
            </p:cNvSpPr>
            <p:nvPr/>
          </p:nvSpPr>
          <p:spPr bwMode="auto">
            <a:xfrm>
              <a:off x="2303" y="1872"/>
              <a:ext cx="793" cy="2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i="1" dirty="0" err="1" smtClean="0">
                  <a:solidFill>
                    <a:schemeClr val="tx1"/>
                  </a:solidFill>
                  <a:latin typeface="Times New Roman" pitchFamily="18" charset="0"/>
                </a:rPr>
                <a:t>cn</a:t>
              </a:r>
              <a:r>
                <a:rPr lang="en-US" sz="1800" i="1" dirty="0" smtClean="0">
                  <a:solidFill>
                    <a:schemeClr val="tx1"/>
                  </a:solidFill>
                  <a:latin typeface="Times New Roman" pitchFamily="18" charset="0"/>
                </a:rPr>
                <a:t>/</a:t>
              </a:r>
              <a:r>
                <a:rPr lang="en-US" sz="1800" dirty="0" smtClean="0">
                  <a:solidFill>
                    <a:schemeClr val="tx1"/>
                  </a:solidFill>
                  <a:latin typeface="Times New Roman" pitchFamily="18" charset="0"/>
                </a:rPr>
                <a:t>4</a:t>
              </a:r>
              <a:endParaRPr lang="en-US" sz="18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9946" name="Line 14"/>
          <p:cNvSpPr>
            <a:spLocks noChangeShapeType="1"/>
          </p:cNvSpPr>
          <p:nvPr/>
        </p:nvSpPr>
        <p:spPr bwMode="auto">
          <a:xfrm flipH="1">
            <a:off x="3392488" y="3287713"/>
            <a:ext cx="287337" cy="252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9947" name="Line 15"/>
          <p:cNvSpPr>
            <a:spLocks noChangeShapeType="1"/>
          </p:cNvSpPr>
          <p:nvPr/>
        </p:nvSpPr>
        <p:spPr bwMode="auto">
          <a:xfrm>
            <a:off x="4483100" y="3287713"/>
            <a:ext cx="171450" cy="252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grpSp>
        <p:nvGrpSpPr>
          <p:cNvPr id="39948" name="Group 16"/>
          <p:cNvGrpSpPr>
            <a:grpSpLocks/>
          </p:cNvGrpSpPr>
          <p:nvPr/>
        </p:nvGrpSpPr>
        <p:grpSpPr bwMode="auto">
          <a:xfrm>
            <a:off x="3048000" y="3540125"/>
            <a:ext cx="1092200" cy="692150"/>
            <a:chOff x="2304" y="1632"/>
            <a:chExt cx="793" cy="525"/>
          </a:xfrm>
        </p:grpSpPr>
        <p:sp>
          <p:nvSpPr>
            <p:cNvPr id="39987" name="Text Box 17"/>
            <p:cNvSpPr txBox="1">
              <a:spLocks noChangeArrowheads="1"/>
            </p:cNvSpPr>
            <p:nvPr/>
          </p:nvSpPr>
          <p:spPr bwMode="auto">
            <a:xfrm>
              <a:off x="2304" y="1632"/>
              <a:ext cx="793" cy="2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i="1" dirty="0">
                  <a:solidFill>
                    <a:schemeClr val="tx1"/>
                  </a:solidFill>
                  <a:latin typeface="Times New Roman" pitchFamily="18" charset="0"/>
                </a:rPr>
                <a:t>MS</a:t>
              </a:r>
              <a:r>
                <a:rPr lang="en-US" sz="1800" dirty="0">
                  <a:solidFill>
                    <a:schemeClr val="tx1"/>
                  </a:solidFill>
                  <a:latin typeface="Times New Roman" pitchFamily="18" charset="0"/>
                </a:rPr>
                <a:t>(</a:t>
              </a:r>
              <a:r>
                <a:rPr lang="en-US" sz="1800" i="1" dirty="0">
                  <a:solidFill>
                    <a:schemeClr val="tx1"/>
                  </a:solidFill>
                  <a:latin typeface="Times New Roman" pitchFamily="18" charset="0"/>
                </a:rPr>
                <a:t>n/</a:t>
              </a:r>
              <a:r>
                <a:rPr lang="en-US" sz="1800" dirty="0">
                  <a:solidFill>
                    <a:schemeClr val="tx1"/>
                  </a:solidFill>
                  <a:latin typeface="Times New Roman" pitchFamily="18" charset="0"/>
                </a:rPr>
                <a:t>4)</a:t>
              </a:r>
              <a:endParaRPr lang="en-US" sz="2000" i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9988" name="Text Box 18"/>
            <p:cNvSpPr txBox="1">
              <a:spLocks noChangeArrowheads="1"/>
            </p:cNvSpPr>
            <p:nvPr/>
          </p:nvSpPr>
          <p:spPr bwMode="auto">
            <a:xfrm>
              <a:off x="2304" y="1872"/>
              <a:ext cx="793" cy="2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i="1" dirty="0" err="1" smtClean="0">
                  <a:solidFill>
                    <a:schemeClr val="tx1"/>
                  </a:solidFill>
                  <a:latin typeface="Times New Roman" pitchFamily="18" charset="0"/>
                </a:rPr>
                <a:t>cn</a:t>
              </a:r>
              <a:r>
                <a:rPr lang="en-US" sz="1800" i="1" dirty="0" smtClean="0">
                  <a:solidFill>
                    <a:schemeClr val="tx1"/>
                  </a:solidFill>
                  <a:latin typeface="Times New Roman" pitchFamily="18" charset="0"/>
                </a:rPr>
                <a:t>/</a:t>
              </a:r>
              <a:r>
                <a:rPr lang="en-US" sz="1800" dirty="0" smtClean="0">
                  <a:solidFill>
                    <a:schemeClr val="tx1"/>
                  </a:solidFill>
                  <a:latin typeface="Times New Roman" pitchFamily="18" charset="0"/>
                </a:rPr>
                <a:t>4</a:t>
              </a:r>
              <a:endParaRPr lang="en-US" sz="18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9949" name="Group 19"/>
          <p:cNvGrpSpPr>
            <a:grpSpLocks/>
          </p:cNvGrpSpPr>
          <p:nvPr/>
        </p:nvGrpSpPr>
        <p:grpSpPr bwMode="auto">
          <a:xfrm>
            <a:off x="1127125" y="2514600"/>
            <a:ext cx="1006475" cy="690563"/>
            <a:chOff x="710" y="1584"/>
            <a:chExt cx="578" cy="435"/>
          </a:xfrm>
        </p:grpSpPr>
        <p:sp>
          <p:nvSpPr>
            <p:cNvPr id="39985" name="Text Box 20"/>
            <p:cNvSpPr txBox="1">
              <a:spLocks noChangeArrowheads="1"/>
            </p:cNvSpPr>
            <p:nvPr/>
          </p:nvSpPr>
          <p:spPr bwMode="auto">
            <a:xfrm>
              <a:off x="710" y="1584"/>
              <a:ext cx="578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i="1">
                  <a:solidFill>
                    <a:schemeClr val="tx1"/>
                  </a:solidFill>
                  <a:latin typeface="Times New Roman" pitchFamily="18" charset="0"/>
                </a:rPr>
                <a:t>MS</a:t>
              </a:r>
              <a:r>
                <a:rPr lang="en-US" sz="1800">
                  <a:solidFill>
                    <a:schemeClr val="tx1"/>
                  </a:solidFill>
                  <a:latin typeface="Times New Roman" pitchFamily="18" charset="0"/>
                </a:rPr>
                <a:t>(</a:t>
              </a:r>
              <a:r>
                <a:rPr lang="en-US" sz="1800" i="1">
                  <a:solidFill>
                    <a:schemeClr val="tx1"/>
                  </a:solidFill>
                  <a:latin typeface="Times New Roman" pitchFamily="18" charset="0"/>
                </a:rPr>
                <a:t>n/</a:t>
              </a:r>
              <a:r>
                <a:rPr lang="en-US" sz="1800">
                  <a:solidFill>
                    <a:schemeClr val="tx1"/>
                  </a:solidFill>
                  <a:latin typeface="Times New Roman" pitchFamily="18" charset="0"/>
                </a:rPr>
                <a:t>2)</a:t>
              </a:r>
              <a:endParaRPr 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9986" name="Text Box 21"/>
            <p:cNvSpPr txBox="1">
              <a:spLocks noChangeArrowheads="1"/>
            </p:cNvSpPr>
            <p:nvPr/>
          </p:nvSpPr>
          <p:spPr bwMode="auto">
            <a:xfrm>
              <a:off x="710" y="1782"/>
              <a:ext cx="578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i="1" dirty="0" err="1" smtClean="0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cn</a:t>
              </a:r>
              <a:r>
                <a:rPr lang="en-US" sz="1800" i="1" dirty="0" smtClean="0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/</a:t>
              </a:r>
              <a:r>
                <a:rPr lang="en-US" sz="1800" dirty="0" smtClean="0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2</a:t>
              </a:r>
              <a:endParaRPr lang="en-US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9950" name="Group 22"/>
          <p:cNvGrpSpPr>
            <a:grpSpLocks/>
          </p:cNvGrpSpPr>
          <p:nvPr/>
        </p:nvGrpSpPr>
        <p:grpSpPr bwMode="auto">
          <a:xfrm>
            <a:off x="1752601" y="3498850"/>
            <a:ext cx="1066800" cy="692150"/>
            <a:chOff x="2303" y="1632"/>
            <a:chExt cx="793" cy="525"/>
          </a:xfrm>
        </p:grpSpPr>
        <p:sp>
          <p:nvSpPr>
            <p:cNvPr id="39983" name="Text Box 23"/>
            <p:cNvSpPr txBox="1">
              <a:spLocks noChangeArrowheads="1"/>
            </p:cNvSpPr>
            <p:nvPr/>
          </p:nvSpPr>
          <p:spPr bwMode="auto">
            <a:xfrm>
              <a:off x="2303" y="1632"/>
              <a:ext cx="793" cy="2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i="1">
                  <a:solidFill>
                    <a:schemeClr val="tx1"/>
                  </a:solidFill>
                  <a:latin typeface="Times New Roman" pitchFamily="18" charset="0"/>
                </a:rPr>
                <a:t>MS</a:t>
              </a:r>
              <a:r>
                <a:rPr lang="en-US" sz="1800">
                  <a:solidFill>
                    <a:schemeClr val="tx1"/>
                  </a:solidFill>
                  <a:latin typeface="Times New Roman" pitchFamily="18" charset="0"/>
                </a:rPr>
                <a:t>(</a:t>
              </a:r>
              <a:r>
                <a:rPr lang="en-US" sz="1800" i="1">
                  <a:solidFill>
                    <a:schemeClr val="tx1"/>
                  </a:solidFill>
                  <a:latin typeface="Times New Roman" pitchFamily="18" charset="0"/>
                </a:rPr>
                <a:t>n/</a:t>
              </a:r>
              <a:r>
                <a:rPr lang="en-US" sz="1800">
                  <a:solidFill>
                    <a:schemeClr val="tx1"/>
                  </a:solidFill>
                  <a:latin typeface="Times New Roman" pitchFamily="18" charset="0"/>
                </a:rPr>
                <a:t>4)</a:t>
              </a:r>
              <a:endParaRPr lang="en-US" sz="2000" i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9984" name="Text Box 24"/>
            <p:cNvSpPr txBox="1">
              <a:spLocks noChangeArrowheads="1"/>
            </p:cNvSpPr>
            <p:nvPr/>
          </p:nvSpPr>
          <p:spPr bwMode="auto">
            <a:xfrm>
              <a:off x="2303" y="1872"/>
              <a:ext cx="793" cy="2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i="1" dirty="0" err="1" smtClean="0">
                  <a:solidFill>
                    <a:schemeClr val="tx1"/>
                  </a:solidFill>
                  <a:latin typeface="Times New Roman" pitchFamily="18" charset="0"/>
                </a:rPr>
                <a:t>cn</a:t>
              </a:r>
              <a:r>
                <a:rPr lang="en-US" sz="1800" i="1" dirty="0" smtClean="0">
                  <a:solidFill>
                    <a:schemeClr val="tx1"/>
                  </a:solidFill>
                  <a:latin typeface="Times New Roman" pitchFamily="18" charset="0"/>
                </a:rPr>
                <a:t>/</a:t>
              </a:r>
              <a:r>
                <a:rPr lang="en-US" sz="1800" dirty="0" smtClean="0">
                  <a:solidFill>
                    <a:schemeClr val="tx1"/>
                  </a:solidFill>
                  <a:latin typeface="Times New Roman" pitchFamily="18" charset="0"/>
                </a:rPr>
                <a:t>4</a:t>
              </a:r>
              <a:endParaRPr lang="en-US" sz="18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9951" name="Line 25"/>
          <p:cNvSpPr>
            <a:spLocks noChangeShapeType="1"/>
          </p:cNvSpPr>
          <p:nvPr/>
        </p:nvSpPr>
        <p:spPr bwMode="auto">
          <a:xfrm flipH="1">
            <a:off x="954088" y="3211513"/>
            <a:ext cx="287337" cy="252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9952" name="Line 26"/>
          <p:cNvSpPr>
            <a:spLocks noChangeShapeType="1"/>
          </p:cNvSpPr>
          <p:nvPr/>
        </p:nvSpPr>
        <p:spPr bwMode="auto">
          <a:xfrm>
            <a:off x="2044700" y="3211513"/>
            <a:ext cx="171450" cy="252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grpSp>
        <p:nvGrpSpPr>
          <p:cNvPr id="39953" name="Group 27"/>
          <p:cNvGrpSpPr>
            <a:grpSpLocks/>
          </p:cNvGrpSpPr>
          <p:nvPr/>
        </p:nvGrpSpPr>
        <p:grpSpPr bwMode="auto">
          <a:xfrm>
            <a:off x="457200" y="3498850"/>
            <a:ext cx="1023938" cy="692150"/>
            <a:chOff x="2304" y="1632"/>
            <a:chExt cx="793" cy="525"/>
          </a:xfrm>
        </p:grpSpPr>
        <p:sp>
          <p:nvSpPr>
            <p:cNvPr id="39981" name="Text Box 28"/>
            <p:cNvSpPr txBox="1">
              <a:spLocks noChangeArrowheads="1"/>
            </p:cNvSpPr>
            <p:nvPr/>
          </p:nvSpPr>
          <p:spPr bwMode="auto">
            <a:xfrm>
              <a:off x="2304" y="1632"/>
              <a:ext cx="793" cy="2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i="1">
                  <a:solidFill>
                    <a:schemeClr val="tx1"/>
                  </a:solidFill>
                  <a:latin typeface="Times New Roman" pitchFamily="18" charset="0"/>
                </a:rPr>
                <a:t>MS</a:t>
              </a:r>
              <a:r>
                <a:rPr lang="en-US" sz="1800">
                  <a:solidFill>
                    <a:schemeClr val="tx1"/>
                  </a:solidFill>
                  <a:latin typeface="Times New Roman" pitchFamily="18" charset="0"/>
                </a:rPr>
                <a:t>(</a:t>
              </a:r>
              <a:r>
                <a:rPr lang="en-US" sz="1800" i="1">
                  <a:solidFill>
                    <a:schemeClr val="tx1"/>
                  </a:solidFill>
                  <a:latin typeface="Times New Roman" pitchFamily="18" charset="0"/>
                </a:rPr>
                <a:t>n/</a:t>
              </a:r>
              <a:r>
                <a:rPr lang="en-US" sz="1800">
                  <a:solidFill>
                    <a:schemeClr val="tx1"/>
                  </a:solidFill>
                  <a:latin typeface="Times New Roman" pitchFamily="18" charset="0"/>
                </a:rPr>
                <a:t>4)</a:t>
              </a:r>
              <a:endParaRPr lang="en-US" sz="2000" i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9982" name="Text Box 29"/>
            <p:cNvSpPr txBox="1">
              <a:spLocks noChangeArrowheads="1"/>
            </p:cNvSpPr>
            <p:nvPr/>
          </p:nvSpPr>
          <p:spPr bwMode="auto">
            <a:xfrm>
              <a:off x="2304" y="1872"/>
              <a:ext cx="793" cy="2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i="1" dirty="0" err="1" smtClean="0">
                  <a:solidFill>
                    <a:schemeClr val="tx1"/>
                  </a:solidFill>
                  <a:latin typeface="Times New Roman" pitchFamily="18" charset="0"/>
                </a:rPr>
                <a:t>cn</a:t>
              </a:r>
              <a:r>
                <a:rPr lang="en-US" sz="1800" i="1" dirty="0" smtClean="0">
                  <a:solidFill>
                    <a:schemeClr val="tx1"/>
                  </a:solidFill>
                  <a:latin typeface="Times New Roman" pitchFamily="18" charset="0"/>
                </a:rPr>
                <a:t>/</a:t>
              </a:r>
              <a:r>
                <a:rPr lang="en-US" sz="1800" dirty="0" smtClean="0">
                  <a:solidFill>
                    <a:schemeClr val="tx1"/>
                  </a:solidFill>
                  <a:latin typeface="Times New Roman" pitchFamily="18" charset="0"/>
                </a:rPr>
                <a:t>4</a:t>
              </a:r>
              <a:endParaRPr lang="en-US" sz="18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9954" name="Group 30"/>
          <p:cNvGrpSpPr>
            <a:grpSpLocks/>
          </p:cNvGrpSpPr>
          <p:nvPr/>
        </p:nvGrpSpPr>
        <p:grpSpPr bwMode="auto">
          <a:xfrm>
            <a:off x="2362200" y="1676400"/>
            <a:ext cx="917575" cy="690563"/>
            <a:chOff x="2198" y="1968"/>
            <a:chExt cx="578" cy="435"/>
          </a:xfrm>
        </p:grpSpPr>
        <p:sp>
          <p:nvSpPr>
            <p:cNvPr id="39979" name="Text Box 31"/>
            <p:cNvSpPr txBox="1">
              <a:spLocks noChangeArrowheads="1"/>
            </p:cNvSpPr>
            <p:nvPr/>
          </p:nvSpPr>
          <p:spPr bwMode="auto">
            <a:xfrm>
              <a:off x="2198" y="1968"/>
              <a:ext cx="578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i="1">
                  <a:solidFill>
                    <a:schemeClr val="tx1"/>
                  </a:solidFill>
                  <a:latin typeface="Times New Roman" pitchFamily="18" charset="0"/>
                </a:rPr>
                <a:t>MS</a:t>
              </a:r>
              <a:r>
                <a:rPr lang="en-US" sz="1800">
                  <a:solidFill>
                    <a:schemeClr val="tx1"/>
                  </a:solidFill>
                  <a:latin typeface="Times New Roman" pitchFamily="18" charset="0"/>
                </a:rPr>
                <a:t>(</a:t>
              </a:r>
              <a:r>
                <a:rPr lang="en-US" sz="1800" i="1">
                  <a:solidFill>
                    <a:schemeClr val="tx1"/>
                  </a:solidFill>
                  <a:latin typeface="Times New Roman" pitchFamily="18" charset="0"/>
                </a:rPr>
                <a:t>n</a:t>
              </a:r>
              <a:r>
                <a:rPr lang="en-US" sz="1800">
                  <a:solidFill>
                    <a:schemeClr val="tx1"/>
                  </a:solidFill>
                  <a:latin typeface="Times New Roman" pitchFamily="18" charset="0"/>
                </a:rPr>
                <a:t>)</a:t>
              </a:r>
              <a:endParaRPr 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9980" name="Text Box 32"/>
            <p:cNvSpPr txBox="1">
              <a:spLocks noChangeArrowheads="1"/>
            </p:cNvSpPr>
            <p:nvPr/>
          </p:nvSpPr>
          <p:spPr bwMode="auto">
            <a:xfrm>
              <a:off x="2198" y="2166"/>
              <a:ext cx="578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i="1" dirty="0" err="1" smtClean="0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cn</a:t>
              </a:r>
              <a:endParaRPr lang="en-US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9955" name="Line 33"/>
          <p:cNvSpPr>
            <a:spLocks noChangeShapeType="1"/>
          </p:cNvSpPr>
          <p:nvPr/>
        </p:nvSpPr>
        <p:spPr bwMode="auto">
          <a:xfrm flipH="1">
            <a:off x="1981200" y="2209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9956" name="Line 34"/>
          <p:cNvSpPr>
            <a:spLocks noChangeShapeType="1"/>
          </p:cNvSpPr>
          <p:nvPr/>
        </p:nvSpPr>
        <p:spPr bwMode="auto">
          <a:xfrm>
            <a:off x="3276600" y="2209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9958" name="Text Box 36"/>
          <p:cNvSpPr txBox="1">
            <a:spLocks noChangeArrowheads="1"/>
          </p:cNvSpPr>
          <p:nvPr/>
        </p:nvSpPr>
        <p:spPr bwMode="auto">
          <a:xfrm>
            <a:off x="6819095" y="2738735"/>
            <a:ext cx="18004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</a:rPr>
              <a:t>1    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</a:rPr>
              <a:t>  2    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cn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9959" name="Text Box 37"/>
          <p:cNvSpPr txBox="1">
            <a:spLocks noChangeArrowheads="1"/>
          </p:cNvSpPr>
          <p:nvPr/>
        </p:nvSpPr>
        <p:spPr bwMode="auto">
          <a:xfrm>
            <a:off x="2588903" y="2895600"/>
            <a:ext cx="3593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+</a:t>
            </a:r>
          </a:p>
        </p:txBody>
      </p:sp>
      <p:sp>
        <p:nvSpPr>
          <p:cNvPr id="39960" name="Line 38"/>
          <p:cNvSpPr>
            <a:spLocks noChangeShapeType="1"/>
          </p:cNvSpPr>
          <p:nvPr/>
        </p:nvSpPr>
        <p:spPr bwMode="auto">
          <a:xfrm>
            <a:off x="2133600" y="3048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9962" name="Text Box 40"/>
          <p:cNvSpPr txBox="1">
            <a:spLocks noChangeArrowheads="1"/>
          </p:cNvSpPr>
          <p:nvPr/>
        </p:nvSpPr>
        <p:spPr bwMode="auto">
          <a:xfrm>
            <a:off x="6818351" y="3653135"/>
            <a:ext cx="18774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</a:rPr>
              <a:t>2    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</a:rPr>
              <a:t>  4    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cn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9963" name="Text Box 41"/>
          <p:cNvSpPr txBox="1">
            <a:spLocks noChangeArrowheads="1"/>
          </p:cNvSpPr>
          <p:nvPr/>
        </p:nvSpPr>
        <p:spPr bwMode="auto">
          <a:xfrm>
            <a:off x="1471303" y="3810000"/>
            <a:ext cx="3593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itchFamily="18" charset="0"/>
              </a:rPr>
              <a:t>+</a:t>
            </a:r>
          </a:p>
        </p:txBody>
      </p:sp>
      <p:sp>
        <p:nvSpPr>
          <p:cNvPr id="39964" name="Text Box 42"/>
          <p:cNvSpPr txBox="1">
            <a:spLocks noChangeArrowheads="1"/>
          </p:cNvSpPr>
          <p:nvPr/>
        </p:nvSpPr>
        <p:spPr bwMode="auto">
          <a:xfrm>
            <a:off x="2741303" y="3810000"/>
            <a:ext cx="3593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+</a:t>
            </a:r>
          </a:p>
        </p:txBody>
      </p:sp>
      <p:sp>
        <p:nvSpPr>
          <p:cNvPr id="39965" name="Text Box 43"/>
          <p:cNvSpPr txBox="1">
            <a:spLocks noChangeArrowheads="1"/>
          </p:cNvSpPr>
          <p:nvPr/>
        </p:nvSpPr>
        <p:spPr bwMode="auto">
          <a:xfrm>
            <a:off x="4138303" y="3810000"/>
            <a:ext cx="3593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itchFamily="18" charset="0"/>
              </a:rPr>
              <a:t>+</a:t>
            </a:r>
          </a:p>
        </p:txBody>
      </p:sp>
      <p:grpSp>
        <p:nvGrpSpPr>
          <p:cNvPr id="39966" name="Group 44"/>
          <p:cNvGrpSpPr>
            <a:grpSpLocks/>
          </p:cNvGrpSpPr>
          <p:nvPr/>
        </p:nvGrpSpPr>
        <p:grpSpPr bwMode="auto">
          <a:xfrm>
            <a:off x="152400" y="4648200"/>
            <a:ext cx="817563" cy="574675"/>
            <a:chOff x="2303" y="1632"/>
            <a:chExt cx="793" cy="533"/>
          </a:xfrm>
        </p:grpSpPr>
        <p:sp>
          <p:nvSpPr>
            <p:cNvPr id="39977" name="Text Box 45"/>
            <p:cNvSpPr txBox="1">
              <a:spLocks noChangeArrowheads="1"/>
            </p:cNvSpPr>
            <p:nvPr/>
          </p:nvSpPr>
          <p:spPr bwMode="auto">
            <a:xfrm>
              <a:off x="2303" y="1632"/>
              <a:ext cx="793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 i="1" dirty="0">
                  <a:solidFill>
                    <a:schemeClr val="tx1"/>
                  </a:solidFill>
                  <a:latin typeface="Times New Roman" pitchFamily="18" charset="0"/>
                </a:rPr>
                <a:t>MS</a:t>
              </a:r>
              <a:r>
                <a:rPr lang="en-US" sz="1400" dirty="0">
                  <a:solidFill>
                    <a:schemeClr val="tx1"/>
                  </a:solidFill>
                  <a:latin typeface="Times New Roman" pitchFamily="18" charset="0"/>
                </a:rPr>
                <a:t>(</a:t>
              </a:r>
              <a:r>
                <a:rPr lang="en-US" sz="1400" i="1" dirty="0">
                  <a:solidFill>
                    <a:schemeClr val="tx1"/>
                  </a:solidFill>
                  <a:latin typeface="Times New Roman" pitchFamily="18" charset="0"/>
                </a:rPr>
                <a:t>n</a:t>
              </a:r>
              <a:r>
                <a:rPr lang="en-US" sz="1400" dirty="0">
                  <a:solidFill>
                    <a:schemeClr val="tx1"/>
                  </a:solidFill>
                  <a:latin typeface="Times New Roman" pitchFamily="18" charset="0"/>
                </a:rPr>
                <a:t>/8)</a:t>
              </a:r>
              <a:endParaRPr lang="en-US" sz="2000" i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9978" name="Text Box 46"/>
            <p:cNvSpPr txBox="1">
              <a:spLocks noChangeArrowheads="1"/>
            </p:cNvSpPr>
            <p:nvPr/>
          </p:nvSpPr>
          <p:spPr bwMode="auto">
            <a:xfrm>
              <a:off x="2303" y="1873"/>
              <a:ext cx="793" cy="2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 i="1" dirty="0" err="1" smtClean="0">
                  <a:solidFill>
                    <a:schemeClr val="tx1"/>
                  </a:solidFill>
                  <a:latin typeface="Times New Roman" pitchFamily="18" charset="0"/>
                </a:rPr>
                <a:t>cn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</a:rPr>
                <a:t>/8</a:t>
              </a:r>
              <a:endParaRPr lang="en-US" sz="2000" i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9967" name="Group 47"/>
          <p:cNvGrpSpPr>
            <a:grpSpLocks/>
          </p:cNvGrpSpPr>
          <p:nvPr/>
        </p:nvGrpSpPr>
        <p:grpSpPr bwMode="auto">
          <a:xfrm>
            <a:off x="1143000" y="4648200"/>
            <a:ext cx="817563" cy="574675"/>
            <a:chOff x="2303" y="1632"/>
            <a:chExt cx="793" cy="533"/>
          </a:xfrm>
        </p:grpSpPr>
        <p:sp>
          <p:nvSpPr>
            <p:cNvPr id="39975" name="Text Box 48"/>
            <p:cNvSpPr txBox="1">
              <a:spLocks noChangeArrowheads="1"/>
            </p:cNvSpPr>
            <p:nvPr/>
          </p:nvSpPr>
          <p:spPr bwMode="auto">
            <a:xfrm>
              <a:off x="2303" y="1632"/>
              <a:ext cx="793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 i="1" dirty="0">
                  <a:solidFill>
                    <a:schemeClr val="tx1"/>
                  </a:solidFill>
                  <a:latin typeface="Times New Roman" pitchFamily="18" charset="0"/>
                </a:rPr>
                <a:t>MS</a:t>
              </a:r>
              <a:r>
                <a:rPr lang="en-US" sz="1400" dirty="0">
                  <a:solidFill>
                    <a:schemeClr val="tx1"/>
                  </a:solidFill>
                  <a:latin typeface="Times New Roman" pitchFamily="18" charset="0"/>
                </a:rPr>
                <a:t>(</a:t>
              </a:r>
              <a:r>
                <a:rPr lang="en-US" sz="1400" i="1" dirty="0">
                  <a:solidFill>
                    <a:schemeClr val="tx1"/>
                  </a:solidFill>
                  <a:latin typeface="Times New Roman" pitchFamily="18" charset="0"/>
                </a:rPr>
                <a:t>n</a:t>
              </a:r>
              <a:r>
                <a:rPr lang="en-US" sz="1400" dirty="0">
                  <a:solidFill>
                    <a:schemeClr val="tx1"/>
                  </a:solidFill>
                  <a:latin typeface="Times New Roman" pitchFamily="18" charset="0"/>
                </a:rPr>
                <a:t>/</a:t>
              </a:r>
              <a:r>
                <a:rPr lang="en-US" sz="1400" i="1" dirty="0">
                  <a:solidFill>
                    <a:schemeClr val="tx1"/>
                  </a:solidFill>
                  <a:latin typeface="Times New Roman" pitchFamily="18" charset="0"/>
                </a:rPr>
                <a:t>8</a:t>
              </a:r>
              <a:r>
                <a:rPr lang="en-US" sz="1400" dirty="0">
                  <a:solidFill>
                    <a:schemeClr val="tx1"/>
                  </a:solidFill>
                  <a:latin typeface="Times New Roman" pitchFamily="18" charset="0"/>
                </a:rPr>
                <a:t>)</a:t>
              </a:r>
              <a:endParaRPr lang="en-US" sz="2000" i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9976" name="Text Box 49"/>
            <p:cNvSpPr txBox="1">
              <a:spLocks noChangeArrowheads="1"/>
            </p:cNvSpPr>
            <p:nvPr/>
          </p:nvSpPr>
          <p:spPr bwMode="auto">
            <a:xfrm>
              <a:off x="2303" y="1873"/>
              <a:ext cx="793" cy="2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 i="1" dirty="0" err="1" smtClean="0">
                  <a:solidFill>
                    <a:schemeClr val="tx1"/>
                  </a:solidFill>
                  <a:latin typeface="Times New Roman" pitchFamily="18" charset="0"/>
                </a:rPr>
                <a:t>cn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</a:rPr>
                <a:t>/8</a:t>
              </a:r>
              <a:endParaRPr lang="en-US" sz="2000" i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9968" name="Group 50"/>
          <p:cNvGrpSpPr>
            <a:grpSpLocks/>
          </p:cNvGrpSpPr>
          <p:nvPr/>
        </p:nvGrpSpPr>
        <p:grpSpPr bwMode="auto">
          <a:xfrm>
            <a:off x="5410200" y="4648200"/>
            <a:ext cx="817563" cy="574675"/>
            <a:chOff x="2303" y="1632"/>
            <a:chExt cx="793" cy="533"/>
          </a:xfrm>
        </p:grpSpPr>
        <p:sp>
          <p:nvSpPr>
            <p:cNvPr id="39973" name="Text Box 51"/>
            <p:cNvSpPr txBox="1">
              <a:spLocks noChangeArrowheads="1"/>
            </p:cNvSpPr>
            <p:nvPr/>
          </p:nvSpPr>
          <p:spPr bwMode="auto">
            <a:xfrm>
              <a:off x="2303" y="1632"/>
              <a:ext cx="793" cy="2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 i="1" dirty="0">
                  <a:solidFill>
                    <a:schemeClr val="tx1"/>
                  </a:solidFill>
                  <a:latin typeface="Times New Roman" pitchFamily="18" charset="0"/>
                </a:rPr>
                <a:t>MS</a:t>
              </a:r>
              <a:r>
                <a:rPr lang="en-US" sz="1400" dirty="0">
                  <a:solidFill>
                    <a:schemeClr val="tx1"/>
                  </a:solidFill>
                  <a:latin typeface="Times New Roman" pitchFamily="18" charset="0"/>
                </a:rPr>
                <a:t>(</a:t>
              </a:r>
              <a:r>
                <a:rPr lang="en-US" sz="1400" i="1" dirty="0">
                  <a:solidFill>
                    <a:schemeClr val="tx1"/>
                  </a:solidFill>
                  <a:latin typeface="Times New Roman" pitchFamily="18" charset="0"/>
                </a:rPr>
                <a:t>n</a:t>
              </a:r>
              <a:r>
                <a:rPr lang="en-US" sz="1400" dirty="0">
                  <a:solidFill>
                    <a:schemeClr val="tx1"/>
                  </a:solidFill>
                  <a:latin typeface="Times New Roman" pitchFamily="18" charset="0"/>
                </a:rPr>
                <a:t>/8)</a:t>
              </a:r>
              <a:endParaRPr lang="en-US" sz="2000" i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9974" name="Text Box 52"/>
            <p:cNvSpPr txBox="1">
              <a:spLocks noChangeArrowheads="1"/>
            </p:cNvSpPr>
            <p:nvPr/>
          </p:nvSpPr>
          <p:spPr bwMode="auto">
            <a:xfrm>
              <a:off x="2303" y="1873"/>
              <a:ext cx="793" cy="2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 i="1" dirty="0" err="1" smtClean="0">
                  <a:solidFill>
                    <a:schemeClr val="tx1"/>
                  </a:solidFill>
                  <a:latin typeface="Times New Roman" pitchFamily="18" charset="0"/>
                </a:rPr>
                <a:t>cn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</a:rPr>
                <a:t>/8</a:t>
              </a:r>
              <a:endParaRPr lang="en-US" sz="2000" i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9969" name="Line 53"/>
          <p:cNvSpPr>
            <a:spLocks noChangeShapeType="1"/>
          </p:cNvSpPr>
          <p:nvPr/>
        </p:nvSpPr>
        <p:spPr bwMode="auto">
          <a:xfrm flipH="1">
            <a:off x="685800" y="41910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9970" name="Line 54"/>
          <p:cNvSpPr>
            <a:spLocks noChangeShapeType="1"/>
          </p:cNvSpPr>
          <p:nvPr/>
        </p:nvSpPr>
        <p:spPr bwMode="auto">
          <a:xfrm>
            <a:off x="1295400" y="41910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9971" name="Line 55"/>
          <p:cNvSpPr>
            <a:spLocks noChangeShapeType="1"/>
          </p:cNvSpPr>
          <p:nvPr/>
        </p:nvSpPr>
        <p:spPr bwMode="auto">
          <a:xfrm>
            <a:off x="5105400" y="42672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9972" name="Text Box 56"/>
          <p:cNvSpPr txBox="1">
            <a:spLocks noChangeArrowheads="1"/>
          </p:cNvSpPr>
          <p:nvPr/>
        </p:nvSpPr>
        <p:spPr bwMode="auto">
          <a:xfrm>
            <a:off x="2286000" y="4648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</a:rPr>
              <a:t>.   .    .     .     .    .     .</a:t>
            </a:r>
          </a:p>
        </p:txBody>
      </p:sp>
      <p:sp>
        <p:nvSpPr>
          <p:cNvPr id="57" name="Line 2"/>
          <p:cNvSpPr>
            <a:spLocks noChangeShapeType="1"/>
          </p:cNvSpPr>
          <p:nvPr/>
        </p:nvSpPr>
        <p:spPr bwMode="auto">
          <a:xfrm flipV="1">
            <a:off x="5029200" y="29718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" name="Line 2"/>
          <p:cNvSpPr>
            <a:spLocks noChangeShapeType="1"/>
          </p:cNvSpPr>
          <p:nvPr/>
        </p:nvSpPr>
        <p:spPr bwMode="auto">
          <a:xfrm flipV="1">
            <a:off x="5638800" y="3856536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9" name="Line 2"/>
          <p:cNvSpPr>
            <a:spLocks noChangeShapeType="1"/>
          </p:cNvSpPr>
          <p:nvPr/>
        </p:nvSpPr>
        <p:spPr bwMode="auto">
          <a:xfrm flipV="1">
            <a:off x="6324600" y="4963031"/>
            <a:ext cx="381001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5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中止展开</a:t>
            </a:r>
            <a:endParaRPr lang="en-US" sz="3600" b="1" dirty="0" smtClean="0">
              <a:solidFill>
                <a:srgbClr val="0000CC"/>
              </a:solidFill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848600" cy="4495800"/>
          </a:xfrm>
        </p:spPr>
        <p:txBody>
          <a:bodyPr/>
          <a:lstStyle/>
          <a:p>
            <a:r>
              <a:rPr lang="zh-CN" altLang="en-US" sz="2400" b="1" dirty="0" smtClean="0"/>
              <a:t>简化 </a:t>
            </a:r>
            <a:r>
              <a:rPr lang="en-US" sz="2400" b="1" i="1" dirty="0" smtClean="0">
                <a:solidFill>
                  <a:srgbClr val="FF0000"/>
                </a:solidFill>
              </a:rPr>
              <a:t>n </a:t>
            </a:r>
            <a:r>
              <a:rPr lang="en-US" sz="2400" b="1" dirty="0" smtClean="0">
                <a:solidFill>
                  <a:srgbClr val="FF0000"/>
                </a:solidFill>
                <a:sym typeface="Symbol" pitchFamily="18" charset="2"/>
              </a:rPr>
              <a:t>=</a:t>
            </a:r>
            <a:r>
              <a:rPr lang="en-US" sz="2400" b="1" dirty="0" smtClean="0">
                <a:solidFill>
                  <a:srgbClr val="FF0000"/>
                </a:solidFill>
              </a:rPr>
              <a:t> 2</a:t>
            </a:r>
            <a:r>
              <a:rPr lang="en-US" sz="2400" b="1" i="1" baseline="30000" dirty="0" smtClean="0">
                <a:solidFill>
                  <a:srgbClr val="FF0000"/>
                </a:solidFill>
              </a:rPr>
              <a:t>k</a:t>
            </a:r>
            <a:r>
              <a:rPr lang="en-US" sz="2400" b="1" i="1" baseline="30000" dirty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ym typeface="Wingdings" pitchFamily="2" charset="2"/>
              </a:rPr>
              <a:t> </a:t>
            </a:r>
            <a:r>
              <a:rPr lang="en-US" sz="2400" b="1" dirty="0" err="1" smtClean="0">
                <a:sym typeface="Wingdings" pitchFamily="2" charset="2"/>
              </a:rPr>
              <a:t>l</a:t>
            </a:r>
            <a:r>
              <a:rPr lang="en-US" sz="2400" b="1" dirty="0" err="1" smtClean="0"/>
              <a:t>g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n = k</a:t>
            </a:r>
            <a:r>
              <a:rPr lang="en-US" sz="2400" b="1" dirty="0" smtClean="0"/>
              <a:t>.</a:t>
            </a:r>
          </a:p>
          <a:p>
            <a:endParaRPr lang="en-US" sz="2400" b="1" i="1" dirty="0" smtClean="0"/>
          </a:p>
          <a:p>
            <a:r>
              <a:rPr lang="zh-CN" altLang="en-US" sz="2400" b="1" dirty="0" smtClean="0"/>
              <a:t>当一个结点调用 </a:t>
            </a:r>
            <a:r>
              <a:rPr lang="en-US" sz="2400" b="1" i="1" dirty="0" smtClean="0"/>
              <a:t>MS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/2</a:t>
            </a:r>
            <a:r>
              <a:rPr lang="en-US" sz="2400" b="1" i="1" baseline="30000" dirty="0" smtClean="0"/>
              <a:t>k</a:t>
            </a:r>
            <a:r>
              <a:rPr lang="en-US" sz="2400" b="1" dirty="0" smtClean="0"/>
              <a:t>):</a:t>
            </a:r>
          </a:p>
          <a:p>
            <a:endParaRPr lang="en-US" sz="2400" b="1" dirty="0" smtClean="0"/>
          </a:p>
          <a:p>
            <a:pPr lvl="1"/>
            <a:r>
              <a:rPr lang="zh-CN" altLang="en-US" sz="2200" b="1" dirty="0" smtClean="0"/>
              <a:t>归并排序输入的规模为 </a:t>
            </a:r>
            <a:r>
              <a:rPr lang="en-US" sz="2200" b="1" i="1" dirty="0" smtClean="0"/>
              <a:t>n</a:t>
            </a:r>
            <a:r>
              <a:rPr lang="en-US" sz="2200" b="1" dirty="0" smtClean="0"/>
              <a:t>/2</a:t>
            </a:r>
            <a:r>
              <a:rPr lang="en-US" sz="2200" b="1" i="1" baseline="30000" dirty="0" smtClean="0"/>
              <a:t>k</a:t>
            </a:r>
            <a:r>
              <a:rPr lang="en-US" sz="2200" b="1" baseline="30000" dirty="0" smtClean="0"/>
              <a:t> </a:t>
            </a:r>
            <a:r>
              <a:rPr lang="en-US" sz="2200" b="1" dirty="0" smtClean="0">
                <a:sym typeface="Symbol" pitchFamily="18" charset="2"/>
              </a:rPr>
              <a:t>=</a:t>
            </a:r>
            <a:r>
              <a:rPr lang="en-US" sz="2200" b="1" baseline="30000" dirty="0" smtClean="0"/>
              <a:t> </a:t>
            </a:r>
            <a:r>
              <a:rPr lang="en-US" sz="2200" b="1" dirty="0" smtClean="0"/>
              <a:t>1. </a:t>
            </a:r>
          </a:p>
          <a:p>
            <a:pPr lvl="1"/>
            <a:endParaRPr lang="en-US" sz="2200" b="1" dirty="0" smtClean="0"/>
          </a:p>
          <a:p>
            <a:pPr lvl="1"/>
            <a:r>
              <a:rPr lang="zh-CN" altLang="en-US" sz="2200" b="1" dirty="0" smtClean="0"/>
              <a:t>这种情况下展开中止</a:t>
            </a:r>
            <a:r>
              <a:rPr lang="en-US" sz="2200" b="1" dirty="0" smtClean="0"/>
              <a:t>, </a:t>
            </a:r>
            <a:r>
              <a:rPr lang="zh-CN" altLang="en-US" sz="2200" b="1" dirty="0" smtClean="0"/>
              <a:t>该节点为叶子结点，代价是</a:t>
            </a:r>
            <a:r>
              <a:rPr lang="en-US" sz="2200" b="1" dirty="0" smtClean="0"/>
              <a:t> </a:t>
            </a:r>
            <a:r>
              <a:rPr lang="en-US" sz="2200" b="1" dirty="0" smtClean="0">
                <a:sym typeface="Symbol" pitchFamily="18" charset="2"/>
              </a:rPr>
              <a:t>(1)</a:t>
            </a:r>
          </a:p>
        </p:txBody>
      </p:sp>
    </p:spTree>
    <p:extLst>
      <p:ext uri="{BB962C8B-B14F-4D97-AF65-F5344CB8AC3E}">
        <p14:creationId xmlns:p14="http://schemas.microsoft.com/office/powerpoint/2010/main" val="171595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077200" cy="4114800"/>
          </a:xfrm>
        </p:spPr>
        <p:txBody>
          <a:bodyPr/>
          <a:lstStyle/>
          <a:p>
            <a:r>
              <a:rPr lang="zh-CN" altLang="en-US" sz="2600" b="1" dirty="0"/>
              <a:t>将一个问题分解为与原问题相似但</a:t>
            </a:r>
            <a:r>
              <a:rPr lang="zh-CN" altLang="en-US" sz="2600" b="1" dirty="0">
                <a:solidFill>
                  <a:srgbClr val="FF0000"/>
                </a:solidFill>
              </a:rPr>
              <a:t>规模更小</a:t>
            </a:r>
            <a:r>
              <a:rPr lang="zh-CN" altLang="en-US" sz="2600" b="1" dirty="0"/>
              <a:t>的若干子问题，递归地解这些子问题，然后将这些</a:t>
            </a:r>
            <a:r>
              <a:rPr lang="zh-CN" altLang="en-US" sz="2600" b="1" dirty="0">
                <a:solidFill>
                  <a:srgbClr val="FF0000"/>
                </a:solidFill>
              </a:rPr>
              <a:t>子问题的解</a:t>
            </a:r>
            <a:r>
              <a:rPr lang="zh-CN" altLang="en-US" sz="2600" b="1" dirty="0"/>
              <a:t>结合起来</a:t>
            </a:r>
            <a:r>
              <a:rPr lang="zh-CN" altLang="en-US" sz="2600" b="1" dirty="0">
                <a:solidFill>
                  <a:srgbClr val="FF0000"/>
                </a:solidFill>
              </a:rPr>
              <a:t>构成原问题的解</a:t>
            </a:r>
            <a:r>
              <a:rPr lang="zh-CN" altLang="en-US" sz="2600" b="1" dirty="0"/>
              <a:t>。这种方法在每层递归上均包括三个步骤</a:t>
            </a:r>
          </a:p>
          <a:p>
            <a:pPr lvl="1"/>
            <a:r>
              <a:rPr lang="en-US" altLang="zh-CN" sz="2200" b="1" dirty="0" smtClean="0"/>
              <a:t>Divide</a:t>
            </a:r>
            <a:r>
              <a:rPr lang="zh-CN" altLang="en-US" sz="2200" b="1" dirty="0"/>
              <a:t>（分解）：将问题划分为若干个子问题</a:t>
            </a:r>
          </a:p>
          <a:p>
            <a:pPr lvl="1"/>
            <a:r>
              <a:rPr lang="en-US" altLang="zh-CN" sz="2200" b="1" dirty="0" smtClean="0"/>
              <a:t>Conquer</a:t>
            </a:r>
            <a:r>
              <a:rPr lang="zh-CN" altLang="en-US" sz="2200" b="1" dirty="0"/>
              <a:t>（求解）：递归</a:t>
            </a:r>
            <a:r>
              <a:rPr lang="zh-CN" altLang="en-US" sz="2200" b="1" dirty="0" smtClean="0"/>
              <a:t>地求解子</a:t>
            </a:r>
            <a:r>
              <a:rPr lang="zh-CN" altLang="en-US" sz="2200" b="1" dirty="0"/>
              <a:t>问题；若子</a:t>
            </a:r>
            <a:r>
              <a:rPr lang="zh-CN" altLang="en-US" sz="2200" b="1" dirty="0" smtClean="0"/>
              <a:t>问题</a:t>
            </a:r>
            <a:r>
              <a:rPr lang="zh-CN" altLang="en-US" sz="2200" b="1" dirty="0"/>
              <a:t>规模</a:t>
            </a:r>
            <a:r>
              <a:rPr lang="zh-CN" altLang="en-US" sz="2200" b="1" dirty="0" smtClean="0"/>
              <a:t>足够</a:t>
            </a:r>
            <a:r>
              <a:rPr lang="zh-CN" altLang="en-US" sz="2200" b="1" dirty="0"/>
              <a:t>小，则直接解决之</a:t>
            </a:r>
          </a:p>
          <a:p>
            <a:pPr lvl="1"/>
            <a:r>
              <a:rPr lang="en-US" altLang="zh-CN" sz="2200" b="1" dirty="0"/>
              <a:t>Combine</a:t>
            </a:r>
            <a:r>
              <a:rPr lang="zh-CN" altLang="en-US" sz="2200" b="1" dirty="0"/>
              <a:t>（组合）：将子问题的解结合成原问题的解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分治策略</a:t>
            </a:r>
            <a:endParaRPr lang="en-US" sz="3600" b="1" dirty="0">
              <a:solidFill>
                <a:srgbClr val="0000CC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4470503"/>
            <a:ext cx="4552654" cy="2371786"/>
          </a:xfrm>
          <a:prstGeom prst="rect">
            <a:avLst/>
          </a:prstGeom>
        </p:spPr>
      </p:pic>
      <p:pic>
        <p:nvPicPr>
          <p:cNvPr id="387074" name="Picture 2" descr="https://timgsa.baidu.com/timg?image&amp;quality=80&amp;size=b9999_10000&amp;sec=1553603388&amp;di=d9ba81be8beeaea36a21570aecfef2d8&amp;imgtype=jpg&amp;er=1&amp;src=http%3A%2F%2Fs10.sinaimg.cn%2Fmiddle%2F8e48f19axc9baed64b9c9%26amp%3B69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66" b="6403"/>
          <a:stretch/>
        </p:blipFill>
        <p:spPr bwMode="auto">
          <a:xfrm>
            <a:off x="2186719" y="4419600"/>
            <a:ext cx="4528219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33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533400" y="2286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algn="ctr"/>
            <a:r>
              <a:rPr lang="zh-CN" altLang="en-US" sz="3600" dirty="0" smtClean="0">
                <a:solidFill>
                  <a:srgbClr val="0000CC"/>
                </a:solidFill>
              </a:rPr>
              <a:t>完整的递归树</a:t>
            </a:r>
            <a:endParaRPr lang="en-US" sz="3600" dirty="0">
              <a:solidFill>
                <a:srgbClr val="0000CC"/>
              </a:solidFill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7543800" y="1712913"/>
            <a:ext cx="15240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Symbol" pitchFamily="18" charset="2"/>
              </a:rPr>
              <a:t>0   1     </a:t>
            </a:r>
            <a:r>
              <a:rPr lang="en-US" sz="2000" b="1" dirty="0" smtClean="0">
                <a:solidFill>
                  <a:schemeClr val="tx1"/>
                </a:solidFill>
                <a:latin typeface="Symbol" pitchFamily="18" charset="2"/>
              </a:rPr>
              <a:t> </a:t>
            </a:r>
            <a:r>
              <a:rPr lang="en-US" i="1" dirty="0" err="1" smtClean="0"/>
              <a:t>cn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7543800" y="2474913"/>
            <a:ext cx="14478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Symbol" pitchFamily="18" charset="2"/>
              </a:rPr>
              <a:t>1  </a:t>
            </a:r>
            <a:r>
              <a:rPr lang="en-US" sz="2000" b="1" dirty="0" smtClean="0">
                <a:solidFill>
                  <a:schemeClr val="tx1"/>
                </a:solidFill>
                <a:latin typeface="Symbol" pitchFamily="18" charset="2"/>
              </a:rPr>
              <a:t> 2      </a:t>
            </a:r>
            <a:r>
              <a:rPr lang="en-US" i="1" dirty="0" err="1" smtClean="0"/>
              <a:t>cn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7543800" y="3397250"/>
            <a:ext cx="15240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Symbol" pitchFamily="18" charset="2"/>
              </a:rPr>
              <a:t> 2   </a:t>
            </a:r>
            <a:r>
              <a:rPr lang="en-US" dirty="0">
                <a:latin typeface="Symbol" pitchFamily="18" charset="2"/>
              </a:rPr>
              <a:t>2</a:t>
            </a:r>
            <a:r>
              <a:rPr lang="en-US" baseline="30000" dirty="0">
                <a:latin typeface="Symbol" pitchFamily="18" charset="2"/>
              </a:rPr>
              <a:t>2</a:t>
            </a:r>
            <a:r>
              <a:rPr lang="en-US" sz="2000" b="1" dirty="0" smtClean="0">
                <a:solidFill>
                  <a:schemeClr val="tx1"/>
                </a:solidFill>
                <a:latin typeface="Symbol" pitchFamily="18" charset="2"/>
              </a:rPr>
              <a:t>   </a:t>
            </a:r>
            <a:r>
              <a:rPr lang="en-US" i="1" dirty="0"/>
              <a:t> </a:t>
            </a:r>
            <a:r>
              <a:rPr lang="en-US" i="1" dirty="0" err="1" smtClean="0"/>
              <a:t>cn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7696200" y="4251325"/>
            <a:ext cx="14478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Symbol" pitchFamily="18" charset="2"/>
              </a:rPr>
              <a:t>3  </a:t>
            </a:r>
            <a:r>
              <a:rPr lang="en-US" dirty="0">
                <a:latin typeface="Symbol" pitchFamily="18" charset="2"/>
              </a:rPr>
              <a:t>2</a:t>
            </a:r>
            <a:r>
              <a:rPr lang="en-US" baseline="30000" dirty="0">
                <a:latin typeface="Symbol" pitchFamily="18" charset="2"/>
              </a:rPr>
              <a:t>3</a:t>
            </a:r>
            <a:r>
              <a:rPr lang="en-US" sz="2000" b="1" dirty="0" smtClean="0">
                <a:solidFill>
                  <a:schemeClr val="tx1"/>
                </a:solidFill>
                <a:latin typeface="Symbol" pitchFamily="18" charset="2"/>
              </a:rPr>
              <a:t>   </a:t>
            </a:r>
            <a:r>
              <a:rPr lang="en-US" i="1" dirty="0"/>
              <a:t> </a:t>
            </a:r>
            <a:r>
              <a:rPr lang="en-US" i="1" dirty="0" err="1" smtClean="0"/>
              <a:t>cn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1086274" y="5786093"/>
            <a:ext cx="6346289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 b="1" i="1" dirty="0">
                <a:solidFill>
                  <a:schemeClr val="tx1"/>
                </a:solidFill>
              </a:rPr>
              <a:t>T</a:t>
            </a:r>
            <a:r>
              <a:rPr lang="en-US" sz="2400" b="1" dirty="0">
                <a:solidFill>
                  <a:schemeClr val="tx1"/>
                </a:solidFill>
              </a:rPr>
              <a:t>(</a:t>
            </a:r>
            <a:r>
              <a:rPr lang="en-US" sz="2400" b="1" i="1" dirty="0">
                <a:solidFill>
                  <a:schemeClr val="tx1"/>
                </a:solidFill>
              </a:rPr>
              <a:t>n</a:t>
            </a:r>
            <a:r>
              <a:rPr lang="en-US" sz="2400" b="1" dirty="0" smtClean="0">
                <a:solidFill>
                  <a:schemeClr val="tx1"/>
                </a:solidFill>
              </a:rPr>
              <a:t>) =  </a:t>
            </a:r>
            <a:r>
              <a:rPr lang="en-US" sz="2400" b="1" dirty="0">
                <a:solidFill>
                  <a:schemeClr val="tx1"/>
                </a:solidFill>
              </a:rPr>
              <a:t>(</a:t>
            </a:r>
            <a:r>
              <a:rPr lang="en-US" sz="2400" b="1" i="1" dirty="0" smtClean="0">
                <a:solidFill>
                  <a:schemeClr val="tx1"/>
                </a:solidFill>
              </a:rPr>
              <a:t>k </a:t>
            </a:r>
            <a:r>
              <a:rPr lang="en-US" sz="2400" b="1" dirty="0" smtClean="0">
                <a:solidFill>
                  <a:schemeClr val="tx1"/>
                </a:solidFill>
              </a:rPr>
              <a:t>+ 1</a:t>
            </a:r>
            <a:r>
              <a:rPr lang="en-US" sz="2400" b="1" dirty="0">
                <a:solidFill>
                  <a:schemeClr val="tx1"/>
                </a:solidFill>
                <a:latin typeface="Symbol" pitchFamily="18" charset="2"/>
              </a:rPr>
              <a:t>)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(</a:t>
            </a:r>
            <a:r>
              <a:rPr lang="en-US" sz="2400" i="1" dirty="0" err="1" smtClean="0"/>
              <a:t>cn</a:t>
            </a:r>
            <a:r>
              <a:rPr lang="en-US" sz="2400" dirty="0" smtClean="0"/>
              <a:t>)</a:t>
            </a:r>
            <a:r>
              <a:rPr lang="en-US" sz="2400" i="1" dirty="0" smtClean="0"/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= (</a:t>
            </a:r>
            <a:r>
              <a:rPr lang="en-US" sz="2400" b="1" dirty="0" err="1" smtClean="0">
                <a:solidFill>
                  <a:schemeClr val="tx1"/>
                </a:solidFill>
              </a:rPr>
              <a:t>lg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i="1" dirty="0" smtClean="0">
                <a:solidFill>
                  <a:schemeClr val="tx1"/>
                </a:solidFill>
              </a:rPr>
              <a:t>n</a:t>
            </a:r>
            <a:r>
              <a:rPr lang="en-US" sz="2400" b="1" dirty="0" smtClean="0">
                <a:solidFill>
                  <a:schemeClr val="tx1"/>
                </a:solidFill>
              </a:rPr>
              <a:t> + 1) </a:t>
            </a:r>
            <a:r>
              <a:rPr lang="en-US" sz="2400" dirty="0"/>
              <a:t>(</a:t>
            </a:r>
            <a:r>
              <a:rPr lang="en-US" sz="2400" i="1" dirty="0" err="1" smtClean="0"/>
              <a:t>cn</a:t>
            </a:r>
            <a:r>
              <a:rPr lang="en-US" sz="2400" dirty="0" smtClean="0"/>
              <a:t>)</a:t>
            </a:r>
            <a:r>
              <a:rPr lang="en-US" sz="2400" b="1" dirty="0" smtClean="0">
                <a:solidFill>
                  <a:schemeClr val="tx1"/>
                </a:solidFill>
              </a:rPr>
              <a:t> = </a:t>
            </a:r>
            <a:r>
              <a:rPr lang="en-US" sz="2400" dirty="0" smtClean="0">
                <a:latin typeface="Symbol" pitchFamily="18" charset="2"/>
              </a:rPr>
              <a:t>Q</a:t>
            </a:r>
            <a:r>
              <a:rPr lang="en-US" sz="2400" dirty="0" smtClean="0"/>
              <a:t>(</a:t>
            </a:r>
            <a:r>
              <a:rPr lang="en-US" sz="2400" i="1" dirty="0" smtClean="0"/>
              <a:t>n </a:t>
            </a:r>
            <a:r>
              <a:rPr lang="en-US" sz="2400" dirty="0" err="1"/>
              <a:t>lg</a:t>
            </a:r>
            <a:r>
              <a:rPr lang="en-US" sz="2400" dirty="0"/>
              <a:t> </a:t>
            </a:r>
            <a:r>
              <a:rPr lang="en-US" sz="2400" i="1" dirty="0"/>
              <a:t>n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grpSp>
        <p:nvGrpSpPr>
          <p:cNvPr id="41992" name="Group 8"/>
          <p:cNvGrpSpPr>
            <a:grpSpLocks/>
          </p:cNvGrpSpPr>
          <p:nvPr/>
        </p:nvGrpSpPr>
        <p:grpSpPr bwMode="auto">
          <a:xfrm>
            <a:off x="85725" y="1660525"/>
            <a:ext cx="7616825" cy="3951288"/>
            <a:chOff x="357" y="614"/>
            <a:chExt cx="4798" cy="2489"/>
          </a:xfrm>
        </p:grpSpPr>
        <p:sp>
          <p:nvSpPr>
            <p:cNvPr id="41996" name="Rectangle 9"/>
            <p:cNvSpPr>
              <a:spLocks noChangeArrowheads="1"/>
            </p:cNvSpPr>
            <p:nvPr/>
          </p:nvSpPr>
          <p:spPr bwMode="auto">
            <a:xfrm>
              <a:off x="2558" y="614"/>
              <a:ext cx="4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latin typeface="Symbol" pitchFamily="18" charset="2"/>
                </a:rPr>
                <a:t> </a:t>
              </a:r>
              <a:r>
                <a:rPr lang="en-US" i="1" dirty="0" err="1" smtClean="0"/>
                <a:t>cn</a:t>
              </a:r>
              <a:r>
                <a:rPr lang="en-US" sz="2000" dirty="0" smtClean="0">
                  <a:solidFill>
                    <a:schemeClr val="tx1"/>
                  </a:solidFill>
                </a:rPr>
                <a:t>/</a:t>
              </a:r>
              <a:r>
                <a:rPr lang="en-US" sz="2000" i="1" dirty="0" smtClean="0">
                  <a:solidFill>
                    <a:schemeClr val="tx1"/>
                  </a:solidFill>
                </a:rPr>
                <a:t>2</a:t>
              </a:r>
              <a:r>
                <a:rPr lang="en-US" sz="2000" baseline="30000" dirty="0" smtClean="0">
                  <a:solidFill>
                    <a:schemeClr val="tx1"/>
                  </a:solidFill>
                </a:rPr>
                <a:t>0</a:t>
              </a:r>
              <a:endParaRPr lang="en-US" sz="1800" i="1" dirty="0">
                <a:solidFill>
                  <a:schemeClr val="tx1"/>
                </a:solidFill>
                <a:latin typeface="Arial Rounded MT Bold" pitchFamily="34" charset="0"/>
              </a:endParaRPr>
            </a:p>
          </p:txBody>
        </p:sp>
        <p:sp>
          <p:nvSpPr>
            <p:cNvPr id="41997" name="Rectangle 10"/>
            <p:cNvSpPr>
              <a:spLocks noChangeArrowheads="1"/>
            </p:cNvSpPr>
            <p:nvPr/>
          </p:nvSpPr>
          <p:spPr bwMode="auto">
            <a:xfrm>
              <a:off x="1375" y="1200"/>
              <a:ext cx="46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i="1" dirty="0" err="1" smtClean="0"/>
                <a:t>cn</a:t>
              </a:r>
              <a:r>
                <a:rPr lang="en-US" sz="1800" dirty="0" smtClean="0">
                  <a:solidFill>
                    <a:schemeClr val="tx1"/>
                  </a:solidFill>
                  <a:latin typeface="Arial Rounded MT Bold" pitchFamily="34" charset="0"/>
                </a:rPr>
                <a:t>/2</a:t>
              </a:r>
              <a:r>
                <a:rPr lang="en-US" sz="1800" baseline="30000" dirty="0" smtClean="0">
                  <a:solidFill>
                    <a:schemeClr val="tx1"/>
                  </a:solidFill>
                  <a:latin typeface="Arial Rounded MT Bold" pitchFamily="34" charset="0"/>
                </a:rPr>
                <a:t>1</a:t>
              </a:r>
              <a:endParaRPr lang="en-US" sz="1800" dirty="0">
                <a:solidFill>
                  <a:schemeClr val="tx1"/>
                </a:solidFill>
                <a:latin typeface="Arial Rounded MT Bold" pitchFamily="34" charset="0"/>
              </a:endParaRPr>
            </a:p>
          </p:txBody>
        </p:sp>
        <p:sp>
          <p:nvSpPr>
            <p:cNvPr id="41998" name="Rectangle 11"/>
            <p:cNvSpPr>
              <a:spLocks noChangeArrowheads="1"/>
            </p:cNvSpPr>
            <p:nvPr/>
          </p:nvSpPr>
          <p:spPr bwMode="auto">
            <a:xfrm>
              <a:off x="3600" y="1152"/>
              <a:ext cx="56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r>
                <a:rPr lang="en-US" i="1" dirty="0" err="1" smtClean="0"/>
                <a:t>cn</a:t>
              </a:r>
              <a:r>
                <a:rPr lang="en-US" sz="1800" dirty="0" smtClean="0">
                  <a:solidFill>
                    <a:schemeClr val="tx1"/>
                  </a:solidFill>
                  <a:latin typeface="Arial Rounded MT Bold" pitchFamily="34" charset="0"/>
                </a:rPr>
                <a:t>/2</a:t>
              </a:r>
              <a:r>
                <a:rPr lang="en-US" sz="1800" baseline="30000" dirty="0" smtClean="0">
                  <a:solidFill>
                    <a:schemeClr val="tx1"/>
                  </a:solidFill>
                  <a:latin typeface="Arial Rounded MT Bold" pitchFamily="34" charset="0"/>
                </a:rPr>
                <a:t>1</a:t>
              </a:r>
              <a:endParaRPr lang="en-US" sz="1800" dirty="0">
                <a:solidFill>
                  <a:schemeClr val="tx1"/>
                </a:solidFill>
                <a:latin typeface="Arial Rounded MT Bold" pitchFamily="34" charset="0"/>
              </a:endParaRPr>
            </a:p>
          </p:txBody>
        </p:sp>
        <p:sp>
          <p:nvSpPr>
            <p:cNvPr id="41999" name="Rectangle 12"/>
            <p:cNvSpPr>
              <a:spLocks noChangeArrowheads="1"/>
            </p:cNvSpPr>
            <p:nvPr/>
          </p:nvSpPr>
          <p:spPr bwMode="auto">
            <a:xfrm>
              <a:off x="1971" y="1728"/>
              <a:ext cx="58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i="1" dirty="0"/>
                <a:t> </a:t>
              </a:r>
              <a:r>
                <a:rPr lang="en-US" i="1" dirty="0" smtClean="0"/>
                <a:t>  </a:t>
              </a:r>
              <a:r>
                <a:rPr lang="en-US" i="1" dirty="0" err="1" smtClean="0"/>
                <a:t>cn</a:t>
              </a:r>
              <a:r>
                <a:rPr lang="en-US" sz="1800" dirty="0" smtClean="0">
                  <a:solidFill>
                    <a:schemeClr val="tx1"/>
                  </a:solidFill>
                  <a:latin typeface="Arial Rounded MT Bold" pitchFamily="34" charset="0"/>
                </a:rPr>
                <a:t>/2</a:t>
              </a:r>
              <a:r>
                <a:rPr lang="en-US" sz="1800" baseline="30000" dirty="0" smtClean="0">
                  <a:solidFill>
                    <a:schemeClr val="tx1"/>
                  </a:solidFill>
                  <a:latin typeface="Arial Rounded MT Bold" pitchFamily="34" charset="0"/>
                </a:rPr>
                <a:t>2</a:t>
              </a:r>
              <a:endParaRPr lang="en-US" sz="1800" dirty="0">
                <a:solidFill>
                  <a:schemeClr val="tx1"/>
                </a:solidFill>
                <a:latin typeface="Arial Rounded MT Bold" pitchFamily="34" charset="0"/>
              </a:endParaRPr>
            </a:p>
          </p:txBody>
        </p:sp>
        <p:sp>
          <p:nvSpPr>
            <p:cNvPr id="42000" name="Rectangle 13"/>
            <p:cNvSpPr>
              <a:spLocks noChangeArrowheads="1"/>
            </p:cNvSpPr>
            <p:nvPr/>
          </p:nvSpPr>
          <p:spPr bwMode="auto">
            <a:xfrm>
              <a:off x="748" y="1718"/>
              <a:ext cx="58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i="1" dirty="0"/>
                <a:t> </a:t>
              </a:r>
              <a:r>
                <a:rPr lang="en-US" i="1" dirty="0" smtClean="0"/>
                <a:t>  </a:t>
              </a:r>
              <a:r>
                <a:rPr lang="en-US" i="1" dirty="0" err="1" smtClean="0"/>
                <a:t>cn</a:t>
              </a:r>
              <a:r>
                <a:rPr lang="en-US" sz="1800" dirty="0" smtClean="0">
                  <a:solidFill>
                    <a:schemeClr val="tx1"/>
                  </a:solidFill>
                  <a:latin typeface="Arial Rounded MT Bold" pitchFamily="34" charset="0"/>
                </a:rPr>
                <a:t>/2</a:t>
              </a:r>
              <a:r>
                <a:rPr lang="en-US" sz="1800" baseline="30000" dirty="0" smtClean="0">
                  <a:solidFill>
                    <a:schemeClr val="tx1"/>
                  </a:solidFill>
                  <a:latin typeface="Arial Rounded MT Bold" pitchFamily="34" charset="0"/>
                </a:rPr>
                <a:t>2</a:t>
              </a:r>
              <a:endParaRPr lang="en-US" sz="1800" dirty="0">
                <a:solidFill>
                  <a:schemeClr val="tx1"/>
                </a:solidFill>
                <a:latin typeface="Arial Rounded MT Bold" pitchFamily="34" charset="0"/>
              </a:endParaRPr>
            </a:p>
          </p:txBody>
        </p:sp>
        <p:sp>
          <p:nvSpPr>
            <p:cNvPr id="42001" name="Rectangle 14"/>
            <p:cNvSpPr>
              <a:spLocks noChangeArrowheads="1"/>
            </p:cNvSpPr>
            <p:nvPr/>
          </p:nvSpPr>
          <p:spPr bwMode="auto">
            <a:xfrm>
              <a:off x="3183" y="1713"/>
              <a:ext cx="46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i="1" dirty="0" err="1" smtClean="0"/>
                <a:t>cn</a:t>
              </a:r>
              <a:r>
                <a:rPr lang="en-US" sz="1800" dirty="0" smtClean="0">
                  <a:solidFill>
                    <a:schemeClr val="tx1"/>
                  </a:solidFill>
                  <a:latin typeface="Arial Rounded MT Bold" pitchFamily="34" charset="0"/>
                </a:rPr>
                <a:t>/2</a:t>
              </a:r>
              <a:r>
                <a:rPr lang="en-US" sz="1800" baseline="30000" dirty="0" smtClean="0">
                  <a:solidFill>
                    <a:schemeClr val="tx1"/>
                  </a:solidFill>
                  <a:latin typeface="Arial Rounded MT Bold" pitchFamily="34" charset="0"/>
                </a:rPr>
                <a:t>2</a:t>
              </a:r>
              <a:endParaRPr lang="en-US" sz="1800" dirty="0">
                <a:solidFill>
                  <a:schemeClr val="tx1"/>
                </a:solidFill>
                <a:latin typeface="Arial Rounded MT Bold" pitchFamily="34" charset="0"/>
              </a:endParaRPr>
            </a:p>
          </p:txBody>
        </p:sp>
        <p:sp>
          <p:nvSpPr>
            <p:cNvPr id="42002" name="Rectangle 15"/>
            <p:cNvSpPr>
              <a:spLocks noChangeArrowheads="1"/>
            </p:cNvSpPr>
            <p:nvPr/>
          </p:nvSpPr>
          <p:spPr bwMode="auto">
            <a:xfrm>
              <a:off x="3978" y="1680"/>
              <a:ext cx="62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i="1" dirty="0"/>
                <a:t> </a:t>
              </a:r>
              <a:r>
                <a:rPr lang="en-US" i="1" dirty="0" smtClean="0"/>
                <a:t>   </a:t>
              </a:r>
              <a:r>
                <a:rPr lang="en-US" i="1" dirty="0" err="1" smtClean="0"/>
                <a:t>cn</a:t>
              </a:r>
              <a:r>
                <a:rPr lang="en-US" sz="1800" dirty="0" smtClean="0">
                  <a:solidFill>
                    <a:schemeClr val="tx1"/>
                  </a:solidFill>
                  <a:latin typeface="Arial Rounded MT Bold" pitchFamily="34" charset="0"/>
                </a:rPr>
                <a:t>/2</a:t>
              </a:r>
              <a:r>
                <a:rPr lang="en-US" sz="1800" baseline="30000" dirty="0" smtClean="0">
                  <a:solidFill>
                    <a:schemeClr val="tx1"/>
                  </a:solidFill>
                  <a:latin typeface="Arial Rounded MT Bold" pitchFamily="34" charset="0"/>
                </a:rPr>
                <a:t>2</a:t>
              </a:r>
              <a:endParaRPr lang="en-US" sz="1800" dirty="0">
                <a:solidFill>
                  <a:schemeClr val="tx1"/>
                </a:solidFill>
                <a:latin typeface="Arial Rounded MT Bold" pitchFamily="34" charset="0"/>
              </a:endParaRPr>
            </a:p>
          </p:txBody>
        </p:sp>
        <p:sp>
          <p:nvSpPr>
            <p:cNvPr id="42003" name="Rectangle 16"/>
            <p:cNvSpPr>
              <a:spLocks noChangeArrowheads="1"/>
            </p:cNvSpPr>
            <p:nvPr/>
          </p:nvSpPr>
          <p:spPr bwMode="auto">
            <a:xfrm>
              <a:off x="4406" y="2241"/>
              <a:ext cx="42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i="1" dirty="0" err="1" smtClean="0"/>
                <a:t>cn</a:t>
              </a:r>
              <a:r>
                <a:rPr lang="en-US" sz="1600" dirty="0" smtClean="0">
                  <a:latin typeface="Arial Rounded MT Bold" pitchFamily="34" charset="0"/>
                </a:rPr>
                <a:t>/2</a:t>
              </a:r>
              <a:r>
                <a:rPr lang="en-US" sz="1600" baseline="30000" dirty="0" smtClean="0">
                  <a:latin typeface="Arial Rounded MT Bold" pitchFamily="34" charset="0"/>
                </a:rPr>
                <a:t>3</a:t>
              </a:r>
              <a:endParaRPr lang="en-US" sz="1800" dirty="0">
                <a:solidFill>
                  <a:schemeClr val="tx1"/>
                </a:solidFill>
                <a:latin typeface="Arial Rounded MT Bold" pitchFamily="34" charset="0"/>
              </a:endParaRPr>
            </a:p>
          </p:txBody>
        </p:sp>
        <p:sp>
          <p:nvSpPr>
            <p:cNvPr id="42004" name="Rectangle 17"/>
            <p:cNvSpPr>
              <a:spLocks noChangeArrowheads="1"/>
            </p:cNvSpPr>
            <p:nvPr/>
          </p:nvSpPr>
          <p:spPr bwMode="auto">
            <a:xfrm>
              <a:off x="3878" y="2265"/>
              <a:ext cx="4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i="1" dirty="0"/>
                <a:t> </a:t>
              </a:r>
              <a:r>
                <a:rPr lang="en-US" sz="1800" i="1" dirty="0" err="1" smtClean="0"/>
                <a:t>cn</a:t>
              </a:r>
              <a:r>
                <a:rPr lang="en-US" sz="1600" dirty="0" smtClean="0">
                  <a:latin typeface="Arial Rounded MT Bold" pitchFamily="34" charset="0"/>
                </a:rPr>
                <a:t>/2</a:t>
              </a:r>
              <a:r>
                <a:rPr lang="en-US" sz="1600" baseline="30000" dirty="0" smtClean="0">
                  <a:latin typeface="Arial Rounded MT Bold" pitchFamily="34" charset="0"/>
                </a:rPr>
                <a:t>3</a:t>
              </a:r>
              <a:endParaRPr lang="en-US" sz="1800" dirty="0">
                <a:solidFill>
                  <a:schemeClr val="tx1"/>
                </a:solidFill>
                <a:latin typeface="Arial Rounded MT Bold" pitchFamily="34" charset="0"/>
              </a:endParaRPr>
            </a:p>
          </p:txBody>
        </p:sp>
        <p:sp>
          <p:nvSpPr>
            <p:cNvPr id="42005" name="Rectangle 18"/>
            <p:cNvSpPr>
              <a:spLocks noChangeArrowheads="1"/>
            </p:cNvSpPr>
            <p:nvPr/>
          </p:nvSpPr>
          <p:spPr bwMode="auto">
            <a:xfrm>
              <a:off x="3340" y="2256"/>
              <a:ext cx="5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i="1" dirty="0"/>
                <a:t> </a:t>
              </a:r>
              <a:r>
                <a:rPr lang="en-US" sz="1800" i="1" dirty="0" smtClean="0"/>
                <a:t>  </a:t>
              </a:r>
              <a:r>
                <a:rPr lang="en-US" sz="1800" i="1" dirty="0" err="1" smtClean="0"/>
                <a:t>cn</a:t>
              </a:r>
              <a:r>
                <a:rPr lang="en-US" sz="1600" dirty="0" smtClean="0">
                  <a:latin typeface="Arial Rounded MT Bold" pitchFamily="34" charset="0"/>
                </a:rPr>
                <a:t>/2</a:t>
              </a:r>
              <a:r>
                <a:rPr lang="en-US" sz="1600" baseline="30000" dirty="0" smtClean="0">
                  <a:latin typeface="Arial Rounded MT Bold" pitchFamily="34" charset="0"/>
                </a:rPr>
                <a:t>3</a:t>
              </a:r>
              <a:endParaRPr lang="en-US" sz="1800" dirty="0">
                <a:solidFill>
                  <a:schemeClr val="tx1"/>
                </a:solidFill>
                <a:latin typeface="Arial Rounded MT Bold" pitchFamily="34" charset="0"/>
              </a:endParaRPr>
            </a:p>
          </p:txBody>
        </p:sp>
        <p:sp>
          <p:nvSpPr>
            <p:cNvPr id="42006" name="Rectangle 19"/>
            <p:cNvSpPr>
              <a:spLocks noChangeArrowheads="1"/>
            </p:cNvSpPr>
            <p:nvPr/>
          </p:nvSpPr>
          <p:spPr bwMode="auto">
            <a:xfrm>
              <a:off x="2265" y="2256"/>
              <a:ext cx="4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i="1" dirty="0" smtClean="0"/>
                <a:t> </a:t>
              </a:r>
              <a:r>
                <a:rPr lang="en-US" sz="1800" i="1" dirty="0" err="1" smtClean="0"/>
                <a:t>cn</a:t>
              </a:r>
              <a:r>
                <a:rPr lang="en-US" sz="1600" dirty="0" smtClean="0">
                  <a:latin typeface="Arial Rounded MT Bold" pitchFamily="34" charset="0"/>
                </a:rPr>
                <a:t>/2</a:t>
              </a:r>
              <a:r>
                <a:rPr lang="en-US" sz="1600" baseline="30000" dirty="0" smtClean="0">
                  <a:latin typeface="Arial Rounded MT Bold" pitchFamily="34" charset="0"/>
                </a:rPr>
                <a:t>3</a:t>
              </a:r>
              <a:endParaRPr lang="en-US" sz="1800" dirty="0">
                <a:solidFill>
                  <a:schemeClr val="tx1"/>
                </a:solidFill>
                <a:latin typeface="Arial Rounded MT Bold" pitchFamily="34" charset="0"/>
              </a:endParaRPr>
            </a:p>
          </p:txBody>
        </p:sp>
        <p:sp>
          <p:nvSpPr>
            <p:cNvPr id="42007" name="Rectangle 20"/>
            <p:cNvSpPr>
              <a:spLocks noChangeArrowheads="1"/>
            </p:cNvSpPr>
            <p:nvPr/>
          </p:nvSpPr>
          <p:spPr bwMode="auto">
            <a:xfrm>
              <a:off x="2815" y="2265"/>
              <a:ext cx="50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i="1" dirty="0"/>
                <a:t> </a:t>
              </a:r>
              <a:r>
                <a:rPr lang="en-US" sz="1800" i="1" dirty="0" smtClean="0"/>
                <a:t> </a:t>
              </a:r>
              <a:r>
                <a:rPr lang="en-US" sz="1800" i="1" dirty="0" err="1" smtClean="0"/>
                <a:t>cn</a:t>
              </a:r>
              <a:r>
                <a:rPr lang="en-US" sz="1600" dirty="0" smtClean="0">
                  <a:latin typeface="Arial Rounded MT Bold" pitchFamily="34" charset="0"/>
                </a:rPr>
                <a:t>/2</a:t>
              </a:r>
              <a:r>
                <a:rPr lang="en-US" sz="1600" baseline="30000" dirty="0" smtClean="0">
                  <a:latin typeface="Arial Rounded MT Bold" pitchFamily="34" charset="0"/>
                </a:rPr>
                <a:t>3</a:t>
              </a:r>
              <a:endParaRPr lang="en-US" sz="1800" dirty="0">
                <a:solidFill>
                  <a:schemeClr val="tx1"/>
                </a:solidFill>
                <a:latin typeface="Arial Rounded MT Bold" pitchFamily="34" charset="0"/>
              </a:endParaRPr>
            </a:p>
          </p:txBody>
        </p:sp>
        <p:sp>
          <p:nvSpPr>
            <p:cNvPr id="42008" name="Rectangle 21"/>
            <p:cNvSpPr>
              <a:spLocks noChangeArrowheads="1"/>
            </p:cNvSpPr>
            <p:nvPr/>
          </p:nvSpPr>
          <p:spPr bwMode="auto">
            <a:xfrm>
              <a:off x="1641" y="2265"/>
              <a:ext cx="50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i="1" dirty="0"/>
                <a:t> </a:t>
              </a:r>
              <a:r>
                <a:rPr lang="en-US" sz="1800" i="1" dirty="0" smtClean="0"/>
                <a:t> </a:t>
              </a:r>
              <a:r>
                <a:rPr lang="en-US" sz="1800" i="1" dirty="0" err="1" smtClean="0"/>
                <a:t>cn</a:t>
              </a:r>
              <a:r>
                <a:rPr lang="en-US" sz="1600" dirty="0" smtClean="0">
                  <a:latin typeface="Arial Rounded MT Bold" pitchFamily="34" charset="0"/>
                </a:rPr>
                <a:t>/2</a:t>
              </a:r>
              <a:r>
                <a:rPr lang="en-US" sz="1600" baseline="30000" dirty="0" smtClean="0">
                  <a:latin typeface="Arial Rounded MT Bold" pitchFamily="34" charset="0"/>
                </a:rPr>
                <a:t>3</a:t>
              </a:r>
              <a:endParaRPr lang="en-US" sz="1800" dirty="0">
                <a:solidFill>
                  <a:schemeClr val="tx1"/>
                </a:solidFill>
                <a:latin typeface="Arial Rounded MT Bold" pitchFamily="34" charset="0"/>
              </a:endParaRPr>
            </a:p>
          </p:txBody>
        </p:sp>
        <p:sp>
          <p:nvSpPr>
            <p:cNvPr id="42009" name="Rectangle 22"/>
            <p:cNvSpPr>
              <a:spLocks noChangeArrowheads="1"/>
            </p:cNvSpPr>
            <p:nvPr/>
          </p:nvSpPr>
          <p:spPr bwMode="auto">
            <a:xfrm>
              <a:off x="1044" y="2246"/>
              <a:ext cx="5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i="1" dirty="0"/>
                <a:t> </a:t>
              </a:r>
              <a:r>
                <a:rPr lang="en-US" sz="1800" i="1" dirty="0" smtClean="0"/>
                <a:t>  </a:t>
              </a:r>
              <a:r>
                <a:rPr lang="en-US" sz="1800" i="1" dirty="0" err="1" smtClean="0"/>
                <a:t>cn</a:t>
              </a:r>
              <a:r>
                <a:rPr lang="en-US" sz="1600" dirty="0" smtClean="0">
                  <a:latin typeface="Arial Rounded MT Bold" pitchFamily="34" charset="0"/>
                </a:rPr>
                <a:t>/2</a:t>
              </a:r>
              <a:r>
                <a:rPr lang="en-US" sz="1600" baseline="30000" dirty="0" smtClean="0">
                  <a:latin typeface="Arial Rounded MT Bold" pitchFamily="34" charset="0"/>
                </a:rPr>
                <a:t>3</a:t>
              </a:r>
              <a:endParaRPr lang="en-US" sz="1800" dirty="0">
                <a:solidFill>
                  <a:schemeClr val="tx1"/>
                </a:solidFill>
                <a:latin typeface="Arial Rounded MT Bold" pitchFamily="34" charset="0"/>
              </a:endParaRPr>
            </a:p>
          </p:txBody>
        </p:sp>
        <p:sp>
          <p:nvSpPr>
            <p:cNvPr id="42010" name="Rectangle 23"/>
            <p:cNvSpPr>
              <a:spLocks noChangeArrowheads="1"/>
            </p:cNvSpPr>
            <p:nvPr/>
          </p:nvSpPr>
          <p:spPr bwMode="auto">
            <a:xfrm>
              <a:off x="357" y="2241"/>
              <a:ext cx="5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i="1" dirty="0"/>
                <a:t> </a:t>
              </a:r>
              <a:r>
                <a:rPr lang="en-US" sz="1800" i="1" dirty="0" smtClean="0"/>
                <a:t>  </a:t>
              </a:r>
              <a:r>
                <a:rPr lang="en-US" sz="1800" i="1" dirty="0" err="1" smtClean="0"/>
                <a:t>cn</a:t>
              </a:r>
              <a:r>
                <a:rPr lang="en-US" sz="1600" dirty="0" smtClean="0">
                  <a:solidFill>
                    <a:schemeClr val="tx1"/>
                  </a:solidFill>
                  <a:latin typeface="Arial Rounded MT Bold" pitchFamily="34" charset="0"/>
                </a:rPr>
                <a:t>/2</a:t>
              </a:r>
              <a:r>
                <a:rPr lang="en-US" sz="1600" baseline="30000" dirty="0" smtClean="0">
                  <a:solidFill>
                    <a:schemeClr val="tx1"/>
                  </a:solidFill>
                  <a:latin typeface="Arial Rounded MT Bold" pitchFamily="34" charset="0"/>
                </a:rPr>
                <a:t>3</a:t>
              </a:r>
              <a:endParaRPr lang="en-US" sz="1600" dirty="0">
                <a:solidFill>
                  <a:schemeClr val="tx1"/>
                </a:solidFill>
                <a:latin typeface="Arial Rounded MT Bold" pitchFamily="34" charset="0"/>
              </a:endParaRPr>
            </a:p>
          </p:txBody>
        </p:sp>
        <p:sp>
          <p:nvSpPr>
            <p:cNvPr id="42011" name="Line 24"/>
            <p:cNvSpPr>
              <a:spLocks noChangeShapeType="1"/>
            </p:cNvSpPr>
            <p:nvPr/>
          </p:nvSpPr>
          <p:spPr bwMode="auto">
            <a:xfrm flipH="1">
              <a:off x="1775" y="864"/>
              <a:ext cx="881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2" name="Line 25"/>
            <p:cNvSpPr>
              <a:spLocks noChangeShapeType="1"/>
            </p:cNvSpPr>
            <p:nvPr/>
          </p:nvSpPr>
          <p:spPr bwMode="auto">
            <a:xfrm>
              <a:off x="2851" y="864"/>
              <a:ext cx="97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2013" name="Group 26"/>
            <p:cNvGrpSpPr>
              <a:grpSpLocks/>
            </p:cNvGrpSpPr>
            <p:nvPr/>
          </p:nvGrpSpPr>
          <p:grpSpPr bwMode="auto">
            <a:xfrm>
              <a:off x="1188" y="1440"/>
              <a:ext cx="979" cy="288"/>
              <a:chOff x="1152" y="1968"/>
              <a:chExt cx="960" cy="288"/>
            </a:xfrm>
          </p:grpSpPr>
          <p:sp>
            <p:nvSpPr>
              <p:cNvPr id="42051" name="Line 27"/>
              <p:cNvSpPr>
                <a:spLocks noChangeShapeType="1"/>
              </p:cNvSpPr>
              <p:nvPr/>
            </p:nvSpPr>
            <p:spPr bwMode="auto">
              <a:xfrm flipH="1">
                <a:off x="1152" y="1968"/>
                <a:ext cx="432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52" name="Line 28"/>
              <p:cNvSpPr>
                <a:spLocks noChangeShapeType="1"/>
              </p:cNvSpPr>
              <p:nvPr/>
            </p:nvSpPr>
            <p:spPr bwMode="auto">
              <a:xfrm>
                <a:off x="1584" y="1968"/>
                <a:ext cx="528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2014" name="Group 29"/>
            <p:cNvGrpSpPr>
              <a:grpSpLocks/>
            </p:cNvGrpSpPr>
            <p:nvPr/>
          </p:nvGrpSpPr>
          <p:grpSpPr bwMode="auto">
            <a:xfrm>
              <a:off x="3388" y="1392"/>
              <a:ext cx="979" cy="288"/>
              <a:chOff x="3312" y="1920"/>
              <a:chExt cx="960" cy="288"/>
            </a:xfrm>
          </p:grpSpPr>
          <p:sp>
            <p:nvSpPr>
              <p:cNvPr id="42049" name="Line 30"/>
              <p:cNvSpPr>
                <a:spLocks noChangeShapeType="1"/>
              </p:cNvSpPr>
              <p:nvPr/>
            </p:nvSpPr>
            <p:spPr bwMode="auto">
              <a:xfrm flipH="1">
                <a:off x="3312" y="1920"/>
                <a:ext cx="432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50" name="Line 31"/>
              <p:cNvSpPr>
                <a:spLocks noChangeShapeType="1"/>
              </p:cNvSpPr>
              <p:nvPr/>
            </p:nvSpPr>
            <p:spPr bwMode="auto">
              <a:xfrm>
                <a:off x="3744" y="1920"/>
                <a:ext cx="528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2015" name="Group 32"/>
            <p:cNvGrpSpPr>
              <a:grpSpLocks/>
            </p:cNvGrpSpPr>
            <p:nvPr/>
          </p:nvGrpSpPr>
          <p:grpSpPr bwMode="auto">
            <a:xfrm>
              <a:off x="748" y="1968"/>
              <a:ext cx="587" cy="288"/>
              <a:chOff x="720" y="2496"/>
              <a:chExt cx="576" cy="288"/>
            </a:xfrm>
          </p:grpSpPr>
          <p:sp>
            <p:nvSpPr>
              <p:cNvPr id="42047" name="Line 33"/>
              <p:cNvSpPr>
                <a:spLocks noChangeShapeType="1"/>
              </p:cNvSpPr>
              <p:nvPr/>
            </p:nvSpPr>
            <p:spPr bwMode="auto">
              <a:xfrm flipH="1">
                <a:off x="720" y="2496"/>
                <a:ext cx="288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48" name="Line 34"/>
              <p:cNvSpPr>
                <a:spLocks noChangeShapeType="1"/>
              </p:cNvSpPr>
              <p:nvPr/>
            </p:nvSpPr>
            <p:spPr bwMode="auto">
              <a:xfrm>
                <a:off x="1008" y="2496"/>
                <a:ext cx="288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2016" name="Group 35"/>
            <p:cNvGrpSpPr>
              <a:grpSpLocks/>
            </p:cNvGrpSpPr>
            <p:nvPr/>
          </p:nvGrpSpPr>
          <p:grpSpPr bwMode="auto">
            <a:xfrm>
              <a:off x="2020" y="1968"/>
              <a:ext cx="587" cy="288"/>
              <a:chOff x="1968" y="2496"/>
              <a:chExt cx="576" cy="288"/>
            </a:xfrm>
          </p:grpSpPr>
          <p:sp>
            <p:nvSpPr>
              <p:cNvPr id="42045" name="Line 36"/>
              <p:cNvSpPr>
                <a:spLocks noChangeShapeType="1"/>
              </p:cNvSpPr>
              <p:nvPr/>
            </p:nvSpPr>
            <p:spPr bwMode="auto">
              <a:xfrm flipH="1">
                <a:off x="1968" y="2496"/>
                <a:ext cx="288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46" name="Line 37"/>
              <p:cNvSpPr>
                <a:spLocks noChangeShapeType="1"/>
              </p:cNvSpPr>
              <p:nvPr/>
            </p:nvSpPr>
            <p:spPr bwMode="auto">
              <a:xfrm>
                <a:off x="2256" y="2496"/>
                <a:ext cx="288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2017" name="Group 38"/>
            <p:cNvGrpSpPr>
              <a:grpSpLocks/>
            </p:cNvGrpSpPr>
            <p:nvPr/>
          </p:nvGrpSpPr>
          <p:grpSpPr bwMode="auto">
            <a:xfrm>
              <a:off x="3095" y="1968"/>
              <a:ext cx="587" cy="288"/>
              <a:chOff x="3024" y="2496"/>
              <a:chExt cx="576" cy="288"/>
            </a:xfrm>
          </p:grpSpPr>
          <p:sp>
            <p:nvSpPr>
              <p:cNvPr id="42043" name="Line 39"/>
              <p:cNvSpPr>
                <a:spLocks noChangeShapeType="1"/>
              </p:cNvSpPr>
              <p:nvPr/>
            </p:nvSpPr>
            <p:spPr bwMode="auto">
              <a:xfrm flipH="1">
                <a:off x="3024" y="2496"/>
                <a:ext cx="288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44" name="Line 40"/>
              <p:cNvSpPr>
                <a:spLocks noChangeShapeType="1"/>
              </p:cNvSpPr>
              <p:nvPr/>
            </p:nvSpPr>
            <p:spPr bwMode="auto">
              <a:xfrm>
                <a:off x="3312" y="2496"/>
                <a:ext cx="288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2018" name="Group 41"/>
            <p:cNvGrpSpPr>
              <a:grpSpLocks/>
            </p:cNvGrpSpPr>
            <p:nvPr/>
          </p:nvGrpSpPr>
          <p:grpSpPr bwMode="auto">
            <a:xfrm>
              <a:off x="4073" y="1968"/>
              <a:ext cx="587" cy="288"/>
              <a:chOff x="3984" y="2496"/>
              <a:chExt cx="576" cy="288"/>
            </a:xfrm>
          </p:grpSpPr>
          <p:sp>
            <p:nvSpPr>
              <p:cNvPr id="42041" name="Line 42"/>
              <p:cNvSpPr>
                <a:spLocks noChangeShapeType="1"/>
              </p:cNvSpPr>
              <p:nvPr/>
            </p:nvSpPr>
            <p:spPr bwMode="auto">
              <a:xfrm flipH="1">
                <a:off x="3984" y="2496"/>
                <a:ext cx="288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42" name="Line 43"/>
              <p:cNvSpPr>
                <a:spLocks noChangeShapeType="1"/>
              </p:cNvSpPr>
              <p:nvPr/>
            </p:nvSpPr>
            <p:spPr bwMode="auto">
              <a:xfrm>
                <a:off x="4272" y="2496"/>
                <a:ext cx="288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019" name="Line 44"/>
            <p:cNvSpPr>
              <a:spLocks noChangeShapeType="1"/>
            </p:cNvSpPr>
            <p:nvPr/>
          </p:nvSpPr>
          <p:spPr bwMode="auto">
            <a:xfrm>
              <a:off x="3388" y="768"/>
              <a:ext cx="16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0" name="Line 45"/>
            <p:cNvSpPr>
              <a:spLocks noChangeShapeType="1"/>
            </p:cNvSpPr>
            <p:nvPr/>
          </p:nvSpPr>
          <p:spPr bwMode="auto">
            <a:xfrm flipV="1">
              <a:off x="4220" y="1278"/>
              <a:ext cx="828" cy="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1" name="Line 46"/>
            <p:cNvSpPr>
              <a:spLocks noChangeShapeType="1"/>
            </p:cNvSpPr>
            <p:nvPr/>
          </p:nvSpPr>
          <p:spPr bwMode="auto">
            <a:xfrm flipV="1">
              <a:off x="4660" y="1824"/>
              <a:ext cx="3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2" name="Line 47"/>
            <p:cNvSpPr>
              <a:spLocks noChangeShapeType="1"/>
            </p:cNvSpPr>
            <p:nvPr/>
          </p:nvSpPr>
          <p:spPr bwMode="auto">
            <a:xfrm>
              <a:off x="4911" y="2352"/>
              <a:ext cx="2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3" name="Line 48"/>
            <p:cNvSpPr>
              <a:spLocks noChangeShapeType="1"/>
            </p:cNvSpPr>
            <p:nvPr/>
          </p:nvSpPr>
          <p:spPr bwMode="auto">
            <a:xfrm>
              <a:off x="748" y="2496"/>
              <a:ext cx="147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4" name="Line 49"/>
            <p:cNvSpPr>
              <a:spLocks noChangeShapeType="1"/>
            </p:cNvSpPr>
            <p:nvPr/>
          </p:nvSpPr>
          <p:spPr bwMode="auto">
            <a:xfrm flipH="1">
              <a:off x="1237" y="2496"/>
              <a:ext cx="9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5" name="Line 50"/>
            <p:cNvSpPr>
              <a:spLocks noChangeShapeType="1"/>
            </p:cNvSpPr>
            <p:nvPr/>
          </p:nvSpPr>
          <p:spPr bwMode="auto">
            <a:xfrm>
              <a:off x="1335" y="2496"/>
              <a:ext cx="147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6" name="Line 51"/>
            <p:cNvSpPr>
              <a:spLocks noChangeShapeType="1"/>
            </p:cNvSpPr>
            <p:nvPr/>
          </p:nvSpPr>
          <p:spPr bwMode="auto">
            <a:xfrm flipH="1">
              <a:off x="1824" y="2496"/>
              <a:ext cx="9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7" name="Line 52"/>
            <p:cNvSpPr>
              <a:spLocks noChangeShapeType="1"/>
            </p:cNvSpPr>
            <p:nvPr/>
          </p:nvSpPr>
          <p:spPr bwMode="auto">
            <a:xfrm>
              <a:off x="1922" y="2496"/>
              <a:ext cx="147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8" name="Line 53"/>
            <p:cNvSpPr>
              <a:spLocks noChangeShapeType="1"/>
            </p:cNvSpPr>
            <p:nvPr/>
          </p:nvSpPr>
          <p:spPr bwMode="auto">
            <a:xfrm flipH="1">
              <a:off x="2411" y="2496"/>
              <a:ext cx="9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9" name="Line 54"/>
            <p:cNvSpPr>
              <a:spLocks noChangeShapeType="1"/>
            </p:cNvSpPr>
            <p:nvPr/>
          </p:nvSpPr>
          <p:spPr bwMode="auto">
            <a:xfrm>
              <a:off x="2509" y="2496"/>
              <a:ext cx="147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0" name="Line 55"/>
            <p:cNvSpPr>
              <a:spLocks noChangeShapeType="1"/>
            </p:cNvSpPr>
            <p:nvPr/>
          </p:nvSpPr>
          <p:spPr bwMode="auto">
            <a:xfrm flipH="1">
              <a:off x="2948" y="2496"/>
              <a:ext cx="9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1" name="Line 56"/>
            <p:cNvSpPr>
              <a:spLocks noChangeShapeType="1"/>
            </p:cNvSpPr>
            <p:nvPr/>
          </p:nvSpPr>
          <p:spPr bwMode="auto">
            <a:xfrm>
              <a:off x="3046" y="2496"/>
              <a:ext cx="147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2" name="Line 57"/>
            <p:cNvSpPr>
              <a:spLocks noChangeShapeType="1"/>
            </p:cNvSpPr>
            <p:nvPr/>
          </p:nvSpPr>
          <p:spPr bwMode="auto">
            <a:xfrm flipH="1">
              <a:off x="3535" y="2496"/>
              <a:ext cx="9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3" name="Line 58"/>
            <p:cNvSpPr>
              <a:spLocks noChangeShapeType="1"/>
            </p:cNvSpPr>
            <p:nvPr/>
          </p:nvSpPr>
          <p:spPr bwMode="auto">
            <a:xfrm>
              <a:off x="3633" y="2496"/>
              <a:ext cx="147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4" name="Line 59"/>
            <p:cNvSpPr>
              <a:spLocks noChangeShapeType="1"/>
            </p:cNvSpPr>
            <p:nvPr/>
          </p:nvSpPr>
          <p:spPr bwMode="auto">
            <a:xfrm flipH="1">
              <a:off x="3975" y="2496"/>
              <a:ext cx="9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5" name="Line 60"/>
            <p:cNvSpPr>
              <a:spLocks noChangeShapeType="1"/>
            </p:cNvSpPr>
            <p:nvPr/>
          </p:nvSpPr>
          <p:spPr bwMode="auto">
            <a:xfrm>
              <a:off x="4073" y="2496"/>
              <a:ext cx="147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6" name="Line 61"/>
            <p:cNvSpPr>
              <a:spLocks noChangeShapeType="1"/>
            </p:cNvSpPr>
            <p:nvPr/>
          </p:nvSpPr>
          <p:spPr bwMode="auto">
            <a:xfrm flipH="1">
              <a:off x="4513" y="2496"/>
              <a:ext cx="9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7" name="Line 62"/>
            <p:cNvSpPr>
              <a:spLocks noChangeShapeType="1"/>
            </p:cNvSpPr>
            <p:nvPr/>
          </p:nvSpPr>
          <p:spPr bwMode="auto">
            <a:xfrm>
              <a:off x="4611" y="2496"/>
              <a:ext cx="147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8" name="Rectangle 63"/>
            <p:cNvSpPr>
              <a:spLocks noChangeArrowheads="1"/>
            </p:cNvSpPr>
            <p:nvPr/>
          </p:nvSpPr>
          <p:spPr bwMode="auto">
            <a:xfrm>
              <a:off x="357" y="2870"/>
              <a:ext cx="25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 </a:t>
              </a:r>
              <a:r>
                <a:rPr lang="en-US" sz="1800" dirty="0" smtClean="0"/>
                <a:t> </a:t>
              </a:r>
              <a:r>
                <a:rPr lang="en-US" sz="1800" i="1" dirty="0" smtClean="0"/>
                <a:t>c</a:t>
              </a:r>
              <a:endParaRPr lang="en-US" sz="1800" i="1" dirty="0">
                <a:solidFill>
                  <a:schemeClr val="tx1"/>
                </a:solidFill>
                <a:latin typeface="Arial Rounded MT Bold" pitchFamily="34" charset="0"/>
              </a:endParaRPr>
            </a:p>
          </p:txBody>
        </p:sp>
        <p:sp>
          <p:nvSpPr>
            <p:cNvPr id="42039" name="Rectangle 64"/>
            <p:cNvSpPr>
              <a:spLocks noChangeArrowheads="1"/>
            </p:cNvSpPr>
            <p:nvPr/>
          </p:nvSpPr>
          <p:spPr bwMode="auto">
            <a:xfrm>
              <a:off x="4653" y="2832"/>
              <a:ext cx="18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i="1" dirty="0"/>
                <a:t>c</a:t>
              </a:r>
            </a:p>
          </p:txBody>
        </p:sp>
        <p:sp>
          <p:nvSpPr>
            <p:cNvPr id="42040" name="Line 65"/>
            <p:cNvSpPr>
              <a:spLocks noChangeShapeType="1"/>
            </p:cNvSpPr>
            <p:nvPr/>
          </p:nvSpPr>
          <p:spPr bwMode="auto">
            <a:xfrm>
              <a:off x="895" y="3024"/>
              <a:ext cx="3618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993" name="Line 66"/>
          <p:cNvSpPr>
            <a:spLocks noChangeShapeType="1"/>
          </p:cNvSpPr>
          <p:nvPr/>
        </p:nvSpPr>
        <p:spPr bwMode="auto">
          <a:xfrm flipV="1">
            <a:off x="7461250" y="5410199"/>
            <a:ext cx="234950" cy="1587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4" name="Rectangle 67"/>
          <p:cNvSpPr>
            <a:spLocks noChangeArrowheads="1"/>
          </p:cNvSpPr>
          <p:nvPr/>
        </p:nvSpPr>
        <p:spPr bwMode="auto">
          <a:xfrm>
            <a:off x="7696200" y="5181600"/>
            <a:ext cx="13716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2000" b="1" i="1" dirty="0">
                <a:solidFill>
                  <a:schemeClr val="tx1"/>
                </a:solidFill>
                <a:latin typeface="Times New Roman" pitchFamily="18" charset="0"/>
              </a:rPr>
              <a:t>k</a:t>
            </a:r>
            <a:r>
              <a:rPr lang="en-US" sz="2000" b="1" dirty="0">
                <a:solidFill>
                  <a:schemeClr val="tx1"/>
                </a:solidFill>
                <a:latin typeface="Symbol" pitchFamily="18" charset="2"/>
              </a:rPr>
              <a:t>  2</a:t>
            </a:r>
            <a:r>
              <a:rPr lang="en-US" sz="2000" b="1" i="1" baseline="30000" dirty="0">
                <a:solidFill>
                  <a:schemeClr val="tx1"/>
                </a:solidFill>
                <a:latin typeface="Times New Roman" pitchFamily="18" charset="0"/>
              </a:rPr>
              <a:t>k</a:t>
            </a:r>
            <a:r>
              <a:rPr lang="en-US" sz="2000" b="1" dirty="0">
                <a:solidFill>
                  <a:schemeClr val="tx1"/>
                </a:solidFill>
                <a:latin typeface="Symbol" pitchFamily="18" charset="2"/>
              </a:rPr>
              <a:t>  </a:t>
            </a:r>
            <a:r>
              <a:rPr lang="en-US" sz="2000" b="1" dirty="0" smtClean="0">
                <a:solidFill>
                  <a:schemeClr val="tx1"/>
                </a:solidFill>
                <a:latin typeface="Symbol" pitchFamily="18" charset="2"/>
              </a:rPr>
              <a:t> </a:t>
            </a:r>
            <a:r>
              <a:rPr lang="en-US" dirty="0">
                <a:latin typeface="Symbol" pitchFamily="18" charset="2"/>
              </a:rPr>
              <a:t> </a:t>
            </a:r>
            <a:r>
              <a:rPr lang="en-US" i="1" dirty="0" err="1" smtClean="0"/>
              <a:t>cn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1995" name="Text Box 68"/>
          <p:cNvSpPr txBox="1">
            <a:spLocks noChangeArrowheads="1"/>
          </p:cNvSpPr>
          <p:nvPr/>
        </p:nvSpPr>
        <p:spPr bwMode="auto">
          <a:xfrm>
            <a:off x="7467600" y="1355725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d  </a:t>
            </a:r>
            <a:r>
              <a:rPr lang="en-US" sz="2400" i="1">
                <a:solidFill>
                  <a:schemeClr val="tx1"/>
                </a:solidFill>
                <a:latin typeface="Times New Roman" pitchFamily="18" charset="0"/>
              </a:rPr>
              <a:t>n</a:t>
            </a:r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d  </a:t>
            </a:r>
            <a:r>
              <a:rPr lang="en-US" sz="2400" i="1">
                <a:solidFill>
                  <a:schemeClr val="tx1"/>
                </a:solidFill>
                <a:latin typeface="Times New Roman" pitchFamily="18" charset="0"/>
              </a:rPr>
              <a:t>T</a:t>
            </a:r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lang="en-US" sz="2400" i="1">
                <a:solidFill>
                  <a:schemeClr val="tx1"/>
                </a:solidFill>
                <a:latin typeface="Times New Roman" pitchFamily="18" charset="0"/>
              </a:rPr>
              <a:t>n</a:t>
            </a:r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)     </a:t>
            </a:r>
          </a:p>
        </p:txBody>
      </p:sp>
      <p:sp>
        <p:nvSpPr>
          <p:cNvPr id="69" name="Line 49"/>
          <p:cNvSpPr>
            <a:spLocks noChangeShapeType="1"/>
          </p:cNvSpPr>
          <p:nvPr/>
        </p:nvSpPr>
        <p:spPr bwMode="auto">
          <a:xfrm flipH="1">
            <a:off x="399256" y="4626665"/>
            <a:ext cx="155575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7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914400"/>
          </a:xfrm>
          <a:noFill/>
        </p:spPr>
        <p:txBody>
          <a:bodyPr lIns="92075" tIns="46038" rIns="92075" bIns="46038"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举</a:t>
            </a:r>
            <a:r>
              <a:rPr lang="zh-CN" altLang="en-US" sz="3600" b="1" dirty="0" smtClean="0">
                <a:solidFill>
                  <a:srgbClr val="0000CC"/>
                </a:solidFill>
              </a:rPr>
              <a:t>例</a:t>
            </a:r>
            <a:r>
              <a:rPr lang="en-US" sz="3600" b="1" dirty="0" smtClean="0">
                <a:solidFill>
                  <a:srgbClr val="0000CC"/>
                </a:solidFill>
              </a:rPr>
              <a:t>: </a:t>
            </a:r>
            <a:r>
              <a:rPr lang="en-US" sz="3600" b="1" i="1" dirty="0" smtClean="0">
                <a:solidFill>
                  <a:srgbClr val="0000CC"/>
                </a:solidFill>
              </a:rPr>
              <a:t>T</a:t>
            </a:r>
            <a:r>
              <a:rPr lang="en-US" sz="3600" b="1" dirty="0" smtClean="0">
                <a:solidFill>
                  <a:srgbClr val="0000CC"/>
                </a:solidFill>
              </a:rPr>
              <a:t>(</a:t>
            </a:r>
            <a:r>
              <a:rPr lang="en-US" sz="3600" b="1" i="1" dirty="0" smtClean="0">
                <a:solidFill>
                  <a:srgbClr val="0000CC"/>
                </a:solidFill>
              </a:rPr>
              <a:t>n</a:t>
            </a:r>
            <a:r>
              <a:rPr lang="en-US" sz="3600" b="1" dirty="0" smtClean="0">
                <a:solidFill>
                  <a:srgbClr val="0000CC"/>
                </a:solidFill>
              </a:rPr>
              <a:t>) = 2</a:t>
            </a:r>
            <a:r>
              <a:rPr lang="en-US" sz="3600" b="1" i="1" dirty="0" smtClean="0">
                <a:solidFill>
                  <a:srgbClr val="0000CC"/>
                </a:solidFill>
              </a:rPr>
              <a:t>T</a:t>
            </a:r>
            <a:r>
              <a:rPr lang="en-US" sz="3600" b="1" dirty="0" smtClean="0">
                <a:solidFill>
                  <a:srgbClr val="0000CC"/>
                </a:solidFill>
              </a:rPr>
              <a:t>(</a:t>
            </a:r>
            <a:r>
              <a:rPr lang="en-US" sz="3600" b="1" i="1" dirty="0" smtClean="0">
                <a:solidFill>
                  <a:srgbClr val="0000CC"/>
                </a:solidFill>
              </a:rPr>
              <a:t>n</a:t>
            </a:r>
            <a:r>
              <a:rPr lang="en-US" sz="3600" b="1" dirty="0" smtClean="0">
                <a:solidFill>
                  <a:srgbClr val="0000CC"/>
                </a:solidFill>
              </a:rPr>
              <a:t>/2) </a:t>
            </a:r>
            <a:r>
              <a:rPr lang="en-US" sz="3600" b="1" i="1" dirty="0" smtClean="0">
                <a:solidFill>
                  <a:srgbClr val="0000CC"/>
                </a:solidFill>
              </a:rPr>
              <a:t>+ n</a:t>
            </a:r>
            <a:r>
              <a:rPr lang="en-US" sz="3600" b="1" baseline="30000" dirty="0" smtClean="0">
                <a:solidFill>
                  <a:srgbClr val="0000CC"/>
                </a:solidFill>
              </a:rPr>
              <a:t>2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98825" y="1371600"/>
            <a:ext cx="4309260" cy="1605307"/>
            <a:chOff x="3298825" y="1371600"/>
            <a:chExt cx="4309260" cy="1605307"/>
          </a:xfrm>
        </p:grpSpPr>
        <p:sp>
          <p:nvSpPr>
            <p:cNvPr id="5124" name="Line 3"/>
            <p:cNvSpPr>
              <a:spLocks noChangeShapeType="1"/>
            </p:cNvSpPr>
            <p:nvPr/>
          </p:nvSpPr>
          <p:spPr bwMode="auto">
            <a:xfrm>
              <a:off x="5676900" y="1814513"/>
              <a:ext cx="1295400" cy="685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5125" name="Line 4"/>
            <p:cNvSpPr>
              <a:spLocks noChangeShapeType="1"/>
            </p:cNvSpPr>
            <p:nvPr/>
          </p:nvSpPr>
          <p:spPr bwMode="auto">
            <a:xfrm flipH="1">
              <a:off x="3924300" y="1814513"/>
              <a:ext cx="1295400" cy="762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5126" name="Rectangle 5"/>
            <p:cNvSpPr>
              <a:spLocks noChangeArrowheads="1"/>
            </p:cNvSpPr>
            <p:nvPr/>
          </p:nvSpPr>
          <p:spPr bwMode="auto">
            <a:xfrm>
              <a:off x="5280025" y="1371600"/>
              <a:ext cx="613951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 b="1" i="1" dirty="0">
                  <a:solidFill>
                    <a:schemeClr val="tx1"/>
                  </a:solidFill>
                  <a:cs typeface="Arial" charset="0"/>
                </a:rPr>
                <a:t>n</a:t>
              </a:r>
              <a:r>
                <a:rPr lang="en-US" sz="2400" b="1" baseline="30000" dirty="0">
                  <a:solidFill>
                    <a:schemeClr val="tx1"/>
                  </a:solidFill>
                  <a:cs typeface="Arial" charset="0"/>
                </a:rPr>
                <a:t>2</a:t>
              </a:r>
              <a:r>
                <a:rPr lang="en-US" sz="2400" dirty="0">
                  <a:solidFill>
                    <a:schemeClr val="tx1"/>
                  </a:solidFill>
                  <a:latin typeface="Times New Roman" pitchFamily="18" charset="0"/>
                </a:rPr>
                <a:t>  </a:t>
              </a:r>
            </a:p>
          </p:txBody>
        </p:sp>
        <p:sp>
          <p:nvSpPr>
            <p:cNvPr id="5127" name="Rectangle 6"/>
            <p:cNvSpPr>
              <a:spLocks noChangeArrowheads="1"/>
            </p:cNvSpPr>
            <p:nvPr/>
          </p:nvSpPr>
          <p:spPr bwMode="auto">
            <a:xfrm>
              <a:off x="3298825" y="2514600"/>
              <a:ext cx="1065997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 b="1" i="1" dirty="0">
                  <a:solidFill>
                    <a:schemeClr val="tx1"/>
                  </a:solidFill>
                  <a:cs typeface="Arial" charset="0"/>
                </a:rPr>
                <a:t>T</a:t>
              </a:r>
              <a:r>
                <a:rPr lang="en-US" sz="2400" b="1" dirty="0">
                  <a:solidFill>
                    <a:schemeClr val="tx1"/>
                  </a:solidFill>
                  <a:cs typeface="Arial" charset="0"/>
                </a:rPr>
                <a:t>(</a:t>
              </a:r>
              <a:r>
                <a:rPr lang="en-US" sz="2400" b="1" i="1" dirty="0">
                  <a:solidFill>
                    <a:schemeClr val="tx1"/>
                  </a:solidFill>
                  <a:cs typeface="Arial" charset="0"/>
                </a:rPr>
                <a:t>n</a:t>
              </a:r>
              <a:r>
                <a:rPr lang="en-US" sz="2400" b="1" dirty="0">
                  <a:solidFill>
                    <a:schemeClr val="tx1"/>
                  </a:solidFill>
                  <a:cs typeface="Arial" charset="0"/>
                </a:rPr>
                <a:t>/2)</a:t>
              </a:r>
              <a:r>
                <a:rPr lang="en-US" sz="24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5128" name="Rectangle 7"/>
            <p:cNvSpPr>
              <a:spLocks noChangeArrowheads="1"/>
            </p:cNvSpPr>
            <p:nvPr/>
          </p:nvSpPr>
          <p:spPr bwMode="auto">
            <a:xfrm>
              <a:off x="6542088" y="2514600"/>
              <a:ext cx="1065997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 b="1" i="1" dirty="0">
                  <a:solidFill>
                    <a:schemeClr val="tx1"/>
                  </a:solidFill>
                  <a:cs typeface="Arial" charset="0"/>
                </a:rPr>
                <a:t>T</a:t>
              </a:r>
              <a:r>
                <a:rPr lang="en-US" sz="2400" b="1" dirty="0">
                  <a:solidFill>
                    <a:schemeClr val="tx1"/>
                  </a:solidFill>
                  <a:cs typeface="Arial" charset="0"/>
                </a:rPr>
                <a:t>(</a:t>
              </a:r>
              <a:r>
                <a:rPr lang="en-US" sz="2400" b="1" i="1" dirty="0">
                  <a:solidFill>
                    <a:schemeClr val="tx1"/>
                  </a:solidFill>
                  <a:cs typeface="Arial" charset="0"/>
                </a:rPr>
                <a:t>n</a:t>
              </a:r>
              <a:r>
                <a:rPr lang="en-US" sz="2400" b="1" dirty="0">
                  <a:solidFill>
                    <a:schemeClr val="tx1"/>
                  </a:solidFill>
                  <a:cs typeface="Arial" charset="0"/>
                </a:rPr>
                <a:t>/2)</a:t>
              </a:r>
              <a:r>
                <a:rPr lang="en-US" sz="24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81262" y="5939135"/>
            <a:ext cx="7572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Let </a:t>
            </a:r>
            <a:r>
              <a:rPr lang="en-US" sz="2400" i="1" dirty="0" smtClean="0"/>
              <a:t>n</a:t>
            </a:r>
            <a:r>
              <a:rPr lang="en-US" sz="2400" dirty="0" smtClean="0"/>
              <a:t> = 2</a:t>
            </a:r>
            <a:r>
              <a:rPr lang="en-US" sz="2400" i="1" baseline="30000" dirty="0" smtClean="0"/>
              <a:t>k</a:t>
            </a:r>
            <a:r>
              <a:rPr lang="en-US" sz="2400" dirty="0" smtClean="0"/>
              <a:t>. Then </a:t>
            </a:r>
            <a:r>
              <a:rPr lang="en-US" sz="2400" i="1" dirty="0" smtClean="0"/>
              <a:t>k</a:t>
            </a:r>
            <a:r>
              <a:rPr lang="en-US" sz="2400" dirty="0" smtClean="0"/>
              <a:t> = </a:t>
            </a:r>
            <a:r>
              <a:rPr lang="en-US" sz="2400" dirty="0" err="1" smtClean="0"/>
              <a:t>lg</a:t>
            </a:r>
            <a:r>
              <a:rPr lang="en-US" sz="2400" dirty="0" smtClean="0"/>
              <a:t> </a:t>
            </a:r>
            <a:r>
              <a:rPr lang="en-US" sz="2400" i="1" dirty="0" smtClean="0"/>
              <a:t>n</a:t>
            </a:r>
            <a:r>
              <a:rPr lang="en-US" sz="2400" dirty="0" smtClean="0"/>
              <a:t> , </a:t>
            </a:r>
            <a:r>
              <a:rPr lang="en-US" sz="2400" i="1" dirty="0" smtClean="0"/>
              <a:t>n</a:t>
            </a:r>
            <a:r>
              <a:rPr lang="en-US" sz="2400" dirty="0" smtClean="0"/>
              <a:t>/2</a:t>
            </a:r>
            <a:r>
              <a:rPr lang="en-US" sz="2400" i="1" baseline="30000" dirty="0" smtClean="0"/>
              <a:t>k</a:t>
            </a:r>
            <a:r>
              <a:rPr lang="en-US" sz="2400" dirty="0" smtClean="0"/>
              <a:t> = 1, </a:t>
            </a:r>
            <a:r>
              <a:rPr lang="en-US" sz="2400" i="1" dirty="0" smtClean="0"/>
              <a:t>T</a:t>
            </a:r>
            <a:r>
              <a:rPr lang="en-US" sz="2400" dirty="0" smtClean="0"/>
              <a:t>(</a:t>
            </a:r>
            <a:r>
              <a:rPr lang="en-US" sz="2400" i="1" dirty="0" smtClean="0"/>
              <a:t>n</a:t>
            </a:r>
            <a:r>
              <a:rPr lang="en-US" sz="2400" dirty="0" smtClean="0"/>
              <a:t>/ </a:t>
            </a:r>
            <a:r>
              <a:rPr lang="en-US" sz="2400" dirty="0"/>
              <a:t>2</a:t>
            </a:r>
            <a:r>
              <a:rPr lang="en-US" sz="2400" i="1" baseline="30000" dirty="0"/>
              <a:t>k</a:t>
            </a:r>
            <a:r>
              <a:rPr lang="en-US" sz="2400" dirty="0" smtClean="0"/>
              <a:t>) = </a:t>
            </a:r>
            <a:r>
              <a:rPr lang="en-US" sz="2400" i="1" dirty="0" smtClean="0"/>
              <a:t>T</a:t>
            </a:r>
            <a:r>
              <a:rPr lang="en-US" sz="2400" dirty="0" smtClean="0"/>
              <a:t>(1) = </a:t>
            </a:r>
            <a:r>
              <a:rPr lang="en-US" sz="2400" dirty="0" smtClean="0">
                <a:sym typeface="Symbol"/>
              </a:rPr>
              <a:t>(1).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2651125" y="3124200"/>
            <a:ext cx="6027778" cy="2519707"/>
            <a:chOff x="2651125" y="3124200"/>
            <a:chExt cx="6027778" cy="2519707"/>
          </a:xfrm>
        </p:grpSpPr>
        <p:sp>
          <p:nvSpPr>
            <p:cNvPr id="9" name="Line 3"/>
            <p:cNvSpPr>
              <a:spLocks noChangeShapeType="1"/>
            </p:cNvSpPr>
            <p:nvPr/>
          </p:nvSpPr>
          <p:spPr bwMode="auto">
            <a:xfrm>
              <a:off x="5791200" y="3505200"/>
              <a:ext cx="1295400" cy="685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0" name="Line 4"/>
            <p:cNvSpPr>
              <a:spLocks noChangeShapeType="1"/>
            </p:cNvSpPr>
            <p:nvPr/>
          </p:nvSpPr>
          <p:spPr bwMode="auto">
            <a:xfrm flipH="1">
              <a:off x="4175124" y="3505200"/>
              <a:ext cx="1158875" cy="685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1" name="Line 5"/>
            <p:cNvSpPr>
              <a:spLocks noChangeShapeType="1"/>
            </p:cNvSpPr>
            <p:nvPr/>
          </p:nvSpPr>
          <p:spPr bwMode="auto">
            <a:xfrm>
              <a:off x="4200525" y="4724400"/>
              <a:ext cx="6858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2" name="Line 6"/>
            <p:cNvSpPr>
              <a:spLocks noChangeShapeType="1"/>
            </p:cNvSpPr>
            <p:nvPr/>
          </p:nvSpPr>
          <p:spPr bwMode="auto">
            <a:xfrm flipH="1">
              <a:off x="3133725" y="4724400"/>
              <a:ext cx="6858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7629525" y="4724400"/>
              <a:ext cx="6858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 flipH="1">
              <a:off x="6562725" y="4724400"/>
              <a:ext cx="6858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5334000" y="3124200"/>
              <a:ext cx="537006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 b="1" i="1">
                  <a:solidFill>
                    <a:schemeClr val="tx1"/>
                  </a:solidFill>
                  <a:cs typeface="Arial" charset="0"/>
                </a:rPr>
                <a:t>n</a:t>
              </a:r>
              <a:r>
                <a:rPr lang="en-US" sz="2400" b="1" baseline="30000">
                  <a:solidFill>
                    <a:schemeClr val="tx1"/>
                  </a:solidFill>
                  <a:cs typeface="Arial" charset="0"/>
                </a:rPr>
                <a:t>2</a:t>
              </a:r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3565525" y="4171606"/>
              <a:ext cx="981038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 b="1" dirty="0">
                  <a:solidFill>
                    <a:schemeClr val="tx1"/>
                  </a:solidFill>
                  <a:latin typeface="Times New Roman" pitchFamily="18" charset="0"/>
                </a:rPr>
                <a:t>(</a:t>
              </a:r>
              <a:r>
                <a:rPr lang="en-US" sz="2400" b="1" i="1" dirty="0">
                  <a:solidFill>
                    <a:schemeClr val="tx1"/>
                  </a:solidFill>
                  <a:latin typeface="Times New Roman" pitchFamily="18" charset="0"/>
                </a:rPr>
                <a:t>n</a:t>
              </a:r>
              <a:r>
                <a:rPr lang="en-US" sz="2400" b="1" dirty="0">
                  <a:solidFill>
                    <a:schemeClr val="tx1"/>
                  </a:solidFill>
                  <a:latin typeface="Times New Roman" pitchFamily="18" charset="0"/>
                </a:rPr>
                <a:t>/2)</a:t>
              </a:r>
              <a:r>
                <a:rPr lang="en-US" sz="2400" b="1" baseline="30000" dirty="0">
                  <a:solidFill>
                    <a:schemeClr val="tx1"/>
                  </a:solidFill>
                  <a:latin typeface="Times New Roman" pitchFamily="18" charset="0"/>
                </a:rPr>
                <a:t>2</a:t>
              </a:r>
              <a:r>
                <a:rPr lang="en-US" sz="2400" b="1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2651125" y="5181600"/>
              <a:ext cx="1065997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 b="1" i="1" dirty="0">
                  <a:solidFill>
                    <a:schemeClr val="tx1"/>
                  </a:solidFill>
                  <a:latin typeface="Times New Roman" pitchFamily="18" charset="0"/>
                </a:rPr>
                <a:t>T</a:t>
              </a:r>
              <a:r>
                <a:rPr lang="en-US" sz="2400" b="1" dirty="0">
                  <a:solidFill>
                    <a:schemeClr val="tx1"/>
                  </a:solidFill>
                  <a:latin typeface="Times New Roman" pitchFamily="18" charset="0"/>
                </a:rPr>
                <a:t>(</a:t>
              </a:r>
              <a:r>
                <a:rPr lang="en-US" sz="2400" b="1" i="1" dirty="0">
                  <a:solidFill>
                    <a:schemeClr val="tx1"/>
                  </a:solidFill>
                  <a:latin typeface="Times New Roman" pitchFamily="18" charset="0"/>
                </a:rPr>
                <a:t>n</a:t>
              </a:r>
              <a:r>
                <a:rPr lang="en-US" sz="2400" b="1" dirty="0">
                  <a:solidFill>
                    <a:schemeClr val="tx1"/>
                  </a:solidFill>
                  <a:latin typeface="Times New Roman" pitchFamily="18" charset="0"/>
                </a:rPr>
                <a:t>/4)</a:t>
              </a:r>
              <a:r>
                <a:rPr lang="en-US" sz="24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6894513" y="4171606"/>
              <a:ext cx="981038" cy="831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 b="1" dirty="0">
                  <a:solidFill>
                    <a:schemeClr val="tx1"/>
                  </a:solidFill>
                  <a:latin typeface="Times New Roman" pitchFamily="18" charset="0"/>
                </a:rPr>
                <a:t>(</a:t>
              </a:r>
              <a:r>
                <a:rPr lang="en-US" sz="2400" b="1" i="1" dirty="0">
                  <a:solidFill>
                    <a:schemeClr val="tx1"/>
                  </a:solidFill>
                  <a:latin typeface="Times New Roman" pitchFamily="18" charset="0"/>
                </a:rPr>
                <a:t>n</a:t>
              </a:r>
              <a:r>
                <a:rPr lang="en-US" sz="2400" b="1" dirty="0">
                  <a:solidFill>
                    <a:schemeClr val="tx1"/>
                  </a:solidFill>
                  <a:latin typeface="Times New Roman" pitchFamily="18" charset="0"/>
                </a:rPr>
                <a:t>/2)</a:t>
              </a:r>
              <a:r>
                <a:rPr lang="en-US" sz="2400" b="1" baseline="30000" dirty="0">
                  <a:solidFill>
                    <a:schemeClr val="tx1"/>
                  </a:solidFill>
                  <a:latin typeface="Times New Roman" pitchFamily="18" charset="0"/>
                </a:rPr>
                <a:t>2</a:t>
              </a:r>
              <a:r>
                <a:rPr lang="en-US" sz="2400" b="1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</a:p>
            <a:p>
              <a:endParaRPr lang="en-US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4337050" y="5181600"/>
              <a:ext cx="989053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 b="1" i="1" dirty="0">
                  <a:solidFill>
                    <a:schemeClr val="tx1"/>
                  </a:solidFill>
                  <a:latin typeface="Times New Roman" pitchFamily="18" charset="0"/>
                </a:rPr>
                <a:t>T</a:t>
              </a:r>
              <a:r>
                <a:rPr lang="en-US" sz="2400" b="1" dirty="0">
                  <a:solidFill>
                    <a:schemeClr val="tx1"/>
                  </a:solidFill>
                  <a:latin typeface="Times New Roman" pitchFamily="18" charset="0"/>
                </a:rPr>
                <a:t>(</a:t>
              </a:r>
              <a:r>
                <a:rPr lang="en-US" sz="2400" b="1" i="1" dirty="0">
                  <a:solidFill>
                    <a:schemeClr val="tx1"/>
                  </a:solidFill>
                  <a:latin typeface="Times New Roman" pitchFamily="18" charset="0"/>
                </a:rPr>
                <a:t>n</a:t>
              </a:r>
              <a:r>
                <a:rPr lang="en-US" sz="2400" b="1" dirty="0">
                  <a:solidFill>
                    <a:schemeClr val="tx1"/>
                  </a:solidFill>
                  <a:latin typeface="Times New Roman" pitchFamily="18" charset="0"/>
                </a:rPr>
                <a:t>/4)</a:t>
              </a: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5937250" y="5181600"/>
              <a:ext cx="989053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 b="1" i="1" dirty="0">
                  <a:solidFill>
                    <a:schemeClr val="tx1"/>
                  </a:solidFill>
                  <a:latin typeface="Times New Roman" pitchFamily="18" charset="0"/>
                </a:rPr>
                <a:t>T</a:t>
              </a:r>
              <a:r>
                <a:rPr lang="en-US" sz="2400" b="1" dirty="0">
                  <a:solidFill>
                    <a:schemeClr val="tx1"/>
                  </a:solidFill>
                  <a:latin typeface="Times New Roman" pitchFamily="18" charset="0"/>
                </a:rPr>
                <a:t>(</a:t>
              </a:r>
              <a:r>
                <a:rPr lang="en-US" sz="2400" b="1" i="1" dirty="0">
                  <a:solidFill>
                    <a:schemeClr val="tx1"/>
                  </a:solidFill>
                  <a:latin typeface="Times New Roman" pitchFamily="18" charset="0"/>
                </a:rPr>
                <a:t>n</a:t>
              </a:r>
              <a:r>
                <a:rPr lang="en-US" sz="2400" b="1" dirty="0">
                  <a:solidFill>
                    <a:schemeClr val="tx1"/>
                  </a:solidFill>
                  <a:latin typeface="Times New Roman" pitchFamily="18" charset="0"/>
                </a:rPr>
                <a:t>/4)</a:t>
              </a:r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7689850" y="5181600"/>
              <a:ext cx="989053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 b="1" i="1" dirty="0">
                  <a:solidFill>
                    <a:schemeClr val="tx1"/>
                  </a:solidFill>
                  <a:latin typeface="Times New Roman" pitchFamily="18" charset="0"/>
                </a:rPr>
                <a:t>T</a:t>
              </a:r>
              <a:r>
                <a:rPr lang="en-US" sz="2400" b="1" dirty="0">
                  <a:solidFill>
                    <a:schemeClr val="tx1"/>
                  </a:solidFill>
                  <a:latin typeface="Times New Roman" pitchFamily="18" charset="0"/>
                </a:rPr>
                <a:t>(</a:t>
              </a:r>
              <a:r>
                <a:rPr lang="en-US" sz="2400" b="1" i="1" dirty="0">
                  <a:solidFill>
                    <a:schemeClr val="tx1"/>
                  </a:solidFill>
                  <a:latin typeface="Times New Roman" pitchFamily="18" charset="0"/>
                </a:rPr>
                <a:t>n</a:t>
              </a:r>
              <a:r>
                <a:rPr lang="en-US" sz="2400" b="1" dirty="0">
                  <a:solidFill>
                    <a:schemeClr val="tx1"/>
                  </a:solidFill>
                  <a:latin typeface="Times New Roman" pitchFamily="18" charset="0"/>
                </a:rPr>
                <a:t>/4)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57200" y="2057400"/>
            <a:ext cx="183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第一层展开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81000" y="4038600"/>
            <a:ext cx="183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第二层展开</a:t>
            </a:r>
            <a:r>
              <a:rPr lang="en-US" sz="2400" dirty="0" smtClean="0"/>
              <a:t>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947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/>
      <p:bldP spid="3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295400"/>
            <a:ext cx="4876801" cy="517525"/>
          </a:xfrm>
          <a:noFill/>
        </p:spPr>
        <p:txBody>
          <a:bodyPr lIns="92075" tIns="46038" rIns="92075" bIns="46038"/>
          <a:lstStyle/>
          <a:p>
            <a:r>
              <a:rPr lang="zh-CN" altLang="en-US" sz="2400" b="1" dirty="0" smtClean="0"/>
              <a:t>递归树</a:t>
            </a:r>
            <a:r>
              <a:rPr lang="en-US" sz="2400" b="1" i="1" dirty="0" smtClean="0"/>
              <a:t>T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498363" y="1752600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cs typeface="Arial" charset="0"/>
              </a:rPr>
              <a:t>0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457200" y="2590800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cs typeface="Arial" charset="0"/>
              </a:rPr>
              <a:t>1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457200" y="3576293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cs typeface="Arial" charset="0"/>
              </a:rPr>
              <a:t>2</a:t>
            </a: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241139" y="4641639"/>
            <a:ext cx="673261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 b="1" dirty="0" err="1" smtClean="0">
                <a:solidFill>
                  <a:schemeClr val="tx1"/>
                </a:solidFill>
                <a:cs typeface="Arial" charset="0"/>
              </a:rPr>
              <a:t>lg</a:t>
            </a:r>
            <a:r>
              <a:rPr lang="en-US" sz="2400" b="1" dirty="0" smtClean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2400" b="1" i="1" dirty="0" smtClean="0">
                <a:solidFill>
                  <a:schemeClr val="tx1"/>
                </a:solidFill>
                <a:cs typeface="Arial" charset="0"/>
              </a:rPr>
              <a:t>n</a:t>
            </a:r>
            <a:endParaRPr lang="en-US" sz="2400" b="1" i="1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4157663" y="2057400"/>
            <a:ext cx="1112837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 flipH="1">
            <a:off x="2617787" y="2057400"/>
            <a:ext cx="1082674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>
            <a:off x="2405063" y="3124200"/>
            <a:ext cx="6858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 flipH="1">
            <a:off x="1338263" y="3124200"/>
            <a:ext cx="685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>
            <a:off x="5834063" y="3124200"/>
            <a:ext cx="6858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 flipH="1">
            <a:off x="4767263" y="3124200"/>
            <a:ext cx="685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3684589" y="1676400"/>
            <a:ext cx="658812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sz="2400" b="1" i="1" dirty="0">
                <a:solidFill>
                  <a:schemeClr val="tx1"/>
                </a:solidFill>
                <a:cs typeface="Arial" charset="0"/>
              </a:rPr>
              <a:t>n</a:t>
            </a:r>
            <a:r>
              <a:rPr lang="en-US" sz="2400" b="1" baseline="30000" dirty="0">
                <a:solidFill>
                  <a:schemeClr val="tx1"/>
                </a:solidFill>
                <a:cs typeface="Arial" charset="0"/>
              </a:rPr>
              <a:t>2</a:t>
            </a:r>
            <a:r>
              <a:rPr lang="en-US" sz="2400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1954213" y="2590800"/>
            <a:ext cx="904094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</a:rPr>
              <a:t>n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</a:rPr>
              <a:t>/2)</a:t>
            </a:r>
            <a:r>
              <a:rPr lang="en-US" sz="2400" b="1" baseline="30000" dirty="0">
                <a:solidFill>
                  <a:schemeClr val="tx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5181600" y="2590800"/>
            <a:ext cx="904094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</a:rPr>
              <a:t>n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</a:rPr>
              <a:t>/2)</a:t>
            </a:r>
            <a:r>
              <a:rPr lang="en-US" sz="2400" b="1" baseline="30000" dirty="0">
                <a:solidFill>
                  <a:schemeClr val="tx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6161" name="Rectangle 17"/>
          <p:cNvSpPr>
            <a:spLocks noChangeArrowheads="1"/>
          </p:cNvSpPr>
          <p:nvPr/>
        </p:nvSpPr>
        <p:spPr bwMode="auto">
          <a:xfrm>
            <a:off x="2617788" y="3581400"/>
            <a:ext cx="904094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</a:rPr>
              <a:t>n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</a:rPr>
              <a:t>/4)</a:t>
            </a:r>
            <a:r>
              <a:rPr lang="en-US" sz="2400" b="1" baseline="30000" dirty="0">
                <a:solidFill>
                  <a:schemeClr val="tx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4141788" y="3581400"/>
            <a:ext cx="904094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</a:rPr>
              <a:t>n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</a:rPr>
              <a:t>/4)</a:t>
            </a:r>
            <a:r>
              <a:rPr lang="en-US" sz="2400" b="1" baseline="30000" dirty="0">
                <a:solidFill>
                  <a:schemeClr val="tx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6229350" y="3581400"/>
            <a:ext cx="904094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</a:rPr>
              <a:t>n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</a:rPr>
              <a:t>/4)</a:t>
            </a:r>
            <a:r>
              <a:rPr lang="en-US" sz="2400" b="1" baseline="30000" dirty="0">
                <a:solidFill>
                  <a:schemeClr val="tx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6164" name="Rectangle 20"/>
          <p:cNvSpPr>
            <a:spLocks noChangeArrowheads="1"/>
          </p:cNvSpPr>
          <p:nvPr/>
        </p:nvSpPr>
        <p:spPr bwMode="auto">
          <a:xfrm>
            <a:off x="1066800" y="3581400"/>
            <a:ext cx="981038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</a:rPr>
              <a:t>n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</a:rPr>
              <a:t>/4)</a:t>
            </a:r>
            <a:r>
              <a:rPr lang="en-US" sz="2400" b="1" baseline="30000" dirty="0">
                <a:solidFill>
                  <a:schemeClr val="tx1"/>
                </a:solidFill>
                <a:latin typeface="Times New Roman" pitchFamily="18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6165" name="Rectangle 21"/>
          <p:cNvSpPr>
            <a:spLocks noChangeArrowheads="1"/>
          </p:cNvSpPr>
          <p:nvPr/>
        </p:nvSpPr>
        <p:spPr bwMode="auto">
          <a:xfrm>
            <a:off x="7768794" y="1676400"/>
            <a:ext cx="537006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 b="1" i="1" dirty="0">
                <a:solidFill>
                  <a:schemeClr val="tx1"/>
                </a:solidFill>
                <a:cs typeface="Arial" charset="0"/>
              </a:rPr>
              <a:t>n</a:t>
            </a:r>
            <a:r>
              <a:rPr lang="en-US" sz="2400" b="1" baseline="30000" dirty="0">
                <a:solidFill>
                  <a:schemeClr val="tx1"/>
                </a:solidFill>
                <a:cs typeface="Arial" charset="0"/>
              </a:rPr>
              <a:t>2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166" name="Rectangle 22"/>
          <p:cNvSpPr>
            <a:spLocks noChangeArrowheads="1"/>
          </p:cNvSpPr>
          <p:nvPr/>
        </p:nvSpPr>
        <p:spPr bwMode="auto">
          <a:xfrm>
            <a:off x="7474930" y="2661893"/>
            <a:ext cx="121187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cs typeface="Arial" charset="0"/>
              </a:rPr>
              <a:t>(1/2) </a:t>
            </a:r>
            <a:r>
              <a:rPr lang="en-US" sz="2400" b="1" i="1" dirty="0">
                <a:solidFill>
                  <a:schemeClr val="tx1"/>
                </a:solidFill>
                <a:cs typeface="Arial" charset="0"/>
              </a:rPr>
              <a:t>n</a:t>
            </a:r>
            <a:r>
              <a:rPr lang="en-US" sz="2400" b="1" baseline="30000" dirty="0">
                <a:solidFill>
                  <a:schemeClr val="tx1"/>
                </a:solidFill>
                <a:cs typeface="Arial" charset="0"/>
              </a:rPr>
              <a:t>2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167" name="Rectangle 23"/>
          <p:cNvSpPr>
            <a:spLocks noChangeArrowheads="1"/>
          </p:cNvSpPr>
          <p:nvPr/>
        </p:nvSpPr>
        <p:spPr bwMode="auto">
          <a:xfrm>
            <a:off x="7703530" y="3581400"/>
            <a:ext cx="121187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 b="1">
                <a:solidFill>
                  <a:schemeClr val="tx1"/>
                </a:solidFill>
                <a:cs typeface="Arial" charset="0"/>
              </a:rPr>
              <a:t>(1/4) </a:t>
            </a:r>
            <a:r>
              <a:rPr lang="en-US" sz="2400" b="1" i="1">
                <a:solidFill>
                  <a:schemeClr val="tx1"/>
                </a:solidFill>
                <a:cs typeface="Arial" charset="0"/>
              </a:rPr>
              <a:t>n</a:t>
            </a:r>
            <a:r>
              <a:rPr lang="en-US" sz="2400" b="1" baseline="30000">
                <a:solidFill>
                  <a:schemeClr val="tx1"/>
                </a:solidFill>
                <a:cs typeface="Arial" charset="0"/>
              </a:rPr>
              <a:t>2</a:t>
            </a:r>
            <a:r>
              <a:rPr lang="en-US" sz="24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168" name="Rectangle 24"/>
          <p:cNvSpPr>
            <a:spLocks noChangeArrowheads="1"/>
          </p:cNvSpPr>
          <p:nvPr/>
        </p:nvSpPr>
        <p:spPr bwMode="auto">
          <a:xfrm>
            <a:off x="8001000" y="3886200"/>
            <a:ext cx="262892" cy="83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50000"/>
              </a:lnSpc>
            </a:pP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50000"/>
              </a:lnSpc>
            </a:pP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6170" name="Group 26"/>
          <p:cNvGrpSpPr>
            <a:grpSpLocks/>
          </p:cNvGrpSpPr>
          <p:nvPr/>
        </p:nvGrpSpPr>
        <p:grpSpPr bwMode="auto">
          <a:xfrm>
            <a:off x="838200" y="4114800"/>
            <a:ext cx="1295400" cy="457200"/>
            <a:chOff x="528" y="2592"/>
            <a:chExt cx="816" cy="288"/>
          </a:xfrm>
        </p:grpSpPr>
        <p:sp>
          <p:nvSpPr>
            <p:cNvPr id="6184" name="Line 27"/>
            <p:cNvSpPr>
              <a:spLocks noChangeShapeType="1"/>
            </p:cNvSpPr>
            <p:nvPr/>
          </p:nvSpPr>
          <p:spPr bwMode="auto">
            <a:xfrm flipH="1">
              <a:off x="528" y="2592"/>
              <a:ext cx="38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6185" name="Line 28"/>
            <p:cNvSpPr>
              <a:spLocks noChangeShapeType="1"/>
            </p:cNvSpPr>
            <p:nvPr/>
          </p:nvSpPr>
          <p:spPr bwMode="auto">
            <a:xfrm>
              <a:off x="960" y="2592"/>
              <a:ext cx="38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</p:grpSp>
      <p:sp>
        <p:nvSpPr>
          <p:cNvPr id="6171" name="Line 29"/>
          <p:cNvSpPr>
            <a:spLocks noChangeShapeType="1"/>
          </p:cNvSpPr>
          <p:nvPr/>
        </p:nvSpPr>
        <p:spPr bwMode="auto">
          <a:xfrm>
            <a:off x="5270500" y="1981200"/>
            <a:ext cx="18923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6172" name="Line 30"/>
          <p:cNvSpPr>
            <a:spLocks noChangeShapeType="1"/>
          </p:cNvSpPr>
          <p:nvPr/>
        </p:nvSpPr>
        <p:spPr bwMode="auto">
          <a:xfrm>
            <a:off x="6400800" y="28956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grpSp>
        <p:nvGrpSpPr>
          <p:cNvPr id="6174" name="Group 32"/>
          <p:cNvGrpSpPr>
            <a:grpSpLocks/>
          </p:cNvGrpSpPr>
          <p:nvPr/>
        </p:nvGrpSpPr>
        <p:grpSpPr bwMode="auto">
          <a:xfrm>
            <a:off x="2514600" y="4114800"/>
            <a:ext cx="1295400" cy="457200"/>
            <a:chOff x="1584" y="2592"/>
            <a:chExt cx="816" cy="288"/>
          </a:xfrm>
        </p:grpSpPr>
        <p:sp>
          <p:nvSpPr>
            <p:cNvPr id="6182" name="Line 33"/>
            <p:cNvSpPr>
              <a:spLocks noChangeShapeType="1"/>
            </p:cNvSpPr>
            <p:nvPr/>
          </p:nvSpPr>
          <p:spPr bwMode="auto">
            <a:xfrm flipH="1">
              <a:off x="1584" y="2592"/>
              <a:ext cx="38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6183" name="Line 34"/>
            <p:cNvSpPr>
              <a:spLocks noChangeShapeType="1"/>
            </p:cNvSpPr>
            <p:nvPr/>
          </p:nvSpPr>
          <p:spPr bwMode="auto">
            <a:xfrm>
              <a:off x="2016" y="2592"/>
              <a:ext cx="38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</p:grpSp>
      <p:grpSp>
        <p:nvGrpSpPr>
          <p:cNvPr id="6175" name="Group 35"/>
          <p:cNvGrpSpPr>
            <a:grpSpLocks/>
          </p:cNvGrpSpPr>
          <p:nvPr/>
        </p:nvGrpSpPr>
        <p:grpSpPr bwMode="auto">
          <a:xfrm>
            <a:off x="4114800" y="4114800"/>
            <a:ext cx="1295400" cy="457200"/>
            <a:chOff x="2592" y="2592"/>
            <a:chExt cx="816" cy="288"/>
          </a:xfrm>
        </p:grpSpPr>
        <p:sp>
          <p:nvSpPr>
            <p:cNvPr id="6180" name="Line 36"/>
            <p:cNvSpPr>
              <a:spLocks noChangeShapeType="1"/>
            </p:cNvSpPr>
            <p:nvPr/>
          </p:nvSpPr>
          <p:spPr bwMode="auto">
            <a:xfrm flipH="1">
              <a:off x="2592" y="2592"/>
              <a:ext cx="38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6181" name="Line 37"/>
            <p:cNvSpPr>
              <a:spLocks noChangeShapeType="1"/>
            </p:cNvSpPr>
            <p:nvPr/>
          </p:nvSpPr>
          <p:spPr bwMode="auto">
            <a:xfrm>
              <a:off x="3024" y="2592"/>
              <a:ext cx="38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</p:grpSp>
      <p:grpSp>
        <p:nvGrpSpPr>
          <p:cNvPr id="6176" name="Group 38"/>
          <p:cNvGrpSpPr>
            <a:grpSpLocks/>
          </p:cNvGrpSpPr>
          <p:nvPr/>
        </p:nvGrpSpPr>
        <p:grpSpPr bwMode="auto">
          <a:xfrm>
            <a:off x="6019800" y="4114800"/>
            <a:ext cx="1295400" cy="457200"/>
            <a:chOff x="3792" y="2592"/>
            <a:chExt cx="816" cy="288"/>
          </a:xfrm>
        </p:grpSpPr>
        <p:sp>
          <p:nvSpPr>
            <p:cNvPr id="6178" name="Line 39"/>
            <p:cNvSpPr>
              <a:spLocks noChangeShapeType="1"/>
            </p:cNvSpPr>
            <p:nvPr/>
          </p:nvSpPr>
          <p:spPr bwMode="auto">
            <a:xfrm flipH="1">
              <a:off x="3792" y="2592"/>
              <a:ext cx="38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6179" name="Line 40"/>
            <p:cNvSpPr>
              <a:spLocks noChangeShapeType="1"/>
            </p:cNvSpPr>
            <p:nvPr/>
          </p:nvSpPr>
          <p:spPr bwMode="auto">
            <a:xfrm>
              <a:off x="4224" y="2592"/>
              <a:ext cx="38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</p:grpSp>
      <p:sp>
        <p:nvSpPr>
          <p:cNvPr id="6177" name="Rectangle 41"/>
          <p:cNvSpPr>
            <a:spLocks noChangeArrowheads="1"/>
          </p:cNvSpPr>
          <p:nvPr/>
        </p:nvSpPr>
        <p:spPr bwMode="auto">
          <a:xfrm>
            <a:off x="453864" y="3886200"/>
            <a:ext cx="262892" cy="83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50000"/>
              </a:lnSpc>
            </a:pP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50000"/>
              </a:lnSpc>
            </a:pP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2" name="Rectangle 2"/>
          <p:cNvSpPr txBox="1">
            <a:spLocks noChangeArrowheads="1"/>
          </p:cNvSpPr>
          <p:nvPr/>
        </p:nvSpPr>
        <p:spPr bwMode="auto">
          <a:xfrm>
            <a:off x="609600" y="3048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zh-CN" altLang="en-US" sz="3600" dirty="0">
                <a:solidFill>
                  <a:srgbClr val="0000CC"/>
                </a:solidFill>
              </a:rPr>
              <a:t>举</a:t>
            </a:r>
            <a:r>
              <a:rPr lang="zh-CN" altLang="en-US" sz="3600" b="1" dirty="0" smtClean="0">
                <a:solidFill>
                  <a:srgbClr val="0000CC"/>
                </a:solidFill>
              </a:rPr>
              <a:t>例</a:t>
            </a:r>
            <a:r>
              <a:rPr lang="en-US" sz="3600" b="1" dirty="0" smtClean="0">
                <a:solidFill>
                  <a:srgbClr val="0000CC"/>
                </a:solidFill>
              </a:rPr>
              <a:t>: </a:t>
            </a:r>
            <a:r>
              <a:rPr lang="en-US" sz="3600" b="1" i="1" dirty="0" smtClean="0">
                <a:solidFill>
                  <a:srgbClr val="0000CC"/>
                </a:solidFill>
              </a:rPr>
              <a:t>T</a:t>
            </a:r>
            <a:r>
              <a:rPr lang="en-US" sz="3600" b="1" dirty="0" smtClean="0">
                <a:solidFill>
                  <a:srgbClr val="0000CC"/>
                </a:solidFill>
              </a:rPr>
              <a:t>(</a:t>
            </a:r>
            <a:r>
              <a:rPr lang="en-US" sz="3600" b="1" i="1" dirty="0" smtClean="0">
                <a:solidFill>
                  <a:srgbClr val="0000CC"/>
                </a:solidFill>
              </a:rPr>
              <a:t>n</a:t>
            </a:r>
            <a:r>
              <a:rPr lang="en-US" sz="3600" b="1" dirty="0" smtClean="0">
                <a:solidFill>
                  <a:srgbClr val="0000CC"/>
                </a:solidFill>
              </a:rPr>
              <a:t>) = 2</a:t>
            </a:r>
            <a:r>
              <a:rPr lang="en-US" sz="3600" b="1" i="1" dirty="0" smtClean="0">
                <a:solidFill>
                  <a:srgbClr val="0000CC"/>
                </a:solidFill>
              </a:rPr>
              <a:t>T</a:t>
            </a:r>
            <a:r>
              <a:rPr lang="en-US" sz="3600" b="1" dirty="0" smtClean="0">
                <a:solidFill>
                  <a:srgbClr val="0000CC"/>
                </a:solidFill>
              </a:rPr>
              <a:t>(</a:t>
            </a:r>
            <a:r>
              <a:rPr lang="en-US" sz="3600" b="1" i="1" dirty="0" smtClean="0">
                <a:solidFill>
                  <a:srgbClr val="0000CC"/>
                </a:solidFill>
              </a:rPr>
              <a:t>n</a:t>
            </a:r>
            <a:r>
              <a:rPr lang="en-US" sz="3600" b="1" dirty="0" smtClean="0">
                <a:solidFill>
                  <a:srgbClr val="0000CC"/>
                </a:solidFill>
              </a:rPr>
              <a:t>/2) </a:t>
            </a:r>
            <a:r>
              <a:rPr lang="en-US" sz="3600" b="1" i="1" dirty="0" smtClean="0">
                <a:solidFill>
                  <a:srgbClr val="0000CC"/>
                </a:solidFill>
              </a:rPr>
              <a:t>+ n</a:t>
            </a:r>
            <a:r>
              <a:rPr lang="en-US" sz="3600" b="1" baseline="30000" dirty="0" smtClean="0">
                <a:solidFill>
                  <a:srgbClr val="0000CC"/>
                </a:solidFill>
              </a:rPr>
              <a:t>2</a:t>
            </a:r>
          </a:p>
        </p:txBody>
      </p:sp>
      <p:sp>
        <p:nvSpPr>
          <p:cNvPr id="43" name="Line 30"/>
          <p:cNvSpPr>
            <a:spLocks noChangeShapeType="1"/>
          </p:cNvSpPr>
          <p:nvPr/>
        </p:nvSpPr>
        <p:spPr bwMode="auto">
          <a:xfrm>
            <a:off x="7133444" y="3856038"/>
            <a:ext cx="570086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graphicFrame>
        <p:nvGraphicFramePr>
          <p:cNvPr id="44" name="Object 43"/>
          <p:cNvGraphicFramePr>
            <a:graphicFrameLocks noChangeAspect="1"/>
          </p:cNvGraphicFramePr>
          <p:nvPr/>
        </p:nvGraphicFramePr>
        <p:xfrm>
          <a:off x="5065064" y="4572000"/>
          <a:ext cx="3697936" cy="86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009" name="Equation" r:id="rId4" imgW="1854200" imgH="431800" progId="Equation.3">
                  <p:embed/>
                </p:oleObj>
              </mc:Choice>
              <mc:Fallback>
                <p:oleObj name="Equation" r:id="rId4" imgW="1854200" imgH="431800" progId="Equation.3">
                  <p:embed/>
                  <p:pic>
                    <p:nvPicPr>
                      <p:cNvPr id="0" name="Picture 2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5064" y="4572000"/>
                        <a:ext cx="3697936" cy="86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66" name="Object 2"/>
          <p:cNvGraphicFramePr>
            <a:graphicFrameLocks noChangeAspect="1"/>
          </p:cNvGraphicFramePr>
          <p:nvPr/>
        </p:nvGraphicFramePr>
        <p:xfrm>
          <a:off x="152400" y="5681798"/>
          <a:ext cx="8839200" cy="871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010" name="Microsoft 公式 3.0" r:id="rId6" imgW="4457700" imgH="482600" progId="Equation.3">
                  <p:embed/>
                </p:oleObj>
              </mc:Choice>
              <mc:Fallback>
                <p:oleObj name="Microsoft 公式 3.0" r:id="rId6" imgW="4457700" imgH="482600" progId="Equation.3">
                  <p:embed/>
                  <p:pic>
                    <p:nvPicPr>
                      <p:cNvPr id="0" name="Picture 2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5681798"/>
                        <a:ext cx="8839200" cy="8714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457200" y="5238690"/>
            <a:ext cx="3288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Adding everything together: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85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  <a:noFill/>
        </p:spPr>
        <p:txBody>
          <a:bodyPr lIns="92075" tIns="46038" rIns="92075" bIns="46038"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代入法</a:t>
            </a:r>
            <a:endParaRPr lang="en-US" sz="3600" b="1" dirty="0" smtClean="0">
              <a:solidFill>
                <a:srgbClr val="0000CC"/>
              </a:solidFill>
            </a:endParaRPr>
          </a:p>
        </p:txBody>
      </p:sp>
      <p:sp>
        <p:nvSpPr>
          <p:cNvPr id="4403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610600" cy="4724400"/>
          </a:xfrm>
          <a:noFill/>
        </p:spPr>
        <p:txBody>
          <a:bodyPr lIns="92075" tIns="46038" rIns="92075" bIns="46038"/>
          <a:lstStyle/>
          <a:p>
            <a:r>
              <a:rPr lang="zh-CN" altLang="en-US" sz="2400" b="1" dirty="0" smtClean="0">
                <a:latin typeface="+mj-lt"/>
              </a:rPr>
              <a:t>首先，</a:t>
            </a:r>
            <a:r>
              <a:rPr lang="zh-CN" altLang="en-US" sz="2400" b="1" dirty="0" smtClean="0">
                <a:solidFill>
                  <a:srgbClr val="FF0000"/>
                </a:solidFill>
                <a:latin typeface="+mj-lt"/>
              </a:rPr>
              <a:t>猜</a:t>
            </a:r>
            <a:r>
              <a:rPr lang="zh-CN" altLang="en-US" sz="2400" b="1" dirty="0" smtClean="0">
                <a:latin typeface="+mj-lt"/>
              </a:rPr>
              <a:t>解的形式</a:t>
            </a:r>
            <a:endParaRPr lang="en-US" altLang="zh-CN" sz="2400" b="1" dirty="0" smtClean="0">
              <a:latin typeface="+mj-lt"/>
            </a:endParaRPr>
          </a:p>
          <a:p>
            <a:r>
              <a:rPr lang="zh-CN" altLang="en-US" sz="2400" b="1" dirty="0" smtClean="0">
                <a:latin typeface="+mj-lt"/>
              </a:rPr>
              <a:t>然后验证猜测的解，并解出常数。</a:t>
            </a:r>
            <a:endParaRPr lang="en-US" sz="2400" b="1" dirty="0" smtClean="0">
              <a:latin typeface="+mj-lt"/>
            </a:endParaRPr>
          </a:p>
          <a:p>
            <a:r>
              <a:rPr lang="zh-CN" altLang="en-US" sz="2400" b="1" dirty="0" smtClean="0">
                <a:latin typeface="+mj-lt"/>
              </a:rPr>
              <a:t>两个挑战</a:t>
            </a:r>
            <a:r>
              <a:rPr lang="en-US" sz="2400" b="1" dirty="0" smtClean="0">
                <a:latin typeface="+mj-lt"/>
              </a:rPr>
              <a:t>:</a:t>
            </a:r>
          </a:p>
          <a:p>
            <a:pPr marL="640080" lvl="1"/>
            <a:r>
              <a:rPr lang="zh-CN" altLang="en-US" sz="2200" b="1" dirty="0" smtClean="0">
                <a:latin typeface="+mj-lt"/>
              </a:rPr>
              <a:t>如何猜解的形式</a:t>
            </a:r>
            <a:r>
              <a:rPr lang="en-US" sz="2200" b="1" dirty="0" smtClean="0">
                <a:latin typeface="+mj-lt"/>
              </a:rPr>
              <a:t>?</a:t>
            </a:r>
          </a:p>
          <a:p>
            <a:pPr marL="960120" lvl="2"/>
            <a:r>
              <a:rPr lang="zh-CN" altLang="en-US" sz="2200" b="1" dirty="0" smtClean="0">
                <a:latin typeface="+mj-lt"/>
              </a:rPr>
              <a:t>依据经验。</a:t>
            </a:r>
            <a:endParaRPr lang="en-US" sz="2200" b="1" dirty="0" smtClean="0">
              <a:latin typeface="+mj-lt"/>
            </a:endParaRPr>
          </a:p>
          <a:p>
            <a:pPr marL="960120" lvl="2"/>
            <a:r>
              <a:rPr lang="zh-CN" altLang="en-US" sz="2200" b="1" dirty="0" smtClean="0">
                <a:latin typeface="+mj-lt"/>
              </a:rPr>
              <a:t>从宽松的上下界开始，然后逐渐缩小范围。</a:t>
            </a:r>
            <a:endParaRPr lang="en-US" sz="2200" b="1" dirty="0" smtClean="0">
              <a:latin typeface="+mj-lt"/>
            </a:endParaRPr>
          </a:p>
          <a:p>
            <a:pPr marL="640080" lvl="1"/>
            <a:r>
              <a:rPr lang="zh-CN" altLang="en-US" sz="2200" b="1" dirty="0" smtClean="0">
                <a:latin typeface="+mj-lt"/>
              </a:rPr>
              <a:t>如何验证解</a:t>
            </a:r>
            <a:r>
              <a:rPr lang="en-US" sz="2200" b="1" dirty="0" smtClean="0">
                <a:latin typeface="+mj-lt"/>
              </a:rPr>
              <a:t>?</a:t>
            </a:r>
          </a:p>
          <a:p>
            <a:pPr marL="960120" lvl="2"/>
            <a:r>
              <a:rPr lang="zh-CN" altLang="en-US" sz="2200" b="1" dirty="0">
                <a:latin typeface="+mj-lt"/>
              </a:rPr>
              <a:t>基于数学</a:t>
            </a:r>
            <a:r>
              <a:rPr lang="zh-CN" altLang="en-US" sz="2200" b="1" u="sng" dirty="0">
                <a:solidFill>
                  <a:srgbClr val="FF0000"/>
                </a:solidFill>
                <a:latin typeface="+mj-lt"/>
              </a:rPr>
              <a:t>归纳法</a:t>
            </a:r>
            <a:r>
              <a:rPr lang="zh-CN" altLang="en-US" sz="2200" b="1" dirty="0">
                <a:latin typeface="+mj-lt"/>
              </a:rPr>
              <a:t>，但</a:t>
            </a:r>
            <a:r>
              <a:rPr lang="zh-CN" altLang="en-US" sz="2200" b="1" dirty="0" smtClean="0">
                <a:latin typeface="+mj-lt"/>
              </a:rPr>
              <a:t>数学归纳法不能</a:t>
            </a:r>
            <a:r>
              <a:rPr lang="zh-CN" altLang="en-US" sz="2200" b="1" dirty="0">
                <a:latin typeface="+mj-lt"/>
              </a:rPr>
              <a:t>直接证明其细节，这是因为数学归纳法不是强大到足以证明其</a:t>
            </a:r>
            <a:r>
              <a:rPr lang="zh-CN" altLang="en-US" sz="2200" b="1" dirty="0" smtClean="0">
                <a:latin typeface="+mj-lt"/>
              </a:rPr>
              <a:t>细节，这时</a:t>
            </a:r>
            <a:r>
              <a:rPr lang="zh-CN" altLang="en-US" sz="2200" b="1" dirty="0">
                <a:latin typeface="+mj-lt"/>
              </a:rPr>
              <a:t>可从猜测解中</a:t>
            </a:r>
            <a:r>
              <a:rPr lang="zh-CN" altLang="en-US" sz="2200" b="1" dirty="0">
                <a:solidFill>
                  <a:srgbClr val="FF0000"/>
                </a:solidFill>
                <a:latin typeface="+mj-lt"/>
              </a:rPr>
              <a:t>减去一个低阶项</a:t>
            </a:r>
            <a:r>
              <a:rPr lang="zh-CN" altLang="en-US" sz="2200" b="1" dirty="0">
                <a:latin typeface="+mj-lt"/>
              </a:rPr>
              <a:t>以使数学归纳法得以</a:t>
            </a:r>
            <a:r>
              <a:rPr lang="zh-CN" altLang="en-US" sz="2200" b="1" dirty="0" smtClean="0">
                <a:latin typeface="+mj-lt"/>
              </a:rPr>
              <a:t>满足</a:t>
            </a:r>
            <a:r>
              <a:rPr lang="zh-CN" altLang="en-US" sz="2200" b="1" dirty="0">
                <a:latin typeface="+mj-lt"/>
              </a:rPr>
              <a:t>。</a:t>
            </a:r>
          </a:p>
        </p:txBody>
      </p:sp>
      <p:cxnSp>
        <p:nvCxnSpPr>
          <p:cNvPr id="3" name="曲线连接符 2"/>
          <p:cNvCxnSpPr/>
          <p:nvPr/>
        </p:nvCxnSpPr>
        <p:spPr bwMode="auto">
          <a:xfrm rot="10800000" flipV="1">
            <a:off x="6248401" y="2819400"/>
            <a:ext cx="1371600" cy="533400"/>
          </a:xfrm>
          <a:prstGeom prst="curvedConnector3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曲线连接符 8"/>
          <p:cNvCxnSpPr/>
          <p:nvPr/>
        </p:nvCxnSpPr>
        <p:spPr bwMode="auto">
          <a:xfrm rot="10800000">
            <a:off x="6248401" y="3505200"/>
            <a:ext cx="1371600" cy="533400"/>
          </a:xfrm>
          <a:prstGeom prst="curvedConnector3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4157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  <a:noFill/>
        </p:spPr>
        <p:txBody>
          <a:bodyPr lIns="92075" tIns="46038" rIns="92075" bIns="46038"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举例</a:t>
            </a:r>
            <a:endParaRPr lang="en-US" sz="3600" b="1" dirty="0" smtClean="0">
              <a:solidFill>
                <a:srgbClr val="0000CC"/>
              </a:solidFill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5029200"/>
          </a:xfrm>
          <a:noFill/>
        </p:spPr>
        <p:txBody>
          <a:bodyPr lIns="92075" tIns="46038" rIns="92075" bIns="46038"/>
          <a:lstStyle/>
          <a:p>
            <a:pPr>
              <a:spcBef>
                <a:spcPts val="0"/>
              </a:spcBef>
            </a:pPr>
            <a:r>
              <a:rPr lang="en-US" sz="2400" b="1" dirty="0"/>
              <a:t>Consider </a:t>
            </a:r>
            <a:r>
              <a:rPr lang="en-US" sz="2400" b="1" i="1" dirty="0"/>
              <a:t>T</a:t>
            </a:r>
            <a:r>
              <a:rPr lang="en-US" sz="2400" b="1" dirty="0"/>
              <a:t>(</a:t>
            </a:r>
            <a:r>
              <a:rPr lang="en-US" sz="2400" b="1" i="1" dirty="0"/>
              <a:t>n</a:t>
            </a:r>
            <a:r>
              <a:rPr lang="en-US" sz="2400" b="1" dirty="0"/>
              <a:t>) = 4</a:t>
            </a:r>
            <a:r>
              <a:rPr lang="en-US" sz="2400" b="1" i="1" dirty="0"/>
              <a:t>T</a:t>
            </a:r>
            <a:r>
              <a:rPr lang="en-US" sz="2400" b="1" dirty="0"/>
              <a:t>(</a:t>
            </a:r>
            <a:r>
              <a:rPr lang="en-US" sz="2400" b="1" i="1" dirty="0"/>
              <a:t>n</a:t>
            </a:r>
            <a:r>
              <a:rPr lang="en-US" sz="2400" b="1" dirty="0"/>
              <a:t>/2) + 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. We first </a:t>
            </a:r>
            <a:r>
              <a:rPr lang="en-US" sz="2400" b="1" dirty="0" smtClean="0">
                <a:solidFill>
                  <a:schemeClr val="tx2"/>
                </a:solidFill>
              </a:rPr>
              <a:t>guess </a:t>
            </a:r>
            <a:r>
              <a:rPr lang="en-US" sz="2400" b="1" i="1" dirty="0">
                <a:solidFill>
                  <a:schemeClr val="tx2"/>
                </a:solidFill>
              </a:rPr>
              <a:t>O</a:t>
            </a:r>
            <a:r>
              <a:rPr lang="en-US" sz="2400" b="1" dirty="0">
                <a:solidFill>
                  <a:schemeClr val="tx2"/>
                </a:solidFill>
              </a:rPr>
              <a:t>(</a:t>
            </a:r>
            <a:r>
              <a:rPr lang="en-US" sz="2400" b="1" i="1" dirty="0">
                <a:solidFill>
                  <a:schemeClr val="tx2"/>
                </a:solidFill>
              </a:rPr>
              <a:t>n</a:t>
            </a:r>
            <a:r>
              <a:rPr lang="en-US" sz="2400" b="1" baseline="30000" dirty="0">
                <a:solidFill>
                  <a:srgbClr val="FF0000"/>
                </a:solidFill>
              </a:rPr>
              <a:t>3</a:t>
            </a:r>
            <a:r>
              <a:rPr lang="en-US" sz="2400" b="1" dirty="0">
                <a:solidFill>
                  <a:schemeClr val="tx2"/>
                </a:solidFill>
              </a:rPr>
              <a:t>) and show </a:t>
            </a:r>
            <a:r>
              <a:rPr lang="en-US" sz="2400" b="1" i="1" dirty="0">
                <a:solidFill>
                  <a:schemeClr val="tx2"/>
                </a:solidFill>
              </a:rPr>
              <a:t>T</a:t>
            </a:r>
            <a:r>
              <a:rPr lang="en-US" sz="2400" b="1" dirty="0">
                <a:solidFill>
                  <a:schemeClr val="tx2"/>
                </a:solidFill>
              </a:rPr>
              <a:t>(</a:t>
            </a:r>
            <a:r>
              <a:rPr lang="en-US" sz="2400" b="1" i="1" dirty="0">
                <a:solidFill>
                  <a:schemeClr val="tx2"/>
                </a:solidFill>
              </a:rPr>
              <a:t>n</a:t>
            </a:r>
            <a:r>
              <a:rPr lang="en-US" sz="2400" b="1" dirty="0">
                <a:solidFill>
                  <a:schemeClr val="tx2"/>
                </a:solidFill>
              </a:rPr>
              <a:t>) </a:t>
            </a:r>
            <a:r>
              <a:rPr lang="en-US" sz="2400" b="1" dirty="0">
                <a:solidFill>
                  <a:schemeClr val="tx2"/>
                </a:solidFill>
                <a:sym typeface="Symbol"/>
              </a:rPr>
              <a:t> </a:t>
            </a:r>
            <a:r>
              <a:rPr lang="en-US" sz="2400" b="1" i="1" dirty="0">
                <a:solidFill>
                  <a:schemeClr val="tx2"/>
                </a:solidFill>
              </a:rPr>
              <a:t>cn</a:t>
            </a:r>
            <a:r>
              <a:rPr lang="en-US" sz="2400" b="1" baseline="30000" dirty="0">
                <a:solidFill>
                  <a:schemeClr val="tx2"/>
                </a:solidFill>
              </a:rPr>
              <a:t>3</a:t>
            </a:r>
            <a:r>
              <a:rPr lang="en-US" sz="2400" b="1" dirty="0">
                <a:solidFill>
                  <a:schemeClr val="tx2"/>
                </a:solidFill>
              </a:rPr>
              <a:t> for all </a:t>
            </a:r>
            <a:r>
              <a:rPr lang="en-US" sz="2400" b="1" i="1" dirty="0">
                <a:solidFill>
                  <a:schemeClr val="tx2"/>
                </a:solidFill>
              </a:rPr>
              <a:t>n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>
                <a:solidFill>
                  <a:schemeClr val="tx2"/>
                </a:solidFill>
                <a:sym typeface="Symbol"/>
              </a:rPr>
              <a:t> </a:t>
            </a:r>
            <a:r>
              <a:rPr lang="en-US" sz="2400" b="1" i="1" dirty="0" smtClean="0">
                <a:solidFill>
                  <a:schemeClr val="tx2"/>
                </a:solidFill>
              </a:rPr>
              <a:t>n</a:t>
            </a:r>
            <a:r>
              <a:rPr lang="en-US" sz="2400" b="1" baseline="-25000" dirty="0" smtClean="0">
                <a:solidFill>
                  <a:schemeClr val="tx2"/>
                </a:solidFill>
              </a:rPr>
              <a:t>0</a:t>
            </a:r>
            <a:endParaRPr lang="en-US" sz="2400" b="1" dirty="0" smtClean="0"/>
          </a:p>
          <a:p>
            <a:pPr>
              <a:spcBef>
                <a:spcPts val="0"/>
              </a:spcBef>
              <a:spcAft>
                <a:spcPct val="20000"/>
              </a:spcAft>
            </a:pPr>
            <a:r>
              <a:rPr lang="en-US" sz="2400" b="1" dirty="0" smtClean="0"/>
              <a:t>We assume that </a:t>
            </a:r>
            <a:r>
              <a:rPr lang="en-US" sz="2400" b="1" i="1" dirty="0" smtClean="0">
                <a:solidFill>
                  <a:srgbClr val="FF0000"/>
                </a:solidFill>
              </a:rPr>
              <a:t>T</a:t>
            </a:r>
            <a:r>
              <a:rPr lang="en-US" sz="2400" b="1" dirty="0" smtClean="0">
                <a:solidFill>
                  <a:srgbClr val="FF0000"/>
                </a:solidFill>
              </a:rPr>
              <a:t>(</a:t>
            </a:r>
            <a:r>
              <a:rPr lang="en-US" sz="2400" b="1" i="1" dirty="0" smtClean="0">
                <a:solidFill>
                  <a:srgbClr val="FF0000"/>
                </a:solidFill>
              </a:rPr>
              <a:t>k</a:t>
            </a:r>
            <a:r>
              <a:rPr lang="en-US" sz="2400" b="1" dirty="0" smtClean="0">
                <a:solidFill>
                  <a:srgbClr val="FF0000"/>
                </a:solidFill>
              </a:rPr>
              <a:t>) </a:t>
            </a:r>
            <a:r>
              <a:rPr lang="en-US" sz="2400" b="1" dirty="0" smtClean="0">
                <a:solidFill>
                  <a:srgbClr val="FF0000"/>
                </a:solidFill>
                <a:latin typeface="Symbol" pitchFamily="18" charset="2"/>
              </a:rPr>
              <a:t>£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smtClean="0">
                <a:solidFill>
                  <a:srgbClr val="FF0000"/>
                </a:solidFill>
              </a:rPr>
              <a:t>ck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3</a:t>
            </a:r>
            <a:r>
              <a:rPr lang="en-US" sz="2400" b="1" dirty="0" smtClean="0">
                <a:solidFill>
                  <a:srgbClr val="FF0000"/>
                </a:solidFill>
              </a:rPr>
              <a:t> for </a:t>
            </a:r>
            <a:r>
              <a:rPr lang="en-US" sz="2400" b="1" i="1" dirty="0" smtClean="0">
                <a:solidFill>
                  <a:srgbClr val="FF0000"/>
                </a:solidFill>
              </a:rPr>
              <a:t>k</a:t>
            </a:r>
            <a:r>
              <a:rPr lang="en-US" sz="2400" b="1" dirty="0" smtClean="0">
                <a:solidFill>
                  <a:srgbClr val="FF0000"/>
                </a:solidFill>
              </a:rPr>
              <a:t> &lt; </a:t>
            </a:r>
            <a:r>
              <a:rPr lang="en-US" sz="2400" b="1" i="1" dirty="0" smtClean="0">
                <a:solidFill>
                  <a:srgbClr val="FF0000"/>
                </a:solidFill>
              </a:rPr>
              <a:t>n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/>
              <a:t>and prove </a:t>
            </a:r>
            <a:r>
              <a:rPr lang="en-US" sz="2400" b="1" i="1" dirty="0" smtClean="0">
                <a:solidFill>
                  <a:srgbClr val="FF0000"/>
                </a:solidFill>
              </a:rPr>
              <a:t>T</a:t>
            </a:r>
            <a:r>
              <a:rPr lang="en-US" sz="2400" b="1" dirty="0" smtClean="0">
                <a:solidFill>
                  <a:srgbClr val="FF0000"/>
                </a:solidFill>
              </a:rPr>
              <a:t>(</a:t>
            </a:r>
            <a:r>
              <a:rPr lang="en-US" sz="2400" b="1" i="1" dirty="0" smtClean="0">
                <a:solidFill>
                  <a:srgbClr val="FF0000"/>
                </a:solidFill>
              </a:rPr>
              <a:t>n</a:t>
            </a:r>
            <a:r>
              <a:rPr lang="en-US" sz="2400" b="1" dirty="0" smtClean="0">
                <a:solidFill>
                  <a:srgbClr val="FF0000"/>
                </a:solidFill>
              </a:rPr>
              <a:t>) </a:t>
            </a:r>
            <a:r>
              <a:rPr lang="en-US" sz="2400" b="1" dirty="0" smtClean="0">
                <a:solidFill>
                  <a:srgbClr val="FF0000"/>
                </a:solidFill>
                <a:latin typeface="Symbol" pitchFamily="18" charset="2"/>
              </a:rPr>
              <a:t>£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smtClean="0">
                <a:solidFill>
                  <a:srgbClr val="FF0000"/>
                </a:solidFill>
              </a:rPr>
              <a:t>cn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3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/>
              <a:t>by (strong) </a:t>
            </a:r>
            <a:r>
              <a:rPr lang="en-US" sz="2400" b="1" i="1" dirty="0" smtClean="0">
                <a:solidFill>
                  <a:schemeClr val="tx2"/>
                </a:solidFill>
              </a:rPr>
              <a:t>induction</a:t>
            </a:r>
            <a:r>
              <a:rPr lang="en-US" sz="2400" b="1" dirty="0" smtClean="0"/>
              <a:t>.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</a:pPr>
            <a:r>
              <a:rPr lang="en-US" sz="2400" b="1" dirty="0" smtClean="0"/>
              <a:t>		</a:t>
            </a:r>
            <a:r>
              <a:rPr lang="en-US" sz="2400" b="1" i="1" dirty="0" smtClean="0"/>
              <a:t>T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 = 4</a:t>
            </a:r>
            <a:r>
              <a:rPr lang="en-US" sz="2400" b="1" i="1" dirty="0" smtClean="0"/>
              <a:t>T</a:t>
            </a:r>
            <a:r>
              <a:rPr lang="en-US" sz="2400" b="1" dirty="0" smtClean="0"/>
              <a:t>(</a:t>
            </a:r>
            <a:r>
              <a:rPr lang="en-US" sz="2400" b="1" i="1" dirty="0" smtClean="0">
                <a:solidFill>
                  <a:srgbClr val="FF0000"/>
                </a:solidFill>
              </a:rPr>
              <a:t>n</a:t>
            </a:r>
            <a:r>
              <a:rPr lang="en-US" sz="2400" b="1" dirty="0" smtClean="0">
                <a:solidFill>
                  <a:srgbClr val="FF0000"/>
                </a:solidFill>
              </a:rPr>
              <a:t>/2</a:t>
            </a:r>
            <a:r>
              <a:rPr lang="en-US" sz="2400" b="1" dirty="0" smtClean="0"/>
              <a:t>) + 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 </a:t>
            </a:r>
            <a:r>
              <a:rPr lang="en-US" sz="2400" b="1" dirty="0" smtClean="0">
                <a:latin typeface="Symbol" pitchFamily="18" charset="2"/>
              </a:rPr>
              <a:t>£ 4</a:t>
            </a:r>
            <a:r>
              <a:rPr lang="en-US" sz="2400" b="1" i="1" dirty="0" smtClean="0"/>
              <a:t>c</a:t>
            </a:r>
            <a:r>
              <a:rPr lang="en-US" sz="2400" b="1" dirty="0" smtClean="0"/>
              <a:t>(</a:t>
            </a:r>
            <a:r>
              <a:rPr lang="en-US" sz="2400" b="1" i="1" dirty="0" smtClean="0">
                <a:solidFill>
                  <a:srgbClr val="FF0000"/>
                </a:solidFill>
              </a:rPr>
              <a:t>n</a:t>
            </a:r>
            <a:r>
              <a:rPr lang="en-US" sz="2400" b="1" dirty="0" smtClean="0">
                <a:solidFill>
                  <a:srgbClr val="FF0000"/>
                </a:solidFill>
              </a:rPr>
              <a:t>/2</a:t>
            </a:r>
            <a:r>
              <a:rPr lang="en-US" sz="2400" b="1" dirty="0" smtClean="0"/>
              <a:t>)</a:t>
            </a:r>
            <a:r>
              <a:rPr lang="en-US" sz="2400" b="1" baseline="30000" dirty="0" smtClean="0"/>
              <a:t>3</a:t>
            </a:r>
            <a:r>
              <a:rPr lang="en-US" sz="2400" b="1" dirty="0" smtClean="0"/>
              <a:t> + 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 = 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</a:pPr>
            <a:r>
              <a:rPr lang="en-US" sz="2400" b="1" dirty="0" smtClean="0"/>
              <a:t> 		= (</a:t>
            </a:r>
            <a:r>
              <a:rPr lang="en-US" sz="2400" b="1" i="1" dirty="0" smtClean="0"/>
              <a:t>c</a:t>
            </a:r>
            <a:r>
              <a:rPr lang="en-US" sz="2400" b="1" dirty="0" smtClean="0"/>
              <a:t>/2)</a:t>
            </a:r>
            <a:r>
              <a:rPr lang="en-US" sz="2400" b="1" i="1" dirty="0" smtClean="0"/>
              <a:t>n</a:t>
            </a:r>
            <a:r>
              <a:rPr lang="en-US" sz="2400" b="1" baseline="30000" dirty="0" smtClean="0"/>
              <a:t>3</a:t>
            </a:r>
            <a:r>
              <a:rPr lang="en-US" sz="2400" b="1" dirty="0" smtClean="0"/>
              <a:t> + 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 =  </a:t>
            </a:r>
            <a:r>
              <a:rPr lang="en-US" sz="2400" b="1" i="1" dirty="0" smtClean="0">
                <a:solidFill>
                  <a:schemeClr val="tx2"/>
                </a:solidFill>
              </a:rPr>
              <a:t>cn</a:t>
            </a:r>
            <a:r>
              <a:rPr lang="en-US" sz="2400" b="1" baseline="30000" dirty="0" smtClean="0">
                <a:solidFill>
                  <a:schemeClr val="tx2"/>
                </a:solidFill>
              </a:rPr>
              <a:t>3</a:t>
            </a:r>
            <a:r>
              <a:rPr lang="en-US" sz="2400" b="1" dirty="0" smtClean="0"/>
              <a:t> – ((</a:t>
            </a:r>
            <a:r>
              <a:rPr lang="en-US" sz="2400" b="1" i="1" dirty="0" smtClean="0"/>
              <a:t>c</a:t>
            </a:r>
            <a:r>
              <a:rPr lang="en-US" sz="2400" b="1" dirty="0" smtClean="0"/>
              <a:t>/2)</a:t>
            </a:r>
            <a:r>
              <a:rPr lang="en-US" sz="2400" b="1" i="1" dirty="0" smtClean="0"/>
              <a:t>n</a:t>
            </a:r>
            <a:r>
              <a:rPr lang="en-US" sz="2400" b="1" baseline="30000" dirty="0" smtClean="0"/>
              <a:t>3</a:t>
            </a:r>
            <a:r>
              <a:rPr lang="en-US" sz="2400" b="1" dirty="0" smtClean="0"/>
              <a:t> – 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 </a:t>
            </a:r>
            <a:r>
              <a:rPr lang="en-US" sz="2400" b="1" dirty="0" smtClean="0">
                <a:latin typeface="Symbol" pitchFamily="18" charset="2"/>
              </a:rPr>
              <a:t>£</a:t>
            </a:r>
            <a:r>
              <a:rPr lang="en-US" sz="2400" b="1" dirty="0" smtClean="0"/>
              <a:t> </a:t>
            </a:r>
            <a:r>
              <a:rPr lang="en-US" sz="2400" b="1" i="1" dirty="0" smtClean="0">
                <a:solidFill>
                  <a:schemeClr val="tx2"/>
                </a:solidFill>
              </a:rPr>
              <a:t>cn</a:t>
            </a:r>
            <a:r>
              <a:rPr lang="en-US" sz="2400" b="1" baseline="30000" dirty="0" smtClean="0">
                <a:solidFill>
                  <a:schemeClr val="tx2"/>
                </a:solidFill>
              </a:rPr>
              <a:t>3</a:t>
            </a:r>
            <a:r>
              <a:rPr lang="en-US" sz="2400" b="1" dirty="0" smtClean="0"/>
              <a:t> 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</a:pPr>
            <a:r>
              <a:rPr lang="en-US" sz="2400" b="1" dirty="0" smtClean="0"/>
              <a:t>     provided (</a:t>
            </a:r>
            <a:r>
              <a:rPr lang="en-US" sz="2400" b="1" i="1" dirty="0" smtClean="0"/>
              <a:t>c</a:t>
            </a:r>
            <a:r>
              <a:rPr lang="en-US" sz="2400" b="1" dirty="0" smtClean="0"/>
              <a:t>/2)</a:t>
            </a:r>
            <a:r>
              <a:rPr lang="en-US" sz="2400" b="1" i="1" dirty="0" smtClean="0"/>
              <a:t>n</a:t>
            </a:r>
            <a:r>
              <a:rPr lang="en-US" sz="2400" b="1" baseline="30000" dirty="0" smtClean="0"/>
              <a:t>3</a:t>
            </a:r>
            <a:r>
              <a:rPr lang="en-US" sz="2400" b="1" dirty="0" smtClean="0"/>
              <a:t> – 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 </a:t>
            </a:r>
            <a:r>
              <a:rPr lang="en-US" sz="2400" b="1" dirty="0" smtClean="0">
                <a:latin typeface="Symbol" pitchFamily="18" charset="2"/>
              </a:rPr>
              <a:t>³</a:t>
            </a:r>
            <a:r>
              <a:rPr lang="en-US" sz="2400" b="1" dirty="0" smtClean="0">
                <a:latin typeface="+mj-lt"/>
              </a:rPr>
              <a:t> 0.</a:t>
            </a:r>
            <a:r>
              <a:rPr lang="en-US" sz="2400" b="1" dirty="0" smtClean="0">
                <a:latin typeface="Symbol" pitchFamily="18" charset="2"/>
              </a:rPr>
              <a:t> </a:t>
            </a:r>
            <a:endParaRPr lang="en-US" sz="2400" b="1" dirty="0" smtClean="0"/>
          </a:p>
          <a:p>
            <a:pPr>
              <a:spcBef>
                <a:spcPts val="0"/>
              </a:spcBef>
            </a:pPr>
            <a:r>
              <a:rPr lang="en-US" sz="2400" b="1" dirty="0" smtClean="0"/>
              <a:t>For (</a:t>
            </a:r>
            <a:r>
              <a:rPr lang="en-US" sz="2400" b="1" i="1" dirty="0" smtClean="0"/>
              <a:t>c</a:t>
            </a:r>
            <a:r>
              <a:rPr lang="en-US" sz="2400" b="1" dirty="0" smtClean="0"/>
              <a:t>/2)</a:t>
            </a:r>
            <a:r>
              <a:rPr lang="en-US" sz="2400" b="1" i="1" dirty="0" smtClean="0"/>
              <a:t>n</a:t>
            </a:r>
            <a:r>
              <a:rPr lang="en-US" sz="2400" b="1" baseline="30000" dirty="0" smtClean="0"/>
              <a:t>3</a:t>
            </a:r>
            <a:r>
              <a:rPr lang="en-US" sz="2400" b="1" dirty="0" smtClean="0"/>
              <a:t> – 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 </a:t>
            </a:r>
            <a:r>
              <a:rPr lang="en-US" sz="2400" b="1" dirty="0" smtClean="0">
                <a:latin typeface="Symbol" pitchFamily="18" charset="2"/>
              </a:rPr>
              <a:t>³ 0 </a:t>
            </a:r>
            <a:r>
              <a:rPr lang="en-US" sz="2400" b="1" dirty="0" smtClean="0">
                <a:latin typeface="+mj-lt"/>
              </a:rPr>
              <a:t>to hold, we need </a:t>
            </a:r>
            <a:r>
              <a:rPr lang="en-US" sz="2400" b="1" dirty="0" smtClean="0">
                <a:solidFill>
                  <a:srgbClr val="FF0000"/>
                </a:solidFill>
              </a:rPr>
              <a:t>(</a:t>
            </a:r>
            <a:r>
              <a:rPr lang="en-US" sz="2400" b="1" i="1" dirty="0" smtClean="0">
                <a:solidFill>
                  <a:srgbClr val="FF0000"/>
                </a:solidFill>
              </a:rPr>
              <a:t>c</a:t>
            </a:r>
            <a:r>
              <a:rPr lang="en-US" sz="2400" b="1" dirty="0" smtClean="0">
                <a:solidFill>
                  <a:srgbClr val="FF0000"/>
                </a:solidFill>
              </a:rPr>
              <a:t>/2)</a:t>
            </a:r>
            <a:r>
              <a:rPr lang="en-US" sz="2400" b="1" i="1" dirty="0" smtClean="0">
                <a:solidFill>
                  <a:srgbClr val="FF0000"/>
                </a:solidFill>
              </a:rPr>
              <a:t>n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3</a:t>
            </a:r>
            <a:r>
              <a:rPr lang="en-US" sz="2400" b="1" dirty="0" smtClean="0">
                <a:solidFill>
                  <a:srgbClr val="FF0000"/>
                </a:solidFill>
                <a:latin typeface="Symbol" pitchFamily="18" charset="2"/>
              </a:rPr>
              <a:t> ³ </a:t>
            </a:r>
            <a:r>
              <a:rPr lang="en-US" sz="2400" b="1" i="1" dirty="0" smtClean="0">
                <a:solidFill>
                  <a:srgbClr val="FF0000"/>
                </a:solidFill>
              </a:rPr>
              <a:t>n</a:t>
            </a:r>
            <a:r>
              <a:rPr lang="en-US" sz="2400" b="1" dirty="0" smtClean="0"/>
              <a:t>,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/>
              <a:t>     which can be satisfied when </a:t>
            </a:r>
            <a:r>
              <a:rPr lang="en-US" sz="2400" b="1" i="1" dirty="0" smtClean="0"/>
              <a:t>c</a:t>
            </a:r>
            <a:r>
              <a:rPr lang="en-US" sz="2400" b="1" dirty="0" smtClean="0">
                <a:latin typeface="Symbol" pitchFamily="18" charset="2"/>
              </a:rPr>
              <a:t> ³</a:t>
            </a:r>
            <a:r>
              <a:rPr lang="en-US" sz="2400" b="1" dirty="0" smtClean="0"/>
              <a:t> 2/</a:t>
            </a:r>
            <a:r>
              <a:rPr lang="en-US" sz="2400" b="1" i="1" dirty="0" smtClean="0"/>
              <a:t>n</a:t>
            </a:r>
            <a:r>
              <a:rPr lang="en-US" sz="2400" b="1" baseline="30000" dirty="0" smtClean="0"/>
              <a:t>2</a:t>
            </a:r>
            <a:r>
              <a:rPr lang="en-US" sz="2400" b="1" dirty="0" smtClean="0"/>
              <a:t> for all </a:t>
            </a:r>
            <a:r>
              <a:rPr lang="en-US" sz="2400" b="1" i="1" dirty="0" smtClean="0"/>
              <a:t>n </a:t>
            </a:r>
            <a:r>
              <a:rPr lang="en-US" sz="2400" b="1" dirty="0" smtClean="0">
                <a:latin typeface="Symbol" pitchFamily="18" charset="2"/>
              </a:rPr>
              <a:t>³ </a:t>
            </a:r>
            <a:r>
              <a:rPr lang="en-US" sz="2400" b="1" dirty="0" smtClean="0"/>
              <a:t>1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/>
              <a:t>     </a:t>
            </a:r>
            <a:r>
              <a:rPr lang="en-US" sz="2400" b="1" dirty="0" smtClean="0">
                <a:sym typeface="Wingdings" pitchFamily="2" charset="2"/>
              </a:rPr>
              <a:t> </a:t>
            </a:r>
            <a:r>
              <a:rPr lang="en-US" sz="2400" b="1" i="1" dirty="0" smtClean="0"/>
              <a:t>c</a:t>
            </a:r>
            <a:r>
              <a:rPr lang="en-US" sz="2400" b="1" dirty="0" smtClean="0"/>
              <a:t> </a:t>
            </a:r>
            <a:r>
              <a:rPr lang="en-US" sz="2400" b="1" dirty="0" smtClean="0">
                <a:latin typeface="Symbol" pitchFamily="18" charset="2"/>
              </a:rPr>
              <a:t>³ </a:t>
            </a:r>
            <a:r>
              <a:rPr lang="en-US" sz="2400" b="1" dirty="0" smtClean="0"/>
              <a:t>2 and 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 </a:t>
            </a:r>
            <a:r>
              <a:rPr lang="en-US" sz="2400" b="1" dirty="0" smtClean="0">
                <a:latin typeface="Symbol" pitchFamily="18" charset="2"/>
              </a:rPr>
              <a:t>³ </a:t>
            </a:r>
            <a:r>
              <a:rPr lang="en-US" sz="2400" b="1" dirty="0" smtClean="0"/>
              <a:t>1.</a:t>
            </a:r>
          </a:p>
          <a:p>
            <a:pPr>
              <a:spcBef>
                <a:spcPts val="0"/>
              </a:spcBef>
            </a:pPr>
            <a:r>
              <a:rPr lang="en-US" sz="2400" b="1" dirty="0" smtClean="0"/>
              <a:t>We also need to consider the </a:t>
            </a:r>
            <a:r>
              <a:rPr lang="en-US" sz="2400" b="1" dirty="0" smtClean="0">
                <a:solidFill>
                  <a:srgbClr val="FF0000"/>
                </a:solidFill>
              </a:rPr>
              <a:t>base condition</a:t>
            </a:r>
            <a:r>
              <a:rPr lang="en-US" sz="2400" b="1" dirty="0" smtClean="0"/>
              <a:t>. 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/>
              <a:t>     Suppose </a:t>
            </a:r>
            <a:r>
              <a:rPr lang="en-US" sz="2400" b="1" i="1" dirty="0" smtClean="0"/>
              <a:t>T</a:t>
            </a:r>
            <a:r>
              <a:rPr lang="en-US" sz="2400" b="1" dirty="0" smtClean="0"/>
              <a:t>(1) = 3. Then 3 = </a:t>
            </a:r>
            <a:r>
              <a:rPr lang="en-US" sz="2400" b="1" i="1" dirty="0" smtClean="0"/>
              <a:t>T</a:t>
            </a:r>
            <a:r>
              <a:rPr lang="en-US" sz="2400" b="1" dirty="0" smtClean="0"/>
              <a:t>(1) </a:t>
            </a:r>
            <a:r>
              <a:rPr lang="en-US" sz="2400" b="1" dirty="0" smtClean="0">
                <a:sym typeface="Symbol" pitchFamily="18" charset="2"/>
              </a:rPr>
              <a:t> </a:t>
            </a:r>
            <a:r>
              <a:rPr lang="en-US" sz="2400" b="1" i="1" dirty="0" smtClean="0"/>
              <a:t>c</a:t>
            </a:r>
            <a:r>
              <a:rPr lang="en-US" sz="2400" b="1" dirty="0" smtClean="0">
                <a:sym typeface="Wingdings 2" panose="05020102010507070707" pitchFamily="18" charset="2"/>
              </a:rPr>
              <a:t></a:t>
            </a:r>
            <a:r>
              <a:rPr lang="en-US" sz="2400" b="1" dirty="0" smtClean="0"/>
              <a:t>1</a:t>
            </a:r>
            <a:r>
              <a:rPr lang="en-US" sz="2400" b="1" baseline="30000" dirty="0" smtClean="0"/>
              <a:t>3 </a:t>
            </a:r>
            <a:r>
              <a:rPr lang="en-US" sz="2400" b="1" dirty="0" smtClean="0"/>
              <a:t>= </a:t>
            </a:r>
            <a:r>
              <a:rPr lang="en-US" sz="2400" b="1" i="1" dirty="0" smtClean="0"/>
              <a:t>c</a:t>
            </a:r>
            <a:r>
              <a:rPr lang="en-US" sz="2400" b="1" dirty="0" smtClean="0"/>
              <a:t> . 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/>
              <a:t>     So </a:t>
            </a:r>
            <a:r>
              <a:rPr lang="en-US" sz="2400" b="1" i="1" dirty="0" smtClean="0"/>
              <a:t>c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Symbol" pitchFamily="18" charset="2"/>
              </a:rPr>
              <a:t> max{</a:t>
            </a:r>
            <a:r>
              <a:rPr lang="en-US" sz="2400" b="1" dirty="0" smtClean="0"/>
              <a:t>3, 2} = 3.</a:t>
            </a:r>
          </a:p>
        </p:txBody>
      </p:sp>
      <p:sp>
        <p:nvSpPr>
          <p:cNvPr id="2" name="下箭头 1"/>
          <p:cNvSpPr/>
          <p:nvPr/>
        </p:nvSpPr>
        <p:spPr bwMode="auto">
          <a:xfrm rot="1870016">
            <a:off x="4718527" y="2531978"/>
            <a:ext cx="228600" cy="578867"/>
          </a:xfrm>
          <a:prstGeom prst="downArrow">
            <a:avLst>
              <a:gd name="adj1" fmla="val 50000"/>
              <a:gd name="adj2" fmla="val 5242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88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  <a:noFill/>
        </p:spPr>
        <p:txBody>
          <a:bodyPr lIns="92075" tIns="46038" rIns="92075" bIns="46038"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缩小上下界范围</a:t>
            </a:r>
            <a:endParaRPr lang="en-US" sz="3600" b="1" dirty="0" smtClean="0">
              <a:solidFill>
                <a:srgbClr val="0000CC"/>
              </a:solidFill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05800" cy="5105400"/>
          </a:xfrm>
          <a:noFill/>
        </p:spPr>
        <p:txBody>
          <a:bodyPr lIns="92075" tIns="46038" rIns="92075" bIns="46038"/>
          <a:lstStyle/>
          <a:p>
            <a:r>
              <a:rPr lang="en-US" sz="2400" b="1" dirty="0" smtClean="0"/>
              <a:t>Try to improve the bound to </a:t>
            </a:r>
            <a:r>
              <a:rPr lang="en-US" sz="2400" b="1" i="1" dirty="0" smtClean="0">
                <a:solidFill>
                  <a:schemeClr val="tx2"/>
                </a:solidFill>
              </a:rPr>
              <a:t>T</a:t>
            </a:r>
            <a:r>
              <a:rPr lang="en-US" sz="2400" b="1" dirty="0" smtClean="0">
                <a:solidFill>
                  <a:schemeClr val="tx2"/>
                </a:solidFill>
              </a:rPr>
              <a:t>(</a:t>
            </a:r>
            <a:r>
              <a:rPr lang="en-US" sz="2400" b="1" i="1" dirty="0" smtClean="0">
                <a:solidFill>
                  <a:schemeClr val="tx2"/>
                </a:solidFill>
              </a:rPr>
              <a:t>n</a:t>
            </a:r>
            <a:r>
              <a:rPr lang="en-US" sz="2400" b="1" dirty="0" smtClean="0">
                <a:solidFill>
                  <a:schemeClr val="tx2"/>
                </a:solidFill>
              </a:rPr>
              <a:t>) = </a:t>
            </a:r>
            <a:r>
              <a:rPr lang="en-US" sz="2400" b="1" i="1" dirty="0" smtClean="0">
                <a:solidFill>
                  <a:schemeClr val="tx2"/>
                </a:solidFill>
              </a:rPr>
              <a:t>O</a:t>
            </a:r>
            <a:r>
              <a:rPr lang="en-US" sz="2400" b="1" dirty="0" smtClean="0">
                <a:solidFill>
                  <a:schemeClr val="tx2"/>
                </a:solidFill>
              </a:rPr>
              <a:t>(</a:t>
            </a:r>
            <a:r>
              <a:rPr lang="en-US" sz="2400" b="1" i="1" dirty="0" smtClean="0">
                <a:solidFill>
                  <a:schemeClr val="tx2"/>
                </a:solidFill>
              </a:rPr>
              <a:t>n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2</a:t>
            </a:r>
            <a:r>
              <a:rPr lang="en-US" sz="2400" b="1" dirty="0" smtClean="0">
                <a:solidFill>
                  <a:schemeClr val="tx2"/>
                </a:solidFill>
              </a:rPr>
              <a:t>).</a:t>
            </a:r>
          </a:p>
          <a:p>
            <a:pPr>
              <a:spcAft>
                <a:spcPct val="20000"/>
              </a:spcAft>
            </a:pPr>
            <a:r>
              <a:rPr lang="en-US" sz="2400" b="1" dirty="0" smtClean="0"/>
              <a:t>We assume </a:t>
            </a:r>
            <a:r>
              <a:rPr lang="en-US" sz="2400" b="1" i="1" dirty="0" smtClean="0"/>
              <a:t>T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k</a:t>
            </a:r>
            <a:r>
              <a:rPr lang="en-US" sz="2400" b="1" dirty="0" smtClean="0"/>
              <a:t>) </a:t>
            </a:r>
            <a:r>
              <a:rPr lang="en-US" sz="2400" b="1" dirty="0" smtClean="0">
                <a:latin typeface="Symbol" pitchFamily="18" charset="2"/>
              </a:rPr>
              <a:t>£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ck</a:t>
            </a:r>
            <a:r>
              <a:rPr lang="en-US" sz="2400" b="1" baseline="30000" dirty="0" smtClean="0"/>
              <a:t>2</a:t>
            </a:r>
            <a:r>
              <a:rPr lang="en-US" sz="2400" b="1" dirty="0" smtClean="0"/>
              <a:t> for </a:t>
            </a:r>
            <a:r>
              <a:rPr lang="en-US" sz="2400" b="1" i="1" dirty="0" smtClean="0"/>
              <a:t>k</a:t>
            </a:r>
            <a:r>
              <a:rPr lang="en-US" sz="2400" b="1" dirty="0" smtClean="0"/>
              <a:t> &lt; 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 and prove </a:t>
            </a:r>
            <a:r>
              <a:rPr lang="en-US" sz="2400" b="1" i="1" dirty="0" smtClean="0">
                <a:solidFill>
                  <a:schemeClr val="tx2"/>
                </a:solidFill>
              </a:rPr>
              <a:t>T</a:t>
            </a:r>
            <a:r>
              <a:rPr lang="en-US" sz="2400" b="1" dirty="0" smtClean="0">
                <a:solidFill>
                  <a:schemeClr val="tx2"/>
                </a:solidFill>
              </a:rPr>
              <a:t>(</a:t>
            </a:r>
            <a:r>
              <a:rPr lang="en-US" sz="2400" b="1" i="1" dirty="0" smtClean="0">
                <a:solidFill>
                  <a:schemeClr val="tx2"/>
                </a:solidFill>
              </a:rPr>
              <a:t>n</a:t>
            </a:r>
            <a:r>
              <a:rPr lang="en-US" sz="2400" b="1" dirty="0" smtClean="0">
                <a:solidFill>
                  <a:schemeClr val="tx2"/>
                </a:solidFill>
              </a:rPr>
              <a:t>) </a:t>
            </a:r>
            <a:r>
              <a:rPr lang="en-US" sz="2400" b="1" dirty="0" smtClean="0">
                <a:solidFill>
                  <a:schemeClr val="tx2"/>
                </a:solidFill>
                <a:latin typeface="Symbol" pitchFamily="18" charset="2"/>
              </a:rPr>
              <a:t>£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b="1" i="1" dirty="0" smtClean="0">
                <a:solidFill>
                  <a:schemeClr val="tx2"/>
                </a:solidFill>
              </a:rPr>
              <a:t>cn</a:t>
            </a:r>
            <a:r>
              <a:rPr lang="en-US" sz="2400" b="1" baseline="30000" dirty="0" smtClean="0">
                <a:solidFill>
                  <a:schemeClr val="tx2"/>
                </a:solidFill>
              </a:rPr>
              <a:t>2</a:t>
            </a:r>
            <a:r>
              <a:rPr lang="en-US" sz="2400" b="1" dirty="0" smtClean="0"/>
              <a:t>.</a:t>
            </a:r>
          </a:p>
          <a:p>
            <a:pPr>
              <a:buNone/>
            </a:pPr>
            <a:r>
              <a:rPr lang="en-US" sz="2400" b="1" dirty="0" smtClean="0"/>
              <a:t>	</a:t>
            </a:r>
            <a:r>
              <a:rPr lang="en-US" sz="2400" b="1" i="1" dirty="0" smtClean="0"/>
              <a:t>T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 = 4</a:t>
            </a:r>
            <a:r>
              <a:rPr lang="en-US" sz="2400" b="1" i="1" dirty="0" smtClean="0"/>
              <a:t>T</a:t>
            </a:r>
            <a:r>
              <a:rPr lang="en-US" sz="2400" b="1" dirty="0" smtClean="0"/>
              <a:t>(</a:t>
            </a:r>
            <a:r>
              <a:rPr lang="en-US" sz="2400" b="1" i="1" dirty="0" smtClean="0">
                <a:solidFill>
                  <a:srgbClr val="FF0000"/>
                </a:solidFill>
              </a:rPr>
              <a:t>n</a:t>
            </a:r>
            <a:r>
              <a:rPr lang="en-US" sz="2400" b="1" dirty="0" smtClean="0">
                <a:solidFill>
                  <a:srgbClr val="FF0000"/>
                </a:solidFill>
              </a:rPr>
              <a:t>/2</a:t>
            </a:r>
            <a:r>
              <a:rPr lang="en-US" sz="2400" b="1" dirty="0" smtClean="0"/>
              <a:t>) + </a:t>
            </a:r>
            <a:r>
              <a:rPr lang="en-US" sz="2400" b="1" i="1" dirty="0" smtClean="0"/>
              <a:t>n </a:t>
            </a:r>
            <a:r>
              <a:rPr lang="en-US" sz="2400" b="1" dirty="0" smtClean="0">
                <a:latin typeface="Symbol" pitchFamily="18" charset="2"/>
              </a:rPr>
              <a:t>£ 4</a:t>
            </a:r>
            <a:r>
              <a:rPr lang="en-US" sz="2400" b="1" i="1" dirty="0" smtClean="0"/>
              <a:t>c</a:t>
            </a:r>
            <a:r>
              <a:rPr lang="en-US" sz="2400" b="1" dirty="0" smtClean="0"/>
              <a:t>(</a:t>
            </a:r>
            <a:r>
              <a:rPr lang="en-US" sz="2400" b="1" i="1" dirty="0" smtClean="0">
                <a:solidFill>
                  <a:srgbClr val="FF0000"/>
                </a:solidFill>
              </a:rPr>
              <a:t>n</a:t>
            </a:r>
            <a:r>
              <a:rPr lang="en-US" sz="2400" b="1" dirty="0" smtClean="0">
                <a:solidFill>
                  <a:srgbClr val="FF0000"/>
                </a:solidFill>
              </a:rPr>
              <a:t>/2</a:t>
            </a:r>
            <a:r>
              <a:rPr lang="en-US" sz="2400" b="1" dirty="0" smtClean="0"/>
              <a:t>)</a:t>
            </a:r>
            <a:r>
              <a:rPr lang="en-US" sz="2400" b="1" baseline="30000" dirty="0" smtClean="0"/>
              <a:t>2</a:t>
            </a:r>
            <a:r>
              <a:rPr lang="en-US" sz="2400" b="1" dirty="0" smtClean="0"/>
              <a:t> + 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 = </a:t>
            </a:r>
            <a:r>
              <a:rPr lang="en-US" sz="2400" b="1" i="1" dirty="0" smtClean="0"/>
              <a:t>cn</a:t>
            </a:r>
            <a:r>
              <a:rPr lang="en-US" sz="2400" b="1" baseline="30000" dirty="0" smtClean="0"/>
              <a:t>2</a:t>
            </a:r>
            <a:r>
              <a:rPr lang="en-US" sz="2400" b="1" dirty="0" smtClean="0"/>
              <a:t> + </a:t>
            </a:r>
            <a:r>
              <a:rPr lang="en-US" sz="2400" b="1" i="1" dirty="0" smtClean="0"/>
              <a:t>n</a:t>
            </a:r>
            <a:r>
              <a:rPr lang="en-US" sz="2400" b="1" dirty="0"/>
              <a:t> </a:t>
            </a:r>
            <a:r>
              <a:rPr lang="en-US" sz="2400" b="1" dirty="0" smtClean="0"/>
              <a:t>   </a:t>
            </a:r>
            <a:r>
              <a:rPr lang="en-US" sz="2400" b="1" i="1" dirty="0" smtClean="0">
                <a:solidFill>
                  <a:schemeClr val="tx2"/>
                </a:solidFill>
              </a:rPr>
              <a:t>cn</a:t>
            </a:r>
            <a:r>
              <a:rPr lang="en-US" sz="2400" b="1" baseline="30000" dirty="0" smtClean="0">
                <a:solidFill>
                  <a:schemeClr val="tx2"/>
                </a:solidFill>
              </a:rPr>
              <a:t>2</a:t>
            </a:r>
            <a:r>
              <a:rPr lang="en-US" sz="2400" b="1" dirty="0" smtClean="0"/>
              <a:t>.</a:t>
            </a:r>
          </a:p>
          <a:p>
            <a:r>
              <a:rPr lang="en-US" sz="2400" b="1" dirty="0" smtClean="0"/>
              <a:t>Bad </a:t>
            </a:r>
            <a:r>
              <a:rPr lang="en-US" sz="2400" b="1" dirty="0" smtClean="0">
                <a:solidFill>
                  <a:srgbClr val="FF0000"/>
                </a:solidFill>
              </a:rPr>
              <a:t>guess</a:t>
            </a:r>
            <a:r>
              <a:rPr lang="en-US" sz="2400" b="1" dirty="0" smtClean="0"/>
              <a:t>! Try </a:t>
            </a:r>
            <a:r>
              <a:rPr lang="en-US" sz="2400" b="1" i="1" dirty="0" smtClean="0"/>
              <a:t>T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 </a:t>
            </a:r>
            <a:r>
              <a:rPr lang="en-US" sz="2400" b="1" dirty="0" smtClean="0">
                <a:latin typeface="Symbol" pitchFamily="18" charset="2"/>
              </a:rPr>
              <a:t>£ </a:t>
            </a:r>
            <a:r>
              <a:rPr lang="en-US" sz="2400" b="1" i="1" dirty="0" smtClean="0"/>
              <a:t>c</a:t>
            </a:r>
            <a:r>
              <a:rPr lang="en-US" sz="2400" b="1" baseline="-25000" dirty="0" smtClean="0"/>
              <a:t>1</a:t>
            </a:r>
            <a:r>
              <a:rPr lang="en-US" sz="2400" b="1" i="1" dirty="0" smtClean="0"/>
              <a:t>n</a:t>
            </a:r>
            <a:r>
              <a:rPr lang="en-US" sz="2400" b="1" baseline="30000" dirty="0" smtClean="0"/>
              <a:t>2 </a:t>
            </a:r>
            <a:r>
              <a:rPr lang="en-US" sz="2400" b="1" dirty="0" smtClean="0">
                <a:solidFill>
                  <a:srgbClr val="FF0000"/>
                </a:solidFill>
              </a:rPr>
              <a:t>– </a:t>
            </a:r>
            <a:r>
              <a:rPr lang="en-US" sz="2400" b="1" i="1" dirty="0" smtClean="0">
                <a:solidFill>
                  <a:srgbClr val="FF0000"/>
                </a:solidFill>
              </a:rPr>
              <a:t>c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b="1" i="1" dirty="0" smtClean="0">
                <a:solidFill>
                  <a:srgbClr val="FF0000"/>
                </a:solidFill>
              </a:rPr>
              <a:t>n</a:t>
            </a:r>
            <a:r>
              <a:rPr lang="en-US" sz="2400" b="1" dirty="0" smtClean="0"/>
              <a:t>.</a:t>
            </a:r>
          </a:p>
          <a:p>
            <a:pPr>
              <a:spcAft>
                <a:spcPct val="20000"/>
              </a:spcAft>
            </a:pPr>
            <a:r>
              <a:rPr lang="en-US" sz="2400" b="1" dirty="0" smtClean="0"/>
              <a:t>We assume that </a:t>
            </a:r>
            <a:r>
              <a:rPr lang="en-US" sz="2400" b="1" i="1" dirty="0" smtClean="0"/>
              <a:t>T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k</a:t>
            </a:r>
            <a:r>
              <a:rPr lang="en-US" sz="2400" b="1" dirty="0" smtClean="0"/>
              <a:t>) </a:t>
            </a:r>
            <a:r>
              <a:rPr lang="en-US" sz="2400" b="1" dirty="0" smtClean="0">
                <a:latin typeface="Symbol" pitchFamily="18" charset="2"/>
              </a:rPr>
              <a:t>£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c</a:t>
            </a:r>
            <a:r>
              <a:rPr lang="en-US" sz="2400" b="1" baseline="-25000" dirty="0" smtClean="0"/>
              <a:t>1</a:t>
            </a:r>
            <a:r>
              <a:rPr lang="en-US" sz="2400" b="1" i="1" dirty="0" smtClean="0"/>
              <a:t>k</a:t>
            </a:r>
            <a:r>
              <a:rPr lang="en-US" sz="2400" b="1" baseline="30000" dirty="0" smtClean="0"/>
              <a:t>2 </a:t>
            </a:r>
            <a:r>
              <a:rPr lang="en-US" sz="2400" b="1" dirty="0" smtClean="0"/>
              <a:t>– </a:t>
            </a:r>
            <a:r>
              <a:rPr lang="en-US" sz="2400" b="1" i="1" dirty="0" smtClean="0"/>
              <a:t>c</a:t>
            </a:r>
            <a:r>
              <a:rPr lang="en-US" sz="2400" b="1" baseline="-25000" dirty="0" smtClean="0"/>
              <a:t>2</a:t>
            </a:r>
            <a:r>
              <a:rPr lang="en-US" sz="2400" b="1" i="1" dirty="0" smtClean="0"/>
              <a:t>k</a:t>
            </a:r>
            <a:r>
              <a:rPr lang="en-US" sz="2400" b="1" dirty="0" smtClean="0"/>
              <a:t> for </a:t>
            </a:r>
            <a:r>
              <a:rPr lang="en-US" sz="2400" b="1" i="1" dirty="0" smtClean="0"/>
              <a:t>k</a:t>
            </a:r>
            <a:r>
              <a:rPr lang="en-US" sz="2400" b="1" dirty="0" smtClean="0"/>
              <a:t> &lt; 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 and prove </a:t>
            </a:r>
            <a:r>
              <a:rPr lang="en-US" sz="2400" b="1" i="1" dirty="0" smtClean="0">
                <a:solidFill>
                  <a:schemeClr val="tx2"/>
                </a:solidFill>
              </a:rPr>
              <a:t>T</a:t>
            </a:r>
            <a:r>
              <a:rPr lang="en-US" sz="2400" b="1" dirty="0" smtClean="0">
                <a:solidFill>
                  <a:schemeClr val="tx2"/>
                </a:solidFill>
              </a:rPr>
              <a:t>(</a:t>
            </a:r>
            <a:r>
              <a:rPr lang="en-US" sz="2400" b="1" i="1" dirty="0" smtClean="0">
                <a:solidFill>
                  <a:schemeClr val="tx2"/>
                </a:solidFill>
              </a:rPr>
              <a:t>n</a:t>
            </a:r>
            <a:r>
              <a:rPr lang="en-US" sz="2400" b="1" dirty="0" smtClean="0">
                <a:solidFill>
                  <a:schemeClr val="tx2"/>
                </a:solidFill>
              </a:rPr>
              <a:t>) </a:t>
            </a:r>
            <a:r>
              <a:rPr lang="en-US" sz="2400" b="1" dirty="0" smtClean="0">
                <a:solidFill>
                  <a:schemeClr val="tx2"/>
                </a:solidFill>
                <a:latin typeface="Symbol" pitchFamily="18" charset="2"/>
              </a:rPr>
              <a:t>£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b="1" i="1" dirty="0" smtClean="0">
                <a:solidFill>
                  <a:schemeClr val="tx2"/>
                </a:solidFill>
              </a:rPr>
              <a:t>c</a:t>
            </a:r>
            <a:r>
              <a:rPr lang="en-US" sz="2400" b="1" baseline="-25000" dirty="0" smtClean="0">
                <a:solidFill>
                  <a:schemeClr val="tx2"/>
                </a:solidFill>
              </a:rPr>
              <a:t>1</a:t>
            </a:r>
            <a:r>
              <a:rPr lang="en-US" sz="2400" b="1" i="1" dirty="0" smtClean="0">
                <a:solidFill>
                  <a:schemeClr val="tx2"/>
                </a:solidFill>
              </a:rPr>
              <a:t>n</a:t>
            </a:r>
            <a:r>
              <a:rPr lang="en-US" sz="2400" b="1" baseline="30000" dirty="0" smtClean="0">
                <a:solidFill>
                  <a:schemeClr val="tx2"/>
                </a:solidFill>
              </a:rPr>
              <a:t>2 </a:t>
            </a:r>
            <a:r>
              <a:rPr lang="en-US" sz="2400" b="1" dirty="0" smtClean="0">
                <a:solidFill>
                  <a:schemeClr val="tx2"/>
                </a:solidFill>
              </a:rPr>
              <a:t>– </a:t>
            </a:r>
            <a:r>
              <a:rPr lang="en-US" sz="2400" b="1" i="1" dirty="0" smtClean="0">
                <a:solidFill>
                  <a:schemeClr val="tx2"/>
                </a:solidFill>
              </a:rPr>
              <a:t>c</a:t>
            </a:r>
            <a:r>
              <a:rPr lang="en-US" sz="2400" b="1" baseline="-25000" dirty="0" smtClean="0">
                <a:solidFill>
                  <a:schemeClr val="tx2"/>
                </a:solidFill>
              </a:rPr>
              <a:t>2</a:t>
            </a:r>
            <a:r>
              <a:rPr lang="en-US" sz="2400" b="1" i="1" dirty="0" smtClean="0">
                <a:solidFill>
                  <a:schemeClr val="tx2"/>
                </a:solidFill>
              </a:rPr>
              <a:t>n</a:t>
            </a:r>
            <a:r>
              <a:rPr lang="en-US" sz="2400" b="1" dirty="0" smtClean="0"/>
              <a:t>.</a:t>
            </a:r>
          </a:p>
          <a:p>
            <a:pPr>
              <a:buFont typeface="Monotype Sorts" pitchFamily="2" charset="2"/>
              <a:buNone/>
            </a:pPr>
            <a:r>
              <a:rPr lang="en-US" sz="2400" b="1" dirty="0" smtClean="0"/>
              <a:t>	</a:t>
            </a:r>
            <a:r>
              <a:rPr lang="en-US" sz="2400" b="1" i="1" dirty="0" smtClean="0"/>
              <a:t>T</a:t>
            </a:r>
            <a:r>
              <a:rPr lang="en-US" sz="2400" b="1" dirty="0" smtClean="0"/>
              <a:t>(n) = 4</a:t>
            </a:r>
            <a:r>
              <a:rPr lang="en-US" sz="2400" b="1" i="1" dirty="0" smtClean="0"/>
              <a:t>T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/2) + </a:t>
            </a:r>
            <a:r>
              <a:rPr lang="en-US" sz="2400" b="1" i="1" dirty="0" smtClean="0"/>
              <a:t>n </a:t>
            </a:r>
            <a:r>
              <a:rPr lang="en-US" sz="2400" b="1" dirty="0" smtClean="0">
                <a:latin typeface="Symbol" pitchFamily="18" charset="2"/>
              </a:rPr>
              <a:t>£ 4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c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/2)</a:t>
            </a:r>
            <a:r>
              <a:rPr lang="en-US" sz="2400" b="1" baseline="30000" dirty="0" smtClean="0"/>
              <a:t>2</a:t>
            </a:r>
            <a:r>
              <a:rPr lang="en-US" sz="2400" b="1" dirty="0" smtClean="0"/>
              <a:t> – </a:t>
            </a:r>
            <a:r>
              <a:rPr lang="en-US" sz="2400" b="1" i="1" dirty="0" smtClean="0"/>
              <a:t>c</a:t>
            </a:r>
            <a:r>
              <a:rPr lang="en-US" sz="2400" b="1" baseline="-25000" dirty="0" smtClean="0"/>
              <a:t>2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/2) + 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 =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b="1" i="1" dirty="0" smtClean="0"/>
              <a:t>c</a:t>
            </a:r>
            <a:r>
              <a:rPr lang="en-US" sz="2400" b="1" baseline="-25000" dirty="0" smtClean="0"/>
              <a:t>1</a:t>
            </a:r>
            <a:r>
              <a:rPr lang="en-US" sz="2400" b="1" i="1" dirty="0" smtClean="0"/>
              <a:t>n</a:t>
            </a:r>
            <a:r>
              <a:rPr lang="en-US" sz="2400" b="1" baseline="30000" dirty="0" smtClean="0"/>
              <a:t>2</a:t>
            </a:r>
            <a:r>
              <a:rPr lang="en-US" sz="2400" b="1" dirty="0" smtClean="0"/>
              <a:t> – 2</a:t>
            </a:r>
            <a:r>
              <a:rPr lang="en-US" sz="2400" b="1" i="1" dirty="0" smtClean="0"/>
              <a:t>c</a:t>
            </a:r>
            <a:r>
              <a:rPr lang="en-US" sz="2400" b="1" baseline="-25000" dirty="0" smtClean="0"/>
              <a:t>2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 + </a:t>
            </a:r>
            <a:r>
              <a:rPr lang="en-US" sz="2400" b="1" i="1" dirty="0" smtClean="0"/>
              <a:t>n</a:t>
            </a:r>
            <a:r>
              <a:rPr lang="en-US" sz="2400" b="1" baseline="30000" dirty="0" smtClean="0">
                <a:solidFill>
                  <a:schemeClr val="tx2"/>
                </a:solidFill>
              </a:rPr>
              <a:t> </a:t>
            </a:r>
            <a:r>
              <a:rPr lang="en-US" sz="2400" b="1" dirty="0" smtClean="0"/>
              <a:t>= </a:t>
            </a:r>
            <a:r>
              <a:rPr lang="en-US" sz="2400" b="1" dirty="0" smtClean="0">
                <a:solidFill>
                  <a:schemeClr val="tx2"/>
                </a:solidFill>
              </a:rPr>
              <a:t>(</a:t>
            </a:r>
            <a:r>
              <a:rPr lang="en-US" sz="2400" b="1" i="1" dirty="0" smtClean="0">
                <a:solidFill>
                  <a:schemeClr val="tx2"/>
                </a:solidFill>
              </a:rPr>
              <a:t>c</a:t>
            </a:r>
            <a:r>
              <a:rPr lang="en-US" sz="2400" b="1" baseline="-25000" dirty="0" smtClean="0">
                <a:solidFill>
                  <a:schemeClr val="tx2"/>
                </a:solidFill>
              </a:rPr>
              <a:t>1</a:t>
            </a:r>
            <a:r>
              <a:rPr lang="en-US" sz="2400" b="1" i="1" dirty="0" smtClean="0">
                <a:solidFill>
                  <a:schemeClr val="tx2"/>
                </a:solidFill>
              </a:rPr>
              <a:t>n</a:t>
            </a:r>
            <a:r>
              <a:rPr lang="en-US" sz="2400" b="1" baseline="30000" dirty="0" smtClean="0">
                <a:solidFill>
                  <a:schemeClr val="tx2"/>
                </a:solidFill>
              </a:rPr>
              <a:t>2 </a:t>
            </a:r>
            <a:r>
              <a:rPr lang="en-US" sz="2400" b="1" dirty="0" smtClean="0">
                <a:solidFill>
                  <a:schemeClr val="tx2"/>
                </a:solidFill>
              </a:rPr>
              <a:t>– </a:t>
            </a:r>
            <a:r>
              <a:rPr lang="en-US" sz="2400" b="1" i="1" dirty="0" smtClean="0">
                <a:solidFill>
                  <a:schemeClr val="tx2"/>
                </a:solidFill>
              </a:rPr>
              <a:t>c</a:t>
            </a:r>
            <a:r>
              <a:rPr lang="en-US" sz="2400" b="1" baseline="-25000" dirty="0" smtClean="0">
                <a:solidFill>
                  <a:schemeClr val="tx2"/>
                </a:solidFill>
              </a:rPr>
              <a:t>2</a:t>
            </a:r>
            <a:r>
              <a:rPr lang="en-US" sz="2400" b="1" i="1" dirty="0" smtClean="0">
                <a:solidFill>
                  <a:schemeClr val="tx2"/>
                </a:solidFill>
              </a:rPr>
              <a:t>n</a:t>
            </a:r>
            <a:r>
              <a:rPr lang="en-US" sz="2400" b="1" dirty="0" smtClean="0">
                <a:solidFill>
                  <a:schemeClr val="tx2"/>
                </a:solidFill>
              </a:rPr>
              <a:t>)</a:t>
            </a:r>
            <a:r>
              <a:rPr lang="en-US" sz="2400" b="1" dirty="0" smtClean="0"/>
              <a:t> – (</a:t>
            </a:r>
            <a:r>
              <a:rPr lang="en-US" sz="2400" b="1" i="1" dirty="0" smtClean="0">
                <a:solidFill>
                  <a:srgbClr val="FF0000"/>
                </a:solidFill>
              </a:rPr>
              <a:t>c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b="1" i="1" dirty="0" smtClean="0">
                <a:solidFill>
                  <a:srgbClr val="FF0000"/>
                </a:solidFill>
              </a:rPr>
              <a:t>n</a:t>
            </a:r>
            <a:r>
              <a:rPr lang="en-US" sz="2400" b="1" dirty="0" smtClean="0">
                <a:solidFill>
                  <a:srgbClr val="FF0000"/>
                </a:solidFill>
              </a:rPr>
              <a:t> – </a:t>
            </a:r>
            <a:r>
              <a:rPr lang="en-US" sz="2400" b="1" i="1" dirty="0" smtClean="0">
                <a:solidFill>
                  <a:srgbClr val="FF0000"/>
                </a:solidFill>
              </a:rPr>
              <a:t>n</a:t>
            </a:r>
            <a:r>
              <a:rPr lang="en-US" sz="2400" b="1" dirty="0" smtClean="0"/>
              <a:t>) </a:t>
            </a:r>
            <a:r>
              <a:rPr lang="en-US" sz="2400" b="1" dirty="0" smtClean="0">
                <a:latin typeface="Symbol" pitchFamily="18" charset="2"/>
              </a:rPr>
              <a:t>£</a:t>
            </a:r>
            <a:r>
              <a:rPr lang="en-US" sz="2400" b="1" dirty="0" smtClean="0"/>
              <a:t> </a:t>
            </a:r>
            <a:r>
              <a:rPr lang="en-US" sz="2400" b="1" i="1" dirty="0" smtClean="0">
                <a:solidFill>
                  <a:schemeClr val="tx2"/>
                </a:solidFill>
              </a:rPr>
              <a:t>c</a:t>
            </a:r>
            <a:r>
              <a:rPr lang="en-US" sz="2400" b="1" baseline="-25000" dirty="0" smtClean="0">
                <a:solidFill>
                  <a:schemeClr val="tx2"/>
                </a:solidFill>
              </a:rPr>
              <a:t>1</a:t>
            </a:r>
            <a:r>
              <a:rPr lang="en-US" sz="2400" b="1" i="1" dirty="0" smtClean="0">
                <a:solidFill>
                  <a:schemeClr val="tx2"/>
                </a:solidFill>
              </a:rPr>
              <a:t>n</a:t>
            </a:r>
            <a:r>
              <a:rPr lang="en-US" sz="2400" b="1" baseline="30000" dirty="0" smtClean="0">
                <a:solidFill>
                  <a:schemeClr val="tx2"/>
                </a:solidFill>
              </a:rPr>
              <a:t>2 </a:t>
            </a:r>
            <a:r>
              <a:rPr lang="en-US" sz="2400" b="1" dirty="0" smtClean="0">
                <a:solidFill>
                  <a:schemeClr val="tx2"/>
                </a:solidFill>
              </a:rPr>
              <a:t>– </a:t>
            </a:r>
            <a:r>
              <a:rPr lang="en-US" sz="2400" b="1" i="1" dirty="0" smtClean="0">
                <a:solidFill>
                  <a:schemeClr val="tx2"/>
                </a:solidFill>
              </a:rPr>
              <a:t>c</a:t>
            </a:r>
            <a:r>
              <a:rPr lang="en-US" sz="2400" b="1" baseline="-25000" dirty="0" smtClean="0">
                <a:solidFill>
                  <a:schemeClr val="tx2"/>
                </a:solidFill>
              </a:rPr>
              <a:t>2</a:t>
            </a:r>
            <a:r>
              <a:rPr lang="en-US" sz="2400" b="1" i="1" dirty="0" smtClean="0">
                <a:solidFill>
                  <a:schemeClr val="tx2"/>
                </a:solidFill>
              </a:rPr>
              <a:t>n</a:t>
            </a:r>
            <a:r>
              <a:rPr lang="en-US" sz="2400" b="1" dirty="0" smtClean="0">
                <a:solidFill>
                  <a:schemeClr val="tx2"/>
                </a:solidFill>
              </a:rPr>
              <a:t> holds when</a:t>
            </a:r>
            <a:r>
              <a:rPr lang="en-US" sz="2400" b="1" dirty="0" smtClean="0"/>
              <a:t> </a:t>
            </a:r>
            <a:r>
              <a:rPr lang="en-US" sz="2400" b="1" i="1" dirty="0" smtClean="0">
                <a:solidFill>
                  <a:srgbClr val="FF0000"/>
                </a:solidFill>
              </a:rPr>
              <a:t>c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b="1" i="1" dirty="0" smtClean="0">
                <a:solidFill>
                  <a:srgbClr val="FF0000"/>
                </a:solidFill>
              </a:rPr>
              <a:t>n</a:t>
            </a:r>
            <a:r>
              <a:rPr lang="en-US" sz="2400" b="1" dirty="0" smtClean="0">
                <a:solidFill>
                  <a:srgbClr val="FF0000"/>
                </a:solidFill>
              </a:rPr>
              <a:t> – </a:t>
            </a:r>
            <a:r>
              <a:rPr lang="en-US" sz="2400" b="1" i="1" dirty="0" smtClean="0">
                <a:solidFill>
                  <a:srgbClr val="FF0000"/>
                </a:solidFill>
              </a:rPr>
              <a:t>n </a:t>
            </a:r>
            <a:r>
              <a:rPr lang="en-US" sz="2400" b="1" dirty="0" smtClean="0">
                <a:solidFill>
                  <a:srgbClr val="FF0000"/>
                </a:solidFill>
                <a:latin typeface="Symbol" pitchFamily="18" charset="2"/>
              </a:rPr>
              <a:t>³ 0</a:t>
            </a:r>
            <a:r>
              <a:rPr lang="en-US" sz="2400" b="1" dirty="0" smtClean="0">
                <a:latin typeface="Symbol" pitchFamily="18" charset="2"/>
              </a:rPr>
              <a:t>, </a:t>
            </a:r>
            <a:r>
              <a:rPr lang="en-US" sz="2400" b="1" dirty="0" smtClean="0"/>
              <a:t>which is true for </a:t>
            </a:r>
            <a:r>
              <a:rPr lang="en-US" sz="2400" b="1" i="1" dirty="0" smtClean="0"/>
              <a:t>c</a:t>
            </a:r>
            <a:r>
              <a:rPr lang="en-US" sz="2400" b="1" baseline="-25000" dirty="0" smtClean="0"/>
              <a:t>2 </a:t>
            </a:r>
            <a:r>
              <a:rPr lang="en-US" sz="2400" b="1" dirty="0" smtClean="0">
                <a:latin typeface="Symbol" pitchFamily="18" charset="2"/>
              </a:rPr>
              <a:t>³ 1</a:t>
            </a:r>
            <a:r>
              <a:rPr lang="en-US" sz="2400" b="1" dirty="0" smtClean="0"/>
              <a:t> and </a:t>
            </a:r>
            <a:r>
              <a:rPr lang="en-US" sz="2400" b="1" i="1" dirty="0" smtClean="0"/>
              <a:t>n </a:t>
            </a:r>
            <a:r>
              <a:rPr lang="en-US" sz="2400" b="1" dirty="0" smtClean="0">
                <a:latin typeface="Symbol" pitchFamily="18" charset="2"/>
              </a:rPr>
              <a:t>³ 1.</a:t>
            </a:r>
            <a:endParaRPr lang="en-US" sz="2400" b="1" dirty="0" smtClean="0"/>
          </a:p>
          <a:p>
            <a:r>
              <a:rPr lang="en-US" sz="2400" b="1" dirty="0" smtClean="0"/>
              <a:t>Since </a:t>
            </a:r>
            <a:r>
              <a:rPr lang="en-US" sz="2400" b="1" i="1" dirty="0" smtClean="0"/>
              <a:t>T</a:t>
            </a:r>
            <a:r>
              <a:rPr lang="en-US" sz="2400" b="1" dirty="0" smtClean="0"/>
              <a:t>(1) = 3 </a:t>
            </a:r>
            <a:r>
              <a:rPr lang="en-US" sz="2400" b="1" dirty="0" smtClean="0">
                <a:latin typeface="Symbol" pitchFamily="18" charset="2"/>
              </a:rPr>
              <a:t>£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c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1</a:t>
            </a:r>
            <a:r>
              <a:rPr lang="en-US" sz="2400" b="1" baseline="30000" dirty="0" smtClean="0"/>
              <a:t>2 </a:t>
            </a:r>
            <a:r>
              <a:rPr lang="en-US" sz="2400" b="1" dirty="0" smtClean="0"/>
              <a:t>– </a:t>
            </a:r>
            <a:r>
              <a:rPr lang="en-US" sz="2400" b="1" i="1" dirty="0" smtClean="0"/>
              <a:t>c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1 = </a:t>
            </a:r>
            <a:r>
              <a:rPr lang="en-US" sz="2400" b="1" i="1" dirty="0" smtClean="0"/>
              <a:t>c</a:t>
            </a:r>
            <a:r>
              <a:rPr lang="en-US" sz="2400" b="1" baseline="-25000" dirty="0" smtClean="0"/>
              <a:t>1</a:t>
            </a:r>
            <a:r>
              <a:rPr lang="en-US" sz="2400" b="1" baseline="30000" dirty="0" smtClean="0"/>
              <a:t> </a:t>
            </a:r>
            <a:r>
              <a:rPr lang="en-US" sz="2400" b="1" dirty="0"/>
              <a:t>– </a:t>
            </a:r>
            <a:r>
              <a:rPr lang="en-US" sz="2400" b="1" i="1" dirty="0" smtClean="0"/>
              <a:t>c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, we pick </a:t>
            </a:r>
            <a:r>
              <a:rPr lang="en-US" sz="2400" b="1" i="1" dirty="0" smtClean="0"/>
              <a:t>c</a:t>
            </a:r>
            <a:r>
              <a:rPr lang="en-US" sz="2400" b="1" baseline="-25000" dirty="0" smtClean="0"/>
              <a:t>1 </a:t>
            </a:r>
            <a:r>
              <a:rPr lang="en-US" sz="2400" b="1" dirty="0" smtClean="0"/>
              <a:t>= 4 and </a:t>
            </a:r>
            <a:r>
              <a:rPr lang="en-US" sz="2400" b="1" i="1" dirty="0" smtClean="0"/>
              <a:t>c</a:t>
            </a:r>
            <a:r>
              <a:rPr lang="en-US" sz="2400" b="1" baseline="-25000" dirty="0" smtClean="0"/>
              <a:t>2 </a:t>
            </a:r>
            <a:r>
              <a:rPr lang="en-US" sz="2400" b="1" dirty="0" smtClean="0"/>
              <a:t>= 1.</a:t>
            </a:r>
          </a:p>
          <a:p>
            <a:r>
              <a:rPr lang="en-US" sz="2400" b="1" dirty="0" smtClean="0"/>
              <a:t>Since </a:t>
            </a:r>
            <a:r>
              <a:rPr lang="en-US" sz="2400" b="1" i="1" dirty="0" smtClean="0"/>
              <a:t>T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/>
              <a:t>) </a:t>
            </a:r>
            <a:r>
              <a:rPr lang="en-US" sz="2400" b="1" dirty="0">
                <a:latin typeface="Symbol" pitchFamily="18" charset="2"/>
              </a:rPr>
              <a:t>£ </a:t>
            </a:r>
            <a:r>
              <a:rPr lang="en-US" sz="2400" b="1" i="1" dirty="0"/>
              <a:t>c</a:t>
            </a:r>
            <a:r>
              <a:rPr lang="en-US" sz="2400" b="1" baseline="-25000" dirty="0"/>
              <a:t>1</a:t>
            </a:r>
            <a:r>
              <a:rPr lang="en-US" sz="2400" b="1" i="1" dirty="0"/>
              <a:t>n</a:t>
            </a:r>
            <a:r>
              <a:rPr lang="en-US" sz="2400" b="1" baseline="30000" dirty="0"/>
              <a:t>2 </a:t>
            </a:r>
            <a:r>
              <a:rPr lang="en-US" sz="2400" b="1" dirty="0"/>
              <a:t>– </a:t>
            </a:r>
            <a:r>
              <a:rPr lang="en-US" sz="2400" b="1" i="1" dirty="0" smtClean="0"/>
              <a:t>c</a:t>
            </a:r>
            <a:r>
              <a:rPr lang="en-US" sz="2400" b="1" baseline="-25000" dirty="0" smtClean="0"/>
              <a:t>2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 is proved </a:t>
            </a:r>
            <a:r>
              <a:rPr lang="en-US" sz="2400" b="1" dirty="0" smtClean="0">
                <a:sym typeface="Wingdings" pitchFamily="2" charset="2"/>
              </a:rPr>
              <a:t> </a:t>
            </a:r>
            <a:r>
              <a:rPr lang="en-US" sz="2400" b="1" i="1" dirty="0">
                <a:solidFill>
                  <a:schemeClr val="tx2"/>
                </a:solidFill>
              </a:rPr>
              <a:t>T</a:t>
            </a:r>
            <a:r>
              <a:rPr lang="en-US" sz="2400" b="1" dirty="0">
                <a:solidFill>
                  <a:schemeClr val="tx2"/>
                </a:solidFill>
              </a:rPr>
              <a:t>(</a:t>
            </a:r>
            <a:r>
              <a:rPr lang="en-US" sz="2400" b="1" i="1" dirty="0">
                <a:solidFill>
                  <a:schemeClr val="tx2"/>
                </a:solidFill>
              </a:rPr>
              <a:t>n</a:t>
            </a:r>
            <a:r>
              <a:rPr lang="en-US" sz="2400" b="1" dirty="0">
                <a:solidFill>
                  <a:schemeClr val="tx2"/>
                </a:solidFill>
              </a:rPr>
              <a:t>) = </a:t>
            </a:r>
            <a:r>
              <a:rPr lang="en-US" sz="2400" b="1" i="1" dirty="0">
                <a:solidFill>
                  <a:schemeClr val="tx2"/>
                </a:solidFill>
              </a:rPr>
              <a:t>O</a:t>
            </a:r>
            <a:r>
              <a:rPr lang="en-US" sz="2400" b="1" dirty="0">
                <a:solidFill>
                  <a:schemeClr val="tx2"/>
                </a:solidFill>
              </a:rPr>
              <a:t>(</a:t>
            </a:r>
            <a:r>
              <a:rPr lang="en-US" sz="2400" b="1" i="1" dirty="0">
                <a:solidFill>
                  <a:schemeClr val="tx2"/>
                </a:solidFill>
              </a:rPr>
              <a:t>n</a:t>
            </a:r>
            <a:r>
              <a:rPr lang="en-US" sz="2400" b="1" baseline="30000" dirty="0">
                <a:solidFill>
                  <a:schemeClr val="tx2"/>
                </a:solidFill>
              </a:rPr>
              <a:t>2</a:t>
            </a:r>
            <a:r>
              <a:rPr lang="en-US" sz="2400" b="1" dirty="0" smtClean="0">
                <a:solidFill>
                  <a:schemeClr val="tx2"/>
                </a:solidFill>
              </a:rPr>
              <a:t>) holds.</a:t>
            </a:r>
            <a:endParaRPr lang="en-US" sz="2400" b="1" dirty="0"/>
          </a:p>
          <a:p>
            <a:endParaRPr lang="en-US" sz="2400" b="1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6096000" y="243840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≮</a:t>
            </a:r>
            <a:r>
              <a:rPr lang="zh-CN" altLang="en-US" dirty="0" smtClean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747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  <a:noFill/>
        </p:spPr>
        <p:txBody>
          <a:bodyPr lIns="92075" tIns="46038" rIns="92075" bIns="46038"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主方法</a:t>
            </a:r>
            <a:endParaRPr lang="en-US" sz="3600" b="1" dirty="0" smtClean="0">
              <a:solidFill>
                <a:srgbClr val="0000CC"/>
              </a:solidFill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534400" cy="4648200"/>
          </a:xfrm>
          <a:noFill/>
        </p:spPr>
        <p:txBody>
          <a:bodyPr lIns="92075" tIns="46038" rIns="92075" bIns="46038"/>
          <a:lstStyle/>
          <a:p>
            <a:r>
              <a:rPr lang="zh-CN" altLang="en-US" sz="2400" b="1" dirty="0"/>
              <a:t>主</a:t>
            </a:r>
            <a:r>
              <a:rPr lang="zh-CN" altLang="en-US" sz="2400" b="1" dirty="0" smtClean="0"/>
              <a:t>方法可解如下形式的递归式</a:t>
            </a:r>
            <a:r>
              <a:rPr lang="en-US" sz="2400" b="1" dirty="0" smtClean="0"/>
              <a:t> 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Monotype Sorts" pitchFamily="2" charset="2"/>
              <a:buNone/>
            </a:pPr>
            <a:r>
              <a:rPr lang="en-US" sz="2400" b="1" dirty="0" smtClean="0"/>
              <a:t>	              </a:t>
            </a:r>
            <a:r>
              <a:rPr lang="en-US" sz="2400" b="1" i="1" dirty="0" smtClean="0"/>
              <a:t>T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 = </a:t>
            </a:r>
            <a:r>
              <a:rPr lang="en-US" sz="2400" b="1" i="1" dirty="0" err="1" smtClean="0"/>
              <a:t>aT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/</a:t>
            </a:r>
            <a:r>
              <a:rPr lang="en-US" sz="2400" b="1" i="1" dirty="0" smtClean="0"/>
              <a:t>b</a:t>
            </a:r>
            <a:r>
              <a:rPr lang="en-US" sz="2400" b="1" dirty="0" smtClean="0"/>
              <a:t>) + </a:t>
            </a:r>
            <a:r>
              <a:rPr lang="en-US" sz="2400" b="1" i="1" dirty="0" smtClean="0"/>
              <a:t>f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 </a:t>
            </a:r>
          </a:p>
          <a:p>
            <a:pPr>
              <a:buFont typeface="Monotype Sorts" pitchFamily="2" charset="2"/>
              <a:buNone/>
            </a:pPr>
            <a:r>
              <a:rPr lang="en-US" sz="2400" b="1" dirty="0" smtClean="0"/>
              <a:t>	</a:t>
            </a:r>
            <a:r>
              <a:rPr lang="zh-CN" altLang="en-US" sz="2400" b="1" dirty="0" smtClean="0"/>
              <a:t>其中 </a:t>
            </a:r>
            <a:r>
              <a:rPr lang="en-US" sz="2400" b="1" i="1" dirty="0" smtClean="0"/>
              <a:t>a</a:t>
            </a:r>
            <a:r>
              <a:rPr lang="en-US" sz="2400" b="1" dirty="0" smtClean="0"/>
              <a:t> </a:t>
            </a:r>
            <a:r>
              <a:rPr lang="en-US" sz="2400" b="1" dirty="0" smtClean="0">
                <a:latin typeface="Symbol" pitchFamily="18" charset="2"/>
              </a:rPr>
              <a:t>³ </a:t>
            </a:r>
            <a:r>
              <a:rPr lang="en-US" sz="2400" b="1" dirty="0" smtClean="0"/>
              <a:t>1</a:t>
            </a:r>
            <a:r>
              <a:rPr lang="en-US" sz="2400" b="1" dirty="0"/>
              <a:t> </a:t>
            </a:r>
            <a:r>
              <a:rPr lang="zh-CN" altLang="en-US" sz="2400" b="1" dirty="0" smtClean="0"/>
              <a:t>和 </a:t>
            </a:r>
            <a:r>
              <a:rPr lang="en-US" sz="2400" b="1" i="1" dirty="0" smtClean="0"/>
              <a:t>b</a:t>
            </a:r>
            <a:r>
              <a:rPr lang="en-US" sz="2400" b="1" dirty="0" smtClean="0"/>
              <a:t> &gt; 1 </a:t>
            </a:r>
            <a:r>
              <a:rPr lang="zh-CN" altLang="en-US" sz="2400" b="1" dirty="0" smtClean="0"/>
              <a:t>是两个常数</a:t>
            </a:r>
            <a:r>
              <a:rPr lang="en-US" sz="2400" b="1" dirty="0" smtClean="0"/>
              <a:t>, </a:t>
            </a:r>
            <a:r>
              <a:rPr lang="en-US" sz="2400" b="1" i="1" dirty="0" smtClean="0"/>
              <a:t>f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 </a:t>
            </a:r>
            <a:r>
              <a:rPr lang="zh-CN" altLang="en-US" sz="2400" b="1" dirty="0" smtClean="0"/>
              <a:t>是一个渐进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非负函数</a:t>
            </a:r>
            <a:r>
              <a:rPr lang="zh-CN" altLang="en-US" sz="2400" b="1" dirty="0" smtClean="0"/>
              <a:t>。</a:t>
            </a:r>
            <a:endParaRPr lang="en-US" sz="2400" b="1" dirty="0" smtClean="0"/>
          </a:p>
          <a:p>
            <a:pPr lvl="1"/>
            <a:r>
              <a:rPr lang="zh-CN" altLang="en-US" sz="2200" b="1" dirty="0"/>
              <a:t>如果</a:t>
            </a:r>
            <a:r>
              <a:rPr lang="en-US" sz="2200" b="1" dirty="0" smtClean="0"/>
              <a:t> </a:t>
            </a:r>
            <a:r>
              <a:rPr lang="en-US" sz="2200" b="1" i="1" dirty="0" smtClean="0"/>
              <a:t>n</a:t>
            </a:r>
            <a:r>
              <a:rPr lang="en-US" sz="2200" b="1" dirty="0" smtClean="0"/>
              <a:t>/</a:t>
            </a:r>
            <a:r>
              <a:rPr lang="en-US" sz="2200" b="1" i="1" dirty="0" smtClean="0"/>
              <a:t>b</a:t>
            </a:r>
            <a:r>
              <a:rPr lang="en-US" sz="2200" b="1" dirty="0" smtClean="0"/>
              <a:t> </a:t>
            </a:r>
            <a:r>
              <a:rPr lang="zh-CN" altLang="en-US" sz="2200" b="1" dirty="0" smtClean="0"/>
              <a:t>不是整数</a:t>
            </a:r>
            <a:r>
              <a:rPr lang="en-US" sz="2200" b="1" dirty="0" smtClean="0"/>
              <a:t>, </a:t>
            </a:r>
            <a:r>
              <a:rPr lang="zh-CN" altLang="en-US" sz="2200" b="1" dirty="0" smtClean="0"/>
              <a:t>取整 </a:t>
            </a:r>
            <a:r>
              <a:rPr lang="en-US" sz="2200" b="1" i="1" dirty="0" smtClean="0"/>
              <a:t>n</a:t>
            </a:r>
            <a:r>
              <a:rPr lang="en-US" sz="2200" b="1" dirty="0" smtClean="0"/>
              <a:t>/</a:t>
            </a:r>
            <a:r>
              <a:rPr lang="en-US" sz="2200" b="1" i="1" dirty="0" smtClean="0"/>
              <a:t>b</a:t>
            </a:r>
            <a:r>
              <a:rPr lang="en-US" sz="2200" b="1" dirty="0" smtClean="0"/>
              <a:t> </a:t>
            </a:r>
            <a:r>
              <a:rPr lang="zh-CN" altLang="en-US" sz="2200" b="1" dirty="0" smtClean="0"/>
              <a:t>：</a:t>
            </a:r>
            <a:endParaRPr lang="en-US" sz="2200" b="1" dirty="0" smtClean="0"/>
          </a:p>
          <a:p>
            <a:endParaRPr lang="en-US" sz="2400" b="1" dirty="0" smtClean="0">
              <a:solidFill>
                <a:schemeClr val="tx2"/>
              </a:solidFill>
            </a:endParaRPr>
          </a:p>
          <a:p>
            <a:pPr>
              <a:spcBef>
                <a:spcPts val="1200"/>
              </a:spcBef>
            </a:pPr>
            <a:r>
              <a:rPr lang="zh-CN" altLang="en-US" sz="2400" b="1" dirty="0" smtClean="0">
                <a:solidFill>
                  <a:schemeClr val="tx2"/>
                </a:solidFill>
              </a:rPr>
              <a:t>主方法可解包含三种类型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b="1" i="1" dirty="0" smtClean="0">
                <a:solidFill>
                  <a:schemeClr val="tx2"/>
                </a:solidFill>
              </a:rPr>
              <a:t>f</a:t>
            </a:r>
            <a:r>
              <a:rPr lang="en-US" sz="2400" b="1" dirty="0" smtClean="0">
                <a:solidFill>
                  <a:schemeClr val="tx2"/>
                </a:solidFill>
              </a:rPr>
              <a:t>(</a:t>
            </a:r>
            <a:r>
              <a:rPr lang="en-US" sz="2400" b="1" i="1" dirty="0" smtClean="0">
                <a:solidFill>
                  <a:schemeClr val="tx2"/>
                </a:solidFill>
              </a:rPr>
              <a:t>n</a:t>
            </a:r>
            <a:r>
              <a:rPr lang="en-US" sz="2400" b="1" dirty="0" smtClean="0">
                <a:solidFill>
                  <a:schemeClr val="tx2"/>
                </a:solidFill>
              </a:rPr>
              <a:t>) 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的递归式 </a:t>
            </a:r>
            <a:r>
              <a:rPr lang="en-US" altLang="zh-CN" sz="2400" b="1" dirty="0">
                <a:solidFill>
                  <a:schemeClr val="tx2"/>
                </a:solidFill>
              </a:rPr>
              <a:t> </a:t>
            </a:r>
            <a:r>
              <a:rPr lang="en-US" altLang="zh-CN" sz="2400" b="1" i="1" dirty="0">
                <a:solidFill>
                  <a:schemeClr val="tx2"/>
                </a:solidFill>
              </a:rPr>
              <a:t>T</a:t>
            </a:r>
            <a:r>
              <a:rPr lang="en-US" altLang="zh-CN" sz="2400" b="1" dirty="0">
                <a:solidFill>
                  <a:schemeClr val="tx2"/>
                </a:solidFill>
              </a:rPr>
              <a:t>(</a:t>
            </a:r>
            <a:r>
              <a:rPr lang="en-US" altLang="zh-CN" sz="2400" b="1" i="1" dirty="0">
                <a:solidFill>
                  <a:schemeClr val="tx2"/>
                </a:solidFill>
              </a:rPr>
              <a:t>n</a:t>
            </a:r>
            <a:r>
              <a:rPr lang="en-US" altLang="zh-CN" sz="2400" b="1" dirty="0">
                <a:solidFill>
                  <a:schemeClr val="tx2"/>
                </a:solidFill>
              </a:rPr>
              <a:t>) 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。</a:t>
            </a:r>
            <a:r>
              <a:rPr lang="en-US" sz="2400" b="1" dirty="0" smtClean="0">
                <a:solidFill>
                  <a:schemeClr val="tx2"/>
                </a:solidFill>
              </a:rPr>
              <a:t>  </a:t>
            </a:r>
            <a:endParaRPr lang="en-US" sz="2400" b="1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8868585"/>
              </p:ext>
            </p:extLst>
          </p:nvPr>
        </p:nvGraphicFramePr>
        <p:xfrm>
          <a:off x="2385860" y="3429000"/>
          <a:ext cx="2082166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003" name="Equation" r:id="rId4" imgW="1040948" imgH="228501" progId="Equation.3">
                  <p:embed/>
                </p:oleObj>
              </mc:Choice>
              <mc:Fallback>
                <p:oleObj name="Equation" r:id="rId4" imgW="1040948" imgH="228501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5860" y="3429000"/>
                        <a:ext cx="2082166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201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4"/>
          <p:cNvGraphicFramePr>
            <a:graphicFrameLocks noGrp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3115446687"/>
              </p:ext>
            </p:extLst>
          </p:nvPr>
        </p:nvGraphicFramePr>
        <p:xfrm>
          <a:off x="609600" y="1617663"/>
          <a:ext cx="80772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104" name="Equation" r:id="rId4" imgW="3924300" imgH="1295400" progId="Equation.DSMT4">
                  <p:embed/>
                </p:oleObj>
              </mc:Choice>
              <mc:Fallback>
                <p:oleObj name="Equation" r:id="rId4" imgW="3924300" imgH="1295400" progId="Equation.DSMT4">
                  <p:embed/>
                  <p:pic>
                    <p:nvPicPr>
                      <p:cNvPr id="0" name="Picture 34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17663"/>
                        <a:ext cx="8077200" cy="2667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 bwMode="auto">
          <a:xfrm>
            <a:off x="3657600" y="3200400"/>
            <a:ext cx="4267200" cy="914400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主定理</a:t>
            </a:r>
            <a:endParaRPr lang="en-US" sz="3600" b="1" dirty="0" smtClean="0">
              <a:solidFill>
                <a:srgbClr val="0000CC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4572000"/>
            <a:ext cx="3411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Case 2</a:t>
            </a:r>
            <a:r>
              <a:rPr lang="zh-CN" altLang="en-US" sz="2400" dirty="0" smtClean="0"/>
              <a:t>的特殊情况</a:t>
            </a:r>
            <a:r>
              <a:rPr lang="en-US" sz="2400" dirty="0" smtClean="0"/>
              <a:t>: </a:t>
            </a:r>
            <a:r>
              <a:rPr lang="en-US" sz="2400" i="1" dirty="0" smtClean="0"/>
              <a:t>k</a:t>
            </a:r>
            <a:r>
              <a:rPr lang="en-US" sz="2400" dirty="0" smtClean="0"/>
              <a:t> = 0</a:t>
            </a:r>
            <a:endParaRPr lang="en-US" sz="24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1220098" y="5181600"/>
          <a:ext cx="583247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105" name="Equation" r:id="rId6" imgW="2514600" imgH="228600" progId="Equation.3">
                  <p:embed/>
                </p:oleObj>
              </mc:Choice>
              <mc:Fallback>
                <p:oleObj name="Equation" r:id="rId6" imgW="2514600" imgH="2286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098" y="5181600"/>
                        <a:ext cx="5832475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Up Arrow Callout 4"/>
          <p:cNvSpPr/>
          <p:nvPr/>
        </p:nvSpPr>
        <p:spPr bwMode="auto">
          <a:xfrm>
            <a:off x="5638800" y="4114800"/>
            <a:ext cx="1219200" cy="762000"/>
          </a:xfrm>
          <a:prstGeom prst="upArrow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正则条件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92507" y="5867400"/>
            <a:ext cx="7258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Use this case to solve the recurrence for Merge-Sort.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圆角矩形标注 5"/>
          <p:cNvSpPr/>
          <p:nvPr/>
        </p:nvSpPr>
        <p:spPr bwMode="auto">
          <a:xfrm>
            <a:off x="3810000" y="3657600"/>
            <a:ext cx="228600" cy="381000"/>
          </a:xfrm>
          <a:prstGeom prst="wedgeRoundRectCallout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79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5" grpId="0" animBg="1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  <a:noFill/>
        </p:spPr>
        <p:txBody>
          <a:bodyPr lIns="92075" tIns="46038" rIns="92075" bIns="46038"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理解主定理</a:t>
            </a:r>
            <a:endParaRPr lang="en-US" sz="3600" b="1" dirty="0" smtClean="0">
              <a:solidFill>
                <a:srgbClr val="0000CC"/>
              </a:solidFill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191000"/>
            <a:ext cx="8458200" cy="1447800"/>
          </a:xfrm>
          <a:noFill/>
        </p:spPr>
        <p:txBody>
          <a:bodyPr lIns="92075" tIns="46038" rIns="92075" bIns="46038"/>
          <a:lstStyle/>
          <a:p>
            <a:pPr marL="0" indent="0">
              <a:buNone/>
            </a:pPr>
            <a:r>
              <a:rPr lang="zh-CN" altLang="en-US" sz="2400" b="1" dirty="0" smtClean="0"/>
              <a:t>比较 </a:t>
            </a:r>
            <a:r>
              <a:rPr lang="en-US" sz="2400" b="1" i="1" dirty="0" smtClean="0">
                <a:solidFill>
                  <a:srgbClr val="FF0000"/>
                </a:solidFill>
              </a:rPr>
              <a:t>f</a:t>
            </a:r>
            <a:r>
              <a:rPr lang="en-US" sz="2400" b="1" dirty="0" smtClean="0">
                <a:solidFill>
                  <a:srgbClr val="FF0000"/>
                </a:solidFill>
              </a:rPr>
              <a:t>(</a:t>
            </a:r>
            <a:r>
              <a:rPr lang="en-US" sz="2400" b="1" i="1" dirty="0" smtClean="0">
                <a:solidFill>
                  <a:srgbClr val="FF0000"/>
                </a:solidFill>
              </a:rPr>
              <a:t>n</a:t>
            </a:r>
            <a:r>
              <a:rPr lang="en-US" sz="2400" b="1" dirty="0" smtClean="0">
                <a:solidFill>
                  <a:srgbClr val="FF0000"/>
                </a:solidFill>
              </a:rPr>
              <a:t>)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和 </a:t>
            </a:r>
            <a:r>
              <a:rPr lang="en-US" sz="2400" b="1" i="1" dirty="0" smtClean="0">
                <a:solidFill>
                  <a:srgbClr val="FF0000"/>
                </a:solidFill>
              </a:rPr>
              <a:t>n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log</a:t>
            </a:r>
            <a:r>
              <a:rPr lang="en-US" sz="1600" b="1" i="1" dirty="0" smtClean="0">
                <a:solidFill>
                  <a:srgbClr val="FF0000"/>
                </a:solidFill>
              </a:rPr>
              <a:t>b</a:t>
            </a:r>
            <a:r>
              <a:rPr lang="en-US" sz="2400" b="1" i="1" baseline="30000" dirty="0" smtClean="0">
                <a:solidFill>
                  <a:srgbClr val="FF0000"/>
                </a:solidFill>
              </a:rPr>
              <a:t>a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2400" b="1" dirty="0" smtClean="0"/>
              <a:t>的关键是看谁比较大。</a:t>
            </a:r>
            <a:endParaRPr lang="en-US" sz="2400" b="1" dirty="0"/>
          </a:p>
          <a:p>
            <a:r>
              <a:rPr lang="en-US" sz="2400" b="1" dirty="0" smtClean="0"/>
              <a:t>Case 1 </a:t>
            </a:r>
            <a:r>
              <a:rPr lang="zh-CN" altLang="en-US" sz="2400" b="1" dirty="0" smtClean="0"/>
              <a:t>成立，如果 </a:t>
            </a:r>
            <a:r>
              <a:rPr lang="en-US" sz="2400" b="1" i="1" dirty="0" smtClean="0">
                <a:solidFill>
                  <a:srgbClr val="FF0000"/>
                </a:solidFill>
              </a:rPr>
              <a:t>n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log</a:t>
            </a:r>
            <a:r>
              <a:rPr lang="en-US" sz="1600" b="1" i="1" baseline="30000" dirty="0" smtClean="0">
                <a:solidFill>
                  <a:srgbClr val="FF0000"/>
                </a:solidFill>
              </a:rPr>
              <a:t>b</a:t>
            </a:r>
            <a:r>
              <a:rPr lang="en-US" sz="2400" b="1" i="1" baseline="30000" dirty="0" smtClean="0">
                <a:solidFill>
                  <a:srgbClr val="FF0000"/>
                </a:solidFill>
              </a:rPr>
              <a:t>a</a:t>
            </a:r>
            <a:r>
              <a:rPr lang="en-US" sz="2400" b="1" dirty="0" smtClean="0"/>
              <a:t>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较大</a:t>
            </a:r>
            <a:r>
              <a:rPr lang="zh-CN" altLang="en-US" sz="2400" b="1" dirty="0" smtClean="0"/>
              <a:t> </a:t>
            </a:r>
            <a:r>
              <a:rPr lang="en-US" sz="2400" b="1" dirty="0" smtClean="0">
                <a:sym typeface="Wingdings" pitchFamily="2" charset="2"/>
              </a:rPr>
              <a:t> </a:t>
            </a:r>
            <a:r>
              <a:rPr lang="en-US" sz="2400" b="1" i="1" dirty="0" smtClean="0"/>
              <a:t>T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 = </a:t>
            </a:r>
            <a:r>
              <a:rPr lang="en-US" sz="2400" b="1" dirty="0" smtClean="0">
                <a:sym typeface="Symbol"/>
              </a:rPr>
              <a:t></a:t>
            </a:r>
            <a:r>
              <a:rPr lang="en-US" sz="2400" b="1" dirty="0" smtClean="0"/>
              <a:t>(</a:t>
            </a:r>
            <a:r>
              <a:rPr lang="en-US" sz="2400" b="1" i="1" dirty="0"/>
              <a:t>n</a:t>
            </a:r>
            <a:r>
              <a:rPr lang="en-US" sz="2400" b="1" baseline="30000" dirty="0"/>
              <a:t>log</a:t>
            </a:r>
            <a:r>
              <a:rPr lang="en-US" sz="1600" b="1" i="1" baseline="30000" dirty="0"/>
              <a:t>b</a:t>
            </a:r>
            <a:r>
              <a:rPr lang="en-US" sz="2400" b="1" i="1" baseline="30000" dirty="0"/>
              <a:t>a</a:t>
            </a:r>
            <a:r>
              <a:rPr lang="en-US" sz="2400" b="1" dirty="0"/>
              <a:t> </a:t>
            </a:r>
            <a:r>
              <a:rPr lang="en-US" sz="2400" b="1" dirty="0" smtClean="0"/>
              <a:t>). </a:t>
            </a:r>
            <a:endParaRPr lang="en-US" sz="2400" b="1" dirty="0"/>
          </a:p>
          <a:p>
            <a:pPr marL="640080" lvl="1"/>
            <a:r>
              <a:rPr lang="en-US" sz="2200" b="1" dirty="0" smtClean="0"/>
              <a:t>“</a:t>
            </a:r>
            <a:r>
              <a:rPr lang="zh-CN" altLang="en-US" sz="2200" b="1" dirty="0" smtClean="0"/>
              <a:t>较大</a:t>
            </a:r>
            <a:r>
              <a:rPr lang="en-US" sz="2200" b="1" dirty="0" smtClean="0"/>
              <a:t>” </a:t>
            </a:r>
            <a:r>
              <a:rPr lang="zh-CN" altLang="en-US" sz="2200" b="1" dirty="0" smtClean="0"/>
              <a:t>指</a:t>
            </a:r>
            <a:r>
              <a:rPr lang="zh-CN" altLang="en-US" sz="2200" b="1" i="1" dirty="0" smtClean="0">
                <a:solidFill>
                  <a:srgbClr val="C00000"/>
                </a:solidFill>
              </a:rPr>
              <a:t>多项式意义上的大</a:t>
            </a:r>
            <a:r>
              <a:rPr lang="en-US" sz="2200" b="1" dirty="0" smtClean="0"/>
              <a:t>, </a:t>
            </a:r>
            <a:r>
              <a:rPr lang="zh-CN" altLang="en-US" sz="2200" b="1" dirty="0" smtClean="0"/>
              <a:t>大一个因子 </a:t>
            </a:r>
            <a:r>
              <a:rPr lang="en-US" sz="2000" b="1" i="1" dirty="0" smtClean="0"/>
              <a:t>n</a:t>
            </a:r>
            <a:r>
              <a:rPr lang="en-US" sz="2000" b="1" baseline="30000" dirty="0" smtClean="0">
                <a:sym typeface="Symbol"/>
              </a:rPr>
              <a:t></a:t>
            </a:r>
            <a:r>
              <a:rPr lang="en-US" sz="2000" b="1" dirty="0" smtClean="0">
                <a:sym typeface="Symbol"/>
              </a:rPr>
              <a:t>, for some  &gt; 0</a:t>
            </a:r>
            <a:r>
              <a:rPr lang="en-US" sz="2200" b="1" dirty="0" smtClean="0"/>
              <a:t>.</a:t>
            </a:r>
            <a:endParaRPr lang="en-US" sz="2400" b="1" dirty="0" smtClean="0">
              <a:solidFill>
                <a:schemeClr val="tx2"/>
              </a:solidFill>
            </a:endParaRPr>
          </a:p>
        </p:txBody>
      </p:sp>
      <p:graphicFrame>
        <p:nvGraphicFramePr>
          <p:cNvPr id="4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7022028"/>
              </p:ext>
            </p:extLst>
          </p:nvPr>
        </p:nvGraphicFramePr>
        <p:xfrm>
          <a:off x="609600" y="1371600"/>
          <a:ext cx="80772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4" name="Equation" r:id="rId4" imgW="3924300" imgH="1295400" progId="Equation.DSMT4">
                  <p:embed/>
                </p:oleObj>
              </mc:Choice>
              <mc:Fallback>
                <p:oleObj name="Equation" r:id="rId4" imgW="3924300" imgH="1295400" progId="Equation.DSMT4">
                  <p:embed/>
                  <p:pic>
                    <p:nvPicPr>
                      <p:cNvPr id="0" name="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371600"/>
                        <a:ext cx="8077200" cy="2667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连接符 2"/>
          <p:cNvCxnSpPr/>
          <p:nvPr/>
        </p:nvCxnSpPr>
        <p:spPr bwMode="auto">
          <a:xfrm>
            <a:off x="3733800" y="1905000"/>
            <a:ext cx="3429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4715163"/>
              </p:ext>
            </p:extLst>
          </p:nvPr>
        </p:nvGraphicFramePr>
        <p:xfrm>
          <a:off x="5105400" y="5486400"/>
          <a:ext cx="2667000" cy="1054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5" name="Equation" r:id="rId6" imgW="1130040" imgH="444240" progId="Equation.DSMT4">
                  <p:embed/>
                </p:oleObj>
              </mc:Choice>
              <mc:Fallback>
                <p:oleObj name="Equation" r:id="rId6" imgW="11300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05400" y="5486400"/>
                        <a:ext cx="2667000" cy="10540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883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  <a:noFill/>
        </p:spPr>
        <p:txBody>
          <a:bodyPr lIns="92075" tIns="46038" rIns="92075" bIns="46038"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理解主定理</a:t>
            </a:r>
            <a:endParaRPr lang="en-US" sz="3600" b="1" dirty="0" smtClean="0">
              <a:solidFill>
                <a:srgbClr val="0000CC"/>
              </a:solidFill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191000"/>
            <a:ext cx="8458200" cy="2133600"/>
          </a:xfrm>
          <a:noFill/>
        </p:spPr>
        <p:txBody>
          <a:bodyPr lIns="92075" tIns="46038" rIns="92075" bIns="46038"/>
          <a:lstStyle/>
          <a:p>
            <a:pPr marL="0" indent="0">
              <a:buNone/>
            </a:pPr>
            <a:r>
              <a:rPr lang="zh-CN" altLang="en-US" sz="2400" b="1" dirty="0" smtClean="0"/>
              <a:t>比较 </a:t>
            </a:r>
            <a:r>
              <a:rPr lang="en-US" sz="2400" b="1" i="1" dirty="0" smtClean="0">
                <a:solidFill>
                  <a:srgbClr val="FF0000"/>
                </a:solidFill>
              </a:rPr>
              <a:t>f</a:t>
            </a:r>
            <a:r>
              <a:rPr lang="en-US" sz="2400" b="1" dirty="0" smtClean="0">
                <a:solidFill>
                  <a:srgbClr val="FF0000"/>
                </a:solidFill>
              </a:rPr>
              <a:t>(</a:t>
            </a:r>
            <a:r>
              <a:rPr lang="en-US" sz="2400" b="1" i="1" dirty="0" smtClean="0">
                <a:solidFill>
                  <a:srgbClr val="FF0000"/>
                </a:solidFill>
              </a:rPr>
              <a:t>n</a:t>
            </a:r>
            <a:r>
              <a:rPr lang="en-US" sz="2400" b="1" dirty="0" smtClean="0">
                <a:solidFill>
                  <a:srgbClr val="FF0000"/>
                </a:solidFill>
              </a:rPr>
              <a:t>) </a:t>
            </a:r>
            <a:r>
              <a:rPr lang="zh-CN" altLang="en-US" sz="2400" b="1" dirty="0" smtClean="0"/>
              <a:t>和 </a:t>
            </a:r>
            <a:r>
              <a:rPr lang="en-US" sz="2400" b="1" i="1" dirty="0" smtClean="0">
                <a:solidFill>
                  <a:srgbClr val="FF0000"/>
                </a:solidFill>
              </a:rPr>
              <a:t>n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log</a:t>
            </a:r>
            <a:r>
              <a:rPr lang="en-US" sz="1600" b="1" i="1" dirty="0" smtClean="0">
                <a:solidFill>
                  <a:srgbClr val="FF0000"/>
                </a:solidFill>
              </a:rPr>
              <a:t>b</a:t>
            </a:r>
            <a:r>
              <a:rPr lang="en-US" sz="2400" b="1" i="1" baseline="30000" dirty="0" smtClean="0">
                <a:solidFill>
                  <a:srgbClr val="FF0000"/>
                </a:solidFill>
              </a:rPr>
              <a:t>a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2400" b="1" dirty="0" smtClean="0"/>
              <a:t>的关键是看谁比较大。</a:t>
            </a:r>
            <a:endParaRPr lang="en-US" sz="2400" b="1" dirty="0"/>
          </a:p>
          <a:p>
            <a:r>
              <a:rPr lang="en-US" sz="2400" b="1" dirty="0" smtClean="0">
                <a:solidFill>
                  <a:schemeClr val="tx2"/>
                </a:solidFill>
              </a:rPr>
              <a:t>Case 2 (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当 </a:t>
            </a:r>
            <a:r>
              <a:rPr lang="en-US" sz="2400" b="1" i="1" dirty="0" smtClean="0">
                <a:solidFill>
                  <a:schemeClr val="tx2"/>
                </a:solidFill>
              </a:rPr>
              <a:t>k</a:t>
            </a:r>
            <a:r>
              <a:rPr lang="en-US" sz="2400" b="1" dirty="0" smtClean="0">
                <a:solidFill>
                  <a:schemeClr val="tx2"/>
                </a:solidFill>
              </a:rPr>
              <a:t> = 0) 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成立，如果 </a:t>
            </a:r>
            <a:r>
              <a:rPr lang="en-US" sz="2400" b="1" i="1" dirty="0" smtClean="0"/>
              <a:t>f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/>
              <a:t>) </a:t>
            </a:r>
            <a:r>
              <a:rPr lang="zh-CN" altLang="en-US" sz="2400" b="1" dirty="0" smtClean="0"/>
              <a:t>和 </a:t>
            </a:r>
            <a:r>
              <a:rPr lang="en-US" sz="2400" b="1" i="1" dirty="0" smtClean="0"/>
              <a:t>n</a:t>
            </a:r>
            <a:r>
              <a:rPr lang="en-US" sz="2400" b="1" baseline="30000" dirty="0" smtClean="0"/>
              <a:t>log</a:t>
            </a:r>
            <a:r>
              <a:rPr lang="en-US" sz="1600" b="1" i="1" dirty="0" smtClean="0"/>
              <a:t>b</a:t>
            </a:r>
            <a:r>
              <a:rPr lang="en-US" sz="2400" b="1" i="1" baseline="30000" dirty="0" smtClean="0"/>
              <a:t>a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大小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相当</a:t>
            </a:r>
            <a:r>
              <a:rPr lang="zh-CN" altLang="en-US" sz="2400" b="1" dirty="0" smtClean="0"/>
              <a:t>。</a:t>
            </a:r>
            <a:endParaRPr lang="en-US" sz="2400" b="1" dirty="0" smtClean="0">
              <a:solidFill>
                <a:schemeClr val="tx2"/>
              </a:solidFill>
            </a:endParaRPr>
          </a:p>
          <a:p>
            <a:pPr marL="640080" lvl="1"/>
            <a:r>
              <a:rPr lang="zh-CN" altLang="en-US" sz="2100" b="1" dirty="0" smtClean="0">
                <a:solidFill>
                  <a:schemeClr val="tx2"/>
                </a:solidFill>
              </a:rPr>
              <a:t>这种情况，乘以一个对数因子 </a:t>
            </a:r>
            <a:r>
              <a:rPr lang="en-US" sz="2100" b="1" dirty="0" smtClean="0">
                <a:solidFill>
                  <a:schemeClr val="tx2"/>
                </a:solidFill>
                <a:sym typeface="Wingdings" pitchFamily="2" charset="2"/>
              </a:rPr>
              <a:t> </a:t>
            </a:r>
            <a:r>
              <a:rPr lang="en-US" sz="2200" b="1" i="1" dirty="0" smtClean="0"/>
              <a:t>T</a:t>
            </a:r>
            <a:r>
              <a:rPr lang="en-US" sz="2200" b="1" dirty="0" smtClean="0"/>
              <a:t>(</a:t>
            </a:r>
            <a:r>
              <a:rPr lang="en-US" sz="2200" b="1" i="1" dirty="0" smtClean="0"/>
              <a:t>n</a:t>
            </a:r>
            <a:r>
              <a:rPr lang="en-US" sz="2200" b="1" dirty="0"/>
              <a:t>) = </a:t>
            </a:r>
            <a:r>
              <a:rPr lang="en-US" sz="2200" b="1" dirty="0">
                <a:sym typeface="Symbol"/>
              </a:rPr>
              <a:t></a:t>
            </a:r>
            <a:r>
              <a:rPr lang="en-US" sz="2200" b="1" dirty="0"/>
              <a:t>(</a:t>
            </a:r>
            <a:r>
              <a:rPr lang="en-US" sz="2200" b="1" i="1" dirty="0" smtClean="0"/>
              <a:t>f</a:t>
            </a:r>
            <a:r>
              <a:rPr lang="en-US" sz="2200" b="1" dirty="0" smtClean="0"/>
              <a:t>(</a:t>
            </a:r>
            <a:r>
              <a:rPr lang="en-US" sz="2200" b="1" i="1" dirty="0" smtClean="0"/>
              <a:t>n</a:t>
            </a:r>
            <a:r>
              <a:rPr lang="en-US" sz="2200" b="1" dirty="0" smtClean="0"/>
              <a:t>)</a:t>
            </a:r>
            <a:r>
              <a:rPr lang="en-US" sz="2200" b="1" dirty="0" err="1" smtClean="0"/>
              <a:t>lg</a:t>
            </a:r>
            <a:r>
              <a:rPr lang="en-US" sz="2200" b="1" i="1" dirty="0" err="1" smtClean="0"/>
              <a:t>n</a:t>
            </a:r>
            <a:r>
              <a:rPr lang="en-US" sz="2200" b="1" dirty="0" smtClean="0"/>
              <a:t>).</a:t>
            </a:r>
          </a:p>
          <a:p>
            <a:pPr marL="640080" lvl="1"/>
            <a:r>
              <a:rPr lang="zh-CN" altLang="en-US" sz="2200" b="1" dirty="0" smtClean="0">
                <a:solidFill>
                  <a:schemeClr val="tx2"/>
                </a:solidFill>
              </a:rPr>
              <a:t>一般来说</a:t>
            </a:r>
            <a:r>
              <a:rPr lang="en-US" sz="2200" b="1" dirty="0" smtClean="0">
                <a:solidFill>
                  <a:schemeClr val="tx2"/>
                </a:solidFill>
              </a:rPr>
              <a:t>, </a:t>
            </a:r>
            <a:r>
              <a:rPr lang="zh-CN" altLang="en-US" sz="2200" b="1" dirty="0" smtClean="0">
                <a:solidFill>
                  <a:schemeClr val="tx2"/>
                </a:solidFill>
              </a:rPr>
              <a:t>当 </a:t>
            </a:r>
            <a:r>
              <a:rPr lang="en-US" sz="2200" b="1" i="1" dirty="0" smtClean="0"/>
              <a:t>f</a:t>
            </a:r>
            <a:r>
              <a:rPr lang="en-US" sz="2200" b="1" dirty="0" smtClean="0"/>
              <a:t>(</a:t>
            </a:r>
            <a:r>
              <a:rPr lang="en-US" sz="2200" b="1" i="1" dirty="0" smtClean="0"/>
              <a:t>n</a:t>
            </a:r>
            <a:r>
              <a:rPr lang="en-US" sz="2200" b="1" dirty="0"/>
              <a:t>) </a:t>
            </a:r>
            <a:r>
              <a:rPr lang="zh-CN" altLang="en-US" sz="2200" b="1" dirty="0" smtClean="0"/>
              <a:t>和 </a:t>
            </a:r>
            <a:r>
              <a:rPr lang="en-US" sz="2200" b="1" i="1" dirty="0" smtClean="0"/>
              <a:t>n</a:t>
            </a:r>
            <a:r>
              <a:rPr lang="en-US" sz="2200" b="1" baseline="30000" dirty="0" smtClean="0"/>
              <a:t>log</a:t>
            </a:r>
            <a:r>
              <a:rPr lang="en-US" sz="1400" b="1" i="1" dirty="0" smtClean="0"/>
              <a:t>b</a:t>
            </a:r>
            <a:r>
              <a:rPr lang="en-US" sz="2200" b="1" i="1" baseline="30000" dirty="0" smtClean="0"/>
              <a:t>a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lg</a:t>
            </a:r>
            <a:r>
              <a:rPr lang="en-US" sz="2200" b="1" i="1" baseline="30000" dirty="0" err="1" smtClean="0">
                <a:solidFill>
                  <a:srgbClr val="FF0000"/>
                </a:solidFill>
              </a:rPr>
              <a:t>k</a:t>
            </a:r>
            <a:r>
              <a:rPr lang="en-US" sz="2200" b="1" i="1" dirty="0" err="1" smtClean="0"/>
              <a:t>n</a:t>
            </a:r>
            <a:r>
              <a:rPr lang="en-US" sz="2200" b="1" dirty="0" smtClean="0"/>
              <a:t> </a:t>
            </a:r>
            <a:r>
              <a:rPr lang="zh-CN" altLang="en-US" sz="2200" b="1" dirty="0" smtClean="0"/>
              <a:t>大小相当</a:t>
            </a:r>
            <a:endParaRPr lang="en-US" sz="2200" b="1" dirty="0">
              <a:solidFill>
                <a:schemeClr val="tx2"/>
              </a:solidFill>
            </a:endParaRPr>
          </a:p>
          <a:p>
            <a:pPr marL="354330" lvl="1" indent="0">
              <a:buNone/>
            </a:pPr>
            <a:r>
              <a:rPr lang="en-US" sz="2200" b="1" dirty="0" smtClean="0">
                <a:solidFill>
                  <a:schemeClr val="tx2"/>
                </a:solidFill>
              </a:rPr>
              <a:t>    </a:t>
            </a:r>
            <a:r>
              <a:rPr lang="en-US" sz="2200" b="1" dirty="0" smtClean="0">
                <a:solidFill>
                  <a:schemeClr val="tx2"/>
                </a:solidFill>
                <a:sym typeface="Wingdings" pitchFamily="2" charset="2"/>
              </a:rPr>
              <a:t> </a:t>
            </a:r>
            <a:r>
              <a:rPr lang="en-US" sz="2200" b="1" i="1" dirty="0"/>
              <a:t>T</a:t>
            </a:r>
            <a:r>
              <a:rPr lang="en-US" sz="2200" b="1" dirty="0"/>
              <a:t>(</a:t>
            </a:r>
            <a:r>
              <a:rPr lang="en-US" sz="2200" b="1" i="1" dirty="0"/>
              <a:t>n</a:t>
            </a:r>
            <a:r>
              <a:rPr lang="en-US" sz="2200" b="1" dirty="0"/>
              <a:t>) = </a:t>
            </a:r>
            <a:r>
              <a:rPr lang="en-US" sz="2200" b="1" dirty="0">
                <a:sym typeface="Symbol"/>
              </a:rPr>
              <a:t></a:t>
            </a:r>
            <a:r>
              <a:rPr lang="en-US" sz="2200" b="1" dirty="0"/>
              <a:t>(</a:t>
            </a:r>
            <a:r>
              <a:rPr lang="en-US" sz="2200" b="1" i="1" dirty="0" smtClean="0"/>
              <a:t>f</a:t>
            </a:r>
            <a:r>
              <a:rPr lang="en-US" sz="2200" b="1" dirty="0" smtClean="0"/>
              <a:t>(</a:t>
            </a:r>
            <a:r>
              <a:rPr lang="en-US" sz="2200" b="1" i="1" dirty="0" smtClean="0"/>
              <a:t>n</a:t>
            </a:r>
            <a:r>
              <a:rPr lang="en-US" sz="2200" b="1" dirty="0" smtClean="0"/>
              <a:t>) lg</a:t>
            </a:r>
            <a:r>
              <a:rPr lang="en-US" sz="2200" b="1" i="1" baseline="30000" dirty="0" smtClean="0">
                <a:solidFill>
                  <a:srgbClr val="FF0000"/>
                </a:solidFill>
              </a:rPr>
              <a:t>k+1</a:t>
            </a:r>
            <a:r>
              <a:rPr lang="en-US" sz="2200" b="1" i="1" dirty="0" smtClean="0"/>
              <a:t>n</a:t>
            </a:r>
            <a:r>
              <a:rPr lang="en-US" sz="2200" b="1" dirty="0" smtClean="0"/>
              <a:t>).</a:t>
            </a:r>
            <a:endParaRPr lang="en-US" sz="2200" b="1" dirty="0"/>
          </a:p>
        </p:txBody>
      </p:sp>
      <p:graphicFrame>
        <p:nvGraphicFramePr>
          <p:cNvPr id="4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2622023"/>
              </p:ext>
            </p:extLst>
          </p:nvPr>
        </p:nvGraphicFramePr>
        <p:xfrm>
          <a:off x="609600" y="1371600"/>
          <a:ext cx="80772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71" name="Equation" r:id="rId4" imgW="3924300" imgH="1295400" progId="Equation.DSMT4">
                  <p:embed/>
                </p:oleObj>
              </mc:Choice>
              <mc:Fallback>
                <p:oleObj name="Equation" r:id="rId4" imgW="3924300" imgH="1295400" progId="Equation.DSMT4">
                  <p:embed/>
                  <p:pic>
                    <p:nvPicPr>
                      <p:cNvPr id="0" name="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371600"/>
                        <a:ext cx="8077200" cy="2667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连接符 4"/>
          <p:cNvCxnSpPr/>
          <p:nvPr/>
        </p:nvCxnSpPr>
        <p:spPr bwMode="auto">
          <a:xfrm>
            <a:off x="3810000" y="2438400"/>
            <a:ext cx="3429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3391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pitchFamily="2" charset="-122"/>
              </a:rPr>
              <a:t>Divide-and-Conquer</a:t>
            </a:r>
            <a:r>
              <a:rPr lang="zh-CN" altLang="en-US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分治法</a:t>
            </a:r>
            <a:r>
              <a:rPr lang="en-US" altLang="zh-CN" dirty="0" smtClean="0">
                <a:ea typeface="宋体" pitchFamily="2" charset="-122"/>
              </a:rPr>
              <a:t>(cont.)</a:t>
            </a:r>
          </a:p>
        </p:txBody>
      </p:sp>
      <p:sp>
        <p:nvSpPr>
          <p:cNvPr id="281620" name="Text Box 20"/>
          <p:cNvSpPr txBox="1">
            <a:spLocks noChangeArrowheads="1"/>
          </p:cNvSpPr>
          <p:nvPr/>
        </p:nvSpPr>
        <p:spPr bwMode="auto">
          <a:xfrm>
            <a:off x="1981200" y="6019800"/>
            <a:ext cx="7162800" cy="523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FF6600"/>
                </a:solidFill>
                <a:ea typeface="宋体" pitchFamily="2" charset="-122"/>
              </a:rPr>
              <a:t>It general leads to a recursive algorithm </a:t>
            </a: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递归算法</a:t>
            </a: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!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3159124" y="1600200"/>
            <a:ext cx="2784475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1"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原始问题</a:t>
            </a:r>
            <a:r>
              <a:rPr kumimoji="1"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(N</a:t>
            </a:r>
            <a:r>
              <a:rPr kumimoji="1"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个输入</a:t>
            </a:r>
            <a:r>
              <a:rPr kumimoji="1"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)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122488" y="2286000"/>
            <a:ext cx="5002213" cy="1143000"/>
            <a:chOff x="1248" y="1536"/>
            <a:chExt cx="3151" cy="720"/>
          </a:xfrm>
        </p:grpSpPr>
        <p:sp>
          <p:nvSpPr>
            <p:cNvPr id="6169" name="Rectangle 6"/>
            <p:cNvSpPr>
              <a:spLocks noChangeArrowheads="1"/>
            </p:cNvSpPr>
            <p:nvPr/>
          </p:nvSpPr>
          <p:spPr bwMode="auto">
            <a:xfrm>
              <a:off x="1248" y="1872"/>
              <a:ext cx="679" cy="38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kumimoji="1" lang="zh-CN" altLang="en-US" sz="2000" dirty="0">
                  <a:latin typeface="Tahoma" panose="020B0604030504040204" pitchFamily="34" charset="0"/>
                  <a:ea typeface="宋体" panose="02010600030101010101" pitchFamily="2" charset="-122"/>
                </a:rPr>
                <a:t>子问题</a:t>
              </a:r>
              <a:r>
                <a:rPr kumimoji="1"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170" name="Rectangle 7"/>
            <p:cNvSpPr>
              <a:spLocks noChangeArrowheads="1"/>
            </p:cNvSpPr>
            <p:nvPr/>
          </p:nvSpPr>
          <p:spPr bwMode="auto">
            <a:xfrm>
              <a:off x="2352" y="1872"/>
              <a:ext cx="684" cy="38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kumimoji="1" lang="zh-CN" altLang="en-US" sz="2000" dirty="0">
                  <a:latin typeface="Tahoma" panose="020B0604030504040204" pitchFamily="34" charset="0"/>
                  <a:ea typeface="宋体" panose="02010600030101010101" pitchFamily="2" charset="-122"/>
                </a:rPr>
                <a:t>子问题</a:t>
              </a:r>
              <a:r>
                <a:rPr kumimoji="1"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6171" name="Rectangle 8"/>
            <p:cNvSpPr>
              <a:spLocks noChangeArrowheads="1"/>
            </p:cNvSpPr>
            <p:nvPr/>
          </p:nvSpPr>
          <p:spPr bwMode="auto">
            <a:xfrm>
              <a:off x="3696" y="1872"/>
              <a:ext cx="703" cy="38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kumimoji="1" lang="zh-CN" altLang="en-US" sz="2000" dirty="0">
                  <a:latin typeface="Tahoma" panose="020B0604030504040204" pitchFamily="34" charset="0"/>
                  <a:ea typeface="宋体" panose="02010600030101010101" pitchFamily="2" charset="-122"/>
                </a:rPr>
                <a:t>子问题</a:t>
              </a:r>
              <a:r>
                <a:rPr kumimoji="1"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k</a:t>
              </a:r>
            </a:p>
          </p:txBody>
        </p:sp>
        <p:sp>
          <p:nvSpPr>
            <p:cNvPr id="6172" name="Text Box 9"/>
            <p:cNvSpPr txBox="1">
              <a:spLocks noChangeArrowheads="1"/>
            </p:cNvSpPr>
            <p:nvPr/>
          </p:nvSpPr>
          <p:spPr bwMode="auto">
            <a:xfrm>
              <a:off x="3196" y="1840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kumimoji="1" lang="en-US" altLang="zh-CN" sz="2800" b="1">
                  <a:solidFill>
                    <a:srgbClr val="000000"/>
                  </a:solidFill>
                  <a:ea typeface="宋体" panose="02010600030101010101" pitchFamily="2" charset="-122"/>
                </a:rPr>
                <a:t>…</a:t>
              </a:r>
              <a:endParaRPr kumimoji="1" lang="en-US" altLang="zh-CN" sz="28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73" name="Line 10"/>
            <p:cNvSpPr>
              <a:spLocks noChangeShapeType="1"/>
            </p:cNvSpPr>
            <p:nvPr/>
          </p:nvSpPr>
          <p:spPr bwMode="auto">
            <a:xfrm flipH="1">
              <a:off x="1536" y="1536"/>
              <a:ext cx="1152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74" name="Line 11"/>
            <p:cNvSpPr>
              <a:spLocks noChangeShapeType="1"/>
            </p:cNvSpPr>
            <p:nvPr/>
          </p:nvSpPr>
          <p:spPr bwMode="auto">
            <a:xfrm>
              <a:off x="2688" y="1536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75" name="Line 12"/>
            <p:cNvSpPr>
              <a:spLocks noChangeShapeType="1"/>
            </p:cNvSpPr>
            <p:nvPr/>
          </p:nvSpPr>
          <p:spPr bwMode="auto">
            <a:xfrm>
              <a:off x="2688" y="1536"/>
              <a:ext cx="134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2122488" y="3429000"/>
            <a:ext cx="4881563" cy="1676400"/>
            <a:chOff x="1248" y="2256"/>
            <a:chExt cx="3075" cy="1056"/>
          </a:xfrm>
        </p:grpSpPr>
        <p:sp>
          <p:nvSpPr>
            <p:cNvPr id="6162" name="Rectangle 14"/>
            <p:cNvSpPr>
              <a:spLocks noChangeArrowheads="1"/>
            </p:cNvSpPr>
            <p:nvPr/>
          </p:nvSpPr>
          <p:spPr bwMode="auto">
            <a:xfrm>
              <a:off x="1248" y="2928"/>
              <a:ext cx="727" cy="384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kumimoji="1" lang="zh-CN" altLang="en-US" sz="2000">
                  <a:latin typeface="Tahoma" panose="020B0604030504040204" pitchFamily="34" charset="0"/>
                  <a:ea typeface="宋体" panose="02010600030101010101" pitchFamily="2" charset="-122"/>
                </a:rPr>
                <a:t>子问题</a:t>
              </a:r>
              <a:r>
                <a:rPr kumimoji="1" lang="en-US" altLang="zh-CN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163" name="Rectangle 15"/>
            <p:cNvSpPr>
              <a:spLocks noChangeArrowheads="1"/>
            </p:cNvSpPr>
            <p:nvPr/>
          </p:nvSpPr>
          <p:spPr bwMode="auto">
            <a:xfrm>
              <a:off x="2352" y="2928"/>
              <a:ext cx="720" cy="384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kumimoji="1" lang="zh-CN" altLang="en-US" sz="2000">
                  <a:latin typeface="Tahoma" panose="020B0604030504040204" pitchFamily="34" charset="0"/>
                  <a:ea typeface="宋体" panose="02010600030101010101" pitchFamily="2" charset="-122"/>
                </a:rPr>
                <a:t>子问题</a:t>
              </a:r>
              <a:r>
                <a:rPr kumimoji="1" lang="en-US" altLang="zh-CN"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6164" name="Rectangle 16"/>
            <p:cNvSpPr>
              <a:spLocks noChangeArrowheads="1"/>
            </p:cNvSpPr>
            <p:nvPr/>
          </p:nvSpPr>
          <p:spPr bwMode="auto">
            <a:xfrm>
              <a:off x="3600" y="2928"/>
              <a:ext cx="723" cy="384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kumimoji="1" lang="zh-CN" altLang="en-US" sz="2000" dirty="0">
                  <a:latin typeface="Tahoma" panose="020B0604030504040204" pitchFamily="34" charset="0"/>
                  <a:ea typeface="宋体" panose="02010600030101010101" pitchFamily="2" charset="-122"/>
                </a:rPr>
                <a:t>子</a:t>
              </a:r>
              <a:r>
                <a:rPr kumimoji="1" lang="zh-CN" altLang="en-US" sz="2000" dirty="0" smtClean="0">
                  <a:latin typeface="Tahoma" panose="020B0604030504040204" pitchFamily="34" charset="0"/>
                  <a:ea typeface="宋体" panose="02010600030101010101" pitchFamily="2" charset="-122"/>
                </a:rPr>
                <a:t>问题</a:t>
              </a:r>
              <a:r>
                <a:rPr kumimoji="1"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p</a:t>
              </a:r>
            </a:p>
          </p:txBody>
        </p:sp>
        <p:sp>
          <p:nvSpPr>
            <p:cNvPr id="6165" name="Text Box 17"/>
            <p:cNvSpPr txBox="1">
              <a:spLocks noChangeArrowheads="1"/>
            </p:cNvSpPr>
            <p:nvPr/>
          </p:nvSpPr>
          <p:spPr bwMode="auto">
            <a:xfrm>
              <a:off x="3120" y="2928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kumimoji="1" lang="en-US" altLang="zh-CN" sz="2800" b="1">
                  <a:solidFill>
                    <a:srgbClr val="000000"/>
                  </a:solidFill>
                  <a:ea typeface="宋体" panose="02010600030101010101" pitchFamily="2" charset="-122"/>
                </a:rPr>
                <a:t>…</a:t>
              </a:r>
              <a:endParaRPr kumimoji="1" lang="en-US" altLang="zh-CN" sz="28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66" name="Line 18"/>
            <p:cNvSpPr>
              <a:spLocks noChangeShapeType="1"/>
            </p:cNvSpPr>
            <p:nvPr/>
          </p:nvSpPr>
          <p:spPr bwMode="auto">
            <a:xfrm flipH="1">
              <a:off x="1536" y="2256"/>
              <a:ext cx="1104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67" name="Line 19"/>
            <p:cNvSpPr>
              <a:spLocks noChangeShapeType="1"/>
            </p:cNvSpPr>
            <p:nvPr/>
          </p:nvSpPr>
          <p:spPr bwMode="auto">
            <a:xfrm>
              <a:off x="2640" y="2256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68" name="Line 20"/>
            <p:cNvSpPr>
              <a:spLocks noChangeShapeType="1"/>
            </p:cNvSpPr>
            <p:nvPr/>
          </p:nvSpPr>
          <p:spPr bwMode="auto">
            <a:xfrm>
              <a:off x="2640" y="2256"/>
              <a:ext cx="1296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5943600" y="1981200"/>
            <a:ext cx="2597150" cy="2895600"/>
            <a:chOff x="3552" y="1344"/>
            <a:chExt cx="1636" cy="1824"/>
          </a:xfrm>
        </p:grpSpPr>
        <p:sp>
          <p:nvSpPr>
            <p:cNvPr id="6158" name="Text Box 22"/>
            <p:cNvSpPr txBox="1">
              <a:spLocks noChangeArrowheads="1"/>
            </p:cNvSpPr>
            <p:nvPr/>
          </p:nvSpPr>
          <p:spPr bwMode="auto">
            <a:xfrm>
              <a:off x="4900" y="1438"/>
              <a:ext cx="288" cy="1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kumimoji="1" lang="zh-CN" altLang="en-US" dirty="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相同的</a:t>
              </a:r>
            </a:p>
            <a:p>
              <a:r>
                <a:rPr kumimoji="1" lang="zh-CN" altLang="en-US" dirty="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类型</a:t>
              </a:r>
            </a:p>
          </p:txBody>
        </p:sp>
        <p:sp>
          <p:nvSpPr>
            <p:cNvPr id="6159" name="Line 23"/>
            <p:cNvSpPr>
              <a:spLocks noChangeShapeType="1"/>
            </p:cNvSpPr>
            <p:nvPr/>
          </p:nvSpPr>
          <p:spPr bwMode="auto">
            <a:xfrm>
              <a:off x="3552" y="1344"/>
              <a:ext cx="1344" cy="72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 type="arrow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60" name="Line 24"/>
            <p:cNvSpPr>
              <a:spLocks noChangeShapeType="1"/>
            </p:cNvSpPr>
            <p:nvPr/>
          </p:nvSpPr>
          <p:spPr bwMode="auto">
            <a:xfrm>
              <a:off x="4320" y="2112"/>
              <a:ext cx="57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 type="arrow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61" name="Line 25"/>
            <p:cNvSpPr>
              <a:spLocks noChangeShapeType="1"/>
            </p:cNvSpPr>
            <p:nvPr/>
          </p:nvSpPr>
          <p:spPr bwMode="auto">
            <a:xfrm flipV="1">
              <a:off x="4224" y="2160"/>
              <a:ext cx="672" cy="100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 type="arrow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1493838" y="5105400"/>
            <a:ext cx="2659062" cy="995363"/>
            <a:chOff x="852" y="3312"/>
            <a:chExt cx="1675" cy="627"/>
          </a:xfrm>
        </p:grpSpPr>
        <p:sp>
          <p:nvSpPr>
            <p:cNvPr id="59" name="Text Box 27"/>
            <p:cNvSpPr txBox="1">
              <a:spLocks noChangeArrowheads="1"/>
            </p:cNvSpPr>
            <p:nvPr/>
          </p:nvSpPr>
          <p:spPr bwMode="auto">
            <a:xfrm>
              <a:off x="852" y="3648"/>
              <a:ext cx="167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rPr>
                <a:t>不用再分就可求解</a:t>
              </a:r>
            </a:p>
          </p:txBody>
        </p:sp>
        <p:sp>
          <p:nvSpPr>
            <p:cNvPr id="6157" name="Line 28"/>
            <p:cNvSpPr>
              <a:spLocks noChangeShapeType="1"/>
            </p:cNvSpPr>
            <p:nvPr/>
          </p:nvSpPr>
          <p:spPr bwMode="auto">
            <a:xfrm flipH="1">
              <a:off x="1488" y="3312"/>
              <a:ext cx="96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7" name="Line 30"/>
          <p:cNvSpPr>
            <a:spLocks noChangeShapeType="1"/>
          </p:cNvSpPr>
          <p:nvPr/>
        </p:nvSpPr>
        <p:spPr bwMode="auto">
          <a:xfrm flipV="1">
            <a:off x="1676400" y="2362200"/>
            <a:ext cx="0" cy="28956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969963" y="2689225"/>
            <a:ext cx="554037" cy="2554288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1" lang="zh-CN" altLang="en-US">
                <a:latin typeface="Tahoma" panose="020B0604030504040204" pitchFamily="34" charset="0"/>
                <a:ea typeface="宋体" panose="02010600030101010101" pitchFamily="2" charset="-122"/>
              </a:rPr>
              <a:t>合并最小问题的解</a:t>
            </a:r>
          </a:p>
        </p:txBody>
      </p:sp>
      <p:sp>
        <p:nvSpPr>
          <p:cNvPr id="56" name="Rectangle 32"/>
          <p:cNvSpPr>
            <a:spLocks noChangeArrowheads="1"/>
          </p:cNvSpPr>
          <p:nvPr/>
        </p:nvSpPr>
        <p:spPr bwMode="auto">
          <a:xfrm>
            <a:off x="609600" y="1600200"/>
            <a:ext cx="2057400" cy="668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dirty="0">
                <a:solidFill>
                  <a:srgbClr val="00B0F0"/>
                </a:solidFill>
                <a:ea typeface="宋体" panose="02010600030101010101" pitchFamily="2" charset="-122"/>
              </a:rPr>
              <a:t>原始问题的解</a:t>
            </a:r>
          </a:p>
        </p:txBody>
      </p:sp>
    </p:spTree>
    <p:extLst>
      <p:ext uri="{BB962C8B-B14F-4D97-AF65-F5344CB8AC3E}">
        <p14:creationId xmlns:p14="http://schemas.microsoft.com/office/powerpoint/2010/main" val="330776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8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20" grpId="0"/>
      <p:bldP spid="57" grpId="0" animBg="1"/>
      <p:bldP spid="58" grpId="0" animBg="1"/>
      <p:bldP spid="5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  <a:noFill/>
        </p:spPr>
        <p:txBody>
          <a:bodyPr lIns="92075" tIns="46038" rIns="92075" bIns="46038"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理解主定理</a:t>
            </a:r>
            <a:endParaRPr lang="en-US" sz="3600" b="1" dirty="0" smtClean="0">
              <a:solidFill>
                <a:srgbClr val="0000CC"/>
              </a:solidFill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191000"/>
            <a:ext cx="8458200" cy="2133600"/>
          </a:xfrm>
          <a:noFill/>
        </p:spPr>
        <p:txBody>
          <a:bodyPr lIns="92075" tIns="46038" rIns="92075" bIns="46038"/>
          <a:lstStyle/>
          <a:p>
            <a:pPr marL="0" indent="0">
              <a:buNone/>
            </a:pPr>
            <a:r>
              <a:rPr lang="zh-CN" altLang="en-US" sz="2400" b="1" dirty="0" smtClean="0"/>
              <a:t>比较 </a:t>
            </a:r>
            <a:r>
              <a:rPr lang="en-US" sz="2400" b="1" i="1" dirty="0" smtClean="0">
                <a:solidFill>
                  <a:srgbClr val="FF0000"/>
                </a:solidFill>
              </a:rPr>
              <a:t>f</a:t>
            </a:r>
            <a:r>
              <a:rPr lang="en-US" sz="2400" b="1" dirty="0" smtClean="0">
                <a:solidFill>
                  <a:srgbClr val="FF0000"/>
                </a:solidFill>
              </a:rPr>
              <a:t>(</a:t>
            </a:r>
            <a:r>
              <a:rPr lang="en-US" sz="2400" b="1" i="1" dirty="0" smtClean="0">
                <a:solidFill>
                  <a:srgbClr val="FF0000"/>
                </a:solidFill>
              </a:rPr>
              <a:t>n</a:t>
            </a:r>
            <a:r>
              <a:rPr lang="en-US" sz="2400" b="1" dirty="0" smtClean="0">
                <a:solidFill>
                  <a:srgbClr val="FF0000"/>
                </a:solidFill>
              </a:rPr>
              <a:t>)</a:t>
            </a:r>
            <a:r>
              <a:rPr lang="en-US" sz="2400" b="1" dirty="0" smtClean="0"/>
              <a:t>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和 </a:t>
            </a:r>
            <a:r>
              <a:rPr lang="en-US" sz="2400" b="1" i="1" dirty="0" smtClean="0">
                <a:solidFill>
                  <a:srgbClr val="FF0000"/>
                </a:solidFill>
              </a:rPr>
              <a:t>n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log</a:t>
            </a:r>
            <a:r>
              <a:rPr lang="en-US" sz="1600" b="1" i="1" dirty="0" smtClean="0">
                <a:solidFill>
                  <a:srgbClr val="FF0000"/>
                </a:solidFill>
              </a:rPr>
              <a:t>b</a:t>
            </a:r>
            <a:r>
              <a:rPr lang="en-US" sz="2400" b="1" i="1" baseline="30000" dirty="0" smtClean="0">
                <a:solidFill>
                  <a:srgbClr val="FF0000"/>
                </a:solidFill>
              </a:rPr>
              <a:t>a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2400" b="1" dirty="0" smtClean="0"/>
              <a:t>的关键是看谁比较大。</a:t>
            </a:r>
            <a:endParaRPr lang="en-US" sz="2400" b="1" dirty="0"/>
          </a:p>
          <a:p>
            <a:r>
              <a:rPr lang="en-US" sz="2400" b="1" dirty="0" smtClean="0"/>
              <a:t>Case 3 </a:t>
            </a:r>
            <a:r>
              <a:rPr lang="zh-CN" altLang="en-US" sz="2400" b="1" dirty="0" smtClean="0"/>
              <a:t>成立，如果 </a:t>
            </a:r>
            <a:r>
              <a:rPr lang="en-US" sz="2400" b="1" i="1" dirty="0" smtClean="0">
                <a:solidFill>
                  <a:srgbClr val="FF0000"/>
                </a:solidFill>
              </a:rPr>
              <a:t>f</a:t>
            </a:r>
            <a:r>
              <a:rPr lang="en-US" sz="2400" b="1" dirty="0" smtClean="0">
                <a:solidFill>
                  <a:srgbClr val="FF0000"/>
                </a:solidFill>
              </a:rPr>
              <a:t>(</a:t>
            </a:r>
            <a:r>
              <a:rPr lang="en-US" sz="2400" b="1" i="1" dirty="0" smtClean="0">
                <a:solidFill>
                  <a:srgbClr val="FF0000"/>
                </a:solidFill>
              </a:rPr>
              <a:t>n</a:t>
            </a:r>
            <a:r>
              <a:rPr lang="en-US" sz="2400" b="1" dirty="0">
                <a:solidFill>
                  <a:srgbClr val="FF0000"/>
                </a:solidFill>
              </a:rPr>
              <a:t>)</a:t>
            </a:r>
            <a:r>
              <a:rPr lang="en-US" sz="2400" b="1" dirty="0" smtClean="0">
                <a:solidFill>
                  <a:srgbClr val="FF0000"/>
                </a:solidFill>
              </a:rPr>
              <a:t>  </a:t>
            </a:r>
            <a:r>
              <a:rPr lang="zh-CN" altLang="en-US" sz="2400" b="1" i="1" dirty="0" smtClean="0">
                <a:solidFill>
                  <a:srgbClr val="C00000"/>
                </a:solidFill>
              </a:rPr>
              <a:t>较大 </a:t>
            </a:r>
            <a:r>
              <a:rPr lang="en-US" sz="2400" b="1" dirty="0" smtClean="0">
                <a:sym typeface="Wingdings" pitchFamily="2" charset="2"/>
              </a:rPr>
              <a:t> </a:t>
            </a:r>
            <a:r>
              <a:rPr lang="en-US" sz="2400" b="1" i="1" dirty="0"/>
              <a:t>T</a:t>
            </a:r>
            <a:r>
              <a:rPr lang="en-US" sz="2400" b="1" dirty="0"/>
              <a:t>(</a:t>
            </a:r>
            <a:r>
              <a:rPr lang="en-US" sz="2400" b="1" i="1" dirty="0"/>
              <a:t>n</a:t>
            </a:r>
            <a:r>
              <a:rPr lang="en-US" sz="2400" b="1" dirty="0"/>
              <a:t>) = </a:t>
            </a:r>
            <a:r>
              <a:rPr lang="en-US" sz="2400" b="1" dirty="0">
                <a:sym typeface="Symbol"/>
              </a:rPr>
              <a:t></a:t>
            </a:r>
            <a:r>
              <a:rPr lang="en-US" sz="2400" b="1" dirty="0" smtClean="0"/>
              <a:t>(</a:t>
            </a:r>
            <a:r>
              <a:rPr lang="en-US" sz="2400" b="1" i="1" dirty="0"/>
              <a:t>f</a:t>
            </a:r>
            <a:r>
              <a:rPr lang="en-US" sz="2400" b="1" dirty="0"/>
              <a:t>(</a:t>
            </a:r>
            <a:r>
              <a:rPr lang="en-US" sz="2400" b="1" i="1" dirty="0"/>
              <a:t>n</a:t>
            </a:r>
            <a:r>
              <a:rPr lang="en-US" sz="2400" b="1" dirty="0" smtClean="0"/>
              <a:t>)).</a:t>
            </a:r>
          </a:p>
          <a:p>
            <a:pPr marL="640080" lvl="1"/>
            <a:r>
              <a:rPr lang="en-US" sz="2200" b="1" dirty="0" smtClean="0"/>
              <a:t>Case 3 </a:t>
            </a:r>
            <a:r>
              <a:rPr lang="zh-CN" altLang="en-US" sz="2200" b="1" dirty="0" smtClean="0"/>
              <a:t>的另外一种情况是</a:t>
            </a:r>
            <a:r>
              <a:rPr lang="en-US" sz="2200" b="1" dirty="0" smtClean="0"/>
              <a:t>, known as the </a:t>
            </a:r>
            <a:r>
              <a:rPr lang="en-US" sz="2200" b="1" i="1" dirty="0" smtClean="0">
                <a:solidFill>
                  <a:srgbClr val="0000CC"/>
                </a:solidFill>
              </a:rPr>
              <a:t>regularity condition</a:t>
            </a:r>
            <a:r>
              <a:rPr lang="en-US" sz="2200" b="1" dirty="0" smtClean="0"/>
              <a:t>, can usually hold. It always holds whenever </a:t>
            </a:r>
            <a:r>
              <a:rPr lang="en-US" sz="2000" b="1" i="1" dirty="0"/>
              <a:t>f</a:t>
            </a:r>
            <a:r>
              <a:rPr lang="en-US" sz="2000" b="1" dirty="0"/>
              <a:t>(</a:t>
            </a:r>
            <a:r>
              <a:rPr lang="en-US" sz="2000" b="1" i="1" dirty="0"/>
              <a:t>n</a:t>
            </a:r>
            <a:r>
              <a:rPr lang="en-US" sz="2000" b="1" dirty="0"/>
              <a:t>) </a:t>
            </a:r>
            <a:r>
              <a:rPr lang="en-US" sz="2000" b="1" dirty="0" smtClean="0"/>
              <a:t>= </a:t>
            </a:r>
            <a:r>
              <a:rPr lang="en-US" sz="2000" b="1" i="1" dirty="0" err="1" smtClean="0"/>
              <a:t>n</a:t>
            </a:r>
            <a:r>
              <a:rPr lang="en-US" sz="2000" b="1" i="1" baseline="30000" dirty="0" err="1"/>
              <a:t>k</a:t>
            </a:r>
            <a:r>
              <a:rPr lang="en-US" sz="2000" b="1" dirty="0" smtClean="0"/>
              <a:t> and </a:t>
            </a:r>
            <a:r>
              <a:rPr lang="en-US" sz="2000" b="1" i="1" dirty="0"/>
              <a:t>f</a:t>
            </a:r>
            <a:r>
              <a:rPr lang="en-US" sz="2000" b="1" dirty="0"/>
              <a:t>(</a:t>
            </a:r>
            <a:r>
              <a:rPr lang="en-US" sz="2000" b="1" i="1" dirty="0"/>
              <a:t>n</a:t>
            </a:r>
            <a:r>
              <a:rPr lang="en-US" sz="2000" b="1" dirty="0"/>
              <a:t>) </a:t>
            </a:r>
            <a:r>
              <a:rPr lang="en-US" sz="2000" b="1" dirty="0" smtClean="0"/>
              <a:t>= </a:t>
            </a:r>
            <a:r>
              <a:rPr lang="en-US" sz="2000" b="1" dirty="0" smtClean="0">
                <a:sym typeface="Symbol"/>
              </a:rPr>
              <a:t>(</a:t>
            </a:r>
            <a:r>
              <a:rPr lang="en-US" sz="2000" b="1" i="1" dirty="0" smtClean="0"/>
              <a:t>n</a:t>
            </a:r>
            <a:r>
              <a:rPr lang="en-US" sz="2000" b="1" baseline="30000" dirty="0" smtClean="0"/>
              <a:t>log</a:t>
            </a:r>
            <a:r>
              <a:rPr lang="en-US" sz="1400" b="1" i="1" dirty="0" smtClean="0"/>
              <a:t>b</a:t>
            </a:r>
            <a:r>
              <a:rPr lang="en-US" sz="2000" b="1" i="1" baseline="30000" dirty="0" smtClean="0"/>
              <a:t>a + </a:t>
            </a:r>
            <a:r>
              <a:rPr lang="en-US" sz="2000" b="1" baseline="30000" dirty="0" smtClean="0">
                <a:sym typeface="Symbol"/>
              </a:rPr>
              <a:t></a:t>
            </a:r>
            <a:r>
              <a:rPr lang="en-US" sz="2000" b="1" dirty="0" smtClean="0"/>
              <a:t>) for </a:t>
            </a:r>
            <a:r>
              <a:rPr lang="en-US" sz="2000" b="1" dirty="0">
                <a:sym typeface="Symbol"/>
              </a:rPr>
              <a:t>some </a:t>
            </a:r>
            <a:r>
              <a:rPr lang="en-US" sz="2000" b="1" dirty="0" smtClean="0">
                <a:sym typeface="Symbol"/>
              </a:rPr>
              <a:t>constant  </a:t>
            </a:r>
            <a:r>
              <a:rPr lang="en-US" sz="2000" b="1" dirty="0">
                <a:sym typeface="Symbol"/>
              </a:rPr>
              <a:t>&gt; </a:t>
            </a:r>
            <a:r>
              <a:rPr lang="en-US" sz="2000" b="1" dirty="0" smtClean="0">
                <a:sym typeface="Symbol"/>
              </a:rPr>
              <a:t>0 (see next slide)</a:t>
            </a:r>
            <a:r>
              <a:rPr lang="en-US" sz="2200" b="1" dirty="0" smtClean="0"/>
              <a:t>.</a:t>
            </a:r>
            <a:endParaRPr lang="en-US" sz="2000" b="1" dirty="0"/>
          </a:p>
        </p:txBody>
      </p:sp>
      <p:graphicFrame>
        <p:nvGraphicFramePr>
          <p:cNvPr id="4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9061597"/>
              </p:ext>
            </p:extLst>
          </p:nvPr>
        </p:nvGraphicFramePr>
        <p:xfrm>
          <a:off x="609600" y="1371600"/>
          <a:ext cx="80772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197" name="Equation" r:id="rId4" imgW="3924300" imgH="1295400" progId="Equation.DSMT4">
                  <p:embed/>
                </p:oleObj>
              </mc:Choice>
              <mc:Fallback>
                <p:oleObj name="Equation" r:id="rId4" imgW="3924300" imgH="1295400" progId="Equation.DSMT4">
                  <p:embed/>
                  <p:pic>
                    <p:nvPicPr>
                      <p:cNvPr id="0" name="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371600"/>
                        <a:ext cx="8077200" cy="2667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连接符 4"/>
          <p:cNvCxnSpPr/>
          <p:nvPr/>
        </p:nvCxnSpPr>
        <p:spPr bwMode="auto">
          <a:xfrm>
            <a:off x="3810000" y="2895600"/>
            <a:ext cx="3429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直接连接符 5"/>
          <p:cNvCxnSpPr/>
          <p:nvPr/>
        </p:nvCxnSpPr>
        <p:spPr bwMode="auto">
          <a:xfrm>
            <a:off x="3810000" y="3352800"/>
            <a:ext cx="3429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" name="椭圆 1"/>
          <p:cNvSpPr/>
          <p:nvPr/>
        </p:nvSpPr>
        <p:spPr bwMode="auto">
          <a:xfrm>
            <a:off x="3810000" y="3429000"/>
            <a:ext cx="685800" cy="4572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05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  <a:noFill/>
        </p:spPr>
        <p:txBody>
          <a:bodyPr lIns="92075" tIns="46038" rIns="92075" bIns="46038"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正则条件 </a:t>
            </a:r>
            <a:r>
              <a:rPr lang="en-US" sz="3600" b="1" dirty="0" smtClean="0">
                <a:solidFill>
                  <a:srgbClr val="0000CC"/>
                </a:solidFill>
              </a:rPr>
              <a:t>(1)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" y="1323945"/>
            <a:ext cx="8915400" cy="5105400"/>
          </a:xfrm>
          <a:noFill/>
        </p:spPr>
        <p:txBody>
          <a:bodyPr lIns="92075" tIns="46038" rIns="92075" bIns="46038"/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正则条件是什么</a:t>
            </a:r>
            <a:r>
              <a:rPr lang="en-US" sz="2200" b="1" dirty="0" smtClean="0"/>
              <a:t>? </a:t>
            </a:r>
            <a:endParaRPr lang="en-US" sz="2200" b="1" dirty="0"/>
          </a:p>
          <a:p>
            <a:pPr marL="640080" lvl="1" algn="just"/>
            <a:r>
              <a:rPr lang="en-US" altLang="zh-CN" sz="2000" b="1" dirty="0" smtClean="0"/>
              <a:t>1. </a:t>
            </a:r>
            <a:r>
              <a:rPr lang="zh-CN" altLang="en-US" sz="2000" b="1" dirty="0" smtClean="0"/>
              <a:t>在递归式</a:t>
            </a:r>
            <a:r>
              <a:rPr lang="en-US" sz="2000" b="1" i="1" dirty="0" smtClean="0">
                <a:solidFill>
                  <a:srgbClr val="000000"/>
                </a:solidFill>
                <a:ea typeface="+mn-ea"/>
                <a:cs typeface="+mn-cs"/>
              </a:rPr>
              <a:t>T</a:t>
            </a:r>
            <a:r>
              <a:rPr lang="en-US" sz="2000" b="1" dirty="0" smtClean="0">
                <a:solidFill>
                  <a:srgbClr val="000000"/>
                </a:solidFill>
                <a:ea typeface="+mn-ea"/>
                <a:cs typeface="+mn-cs"/>
              </a:rPr>
              <a:t>(</a:t>
            </a:r>
            <a:r>
              <a:rPr lang="en-US" sz="2000" b="1" i="1" dirty="0" smtClean="0">
                <a:solidFill>
                  <a:srgbClr val="000000"/>
                </a:solidFill>
                <a:ea typeface="+mn-ea"/>
                <a:cs typeface="+mn-cs"/>
              </a:rPr>
              <a:t>n</a:t>
            </a:r>
            <a:r>
              <a:rPr lang="en-US" sz="2000" b="1" dirty="0">
                <a:solidFill>
                  <a:srgbClr val="000000"/>
                </a:solidFill>
                <a:ea typeface="+mn-ea"/>
                <a:cs typeface="+mn-cs"/>
              </a:rPr>
              <a:t>) = </a:t>
            </a:r>
            <a:r>
              <a:rPr lang="en-US" sz="2000" b="1" i="1" dirty="0" err="1">
                <a:solidFill>
                  <a:srgbClr val="000000"/>
                </a:solidFill>
                <a:ea typeface="+mn-ea"/>
                <a:cs typeface="+mn-cs"/>
              </a:rPr>
              <a:t>aT</a:t>
            </a:r>
            <a:r>
              <a:rPr lang="en-US" sz="2000" b="1" dirty="0">
                <a:solidFill>
                  <a:srgbClr val="000000"/>
                </a:solidFill>
                <a:ea typeface="+mn-ea"/>
                <a:cs typeface="+mn-cs"/>
              </a:rPr>
              <a:t>(</a:t>
            </a:r>
            <a:r>
              <a:rPr lang="en-US" sz="2000" b="1" i="1" dirty="0">
                <a:solidFill>
                  <a:srgbClr val="000000"/>
                </a:solidFill>
                <a:ea typeface="+mn-ea"/>
                <a:cs typeface="+mn-cs"/>
              </a:rPr>
              <a:t>n</a:t>
            </a:r>
            <a:r>
              <a:rPr lang="en-US" sz="2000" b="1" dirty="0">
                <a:solidFill>
                  <a:srgbClr val="000000"/>
                </a:solidFill>
                <a:ea typeface="+mn-ea"/>
                <a:cs typeface="+mn-cs"/>
              </a:rPr>
              <a:t>/</a:t>
            </a:r>
            <a:r>
              <a:rPr lang="en-US" sz="2000" b="1" i="1" dirty="0">
                <a:solidFill>
                  <a:srgbClr val="000000"/>
                </a:solidFill>
                <a:ea typeface="+mn-ea"/>
                <a:cs typeface="+mn-cs"/>
              </a:rPr>
              <a:t>b</a:t>
            </a:r>
            <a:r>
              <a:rPr lang="en-US" sz="2000" b="1" dirty="0">
                <a:solidFill>
                  <a:srgbClr val="000000"/>
                </a:solidFill>
                <a:ea typeface="+mn-ea"/>
                <a:cs typeface="+mn-cs"/>
              </a:rPr>
              <a:t>) + </a:t>
            </a:r>
            <a:r>
              <a:rPr lang="en-US" sz="2000" b="1" i="1" dirty="0" smtClean="0">
                <a:solidFill>
                  <a:srgbClr val="000000"/>
                </a:solidFill>
                <a:ea typeface="+mn-ea"/>
                <a:cs typeface="+mn-cs"/>
              </a:rPr>
              <a:t>f</a:t>
            </a:r>
            <a:r>
              <a:rPr lang="en-US" sz="2000" b="1" dirty="0" smtClean="0">
                <a:solidFill>
                  <a:srgbClr val="000000"/>
                </a:solidFill>
                <a:ea typeface="+mn-ea"/>
                <a:cs typeface="+mn-cs"/>
              </a:rPr>
              <a:t>(</a:t>
            </a:r>
            <a:r>
              <a:rPr lang="en-US" sz="2000" b="1" i="1" dirty="0" smtClean="0">
                <a:solidFill>
                  <a:srgbClr val="000000"/>
                </a:solidFill>
                <a:ea typeface="+mn-ea"/>
                <a:cs typeface="+mn-cs"/>
              </a:rPr>
              <a:t>n</a:t>
            </a:r>
            <a:r>
              <a:rPr lang="en-US" sz="2000" b="1" dirty="0" smtClean="0">
                <a:solidFill>
                  <a:srgbClr val="000000"/>
                </a:solidFill>
                <a:ea typeface="+mn-ea"/>
                <a:cs typeface="+mn-cs"/>
              </a:rPr>
              <a:t>)</a:t>
            </a:r>
            <a:r>
              <a:rPr lang="zh-CN" altLang="en-US" sz="2000" b="1" dirty="0" smtClean="0">
                <a:solidFill>
                  <a:srgbClr val="000000"/>
                </a:solidFill>
                <a:ea typeface="+mn-ea"/>
                <a:cs typeface="+mn-cs"/>
              </a:rPr>
              <a:t>中</a:t>
            </a:r>
            <a:r>
              <a:rPr lang="en-US" sz="2000" b="1" dirty="0" smtClean="0">
                <a:solidFill>
                  <a:srgbClr val="FF0000"/>
                </a:solidFill>
                <a:ea typeface="+mn-ea"/>
                <a:cs typeface="+mn-cs"/>
              </a:rPr>
              <a:t>,  </a:t>
            </a:r>
            <a:r>
              <a:rPr lang="en-US" sz="2000" b="1" i="1" dirty="0" smtClean="0">
                <a:solidFill>
                  <a:srgbClr val="FF0000"/>
                </a:solidFill>
              </a:rPr>
              <a:t>f</a:t>
            </a:r>
            <a:r>
              <a:rPr lang="en-US" sz="2000" b="1" dirty="0" smtClean="0">
                <a:solidFill>
                  <a:srgbClr val="FF0000"/>
                </a:solidFill>
              </a:rPr>
              <a:t>(</a:t>
            </a:r>
            <a:r>
              <a:rPr lang="en-US" sz="2000" b="1" i="1" dirty="0" smtClean="0">
                <a:solidFill>
                  <a:srgbClr val="FF0000"/>
                </a:solidFill>
              </a:rPr>
              <a:t>n</a:t>
            </a:r>
            <a:r>
              <a:rPr lang="en-US" sz="2000" b="1" dirty="0" smtClean="0">
                <a:solidFill>
                  <a:srgbClr val="FF0000"/>
                </a:solidFill>
              </a:rPr>
              <a:t>) </a:t>
            </a:r>
            <a:r>
              <a:rPr lang="zh-CN" altLang="en-US" sz="2000" b="1" dirty="0">
                <a:solidFill>
                  <a:srgbClr val="000000"/>
                </a:solidFill>
              </a:rPr>
              <a:t>表示</a:t>
            </a:r>
            <a:r>
              <a:rPr lang="zh-CN" altLang="en-US" sz="2000" b="1" dirty="0" smtClean="0"/>
              <a:t>把一个规模为</a:t>
            </a:r>
            <a:r>
              <a:rPr lang="en-US" altLang="zh-CN" sz="2000" b="1" dirty="0" smtClean="0"/>
              <a:t>n</a:t>
            </a:r>
            <a:r>
              <a:rPr lang="zh-CN" altLang="en-US" sz="2000" b="1" dirty="0" smtClean="0"/>
              <a:t>的问题分解成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a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个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规模为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n/b</a:t>
            </a:r>
            <a:r>
              <a:rPr lang="zh-CN" altLang="en-US" sz="2000" b="1" dirty="0" smtClean="0"/>
              <a:t>的子</a:t>
            </a:r>
            <a:r>
              <a:rPr lang="zh-CN" altLang="en-US" sz="2000" b="1" dirty="0" smtClean="0"/>
              <a:t>问题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加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(+)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合并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a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个子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问题解</a:t>
            </a:r>
            <a:r>
              <a:rPr lang="zh-CN" altLang="en-US" sz="2000" b="1" dirty="0" smtClean="0"/>
              <a:t>的代价</a:t>
            </a:r>
            <a:endParaRPr lang="en-US" sz="2000" b="1" dirty="0" smtClean="0"/>
          </a:p>
          <a:p>
            <a:pPr marL="640080" lvl="1" algn="just"/>
            <a:r>
              <a:rPr lang="en-US" altLang="zh-CN" sz="2000" b="1" dirty="0" smtClean="0">
                <a:solidFill>
                  <a:srgbClr val="000000"/>
                </a:solidFill>
              </a:rPr>
              <a:t>2. </a:t>
            </a:r>
            <a:r>
              <a:rPr lang="en-US" sz="2000" b="1" i="1" dirty="0" err="1" smtClean="0">
                <a:solidFill>
                  <a:srgbClr val="00B0F0"/>
                </a:solidFill>
              </a:rPr>
              <a:t>a</a:t>
            </a:r>
            <a:r>
              <a:rPr lang="en-US" sz="2000" b="1" i="1" dirty="0" err="1" smtClean="0">
                <a:solidFill>
                  <a:srgbClr val="FF0000"/>
                </a:solidFill>
              </a:rPr>
              <a:t>f</a:t>
            </a:r>
            <a:r>
              <a:rPr lang="en-US" sz="2000" b="1" dirty="0" smtClean="0">
                <a:solidFill>
                  <a:srgbClr val="FF0000"/>
                </a:solidFill>
              </a:rPr>
              <a:t>(</a:t>
            </a:r>
            <a:r>
              <a:rPr lang="en-US" sz="2000" b="1" i="1" dirty="0" smtClean="0">
                <a:solidFill>
                  <a:srgbClr val="FF0000"/>
                </a:solidFill>
              </a:rPr>
              <a:t>n</a:t>
            </a:r>
            <a:r>
              <a:rPr lang="en-US" sz="2000" b="1" dirty="0" smtClean="0">
                <a:solidFill>
                  <a:srgbClr val="FF0000"/>
                </a:solidFill>
              </a:rPr>
              <a:t>/</a:t>
            </a:r>
            <a:r>
              <a:rPr lang="en-US" sz="2000" b="1" i="1" dirty="0" smtClean="0">
                <a:solidFill>
                  <a:srgbClr val="FF0000"/>
                </a:solidFill>
              </a:rPr>
              <a:t>b</a:t>
            </a:r>
            <a:r>
              <a:rPr lang="en-US" sz="2000" b="1" dirty="0" smtClean="0">
                <a:solidFill>
                  <a:srgbClr val="FF0000"/>
                </a:solidFill>
              </a:rPr>
              <a:t>)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表示把</a:t>
            </a:r>
            <a:r>
              <a:rPr lang="en-US" altLang="zh-CN" sz="2000" b="1" dirty="0">
                <a:solidFill>
                  <a:srgbClr val="00B0F0"/>
                </a:solidFill>
              </a:rPr>
              <a:t>a</a:t>
            </a:r>
            <a:r>
              <a:rPr lang="zh-CN" altLang="en-US" sz="2000" b="1" dirty="0">
                <a:solidFill>
                  <a:srgbClr val="FF0000"/>
                </a:solidFill>
              </a:rPr>
              <a:t>个规模为</a:t>
            </a:r>
            <a:r>
              <a:rPr lang="en-US" altLang="zh-CN" sz="2000" b="1" dirty="0">
                <a:solidFill>
                  <a:srgbClr val="00B050"/>
                </a:solidFill>
              </a:rPr>
              <a:t>n/b</a:t>
            </a:r>
            <a:r>
              <a:rPr lang="zh-CN" altLang="en-US" sz="2000" b="1" dirty="0">
                <a:solidFill>
                  <a:srgbClr val="FF0000"/>
                </a:solidFill>
              </a:rPr>
              <a:t>的子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问题分解成</a:t>
            </a:r>
            <a:r>
              <a:rPr lang="en-US" altLang="zh-CN" sz="2000" b="1" i="1" dirty="0">
                <a:solidFill>
                  <a:srgbClr val="00B0F0"/>
                </a:solidFill>
              </a:rPr>
              <a:t>a</a:t>
            </a:r>
            <a:r>
              <a:rPr lang="en-US" altLang="zh-CN" sz="2000" b="1" baseline="30000" dirty="0">
                <a:solidFill>
                  <a:srgbClr val="00B0F0"/>
                </a:solidFill>
              </a:rPr>
              <a:t>2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个规模为</a:t>
            </a:r>
            <a:r>
              <a:rPr lang="en-US" altLang="zh-CN" sz="2000" b="1" i="1" dirty="0">
                <a:solidFill>
                  <a:srgbClr val="00B050"/>
                </a:solidFill>
              </a:rPr>
              <a:t>n</a:t>
            </a:r>
            <a:r>
              <a:rPr lang="en-US" altLang="zh-CN" sz="2000" b="1" dirty="0">
                <a:solidFill>
                  <a:srgbClr val="00B050"/>
                </a:solidFill>
              </a:rPr>
              <a:t>/</a:t>
            </a:r>
            <a:r>
              <a:rPr lang="en-US" altLang="zh-CN" sz="2000" b="1" i="1" dirty="0">
                <a:solidFill>
                  <a:srgbClr val="00B050"/>
                </a:solidFill>
              </a:rPr>
              <a:t>b</a:t>
            </a:r>
            <a:r>
              <a:rPr lang="en-US" altLang="zh-CN" sz="2000" b="1" baseline="30000" dirty="0">
                <a:solidFill>
                  <a:srgbClr val="00B050"/>
                </a:solidFill>
              </a:rPr>
              <a:t>2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的子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问题</a:t>
            </a:r>
            <a:r>
              <a:rPr lang="zh-CN" altLang="en-US" sz="2000" b="1" dirty="0">
                <a:solidFill>
                  <a:srgbClr val="C00000"/>
                </a:solidFill>
              </a:rPr>
              <a:t>加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合并</a:t>
            </a:r>
            <a:r>
              <a:rPr lang="en-US" altLang="zh-CN" sz="2000" b="1" i="1" dirty="0">
                <a:solidFill>
                  <a:srgbClr val="FF0000"/>
                </a:solidFill>
              </a:rPr>
              <a:t>a</a:t>
            </a:r>
            <a:r>
              <a:rPr lang="en-US" altLang="zh-CN" sz="2000" b="1" baseline="30000" dirty="0">
                <a:solidFill>
                  <a:srgbClr val="FF0000"/>
                </a:solidFill>
              </a:rPr>
              <a:t>2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个子问题解的代价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。</a:t>
            </a: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endParaRPr lang="en-US" sz="2000" b="1" dirty="0">
              <a:solidFill>
                <a:srgbClr val="000000"/>
              </a:solidFill>
            </a:endParaRPr>
          </a:p>
          <a:p>
            <a:pPr marL="640080" lvl="1" algn="just"/>
            <a:r>
              <a:rPr lang="zh-CN" altLang="en-US" sz="2000" b="1" dirty="0" smtClean="0">
                <a:solidFill>
                  <a:srgbClr val="000000"/>
                </a:solidFill>
              </a:rPr>
              <a:t>条件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af</a:t>
            </a:r>
            <a:r>
              <a:rPr lang="en-US" sz="2000" b="1" dirty="0" smtClean="0">
                <a:solidFill>
                  <a:srgbClr val="FF0000"/>
                </a:solidFill>
              </a:rPr>
              <a:t>(</a:t>
            </a:r>
            <a:r>
              <a:rPr lang="en-US" sz="2000" b="1" i="1" dirty="0" smtClean="0">
                <a:solidFill>
                  <a:srgbClr val="FF0000"/>
                </a:solidFill>
              </a:rPr>
              <a:t>n</a:t>
            </a:r>
            <a:r>
              <a:rPr lang="en-US" sz="2000" b="1" dirty="0" smtClean="0">
                <a:solidFill>
                  <a:srgbClr val="FF0000"/>
                </a:solidFill>
              </a:rPr>
              <a:t>/</a:t>
            </a:r>
            <a:r>
              <a:rPr lang="en-US" sz="2000" b="1" i="1" dirty="0" smtClean="0">
                <a:solidFill>
                  <a:srgbClr val="FF0000"/>
                </a:solidFill>
              </a:rPr>
              <a:t>b</a:t>
            </a:r>
            <a:r>
              <a:rPr lang="en-US" sz="2000" b="1" dirty="0">
                <a:solidFill>
                  <a:srgbClr val="FF0000"/>
                </a:solidFill>
              </a:rPr>
              <a:t>) </a:t>
            </a:r>
            <a:r>
              <a:rPr lang="en-US" sz="2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≤ </a:t>
            </a:r>
            <a:r>
              <a:rPr lang="en-US" sz="2000" b="1" i="1" dirty="0" err="1" smtClean="0">
                <a:solidFill>
                  <a:srgbClr val="FF0000"/>
                </a:solidFill>
                <a:cs typeface="Times New Roman"/>
              </a:rPr>
              <a:t>cf</a:t>
            </a:r>
            <a:r>
              <a:rPr lang="en-US" sz="2000" b="1" dirty="0" smtClean="0">
                <a:solidFill>
                  <a:srgbClr val="FF0000"/>
                </a:solidFill>
              </a:rPr>
              <a:t>(</a:t>
            </a:r>
            <a:r>
              <a:rPr lang="en-US" sz="2000" b="1" i="1" dirty="0" smtClean="0">
                <a:solidFill>
                  <a:srgbClr val="FF0000"/>
                </a:solidFill>
              </a:rPr>
              <a:t>n</a:t>
            </a:r>
            <a:r>
              <a:rPr lang="en-US" sz="2000" b="1" dirty="0" smtClean="0">
                <a:solidFill>
                  <a:srgbClr val="FF0000"/>
                </a:solidFill>
              </a:rPr>
              <a:t>)</a:t>
            </a:r>
            <a:r>
              <a:rPr lang="en-US" sz="2000" b="1" dirty="0" smtClean="0">
                <a:solidFill>
                  <a:srgbClr val="000000"/>
                </a:solidFill>
              </a:rPr>
              <a:t>, for </a:t>
            </a:r>
            <a:r>
              <a:rPr lang="en-US" sz="2000" b="1" i="1" dirty="0" smtClean="0">
                <a:solidFill>
                  <a:srgbClr val="FF0000"/>
                </a:solidFill>
              </a:rPr>
              <a:t>c</a:t>
            </a:r>
            <a:r>
              <a:rPr lang="en-US" sz="2000" b="1" dirty="0" smtClean="0">
                <a:solidFill>
                  <a:srgbClr val="FF0000"/>
                </a:solidFill>
              </a:rPr>
              <a:t> &lt; 1 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和足够大的 </a:t>
            </a:r>
            <a:r>
              <a:rPr lang="en-US" sz="2000" b="1" i="1" dirty="0" smtClean="0">
                <a:solidFill>
                  <a:srgbClr val="000000"/>
                </a:solidFill>
              </a:rPr>
              <a:t>n</a:t>
            </a:r>
            <a:r>
              <a:rPr lang="en-US" sz="2000" b="1" dirty="0" smtClean="0">
                <a:solidFill>
                  <a:srgbClr val="000000"/>
                </a:solidFill>
              </a:rPr>
              <a:t>, </a:t>
            </a:r>
            <a:r>
              <a:rPr lang="zh-CN" altLang="en-US" sz="2000" b="1" dirty="0">
                <a:solidFill>
                  <a:srgbClr val="000000"/>
                </a:solidFill>
              </a:rPr>
              <a:t>要求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“条件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1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”的代价</a:t>
            </a:r>
            <a:r>
              <a:rPr lang="zh-CN" altLang="en-US" sz="2000" b="1" dirty="0">
                <a:solidFill>
                  <a:srgbClr val="000000"/>
                </a:solidFill>
              </a:rPr>
              <a:t>是“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条件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2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” 代价的上确界。</a:t>
            </a:r>
            <a:r>
              <a:rPr lang="en-US" sz="2000" b="1" dirty="0" smtClean="0">
                <a:solidFill>
                  <a:srgbClr val="000000"/>
                </a:solidFill>
              </a:rPr>
              <a:t> </a:t>
            </a:r>
          </a:p>
          <a:p>
            <a:pPr marL="754380" lvl="2" indent="0" algn="just">
              <a:buNone/>
            </a:pPr>
            <a:r>
              <a:rPr lang="en-US" sz="2000" b="1" dirty="0" smtClean="0">
                <a:solidFill>
                  <a:srgbClr val="000000"/>
                </a:solidFill>
                <a:sym typeface="Wingdings" pitchFamily="2" charset="2"/>
              </a:rPr>
              <a:t> </a:t>
            </a:r>
            <a:r>
              <a:rPr lang="zh-CN" altLang="en-US" sz="2000" b="1" dirty="0" smtClean="0">
                <a:solidFill>
                  <a:srgbClr val="000000"/>
                </a:solidFill>
                <a:sym typeface="Wingdings" pitchFamily="2" charset="2"/>
              </a:rPr>
              <a:t>当一个问题被分解成越来越小的子问题，分解和合并的</a:t>
            </a:r>
            <a:r>
              <a:rPr lang="zh-CN" altLang="en-US" sz="2000" b="1" dirty="0" smtClean="0">
                <a:solidFill>
                  <a:srgbClr val="FF0000"/>
                </a:solidFill>
                <a:sym typeface="Wingdings" pitchFamily="2" charset="2"/>
              </a:rPr>
              <a:t>代价变得越来越小</a:t>
            </a:r>
            <a:r>
              <a:rPr lang="zh-CN" altLang="en-US" sz="2000" b="1" dirty="0" smtClean="0">
                <a:solidFill>
                  <a:srgbClr val="000000"/>
                </a:solidFill>
                <a:sym typeface="Wingdings" pitchFamily="2" charset="2"/>
              </a:rPr>
              <a:t>，即“</a:t>
            </a:r>
            <a:r>
              <a:rPr lang="zh-CN" altLang="en-US" sz="2000" b="1" dirty="0" smtClean="0">
                <a:solidFill>
                  <a:srgbClr val="00B050"/>
                </a:solidFill>
                <a:sym typeface="Wingdings" pitchFamily="2" charset="2"/>
              </a:rPr>
              <a:t>分解</a:t>
            </a:r>
            <a:r>
              <a:rPr lang="zh-CN" altLang="en-US" sz="2000" b="1" dirty="0" smtClean="0">
                <a:solidFill>
                  <a:srgbClr val="000000"/>
                </a:solidFill>
                <a:sym typeface="Wingdings" pitchFamily="2" charset="2"/>
              </a:rPr>
              <a:t>”比“</a:t>
            </a:r>
            <a:r>
              <a:rPr lang="zh-CN" altLang="en-US" sz="2000" b="1" dirty="0" smtClean="0">
                <a:solidFill>
                  <a:srgbClr val="00B050"/>
                </a:solidFill>
                <a:sym typeface="Wingdings" pitchFamily="2" charset="2"/>
              </a:rPr>
              <a:t>不分解</a:t>
            </a:r>
            <a:r>
              <a:rPr lang="zh-CN" altLang="en-US" sz="2000" b="1" dirty="0" smtClean="0">
                <a:solidFill>
                  <a:srgbClr val="000000"/>
                </a:solidFill>
                <a:sym typeface="Wingdings" pitchFamily="2" charset="2"/>
              </a:rPr>
              <a:t>”</a:t>
            </a:r>
            <a:r>
              <a:rPr lang="zh-CN" altLang="en-US" sz="2000" b="1" dirty="0" smtClean="0">
                <a:solidFill>
                  <a:srgbClr val="FF0000"/>
                </a:solidFill>
                <a:sym typeface="Wingdings" pitchFamily="2" charset="2"/>
              </a:rPr>
              <a:t>代价更小</a:t>
            </a:r>
            <a:r>
              <a:rPr lang="zh-CN" altLang="en-US" sz="2000" b="1" dirty="0" smtClean="0">
                <a:solidFill>
                  <a:srgbClr val="000000"/>
                </a:solidFill>
                <a:sym typeface="Wingdings" pitchFamily="2" charset="2"/>
              </a:rPr>
              <a:t>！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1066800" y="5789065"/>
            <a:ext cx="838200" cy="533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15633" y="5855710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n/b</a:t>
            </a:r>
            <a:endParaRPr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2057400" y="6096000"/>
            <a:ext cx="4572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8" name="椭圆 7"/>
          <p:cNvSpPr/>
          <p:nvPr/>
        </p:nvSpPr>
        <p:spPr bwMode="auto">
          <a:xfrm>
            <a:off x="2667000" y="5789065"/>
            <a:ext cx="838200" cy="533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15833" y="5855710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n/b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33500" y="6229290"/>
            <a:ext cx="293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922306" y="6172200"/>
            <a:ext cx="22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 bwMode="auto">
          <a:xfrm>
            <a:off x="1762214" y="5074367"/>
            <a:ext cx="10668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70206" y="5062444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f(n)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2" idx="0"/>
            <a:endCxn id="7" idx="3"/>
          </p:cNvCxnSpPr>
          <p:nvPr/>
        </p:nvCxnSpPr>
        <p:spPr bwMode="auto">
          <a:xfrm flipV="1">
            <a:off x="1485900" y="5464612"/>
            <a:ext cx="432543" cy="3244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直接箭头连接符 14"/>
          <p:cNvCxnSpPr>
            <a:stCxn id="8" idx="0"/>
            <a:endCxn id="7" idx="5"/>
          </p:cNvCxnSpPr>
          <p:nvPr/>
        </p:nvCxnSpPr>
        <p:spPr bwMode="auto">
          <a:xfrm flipH="1" flipV="1">
            <a:off x="2672785" y="5464612"/>
            <a:ext cx="413315" cy="3244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椭圆 17"/>
          <p:cNvSpPr/>
          <p:nvPr/>
        </p:nvSpPr>
        <p:spPr bwMode="auto">
          <a:xfrm>
            <a:off x="4648200" y="5743898"/>
            <a:ext cx="838200" cy="533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797033" y="5810543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n/</a:t>
            </a:r>
            <a:r>
              <a:rPr lang="en-US" altLang="zh-CN" i="1" dirty="0">
                <a:solidFill>
                  <a:srgbClr val="FF0000"/>
                </a:solidFill>
              </a:rPr>
              <a:t>b</a:t>
            </a:r>
            <a:r>
              <a:rPr lang="en-US" altLang="zh-CN" baseline="30000" dirty="0">
                <a:solidFill>
                  <a:srgbClr val="FF0000"/>
                </a:solidFill>
              </a:rPr>
              <a:t>2</a:t>
            </a:r>
            <a:endParaRPr lang="zh-CN" altLang="en-US" dirty="0"/>
          </a:p>
        </p:txBody>
      </p:sp>
      <p:cxnSp>
        <p:nvCxnSpPr>
          <p:cNvPr id="20" name="直接连接符 19"/>
          <p:cNvCxnSpPr/>
          <p:nvPr/>
        </p:nvCxnSpPr>
        <p:spPr bwMode="auto">
          <a:xfrm>
            <a:off x="5638800" y="6019800"/>
            <a:ext cx="3810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椭圆 20"/>
          <p:cNvSpPr/>
          <p:nvPr/>
        </p:nvSpPr>
        <p:spPr bwMode="auto">
          <a:xfrm>
            <a:off x="6248400" y="5743898"/>
            <a:ext cx="838200" cy="533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397233" y="5810543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n/</a:t>
            </a:r>
            <a:r>
              <a:rPr lang="en-US" altLang="zh-CN" i="1" dirty="0">
                <a:solidFill>
                  <a:srgbClr val="FF0000"/>
                </a:solidFill>
              </a:rPr>
              <a:t>b</a:t>
            </a:r>
            <a:r>
              <a:rPr lang="en-US" altLang="zh-CN" baseline="30000" dirty="0">
                <a:solidFill>
                  <a:srgbClr val="FF0000"/>
                </a:solidFill>
              </a:rPr>
              <a:t>2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4914900" y="6184123"/>
            <a:ext cx="293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568336" y="6199974"/>
            <a:ext cx="655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</a:rPr>
              <a:t>a</a:t>
            </a:r>
            <a:r>
              <a:rPr lang="en-US" altLang="zh-CN" baseline="30000" dirty="0">
                <a:solidFill>
                  <a:srgbClr val="FF0000"/>
                </a:solidFill>
              </a:rPr>
              <a:t>2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 bwMode="auto">
          <a:xfrm>
            <a:off x="5343614" y="5029200"/>
            <a:ext cx="10668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475006" y="5031025"/>
            <a:ext cx="923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a</a:t>
            </a:r>
            <a:r>
              <a:rPr lang="en-US" altLang="zh-CN" dirty="0" err="1" smtClean="0"/>
              <a:t>f</a:t>
            </a:r>
            <a:r>
              <a:rPr lang="en-US" altLang="zh-CN" dirty="0" smtClean="0"/>
              <a:t>(n/b)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18" idx="0"/>
            <a:endCxn id="25" idx="3"/>
          </p:cNvCxnSpPr>
          <p:nvPr/>
        </p:nvCxnSpPr>
        <p:spPr bwMode="auto">
          <a:xfrm flipV="1">
            <a:off x="5067300" y="5419445"/>
            <a:ext cx="432543" cy="3244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直接箭头连接符 27"/>
          <p:cNvCxnSpPr>
            <a:stCxn id="21" idx="0"/>
            <a:endCxn id="25" idx="5"/>
          </p:cNvCxnSpPr>
          <p:nvPr/>
        </p:nvCxnSpPr>
        <p:spPr bwMode="auto">
          <a:xfrm flipH="1" flipV="1">
            <a:off x="6254185" y="5419445"/>
            <a:ext cx="413315" cy="3244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下箭头 9"/>
          <p:cNvSpPr/>
          <p:nvPr/>
        </p:nvSpPr>
        <p:spPr bwMode="auto">
          <a:xfrm rot="5400000">
            <a:off x="4000500" y="4076700"/>
            <a:ext cx="228600" cy="2286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38600" y="4572000"/>
            <a:ext cx="76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rgbClr val="FF0000"/>
                </a:solidFill>
              </a:rPr>
              <a:t>≥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3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  <a:noFill/>
        </p:spPr>
        <p:txBody>
          <a:bodyPr lIns="92075" tIns="46038" rIns="92075" bIns="46038"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正则条件 </a:t>
            </a:r>
            <a:r>
              <a:rPr lang="en-US" sz="3600" b="1" dirty="0" smtClean="0">
                <a:solidFill>
                  <a:srgbClr val="0000CC"/>
                </a:solidFill>
              </a:rPr>
              <a:t>(2)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5029200"/>
          </a:xfrm>
          <a:noFill/>
        </p:spPr>
        <p:txBody>
          <a:bodyPr lIns="92075" tIns="46038" rIns="92075" bIns="46038"/>
          <a:lstStyle/>
          <a:p>
            <a:r>
              <a:rPr lang="zh-CN" altLang="en-US" sz="2400" b="1" dirty="0" smtClean="0"/>
              <a:t>证明如果 </a:t>
            </a:r>
            <a:r>
              <a:rPr lang="en-US" sz="2400" b="1" i="1" dirty="0" smtClean="0"/>
              <a:t>f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/>
              <a:t>) </a:t>
            </a:r>
            <a:r>
              <a:rPr lang="en-US" sz="2400" b="1" dirty="0" smtClean="0"/>
              <a:t>= </a:t>
            </a:r>
            <a:r>
              <a:rPr lang="en-US" sz="2400" b="1" i="1" dirty="0" err="1" smtClean="0"/>
              <a:t>n</a:t>
            </a:r>
            <a:r>
              <a:rPr lang="en-US" sz="2400" b="1" i="1" baseline="30000" dirty="0" err="1" smtClean="0"/>
              <a:t>k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并且 </a:t>
            </a:r>
            <a:r>
              <a:rPr lang="en-US" sz="2400" b="1" i="1" dirty="0" smtClean="0"/>
              <a:t>f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 = </a:t>
            </a:r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</a:t>
            </a:r>
            <a:r>
              <a:rPr lang="en-US" sz="2400" b="1" dirty="0" smtClean="0">
                <a:sym typeface="Symbol"/>
              </a:rPr>
              <a:t>(</a:t>
            </a:r>
            <a:r>
              <a:rPr lang="en-US" sz="2400" b="1" i="1" dirty="0" smtClean="0"/>
              <a:t>n</a:t>
            </a:r>
            <a:r>
              <a:rPr lang="en-US" sz="2400" b="1" baseline="30000" dirty="0" smtClean="0"/>
              <a:t>log</a:t>
            </a:r>
            <a:r>
              <a:rPr lang="en-US" sz="1600" b="1" i="1" dirty="0" smtClean="0"/>
              <a:t>b</a:t>
            </a:r>
            <a:r>
              <a:rPr lang="en-US" sz="2400" b="1" i="1" baseline="30000" dirty="0" smtClean="0"/>
              <a:t>a+</a:t>
            </a:r>
            <a:r>
              <a:rPr lang="en-US" sz="2400" b="1" i="1" baseline="30000" dirty="0" smtClean="0">
                <a:sym typeface="Symbol"/>
              </a:rPr>
              <a:t></a:t>
            </a:r>
            <a:r>
              <a:rPr lang="en-US" sz="2400" b="1" dirty="0" smtClean="0"/>
              <a:t> ) for </a:t>
            </a:r>
            <a:r>
              <a:rPr lang="en-US" sz="2400" b="1" dirty="0" smtClean="0">
                <a:sym typeface="Symbol"/>
              </a:rPr>
              <a:t> &gt; 0, </a:t>
            </a:r>
            <a:r>
              <a:rPr lang="zh-CN" altLang="en-US" sz="2400" b="1" dirty="0" smtClean="0">
                <a:sym typeface="Symbol"/>
              </a:rPr>
              <a:t>那么正则条件成立。</a:t>
            </a:r>
            <a:endParaRPr lang="en-US" sz="2400" b="1" dirty="0" smtClean="0"/>
          </a:p>
          <a:p>
            <a:pPr lvl="1"/>
            <a:r>
              <a:rPr lang="en-US" sz="2200" b="1" dirty="0" smtClean="0">
                <a:sym typeface="Wingdings" pitchFamily="2" charset="2"/>
              </a:rPr>
              <a:t> </a:t>
            </a:r>
            <a:r>
              <a:rPr lang="zh-CN" altLang="en-US" sz="2200" b="1" dirty="0" smtClean="0">
                <a:solidFill>
                  <a:srgbClr val="FF0000"/>
                </a:solidFill>
                <a:sym typeface="Wingdings" pitchFamily="2" charset="2"/>
              </a:rPr>
              <a:t>如果 </a:t>
            </a:r>
            <a:r>
              <a:rPr lang="en-US" sz="2200" b="1" i="1" dirty="0" smtClean="0">
                <a:solidFill>
                  <a:srgbClr val="FF0000"/>
                </a:solidFill>
              </a:rPr>
              <a:t>f</a:t>
            </a:r>
            <a:r>
              <a:rPr lang="en-US" sz="2200" b="1" dirty="0" smtClean="0">
                <a:solidFill>
                  <a:srgbClr val="FF0000"/>
                </a:solidFill>
              </a:rPr>
              <a:t>(</a:t>
            </a:r>
            <a:r>
              <a:rPr lang="en-US" sz="2200" b="1" i="1" dirty="0" smtClean="0">
                <a:solidFill>
                  <a:srgbClr val="FF0000"/>
                </a:solidFill>
              </a:rPr>
              <a:t>n</a:t>
            </a:r>
            <a:r>
              <a:rPr lang="en-US" sz="2200" b="1" dirty="0" smtClean="0">
                <a:solidFill>
                  <a:srgbClr val="FF0000"/>
                </a:solidFill>
              </a:rPr>
              <a:t>) 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是一个多项式</a:t>
            </a:r>
            <a:r>
              <a:rPr lang="zh-CN" altLang="en-US" sz="2200" b="1" dirty="0" smtClean="0">
                <a:solidFill>
                  <a:srgbClr val="FF0000"/>
                </a:solidFill>
                <a:sym typeface="Wingdings" pitchFamily="2" charset="2"/>
              </a:rPr>
              <a:t>，则满足正</a:t>
            </a:r>
            <a:r>
              <a:rPr lang="zh-CN" altLang="en-US" sz="2200" b="1" dirty="0">
                <a:solidFill>
                  <a:srgbClr val="FF0000"/>
                </a:solidFill>
                <a:sym typeface="Wingdings" pitchFamily="2" charset="2"/>
              </a:rPr>
              <a:t>则条件</a:t>
            </a:r>
            <a:r>
              <a:rPr lang="zh-CN" altLang="en-US" sz="2200" b="1" dirty="0" smtClean="0"/>
              <a:t>。</a:t>
            </a:r>
            <a:endParaRPr lang="en-US" sz="2200" b="1" dirty="0"/>
          </a:p>
          <a:p>
            <a:pPr marL="0" indent="0">
              <a:buNone/>
            </a:pPr>
            <a:r>
              <a:rPr lang="zh-CN" altLang="en-US" sz="2400" b="1" i="1" dirty="0" smtClean="0">
                <a:solidFill>
                  <a:srgbClr val="C00000"/>
                </a:solidFill>
              </a:rPr>
              <a:t>证明 </a:t>
            </a:r>
            <a:r>
              <a:rPr lang="en-US" sz="2400" b="1" dirty="0" smtClean="0"/>
              <a:t>: </a:t>
            </a:r>
            <a:r>
              <a:rPr lang="zh-CN" altLang="en-US" sz="2400" b="1" dirty="0" smtClean="0"/>
              <a:t>因为 </a:t>
            </a:r>
            <a:r>
              <a:rPr lang="en-US" sz="2400" b="1" i="1" dirty="0" smtClean="0"/>
              <a:t>f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/>
              <a:t>) = </a:t>
            </a:r>
            <a:r>
              <a:rPr lang="en-US" sz="2400" b="1" i="1" dirty="0" err="1"/>
              <a:t>n</a:t>
            </a:r>
            <a:r>
              <a:rPr lang="en-US" sz="2400" b="1" i="1" baseline="30000" dirty="0" err="1">
                <a:solidFill>
                  <a:srgbClr val="FF0000"/>
                </a:solidFill>
              </a:rPr>
              <a:t>k</a:t>
            </a:r>
            <a:r>
              <a:rPr lang="en-US" sz="2400" b="1" dirty="0"/>
              <a:t> </a:t>
            </a:r>
            <a:r>
              <a:rPr lang="zh-CN" altLang="en-US" sz="2400" b="1" dirty="0" smtClean="0"/>
              <a:t>而且 </a:t>
            </a:r>
            <a:r>
              <a:rPr lang="en-US" sz="2400" b="1" i="1" dirty="0" smtClean="0"/>
              <a:t>f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/>
              <a:t>) = </a:t>
            </a:r>
            <a:r>
              <a:rPr lang="en-US" sz="2400" b="1" dirty="0">
                <a:sym typeface="Symbol"/>
              </a:rPr>
              <a:t>(</a:t>
            </a:r>
            <a:r>
              <a:rPr lang="en-US" sz="2400" b="1" i="1" dirty="0"/>
              <a:t>n</a:t>
            </a:r>
            <a:r>
              <a:rPr lang="en-US" sz="2400" b="1" baseline="30000" dirty="0">
                <a:solidFill>
                  <a:srgbClr val="FF0000"/>
                </a:solidFill>
              </a:rPr>
              <a:t>log</a:t>
            </a:r>
            <a:r>
              <a:rPr lang="en-US" sz="1600" b="1" i="1" dirty="0">
                <a:solidFill>
                  <a:srgbClr val="FF0000"/>
                </a:solidFill>
              </a:rPr>
              <a:t>b</a:t>
            </a:r>
            <a:r>
              <a:rPr lang="en-US" sz="2400" b="1" i="1" baseline="30000" dirty="0">
                <a:solidFill>
                  <a:srgbClr val="FF0000"/>
                </a:solidFill>
              </a:rPr>
              <a:t>a</a:t>
            </a:r>
            <a:r>
              <a:rPr lang="en-US" sz="2400" b="1" i="1" baseline="30000" dirty="0"/>
              <a:t>+</a:t>
            </a:r>
            <a:r>
              <a:rPr lang="en-US" sz="2400" b="1" i="1" baseline="30000" dirty="0">
                <a:sym typeface="Symbol"/>
              </a:rPr>
              <a:t></a:t>
            </a:r>
            <a:r>
              <a:rPr lang="en-US" sz="2400" b="1" dirty="0"/>
              <a:t> </a:t>
            </a:r>
            <a:r>
              <a:rPr lang="en-US" sz="2400" b="1" dirty="0" smtClean="0"/>
              <a:t>), </a:t>
            </a:r>
            <a:r>
              <a:rPr lang="zh-CN" altLang="en-US" sz="2400" b="1" dirty="0" smtClean="0"/>
              <a:t>得出 </a:t>
            </a:r>
            <a:r>
              <a:rPr lang="en-US" sz="2400" b="1" i="1" dirty="0" smtClean="0"/>
              <a:t>k</a:t>
            </a:r>
            <a:r>
              <a:rPr lang="en-US" sz="2400" b="1" dirty="0" smtClean="0"/>
              <a:t> </a:t>
            </a:r>
            <a:r>
              <a:rPr lang="en-US" sz="2400" b="1" dirty="0"/>
              <a:t>&gt; </a:t>
            </a:r>
            <a:r>
              <a:rPr lang="en-US" sz="2400" b="1" dirty="0" err="1" smtClean="0"/>
              <a:t>log</a:t>
            </a:r>
            <a:r>
              <a:rPr lang="en-US" sz="2400" b="1" i="1" baseline="-25000" dirty="0" err="1" smtClean="0"/>
              <a:t>b</a:t>
            </a:r>
            <a:r>
              <a:rPr lang="en-US" sz="2400" b="1" i="1" dirty="0" err="1" smtClean="0"/>
              <a:t>a</a:t>
            </a:r>
            <a:r>
              <a:rPr lang="en-US" sz="2400" b="1" dirty="0"/>
              <a:t>. 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     </a:t>
            </a:r>
            <a:r>
              <a:rPr lang="zh-CN" altLang="en-US" sz="2400" b="1" dirty="0" smtClean="0"/>
              <a:t>两边取以</a:t>
            </a:r>
            <a:r>
              <a:rPr lang="en-US" sz="2400" b="1" dirty="0" smtClean="0"/>
              <a:t> </a:t>
            </a:r>
            <a:r>
              <a:rPr lang="en-US" sz="2400" b="1" i="1" dirty="0"/>
              <a:t>b</a:t>
            </a:r>
            <a:r>
              <a:rPr lang="en-US" sz="2400" b="1" dirty="0"/>
              <a:t> </a:t>
            </a:r>
            <a:r>
              <a:rPr lang="zh-CN" altLang="en-US" sz="2400" b="1" dirty="0" smtClean="0"/>
              <a:t>为底的指数，</a:t>
            </a:r>
            <a:r>
              <a:rPr lang="en-US" sz="2400" b="1" dirty="0" smtClean="0"/>
              <a:t> 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    </a:t>
            </a:r>
            <a:r>
              <a:rPr lang="en-US" sz="2400" b="1" i="1" dirty="0" err="1" smtClean="0"/>
              <a:t>b</a:t>
            </a:r>
            <a:r>
              <a:rPr lang="en-US" sz="2400" b="1" i="1" baseline="30000" dirty="0" err="1" smtClean="0"/>
              <a:t>k</a:t>
            </a:r>
            <a:r>
              <a:rPr lang="en-US" sz="2400" b="1" dirty="0" smtClean="0"/>
              <a:t> &gt; </a:t>
            </a:r>
            <a:r>
              <a:rPr lang="en-US" sz="2400" b="1" i="1" dirty="0" err="1" smtClean="0"/>
              <a:t>b</a:t>
            </a:r>
            <a:r>
              <a:rPr lang="en-US" sz="2400" b="1" baseline="30000" dirty="0" err="1" smtClean="0"/>
              <a:t>log</a:t>
            </a:r>
            <a:r>
              <a:rPr lang="en-US" sz="1600" b="1" i="1" dirty="0" err="1" smtClean="0"/>
              <a:t>b</a:t>
            </a:r>
            <a:r>
              <a:rPr lang="en-US" sz="2400" b="1" i="1" baseline="30000" dirty="0" err="1" smtClean="0"/>
              <a:t>a</a:t>
            </a:r>
            <a:r>
              <a:rPr lang="en-US" sz="2400" b="1" dirty="0"/>
              <a:t> </a:t>
            </a:r>
            <a:r>
              <a:rPr lang="en-US" sz="2400" b="1" dirty="0" smtClean="0"/>
              <a:t>=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a</a:t>
            </a:r>
            <a:r>
              <a:rPr lang="en-US" sz="2400" b="1" baseline="30000" dirty="0" err="1" smtClean="0"/>
              <a:t>log</a:t>
            </a:r>
            <a:r>
              <a:rPr lang="en-US" sz="1600" b="1" i="1" dirty="0" err="1" smtClean="0"/>
              <a:t>b</a:t>
            </a:r>
            <a:r>
              <a:rPr lang="en-US" sz="2400" b="1" i="1" baseline="30000" dirty="0" err="1">
                <a:solidFill>
                  <a:srgbClr val="FF0000"/>
                </a:solidFill>
              </a:rPr>
              <a:t>b</a:t>
            </a:r>
            <a:r>
              <a:rPr lang="en-US" sz="2400" b="1" dirty="0" smtClean="0"/>
              <a:t> = </a:t>
            </a:r>
            <a:r>
              <a:rPr lang="en-US" sz="2400" b="1" i="1" dirty="0" smtClean="0"/>
              <a:t>a</a:t>
            </a:r>
            <a:r>
              <a:rPr lang="en-US" sz="2400" b="1" dirty="0"/>
              <a:t>.</a:t>
            </a:r>
            <a:r>
              <a:rPr lang="en-US" sz="2400" b="1" dirty="0" smtClean="0"/>
              <a:t> 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    </a:t>
            </a:r>
            <a:r>
              <a:rPr lang="zh-CN" altLang="en-US" sz="2400" b="1" dirty="0" smtClean="0"/>
              <a:t>那么 </a:t>
            </a:r>
            <a:r>
              <a:rPr lang="en-US" sz="2400" b="1" i="1" dirty="0" smtClean="0"/>
              <a:t>a </a:t>
            </a:r>
            <a:r>
              <a:rPr lang="en-US" sz="2400" b="1" dirty="0" smtClean="0"/>
              <a:t>/</a:t>
            </a:r>
            <a:r>
              <a:rPr lang="en-US" sz="2400" b="1" i="1" dirty="0" smtClean="0"/>
              <a:t> </a:t>
            </a:r>
            <a:r>
              <a:rPr lang="en-US" sz="2400" b="1" i="1" dirty="0" err="1"/>
              <a:t>b</a:t>
            </a:r>
            <a:r>
              <a:rPr lang="en-US" sz="2400" b="1" i="1" baseline="30000" dirty="0" err="1"/>
              <a:t>k</a:t>
            </a:r>
            <a:r>
              <a:rPr lang="en-US" sz="2400" b="1" i="1" baseline="30000" dirty="0"/>
              <a:t> </a:t>
            </a:r>
            <a:r>
              <a:rPr lang="en-US" sz="2400" b="1" dirty="0" smtClean="0"/>
              <a:t>&lt; </a:t>
            </a:r>
            <a:r>
              <a:rPr lang="en-US" sz="2400" b="1" dirty="0"/>
              <a:t>1. 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</a:t>
            </a:r>
            <a:r>
              <a:rPr lang="zh-CN" altLang="en-US" sz="2400" b="1" dirty="0" smtClean="0"/>
              <a:t>因为 </a:t>
            </a:r>
            <a:r>
              <a:rPr lang="en-US" sz="2400" b="1" i="1" dirty="0" smtClean="0"/>
              <a:t>a</a:t>
            </a:r>
            <a:r>
              <a:rPr lang="en-US" sz="2400" b="1" dirty="0"/>
              <a:t>, </a:t>
            </a:r>
            <a:r>
              <a:rPr lang="en-US" sz="2400" b="1" i="1" dirty="0"/>
              <a:t>b</a:t>
            </a:r>
            <a:r>
              <a:rPr lang="en-US" sz="2400" b="1" dirty="0"/>
              <a:t>, </a:t>
            </a:r>
            <a:r>
              <a:rPr lang="zh-CN" altLang="en-US" sz="2400" b="1" dirty="0" smtClean="0"/>
              <a:t>和 </a:t>
            </a:r>
            <a:r>
              <a:rPr lang="en-US" sz="2400" b="1" i="1" dirty="0" smtClean="0"/>
              <a:t>k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是常数</a:t>
            </a:r>
            <a:r>
              <a:rPr lang="en-US" sz="2400" b="1" dirty="0" smtClean="0"/>
              <a:t>, </a:t>
            </a:r>
            <a:r>
              <a:rPr lang="zh-CN" altLang="en-US" sz="2400" b="1" dirty="0" smtClean="0"/>
              <a:t>如果令 </a:t>
            </a:r>
            <a:r>
              <a:rPr lang="en-US" sz="2400" b="1" i="1" dirty="0" smtClean="0">
                <a:solidFill>
                  <a:srgbClr val="FF0000"/>
                </a:solidFill>
              </a:rPr>
              <a:t>c</a:t>
            </a:r>
            <a:r>
              <a:rPr lang="en-US" sz="2400" b="1" dirty="0" smtClean="0">
                <a:solidFill>
                  <a:srgbClr val="FF0000"/>
                </a:solidFill>
              </a:rPr>
              <a:t> = </a:t>
            </a:r>
            <a:r>
              <a:rPr lang="en-US" sz="2400" b="1" i="1" dirty="0">
                <a:solidFill>
                  <a:srgbClr val="FF0000"/>
                </a:solidFill>
              </a:rPr>
              <a:t>a </a:t>
            </a:r>
            <a:r>
              <a:rPr lang="en-US" sz="2400" b="1" dirty="0">
                <a:solidFill>
                  <a:srgbClr val="FF0000"/>
                </a:solidFill>
              </a:rPr>
              <a:t>/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</a:rPr>
              <a:t>b</a:t>
            </a:r>
            <a:r>
              <a:rPr lang="en-US" sz="2400" b="1" i="1" baseline="30000" dirty="0" err="1">
                <a:solidFill>
                  <a:srgbClr val="FF0000"/>
                </a:solidFill>
              </a:rPr>
              <a:t>k</a:t>
            </a:r>
            <a:r>
              <a:rPr lang="en-US" sz="2400" b="1" i="1" baseline="30000" dirty="0">
                <a:solidFill>
                  <a:srgbClr val="FF0000"/>
                </a:solidFill>
              </a:rPr>
              <a:t> </a:t>
            </a:r>
            <a:r>
              <a:rPr lang="en-US" sz="2400" b="1" dirty="0" smtClean="0"/>
              <a:t>, 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   </a:t>
            </a:r>
            <a:r>
              <a:rPr lang="zh-CN" altLang="en-US" sz="2400" b="1" dirty="0" smtClean="0"/>
              <a:t>那么 </a:t>
            </a:r>
            <a:r>
              <a:rPr lang="en-US" sz="2400" b="1" i="1" dirty="0" smtClean="0"/>
              <a:t>c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是一个严格小于 </a:t>
            </a:r>
            <a:r>
              <a:rPr lang="en-US" sz="2400" b="1" dirty="0" smtClean="0"/>
              <a:t>1 </a:t>
            </a:r>
            <a:r>
              <a:rPr lang="zh-CN" altLang="en-US" sz="2400" b="1" dirty="0" smtClean="0"/>
              <a:t>的常数。</a:t>
            </a:r>
            <a:r>
              <a:rPr lang="en-US" sz="2400" b="1" dirty="0" smtClean="0"/>
              <a:t> 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</a:t>
            </a:r>
            <a:r>
              <a:rPr lang="zh-CN" altLang="en-US" sz="2400" b="1" dirty="0" smtClean="0"/>
              <a:t>因此</a:t>
            </a:r>
            <a:r>
              <a:rPr lang="en-US" sz="2400" b="1" dirty="0" smtClean="0"/>
              <a:t>, </a:t>
            </a:r>
            <a:r>
              <a:rPr lang="zh-CN" altLang="en-US" sz="2400" b="1" dirty="0" smtClean="0"/>
              <a:t>得出 </a:t>
            </a:r>
            <a:r>
              <a:rPr lang="en-US" sz="2400" b="1" i="1" dirty="0" err="1" smtClean="0"/>
              <a:t>af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/</a:t>
            </a:r>
            <a:r>
              <a:rPr lang="en-US" sz="2400" b="1" i="1" dirty="0" smtClean="0"/>
              <a:t>b</a:t>
            </a:r>
            <a:r>
              <a:rPr lang="en-US" sz="2400" b="1" dirty="0" smtClean="0"/>
              <a:t>) = </a:t>
            </a:r>
            <a:r>
              <a:rPr lang="en-US" sz="2400" b="1" i="1" dirty="0" smtClean="0"/>
              <a:t>a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/</a:t>
            </a:r>
            <a:r>
              <a:rPr lang="en-US" sz="2400" b="1" i="1" dirty="0" smtClean="0"/>
              <a:t>b</a:t>
            </a:r>
            <a:r>
              <a:rPr lang="en-US" sz="2400" b="1" dirty="0" smtClean="0"/>
              <a:t>)</a:t>
            </a:r>
            <a:r>
              <a:rPr lang="en-US" sz="2400" b="1" i="1" baseline="30000" dirty="0"/>
              <a:t>k</a:t>
            </a:r>
            <a:r>
              <a:rPr lang="en-US" sz="2400" b="1" dirty="0" smtClean="0"/>
              <a:t> = (</a:t>
            </a:r>
            <a:r>
              <a:rPr lang="en-US" sz="2400" b="1" i="1" dirty="0"/>
              <a:t>a </a:t>
            </a:r>
            <a:r>
              <a:rPr lang="en-US" sz="2400" b="1" dirty="0"/>
              <a:t>/</a:t>
            </a:r>
            <a:r>
              <a:rPr lang="en-US" sz="2400" b="1" i="1" dirty="0"/>
              <a:t> </a:t>
            </a:r>
            <a:r>
              <a:rPr lang="en-US" sz="2400" b="1" i="1" dirty="0" err="1"/>
              <a:t>b</a:t>
            </a:r>
            <a:r>
              <a:rPr lang="en-US" sz="2400" b="1" i="1" baseline="30000" dirty="0" err="1"/>
              <a:t>k</a:t>
            </a:r>
            <a:r>
              <a:rPr lang="en-US" sz="2400" b="1" dirty="0" smtClean="0"/>
              <a:t>)</a:t>
            </a:r>
            <a:r>
              <a:rPr lang="en-US" sz="2400" b="1" i="1" dirty="0"/>
              <a:t> </a:t>
            </a:r>
            <a:r>
              <a:rPr lang="en-US" sz="2400" b="1" i="1" dirty="0" err="1"/>
              <a:t>n</a:t>
            </a:r>
            <a:r>
              <a:rPr lang="en-US" sz="2400" b="1" i="1" baseline="30000" dirty="0" err="1"/>
              <a:t>k</a:t>
            </a:r>
            <a:r>
              <a:rPr lang="en-US" sz="2400" b="1" dirty="0" smtClean="0"/>
              <a:t> =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c</a:t>
            </a:r>
            <a:r>
              <a:rPr lang="en-US" sz="2400" b="1" i="1" dirty="0" err="1" smtClean="0"/>
              <a:t>f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), 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  </a:t>
            </a:r>
            <a:r>
              <a:rPr lang="zh-CN" altLang="en-US" sz="2400" b="1" dirty="0" smtClean="0"/>
              <a:t>正则条件满足。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2388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  <a:noFill/>
        </p:spPr>
        <p:txBody>
          <a:bodyPr lIns="92075" tIns="46038" rIns="92075" bIns="46038"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主定理</a:t>
            </a:r>
            <a:endParaRPr lang="en-US" sz="3600" b="1" dirty="0" smtClean="0">
              <a:solidFill>
                <a:srgbClr val="0000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476345"/>
            <a:ext cx="2762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主定理另一种形式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795305"/>
              </p:ext>
            </p:extLst>
          </p:nvPr>
        </p:nvGraphicFramePr>
        <p:xfrm>
          <a:off x="533400" y="1981200"/>
          <a:ext cx="7620000" cy="415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051" name="公式" r:id="rId4" imgW="3670300" imgH="1930400" progId="Equation.3">
                  <p:embed/>
                </p:oleObj>
              </mc:Choice>
              <mc:Fallback>
                <p:oleObj name="公式" r:id="rId4" imgW="3670300" imgH="19304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981200"/>
                        <a:ext cx="7620000" cy="415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367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  <a:noFill/>
        </p:spPr>
        <p:txBody>
          <a:bodyPr lIns="92075" tIns="46038" rIns="92075" bIns="46038"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举例</a:t>
            </a:r>
            <a:r>
              <a:rPr lang="en-US" sz="3600" b="1" dirty="0" smtClean="0">
                <a:solidFill>
                  <a:srgbClr val="0000CC"/>
                </a:solidFill>
              </a:rPr>
              <a:t> 1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848600" cy="4572000"/>
          </a:xfrm>
          <a:noFill/>
        </p:spPr>
        <p:txBody>
          <a:bodyPr lIns="92075" tIns="46038" rIns="92075" bIns="46038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 smtClean="0"/>
              <a:t>递归式 </a:t>
            </a:r>
            <a:r>
              <a:rPr lang="en-US" sz="2400" b="1" i="1" dirty="0" smtClean="0"/>
              <a:t>T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 = 5</a:t>
            </a:r>
            <a:r>
              <a:rPr lang="en-US" sz="2400" b="1" i="1" dirty="0" smtClean="0"/>
              <a:t>T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/2) + </a:t>
            </a:r>
            <a:r>
              <a:rPr lang="en-US" sz="2400" b="1" i="1" dirty="0" smtClean="0"/>
              <a:t>n</a:t>
            </a:r>
            <a:r>
              <a:rPr lang="en-US" sz="2400" b="1" baseline="30000" dirty="0" smtClean="0"/>
              <a:t>2</a:t>
            </a:r>
            <a:r>
              <a:rPr lang="en-US" sz="2400" b="1" dirty="0" smtClean="0"/>
              <a:t>. 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Monotype Sorts" pitchFamily="2" charset="2"/>
              <a:buNone/>
            </a:pPr>
            <a:r>
              <a:rPr lang="en-US" sz="2400" b="1" dirty="0" smtClean="0"/>
              <a:t>	</a:t>
            </a:r>
            <a:r>
              <a:rPr lang="zh-CN" altLang="en-US" sz="2400" b="1" dirty="0" smtClean="0"/>
              <a:t>其中 </a:t>
            </a:r>
            <a:r>
              <a:rPr lang="en-US" sz="2400" b="1" i="1" dirty="0" smtClean="0"/>
              <a:t>a</a:t>
            </a:r>
            <a:r>
              <a:rPr lang="en-US" sz="2400" b="1" dirty="0" smtClean="0"/>
              <a:t> = 5 </a:t>
            </a:r>
            <a:r>
              <a:rPr lang="zh-CN" altLang="en-US" sz="2400" b="1" dirty="0" smtClean="0"/>
              <a:t>，</a:t>
            </a:r>
            <a:r>
              <a:rPr lang="en-US" sz="2400" b="1" i="1" dirty="0" smtClean="0"/>
              <a:t>b</a:t>
            </a:r>
            <a:r>
              <a:rPr lang="en-US" sz="2400" b="1" dirty="0" smtClean="0"/>
              <a:t> = 2. 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Monotype Sorts" pitchFamily="2" charset="2"/>
              <a:buNone/>
            </a:pPr>
            <a:r>
              <a:rPr lang="en-US" sz="2400" b="1" dirty="0" smtClean="0"/>
              <a:t>     </a:t>
            </a:r>
            <a:r>
              <a:rPr lang="zh-CN" altLang="en-US" sz="2400" b="1" dirty="0" smtClean="0"/>
              <a:t>因为 </a:t>
            </a:r>
            <a:r>
              <a:rPr lang="en-US" sz="2400" b="1" dirty="0" smtClean="0"/>
              <a:t>log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5 &gt; log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4, </a:t>
            </a:r>
            <a:r>
              <a:rPr lang="en-US" sz="2400" b="1" dirty="0" smtClean="0">
                <a:sym typeface="Symbol"/>
              </a:rPr>
              <a:t> = </a:t>
            </a:r>
            <a:r>
              <a:rPr lang="en-US" sz="2400" b="1" dirty="0" smtClean="0"/>
              <a:t>log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5 – log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4 &gt; 0.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Monotype Sorts" pitchFamily="2" charset="2"/>
              <a:buNone/>
            </a:pPr>
            <a:r>
              <a:rPr lang="en-US" sz="2400" b="1" dirty="0" smtClean="0"/>
              <a:t>     </a:t>
            </a:r>
            <a:r>
              <a:rPr lang="zh-CN" altLang="en-US" sz="2400" b="1" dirty="0" smtClean="0"/>
              <a:t>因为 </a:t>
            </a:r>
            <a:r>
              <a:rPr lang="en-US" sz="2400" b="1" i="1" dirty="0" smtClean="0"/>
              <a:t>f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 = </a:t>
            </a:r>
            <a:r>
              <a:rPr lang="en-US" sz="2400" b="1" i="1" dirty="0" smtClean="0"/>
              <a:t>n</a:t>
            </a:r>
            <a:r>
              <a:rPr lang="en-US" sz="2400" b="1" baseline="30000" dirty="0" smtClean="0"/>
              <a:t>2</a:t>
            </a:r>
            <a:r>
              <a:rPr lang="en-US" sz="2400" b="1" dirty="0" smtClean="0"/>
              <a:t> = </a:t>
            </a:r>
            <a:r>
              <a:rPr lang="en-US" sz="2400" b="1" i="1" dirty="0" smtClean="0"/>
              <a:t>n</a:t>
            </a:r>
            <a:r>
              <a:rPr lang="en-US" sz="2400" b="1" baseline="30000" dirty="0" smtClean="0"/>
              <a:t>log</a:t>
            </a:r>
            <a:r>
              <a:rPr lang="en-US" sz="1600" b="1" dirty="0" smtClean="0"/>
              <a:t>2</a:t>
            </a:r>
            <a:r>
              <a:rPr lang="en-US" sz="2400" b="1" baseline="30000" dirty="0" smtClean="0"/>
              <a:t>5 – </a:t>
            </a:r>
            <a:r>
              <a:rPr lang="en-US" sz="2400" b="1" baseline="30000" dirty="0" smtClean="0">
                <a:sym typeface="Symbol"/>
              </a:rPr>
              <a:t>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Symbol"/>
              </a:rPr>
              <a:t> </a:t>
            </a:r>
            <a:r>
              <a:rPr lang="en-US" sz="2400" b="1" i="1" dirty="0" smtClean="0">
                <a:sym typeface="Symbol"/>
              </a:rPr>
              <a:t>O</a:t>
            </a:r>
            <a:r>
              <a:rPr lang="en-US" sz="2400" b="1" dirty="0" smtClean="0">
                <a:sym typeface="Symbol"/>
              </a:rPr>
              <a:t>(</a:t>
            </a:r>
            <a:r>
              <a:rPr lang="en-US" sz="2400" b="1" i="1" dirty="0" smtClean="0"/>
              <a:t>n</a:t>
            </a:r>
            <a:r>
              <a:rPr lang="en-US" sz="2400" b="1" baseline="30000" dirty="0" smtClean="0"/>
              <a:t>log</a:t>
            </a:r>
            <a:r>
              <a:rPr lang="en-US" sz="1600" b="1" dirty="0" smtClean="0"/>
              <a:t>2</a:t>
            </a:r>
            <a:r>
              <a:rPr lang="en-US" sz="2400" b="1" baseline="30000" dirty="0" smtClean="0"/>
              <a:t>5 – </a:t>
            </a:r>
            <a:r>
              <a:rPr lang="en-US" sz="2400" b="1" baseline="30000" dirty="0" smtClean="0">
                <a:sym typeface="Symbol"/>
              </a:rPr>
              <a:t></a:t>
            </a:r>
            <a:r>
              <a:rPr lang="en-US" sz="2400" b="1" dirty="0" smtClean="0"/>
              <a:t>), 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Monotype Sorts" pitchFamily="2" charset="2"/>
              <a:buNone/>
            </a:pPr>
            <a:r>
              <a:rPr lang="en-US" sz="2400" b="1" dirty="0" smtClean="0"/>
              <a:t>     </a:t>
            </a:r>
            <a:r>
              <a:rPr lang="zh-CN" altLang="en-US" sz="2400" b="1" dirty="0" smtClean="0"/>
              <a:t>根据 主定理 </a:t>
            </a:r>
            <a:r>
              <a:rPr lang="en-US" sz="2400" b="1" dirty="0" smtClean="0"/>
              <a:t>Case 1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Monotype Sorts" pitchFamily="2" charset="2"/>
              <a:buNone/>
            </a:pPr>
            <a:r>
              <a:rPr lang="en-US" sz="2400" b="1" dirty="0" smtClean="0"/>
              <a:t>     </a:t>
            </a:r>
            <a:r>
              <a:rPr lang="en-US" sz="2400" b="1" dirty="0" smtClean="0">
                <a:sym typeface="Wingdings" pitchFamily="2" charset="2"/>
              </a:rPr>
              <a:t>  </a:t>
            </a:r>
            <a:r>
              <a:rPr lang="en-US" sz="2400" b="1" i="1" dirty="0" smtClean="0">
                <a:sym typeface="Wingdings" pitchFamily="2" charset="2"/>
              </a:rPr>
              <a:t>T</a:t>
            </a:r>
            <a:r>
              <a:rPr lang="en-US" sz="2400" b="1" dirty="0" smtClean="0">
                <a:sym typeface="Wingdings" pitchFamily="2" charset="2"/>
              </a:rPr>
              <a:t>(</a:t>
            </a:r>
            <a:r>
              <a:rPr lang="en-US" sz="2400" b="1" i="1" dirty="0" smtClean="0">
                <a:sym typeface="Wingdings" pitchFamily="2" charset="2"/>
              </a:rPr>
              <a:t>n</a:t>
            </a:r>
            <a:r>
              <a:rPr lang="en-US" sz="2400" b="1" dirty="0" smtClean="0">
                <a:sym typeface="Wingdings" pitchFamily="2" charset="2"/>
              </a:rPr>
              <a:t>) = </a:t>
            </a:r>
            <a:r>
              <a:rPr lang="en-US" sz="2400" b="1" dirty="0" smtClean="0">
                <a:sym typeface="Symbol"/>
              </a:rPr>
              <a:t>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baseline="30000" dirty="0" smtClean="0"/>
              <a:t>log</a:t>
            </a:r>
            <a:r>
              <a:rPr lang="en-US" sz="1600" b="1" dirty="0" smtClean="0"/>
              <a:t>2</a:t>
            </a:r>
            <a:r>
              <a:rPr lang="en-US" sz="2400" b="1" baseline="30000" dirty="0" smtClean="0"/>
              <a:t>5</a:t>
            </a:r>
            <a:r>
              <a:rPr lang="en-US" sz="2400" b="1" dirty="0" smtClean="0"/>
              <a:t> ).</a:t>
            </a:r>
          </a:p>
        </p:txBody>
      </p:sp>
      <p:graphicFrame>
        <p:nvGraphicFramePr>
          <p:cNvPr id="4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6825065"/>
              </p:ext>
            </p:extLst>
          </p:nvPr>
        </p:nvGraphicFramePr>
        <p:xfrm>
          <a:off x="1143000" y="4724400"/>
          <a:ext cx="70866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218" name="Microsoft 公式 3.0" r:id="rId4" imgW="3924300" imgH="1295400" progId="Equation.3">
                  <p:embed/>
                </p:oleObj>
              </mc:Choice>
              <mc:Fallback>
                <p:oleObj name="Microsoft 公式 3.0" r:id="rId4" imgW="3924300" imgH="1295400" progId="Equation.3">
                  <p:embed/>
                  <p:pic>
                    <p:nvPicPr>
                      <p:cNvPr id="0" name="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724400"/>
                        <a:ext cx="7086600" cy="1981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971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  <a:noFill/>
        </p:spPr>
        <p:txBody>
          <a:bodyPr lIns="92075" tIns="46038" rIns="92075" bIns="46038"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举例 </a:t>
            </a:r>
            <a:r>
              <a:rPr lang="en-US" sz="3600" b="1" dirty="0" smtClean="0">
                <a:solidFill>
                  <a:srgbClr val="0000CC"/>
                </a:solidFill>
              </a:rPr>
              <a:t>2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848600" cy="4572000"/>
          </a:xfrm>
          <a:noFill/>
        </p:spPr>
        <p:txBody>
          <a:bodyPr lIns="92075" tIns="46038" rIns="92075" bIns="46038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 smtClean="0"/>
              <a:t>递归式 </a:t>
            </a:r>
            <a:r>
              <a:rPr lang="en-US" sz="2400" b="1" i="1" dirty="0" smtClean="0"/>
              <a:t>T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 = 27</a:t>
            </a:r>
            <a:r>
              <a:rPr lang="en-US" sz="2400" b="1" i="1" dirty="0" smtClean="0"/>
              <a:t>T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/3) + </a:t>
            </a:r>
            <a:r>
              <a:rPr lang="en-US" sz="2400" b="1" i="1" dirty="0" smtClean="0"/>
              <a:t>n</a:t>
            </a:r>
            <a:r>
              <a:rPr lang="en-US" sz="2400" b="1" baseline="30000" dirty="0" smtClean="0"/>
              <a:t>3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lg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Monotype Sorts" pitchFamily="2" charset="2"/>
              <a:buNone/>
            </a:pPr>
            <a:r>
              <a:rPr lang="en-US" sz="2400" b="1" dirty="0" smtClean="0"/>
              <a:t>	</a:t>
            </a:r>
            <a:r>
              <a:rPr lang="zh-CN" altLang="en-US" sz="2400" b="1" dirty="0" smtClean="0"/>
              <a:t>其中 </a:t>
            </a:r>
            <a:r>
              <a:rPr lang="en-US" sz="2400" b="1" i="1" dirty="0" smtClean="0"/>
              <a:t>a</a:t>
            </a:r>
            <a:r>
              <a:rPr lang="en-US" sz="2400" b="1" dirty="0" smtClean="0"/>
              <a:t> = 27 </a:t>
            </a:r>
            <a:r>
              <a:rPr lang="zh-CN" altLang="en-US" sz="2400" b="1" dirty="0" smtClean="0"/>
              <a:t>，</a:t>
            </a:r>
            <a:r>
              <a:rPr lang="en-US" sz="2400" b="1" i="1" dirty="0" smtClean="0"/>
              <a:t>b</a:t>
            </a:r>
            <a:r>
              <a:rPr lang="en-US" sz="2400" b="1" dirty="0" smtClean="0"/>
              <a:t> = 3. 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Monotype Sorts" pitchFamily="2" charset="2"/>
              <a:buNone/>
            </a:pPr>
            <a:r>
              <a:rPr lang="en-US" sz="2400" b="1" dirty="0" smtClean="0"/>
              <a:t>     </a:t>
            </a:r>
            <a:r>
              <a:rPr lang="zh-CN" altLang="en-US" sz="2400" b="1" dirty="0" smtClean="0"/>
              <a:t>因为 </a:t>
            </a:r>
            <a:r>
              <a:rPr lang="en-US" sz="2400" b="1" i="1" dirty="0" smtClean="0"/>
              <a:t>n</a:t>
            </a:r>
            <a:r>
              <a:rPr lang="en-US" sz="2400" b="1" baseline="30000" dirty="0" smtClean="0"/>
              <a:t>log</a:t>
            </a:r>
            <a:r>
              <a:rPr lang="en-US" sz="1600" b="1" dirty="0" smtClean="0"/>
              <a:t>3</a:t>
            </a:r>
            <a:r>
              <a:rPr lang="en-US" sz="2400" b="1" baseline="30000" dirty="0" smtClean="0"/>
              <a:t>27</a:t>
            </a:r>
            <a:r>
              <a:rPr lang="en-US" sz="2400" b="1" dirty="0" smtClean="0"/>
              <a:t> = </a:t>
            </a:r>
            <a:r>
              <a:rPr lang="en-US" sz="2400" b="1" i="1" dirty="0" smtClean="0"/>
              <a:t>n</a:t>
            </a:r>
            <a:r>
              <a:rPr lang="en-US" sz="2400" b="1" baseline="30000" dirty="0" smtClean="0"/>
              <a:t>3</a:t>
            </a:r>
            <a:r>
              <a:rPr lang="en-US" sz="2400" b="1" dirty="0" smtClean="0"/>
              <a:t>, </a:t>
            </a:r>
            <a:r>
              <a:rPr lang="en-US" sz="2400" b="1" i="1" dirty="0" smtClean="0"/>
              <a:t>f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 = </a:t>
            </a:r>
            <a:r>
              <a:rPr lang="en-US" sz="2400" b="1" i="1" dirty="0" smtClean="0"/>
              <a:t>n</a:t>
            </a:r>
            <a:r>
              <a:rPr lang="en-US" sz="2400" b="1" baseline="30000" dirty="0" smtClean="0"/>
              <a:t>3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lg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 = </a:t>
            </a:r>
            <a:r>
              <a:rPr lang="en-US" sz="2400" b="1" i="1" dirty="0" smtClean="0"/>
              <a:t>n</a:t>
            </a:r>
            <a:r>
              <a:rPr lang="en-US" sz="2400" b="1" baseline="30000" dirty="0" smtClean="0"/>
              <a:t>log</a:t>
            </a:r>
            <a:r>
              <a:rPr lang="en-US" sz="1600" b="1" dirty="0" smtClean="0"/>
              <a:t>3</a:t>
            </a:r>
            <a:r>
              <a:rPr lang="en-US" sz="2400" b="1" baseline="30000" dirty="0" smtClean="0"/>
              <a:t>27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lg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n</a:t>
            </a:r>
            <a:r>
              <a:rPr lang="en-US" sz="2400" b="1" dirty="0" smtClean="0">
                <a:sym typeface="Symbol"/>
              </a:rPr>
              <a:t>. 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Monotype Sorts" pitchFamily="2" charset="2"/>
              <a:buNone/>
            </a:pPr>
            <a:r>
              <a:rPr lang="en-US" sz="2400" b="1" dirty="0" smtClean="0"/>
              <a:t>     </a:t>
            </a:r>
            <a:r>
              <a:rPr lang="zh-CN" altLang="en-US" sz="2400" b="1" dirty="0" smtClean="0"/>
              <a:t>根据主定理 </a:t>
            </a:r>
            <a:r>
              <a:rPr lang="en-US" sz="2400" b="1" dirty="0" smtClean="0"/>
              <a:t>Case 2 </a:t>
            </a:r>
            <a:r>
              <a:rPr lang="zh-CN" altLang="en-US" sz="2400" b="1" dirty="0" smtClean="0"/>
              <a:t>中 </a:t>
            </a:r>
            <a:r>
              <a:rPr lang="en-US" sz="2400" b="1" i="1" dirty="0" smtClean="0"/>
              <a:t>k</a:t>
            </a:r>
            <a:r>
              <a:rPr lang="en-US" sz="2400" b="1" dirty="0" smtClean="0"/>
              <a:t> = 1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Monotype Sorts" pitchFamily="2" charset="2"/>
              <a:buNone/>
            </a:pPr>
            <a:r>
              <a:rPr lang="en-US" sz="2400" b="1" dirty="0" smtClean="0"/>
              <a:t>     </a:t>
            </a:r>
            <a:r>
              <a:rPr lang="en-US" sz="2400" b="1" dirty="0" smtClean="0">
                <a:sym typeface="Wingdings" pitchFamily="2" charset="2"/>
              </a:rPr>
              <a:t>  </a:t>
            </a:r>
            <a:r>
              <a:rPr lang="en-US" sz="2400" b="1" i="1" dirty="0" smtClean="0">
                <a:sym typeface="Wingdings" pitchFamily="2" charset="2"/>
              </a:rPr>
              <a:t>T</a:t>
            </a:r>
            <a:r>
              <a:rPr lang="en-US" sz="2400" b="1" dirty="0" smtClean="0">
                <a:sym typeface="Wingdings" pitchFamily="2" charset="2"/>
              </a:rPr>
              <a:t>(</a:t>
            </a:r>
            <a:r>
              <a:rPr lang="en-US" sz="2400" b="1" i="1" dirty="0" smtClean="0">
                <a:sym typeface="Wingdings" pitchFamily="2" charset="2"/>
              </a:rPr>
              <a:t>n</a:t>
            </a:r>
            <a:r>
              <a:rPr lang="en-US" sz="2400" b="1" dirty="0" smtClean="0">
                <a:sym typeface="Wingdings" pitchFamily="2" charset="2"/>
              </a:rPr>
              <a:t>) = </a:t>
            </a:r>
            <a:r>
              <a:rPr lang="en-US" sz="2400" b="1" dirty="0" smtClean="0">
                <a:sym typeface="Symbol"/>
              </a:rPr>
              <a:t>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baseline="30000" dirty="0" smtClean="0"/>
              <a:t>3</a:t>
            </a:r>
            <a:r>
              <a:rPr lang="en-US" sz="2400" b="1" dirty="0" smtClean="0"/>
              <a:t> lg</a:t>
            </a:r>
            <a:r>
              <a:rPr lang="en-US" sz="2400" b="1" baseline="30000" dirty="0" smtClean="0"/>
              <a:t>2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).</a:t>
            </a:r>
          </a:p>
        </p:txBody>
      </p:sp>
      <p:graphicFrame>
        <p:nvGraphicFramePr>
          <p:cNvPr id="4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1558143"/>
              </p:ext>
            </p:extLst>
          </p:nvPr>
        </p:nvGraphicFramePr>
        <p:xfrm>
          <a:off x="1143000" y="4724400"/>
          <a:ext cx="70866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242" name="Equation" r:id="rId4" imgW="3924300" imgH="1295400" progId="Equation.DSMT4">
                  <p:embed/>
                </p:oleObj>
              </mc:Choice>
              <mc:Fallback>
                <p:oleObj name="Equation" r:id="rId4" imgW="3924300" imgH="1295400" progId="Equation.DSMT4">
                  <p:embed/>
                  <p:pic>
                    <p:nvPicPr>
                      <p:cNvPr id="0" name="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724400"/>
                        <a:ext cx="7086600" cy="1981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56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  <a:noFill/>
        </p:spPr>
        <p:txBody>
          <a:bodyPr lIns="92075" tIns="46038" rIns="92075" bIns="46038"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举例 </a:t>
            </a:r>
            <a:r>
              <a:rPr lang="en-US" sz="3600" b="1" dirty="0" smtClean="0">
                <a:solidFill>
                  <a:srgbClr val="0000CC"/>
                </a:solidFill>
              </a:rPr>
              <a:t>3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848600" cy="4572000"/>
          </a:xfrm>
          <a:noFill/>
        </p:spPr>
        <p:txBody>
          <a:bodyPr lIns="92075" tIns="46038" rIns="92075" bIns="46038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 smtClean="0"/>
              <a:t>递归式 </a:t>
            </a:r>
            <a:r>
              <a:rPr lang="en-US" sz="2400" b="1" i="1" dirty="0" smtClean="0"/>
              <a:t>T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 = 5</a:t>
            </a:r>
            <a:r>
              <a:rPr lang="en-US" sz="2400" b="1" i="1" dirty="0" smtClean="0"/>
              <a:t>T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/2) + </a:t>
            </a:r>
            <a:r>
              <a:rPr lang="en-US" sz="2400" b="1" i="1" dirty="0" smtClean="0"/>
              <a:t>n</a:t>
            </a:r>
            <a:r>
              <a:rPr lang="en-US" sz="2400" b="1" baseline="30000" dirty="0" smtClean="0"/>
              <a:t>3</a:t>
            </a:r>
            <a:r>
              <a:rPr lang="en-US" sz="2400" b="1" dirty="0" smtClean="0"/>
              <a:t>. 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Monotype Sorts" pitchFamily="2" charset="2"/>
              <a:buNone/>
            </a:pPr>
            <a:r>
              <a:rPr lang="en-US" sz="2400" b="1" dirty="0" smtClean="0"/>
              <a:t>	</a:t>
            </a:r>
            <a:r>
              <a:rPr lang="zh-CN" altLang="en-US" sz="2400" b="1" dirty="0" smtClean="0"/>
              <a:t>其中 </a:t>
            </a:r>
            <a:r>
              <a:rPr lang="en-US" sz="2400" b="1" i="1" dirty="0" smtClean="0"/>
              <a:t>a</a:t>
            </a:r>
            <a:r>
              <a:rPr lang="en-US" sz="2400" b="1" dirty="0" smtClean="0"/>
              <a:t> = 5 </a:t>
            </a:r>
            <a:r>
              <a:rPr lang="zh-CN" altLang="en-US" sz="2400" b="1" dirty="0" smtClean="0"/>
              <a:t>，</a:t>
            </a:r>
            <a:r>
              <a:rPr lang="en-US" sz="2400" b="1" i="1" dirty="0" smtClean="0"/>
              <a:t>b</a:t>
            </a:r>
            <a:r>
              <a:rPr lang="en-US" sz="2400" b="1" dirty="0" smtClean="0"/>
              <a:t> = 2. 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Monotype Sorts" pitchFamily="2" charset="2"/>
              <a:buNone/>
            </a:pPr>
            <a:r>
              <a:rPr lang="en-US" sz="2400" b="1" dirty="0" smtClean="0"/>
              <a:t>     </a:t>
            </a:r>
            <a:r>
              <a:rPr lang="zh-CN" altLang="en-US" sz="2400" b="1" dirty="0" smtClean="0"/>
              <a:t>因为 </a:t>
            </a:r>
            <a:r>
              <a:rPr lang="en-US" sz="2400" b="1" dirty="0" smtClean="0"/>
              <a:t>3 = log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8 &gt; log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5, </a:t>
            </a:r>
            <a:r>
              <a:rPr lang="en-US" sz="2400" b="1" dirty="0" smtClean="0">
                <a:sym typeface="Symbol"/>
              </a:rPr>
              <a:t> = </a:t>
            </a:r>
            <a:r>
              <a:rPr lang="en-US" sz="2400" b="1" dirty="0" smtClean="0"/>
              <a:t>log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8 – log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5 &gt; 0.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Monotype Sorts" pitchFamily="2" charset="2"/>
              <a:buNone/>
            </a:pPr>
            <a:r>
              <a:rPr lang="en-US" sz="2400" b="1" dirty="0" smtClean="0"/>
              <a:t>     </a:t>
            </a:r>
            <a:r>
              <a:rPr lang="en-US" sz="2400" b="1" dirty="0" smtClean="0">
                <a:sym typeface="Wingdings" pitchFamily="2" charset="2"/>
              </a:rPr>
              <a:t> </a:t>
            </a:r>
            <a:r>
              <a:rPr lang="en-US" sz="2400" b="1" i="1" dirty="0" smtClean="0"/>
              <a:t>f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 = </a:t>
            </a:r>
            <a:r>
              <a:rPr lang="en-US" sz="2400" b="1" i="1" dirty="0" smtClean="0"/>
              <a:t>n</a:t>
            </a:r>
            <a:r>
              <a:rPr lang="en-US" sz="2400" b="1" baseline="30000" dirty="0" smtClean="0"/>
              <a:t>3</a:t>
            </a:r>
            <a:r>
              <a:rPr lang="en-US" sz="2400" b="1" dirty="0" smtClean="0"/>
              <a:t> = </a:t>
            </a:r>
            <a:r>
              <a:rPr lang="en-US" sz="2400" b="1" i="1" dirty="0" smtClean="0"/>
              <a:t>n</a:t>
            </a:r>
            <a:r>
              <a:rPr lang="en-US" sz="2400" b="1" baseline="30000" dirty="0" smtClean="0"/>
              <a:t>log</a:t>
            </a:r>
            <a:r>
              <a:rPr lang="en-US" sz="1600" b="1" dirty="0" smtClean="0"/>
              <a:t>2</a:t>
            </a:r>
            <a:r>
              <a:rPr lang="en-US" sz="2400" b="1" baseline="30000" dirty="0" smtClean="0"/>
              <a:t>5 + </a:t>
            </a:r>
            <a:r>
              <a:rPr lang="en-US" sz="2400" b="1" baseline="30000" dirty="0" smtClean="0">
                <a:sym typeface="Symbol"/>
              </a:rPr>
              <a:t>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Symbol"/>
              </a:rPr>
              <a:t> (</a:t>
            </a:r>
            <a:r>
              <a:rPr lang="en-US" sz="2400" b="1" i="1" dirty="0" smtClean="0"/>
              <a:t>n</a:t>
            </a:r>
            <a:r>
              <a:rPr lang="en-US" sz="2400" b="1" baseline="30000" dirty="0" smtClean="0"/>
              <a:t>log</a:t>
            </a:r>
            <a:r>
              <a:rPr lang="en-US" sz="1600" b="1" dirty="0" smtClean="0"/>
              <a:t>2</a:t>
            </a:r>
            <a:r>
              <a:rPr lang="en-US" sz="2400" b="1" baseline="30000" dirty="0" smtClean="0"/>
              <a:t>5 + </a:t>
            </a:r>
            <a:r>
              <a:rPr lang="en-US" sz="2400" b="1" baseline="30000" dirty="0" smtClean="0">
                <a:sym typeface="Symbol"/>
              </a:rPr>
              <a:t></a:t>
            </a:r>
            <a:r>
              <a:rPr lang="en-US" sz="2400" b="1" dirty="0" smtClean="0"/>
              <a:t>), 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Monotype Sorts" pitchFamily="2" charset="2"/>
              <a:buNone/>
            </a:pPr>
            <a:r>
              <a:rPr lang="en-US" sz="2400" b="1" dirty="0" smtClean="0"/>
              <a:t>    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af</a:t>
            </a:r>
            <a:r>
              <a:rPr lang="en-US" sz="2400" b="1" dirty="0" smtClean="0">
                <a:solidFill>
                  <a:srgbClr val="FF0000"/>
                </a:solidFill>
              </a:rPr>
              <a:t>(</a:t>
            </a:r>
            <a:r>
              <a:rPr lang="en-US" sz="2400" b="1" i="1" dirty="0" smtClean="0">
                <a:solidFill>
                  <a:srgbClr val="FF0000"/>
                </a:solidFill>
              </a:rPr>
              <a:t>n</a:t>
            </a:r>
            <a:r>
              <a:rPr lang="en-US" sz="2400" b="1" dirty="0" smtClean="0">
                <a:solidFill>
                  <a:srgbClr val="FF0000"/>
                </a:solidFill>
              </a:rPr>
              <a:t>/</a:t>
            </a:r>
            <a:r>
              <a:rPr lang="en-US" sz="2400" b="1" i="1" dirty="0" smtClean="0">
                <a:solidFill>
                  <a:srgbClr val="FF0000"/>
                </a:solidFill>
              </a:rPr>
              <a:t>b</a:t>
            </a:r>
            <a:r>
              <a:rPr lang="en-US" sz="2400" b="1" dirty="0" smtClean="0">
                <a:solidFill>
                  <a:srgbClr val="FF0000"/>
                </a:solidFill>
              </a:rPr>
              <a:t>)</a:t>
            </a:r>
            <a:r>
              <a:rPr lang="en-US" sz="2400" b="1" dirty="0" smtClean="0"/>
              <a:t> = 5</a:t>
            </a:r>
            <a:r>
              <a:rPr lang="en-US" sz="2400" b="1" i="1" dirty="0" smtClean="0"/>
              <a:t>f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/2) = 5(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/2)</a:t>
            </a:r>
            <a:r>
              <a:rPr lang="en-US" sz="2400" b="1" baseline="30000" dirty="0" smtClean="0"/>
              <a:t>3</a:t>
            </a:r>
            <a:r>
              <a:rPr lang="en-US" sz="2400" b="1" dirty="0" smtClean="0"/>
              <a:t> = 5</a:t>
            </a:r>
            <a:r>
              <a:rPr lang="en-US" sz="2400" b="1" i="1" dirty="0" smtClean="0"/>
              <a:t>n</a:t>
            </a:r>
            <a:r>
              <a:rPr lang="en-US" sz="2400" b="1" baseline="30000" dirty="0" smtClean="0"/>
              <a:t>3</a:t>
            </a:r>
            <a:r>
              <a:rPr lang="en-US" sz="2400" b="1" dirty="0" smtClean="0"/>
              <a:t>/8 </a:t>
            </a:r>
            <a:r>
              <a:rPr lang="en-US" sz="2400" b="1" dirty="0" smtClean="0">
                <a:sym typeface="Symbol"/>
              </a:rPr>
              <a:t> </a:t>
            </a:r>
            <a:r>
              <a:rPr lang="en-US" sz="2400" b="1" i="1" dirty="0" smtClean="0"/>
              <a:t>cn</a:t>
            </a:r>
            <a:r>
              <a:rPr lang="en-US" sz="2400" b="1" baseline="30000" dirty="0" smtClean="0"/>
              <a:t>3</a:t>
            </a:r>
            <a:r>
              <a:rPr lang="en-US" sz="2400" b="1" dirty="0" smtClean="0"/>
              <a:t> for </a:t>
            </a:r>
            <a:r>
              <a:rPr lang="en-US" sz="2400" b="1" i="1" dirty="0" smtClean="0"/>
              <a:t>c</a:t>
            </a:r>
            <a:r>
              <a:rPr lang="en-US" sz="2400" b="1" dirty="0" smtClean="0"/>
              <a:t> = 5/8 &lt; 1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Monotype Sorts" pitchFamily="2" charset="2"/>
              <a:buNone/>
            </a:pPr>
            <a:r>
              <a:rPr lang="en-US" sz="2400" b="1" dirty="0" smtClean="0"/>
              <a:t>     </a:t>
            </a:r>
            <a:r>
              <a:rPr lang="zh-CN" altLang="en-US" sz="2400" b="1" dirty="0" smtClean="0"/>
              <a:t>根据主定理</a:t>
            </a:r>
            <a:r>
              <a:rPr lang="en-US" sz="2400" b="1" dirty="0" smtClean="0"/>
              <a:t> Case 3 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Monotype Sorts" pitchFamily="2" charset="2"/>
              <a:buNone/>
            </a:pPr>
            <a:r>
              <a:rPr lang="en-US" sz="2400" b="1" dirty="0" smtClean="0"/>
              <a:t>     </a:t>
            </a:r>
            <a:r>
              <a:rPr lang="en-US" sz="2400" b="1" dirty="0" smtClean="0">
                <a:sym typeface="Wingdings" pitchFamily="2" charset="2"/>
              </a:rPr>
              <a:t>  </a:t>
            </a:r>
            <a:r>
              <a:rPr lang="en-US" sz="2400" b="1" i="1" dirty="0" smtClean="0">
                <a:sym typeface="Wingdings" pitchFamily="2" charset="2"/>
              </a:rPr>
              <a:t>T</a:t>
            </a:r>
            <a:r>
              <a:rPr lang="en-US" sz="2400" b="1" dirty="0" smtClean="0">
                <a:sym typeface="Wingdings" pitchFamily="2" charset="2"/>
              </a:rPr>
              <a:t>(</a:t>
            </a:r>
            <a:r>
              <a:rPr lang="en-US" sz="2400" b="1" i="1" dirty="0" smtClean="0">
                <a:sym typeface="Wingdings" pitchFamily="2" charset="2"/>
              </a:rPr>
              <a:t>n</a:t>
            </a:r>
            <a:r>
              <a:rPr lang="en-US" sz="2400" b="1" dirty="0" smtClean="0">
                <a:sym typeface="Wingdings" pitchFamily="2" charset="2"/>
              </a:rPr>
              <a:t>) = </a:t>
            </a:r>
            <a:r>
              <a:rPr lang="en-US" sz="2400" b="1" dirty="0" smtClean="0">
                <a:sym typeface="Symbol"/>
              </a:rPr>
              <a:t>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baseline="30000" dirty="0" smtClean="0"/>
              <a:t>3</a:t>
            </a:r>
            <a:r>
              <a:rPr lang="en-US" sz="2400" b="1" dirty="0" smtClean="0"/>
              <a:t>).</a:t>
            </a:r>
          </a:p>
        </p:txBody>
      </p:sp>
      <p:graphicFrame>
        <p:nvGraphicFramePr>
          <p:cNvPr id="4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7186511"/>
              </p:ext>
            </p:extLst>
          </p:nvPr>
        </p:nvGraphicFramePr>
        <p:xfrm>
          <a:off x="1143000" y="4724400"/>
          <a:ext cx="70866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267" name="Equation" r:id="rId4" imgW="3924300" imgH="1295400" progId="Equation.DSMT4">
                  <p:embed/>
                </p:oleObj>
              </mc:Choice>
              <mc:Fallback>
                <p:oleObj name="Equation" r:id="rId4" imgW="3924300" imgH="1295400" progId="Equation.DSMT4">
                  <p:embed/>
                  <p:pic>
                    <p:nvPicPr>
                      <p:cNvPr id="0" name="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724400"/>
                        <a:ext cx="7086600" cy="1981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672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  <a:noFill/>
        </p:spPr>
        <p:txBody>
          <a:bodyPr lIns="92075" tIns="46038" rIns="92075" bIns="46038"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举例 </a:t>
            </a:r>
            <a:r>
              <a:rPr lang="en-US" sz="3600" b="1" dirty="0" smtClean="0">
                <a:solidFill>
                  <a:srgbClr val="0000CC"/>
                </a:solidFill>
              </a:rPr>
              <a:t>4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10600" cy="4953000"/>
          </a:xfrm>
          <a:noFill/>
        </p:spPr>
        <p:txBody>
          <a:bodyPr lIns="92075" tIns="46038" rIns="92075" bIns="46038"/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zh-CN" altLang="en-US" sz="2400" b="1" dirty="0" smtClean="0"/>
              <a:t>递归式 </a:t>
            </a:r>
            <a:r>
              <a:rPr lang="en-US" sz="2400" b="1" i="1" dirty="0" smtClean="0"/>
              <a:t>T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 = 2</a:t>
            </a:r>
            <a:r>
              <a:rPr lang="en-US" sz="2400" b="1" i="1" dirty="0" smtClean="0"/>
              <a:t>T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/2) + 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 / </a:t>
            </a:r>
            <a:r>
              <a:rPr lang="en-US" sz="2400" b="1" dirty="0" err="1" smtClean="0"/>
              <a:t>lg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 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sz="2400" b="1" dirty="0" smtClean="0"/>
              <a:t>	</a:t>
            </a:r>
            <a:r>
              <a:rPr lang="zh-CN" altLang="en-US" sz="2400" b="1" dirty="0" smtClean="0"/>
              <a:t>其中 </a:t>
            </a:r>
            <a:r>
              <a:rPr lang="en-US" sz="2400" b="1" i="1" dirty="0" smtClean="0"/>
              <a:t>a</a:t>
            </a:r>
            <a:r>
              <a:rPr lang="en-US" sz="2400" b="1" dirty="0" smtClean="0"/>
              <a:t> = </a:t>
            </a:r>
            <a:r>
              <a:rPr lang="en-US" sz="2400" b="1" dirty="0"/>
              <a:t>2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，</a:t>
            </a:r>
            <a:r>
              <a:rPr lang="en-US" sz="2400" b="1" i="1" dirty="0" smtClean="0"/>
              <a:t>b</a:t>
            </a:r>
            <a:r>
              <a:rPr lang="en-US" sz="2400" b="1" dirty="0" smtClean="0"/>
              <a:t> = 2 </a:t>
            </a:r>
            <a:r>
              <a:rPr lang="en-US" sz="2400" b="1" dirty="0" smtClean="0">
                <a:sym typeface="Wingdings" pitchFamily="2" charset="2"/>
              </a:rPr>
              <a:t> </a:t>
            </a:r>
            <a:r>
              <a:rPr lang="en-US" sz="2400" b="1" i="1" dirty="0" smtClean="0"/>
              <a:t>n</a:t>
            </a:r>
            <a:r>
              <a:rPr lang="en-US" sz="2400" b="1" baseline="30000" dirty="0" smtClean="0"/>
              <a:t>log</a:t>
            </a:r>
            <a:r>
              <a:rPr lang="en-US" sz="1600" b="1" dirty="0" smtClean="0"/>
              <a:t>2</a:t>
            </a:r>
            <a:r>
              <a:rPr lang="en-US" sz="2400" b="1" baseline="30000" dirty="0" smtClean="0"/>
              <a:t>2</a:t>
            </a:r>
            <a:r>
              <a:rPr lang="en-US" sz="2400" b="1" dirty="0" smtClean="0"/>
              <a:t> =</a:t>
            </a:r>
            <a:r>
              <a:rPr lang="en-US" sz="2400" b="1" dirty="0" smtClean="0">
                <a:sym typeface="Symbol"/>
              </a:rPr>
              <a:t> </a:t>
            </a:r>
            <a:r>
              <a:rPr lang="en-US" sz="2400" b="1" i="1" dirty="0" smtClean="0"/>
              <a:t>n.</a:t>
            </a:r>
            <a:endParaRPr lang="en-US" sz="2400" b="1" dirty="0" smtClean="0"/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2400" b="1" i="1" dirty="0" smtClean="0"/>
              <a:t>f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/>
              <a:t>)</a:t>
            </a:r>
            <a:r>
              <a:rPr lang="en-US" sz="2400" b="1" i="1" dirty="0"/>
              <a:t> = n</a:t>
            </a:r>
            <a:r>
              <a:rPr lang="en-US" sz="2400" b="1" dirty="0"/>
              <a:t> </a:t>
            </a:r>
            <a:r>
              <a:rPr lang="en-US" sz="2400" b="1" dirty="0" err="1"/>
              <a:t>lg</a:t>
            </a:r>
            <a:r>
              <a:rPr lang="en-US" sz="2400" b="1" baseline="30000" dirty="0"/>
              <a:t>–1</a:t>
            </a:r>
            <a:r>
              <a:rPr lang="en-US" sz="2400" b="1" i="1" dirty="0"/>
              <a:t>n</a:t>
            </a:r>
            <a:r>
              <a:rPr lang="en-US" sz="2400" b="1" dirty="0"/>
              <a:t> </a:t>
            </a:r>
            <a:r>
              <a:rPr lang="en-US" sz="2400" b="1" dirty="0">
                <a:sym typeface="Symbol"/>
              </a:rPr>
              <a:t>is not in </a:t>
            </a:r>
            <a:r>
              <a:rPr lang="en-US" sz="2400" b="1" i="1" dirty="0">
                <a:sym typeface="Symbol"/>
              </a:rPr>
              <a:t>O</a:t>
            </a:r>
            <a:r>
              <a:rPr lang="en-US" sz="2400" b="1" dirty="0">
                <a:sym typeface="Symbol"/>
              </a:rPr>
              <a:t>(</a:t>
            </a:r>
            <a:r>
              <a:rPr lang="en-US" sz="2400" b="1" i="1" dirty="0"/>
              <a:t>n</a:t>
            </a:r>
            <a:r>
              <a:rPr lang="en-US" sz="2400" b="1" baseline="30000" dirty="0"/>
              <a:t>log</a:t>
            </a:r>
            <a:r>
              <a:rPr lang="en-US" sz="1600" b="1" i="1" dirty="0"/>
              <a:t>b</a:t>
            </a:r>
            <a:r>
              <a:rPr lang="en-US" sz="2400" b="1" i="1" baseline="30000" dirty="0"/>
              <a:t>a – </a:t>
            </a:r>
            <a:r>
              <a:rPr lang="en-US" sz="2400" b="1" i="1" baseline="30000" dirty="0">
                <a:sym typeface="Symbol"/>
              </a:rPr>
              <a:t></a:t>
            </a:r>
            <a:r>
              <a:rPr lang="en-US" sz="2400" b="1" dirty="0"/>
              <a:t>) = </a:t>
            </a:r>
            <a:r>
              <a:rPr lang="en-US" sz="2400" b="1" i="1" dirty="0">
                <a:sym typeface="Symbol"/>
              </a:rPr>
              <a:t>O</a:t>
            </a:r>
            <a:r>
              <a:rPr lang="en-US" sz="2400" b="1" dirty="0">
                <a:sym typeface="Symbol"/>
              </a:rPr>
              <a:t>(</a:t>
            </a:r>
            <a:r>
              <a:rPr lang="en-US" sz="2400" b="1" i="1" dirty="0"/>
              <a:t>n</a:t>
            </a:r>
            <a:r>
              <a:rPr lang="en-US" sz="2400" b="1" baseline="30000" dirty="0"/>
              <a:t>1</a:t>
            </a:r>
            <a:r>
              <a:rPr lang="en-US" sz="2400" b="1" i="1" baseline="30000" dirty="0"/>
              <a:t>– </a:t>
            </a:r>
            <a:r>
              <a:rPr lang="en-US" sz="2400" b="1" i="1" baseline="30000" dirty="0">
                <a:sym typeface="Symbol"/>
              </a:rPr>
              <a:t></a:t>
            </a:r>
            <a:r>
              <a:rPr lang="en-US" sz="2400" b="1" dirty="0"/>
              <a:t>) for any </a:t>
            </a:r>
            <a:r>
              <a:rPr lang="en-US" sz="2400" b="1" i="1" dirty="0">
                <a:sym typeface="Symbol"/>
              </a:rPr>
              <a:t></a:t>
            </a:r>
            <a:r>
              <a:rPr lang="en-US" sz="2400" b="1" dirty="0"/>
              <a:t> &gt; </a:t>
            </a:r>
            <a:r>
              <a:rPr lang="en-US" sz="2400" b="1" dirty="0" smtClean="0"/>
              <a:t>0. </a:t>
            </a:r>
            <a:endParaRPr lang="en-US" sz="2400" b="1" dirty="0"/>
          </a:p>
          <a:p>
            <a:pPr>
              <a:spcBef>
                <a:spcPts val="60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sz="2400" b="1" dirty="0"/>
              <a:t>         </a:t>
            </a:r>
            <a:r>
              <a:rPr lang="zh-CN" altLang="en-US" sz="2400" b="1" dirty="0" smtClean="0"/>
              <a:t>尽管 </a:t>
            </a:r>
            <a:r>
              <a:rPr lang="en-US" sz="2400" b="1" i="1" dirty="0" smtClean="0"/>
              <a:t>n</a:t>
            </a:r>
            <a:r>
              <a:rPr lang="en-US" sz="2400" b="1" baseline="30000" dirty="0" smtClean="0"/>
              <a:t>log</a:t>
            </a:r>
            <a:r>
              <a:rPr lang="en-US" sz="1600" b="1" i="1" dirty="0" smtClean="0"/>
              <a:t>b</a:t>
            </a:r>
            <a:r>
              <a:rPr lang="en-US" sz="2400" b="1" i="1" baseline="30000" dirty="0" smtClean="0"/>
              <a:t>a</a:t>
            </a:r>
            <a:r>
              <a:rPr lang="en-US" sz="2400" b="1" dirty="0" smtClean="0"/>
              <a:t> &gt; </a:t>
            </a:r>
            <a:r>
              <a:rPr lang="en-US" sz="2400" b="1" i="1" dirty="0" smtClean="0"/>
              <a:t>f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), </a:t>
            </a:r>
            <a:r>
              <a:rPr lang="zh-CN" altLang="en-US" sz="2400" b="1" dirty="0" smtClean="0"/>
              <a:t>但不是多项式意义上的大</a:t>
            </a:r>
            <a:endParaRPr lang="en-US" sz="2400" b="1" dirty="0" smtClean="0"/>
          </a:p>
          <a:p>
            <a:pPr>
              <a:spcBef>
                <a:spcPts val="60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    </a:t>
            </a:r>
            <a:r>
              <a:rPr lang="en-US" sz="2400" b="1" dirty="0" smtClean="0">
                <a:sym typeface="Wingdings" pitchFamily="2" charset="2"/>
              </a:rPr>
              <a:t> </a:t>
            </a:r>
            <a:r>
              <a:rPr lang="zh-CN" altLang="en-US" sz="2400" b="1" dirty="0" smtClean="0">
                <a:sym typeface="Wingdings" pitchFamily="2" charset="2"/>
              </a:rPr>
              <a:t>主定理 </a:t>
            </a:r>
            <a:r>
              <a:rPr lang="en-US" sz="2400" b="1" dirty="0" smtClean="0"/>
              <a:t>Case 1 </a:t>
            </a:r>
            <a:r>
              <a:rPr lang="zh-CN" altLang="en-US" sz="2400" b="1" dirty="0" smtClean="0"/>
              <a:t>不适用。</a:t>
            </a:r>
            <a:endParaRPr lang="en-US" sz="2400" b="1" dirty="0"/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2400" b="1" i="1" dirty="0" smtClean="0"/>
              <a:t>f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</a:t>
            </a:r>
            <a:r>
              <a:rPr lang="en-US" sz="2400" b="1" i="1" dirty="0" smtClean="0"/>
              <a:t> = 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lg</a:t>
            </a:r>
            <a:r>
              <a:rPr lang="en-US" sz="2400" b="1" baseline="30000" dirty="0" smtClean="0"/>
              <a:t>–1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Symbol"/>
              </a:rPr>
              <a:t>is not in (</a:t>
            </a:r>
            <a:r>
              <a:rPr lang="en-US" sz="2400" b="1" i="1" dirty="0" smtClean="0"/>
              <a:t>n</a:t>
            </a:r>
            <a:r>
              <a:rPr lang="en-US" sz="2400" b="1" baseline="30000" dirty="0" smtClean="0"/>
              <a:t>log</a:t>
            </a:r>
            <a:r>
              <a:rPr lang="en-US" sz="1600" b="1" i="1" dirty="0" smtClean="0"/>
              <a:t>b</a:t>
            </a:r>
            <a:r>
              <a:rPr lang="en-US" sz="2400" b="1" i="1" baseline="30000" dirty="0" smtClean="0"/>
              <a:t>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lg</a:t>
            </a:r>
            <a:r>
              <a:rPr lang="en-US" sz="2400" b="1" i="1" baseline="30000" dirty="0" err="1" smtClean="0">
                <a:solidFill>
                  <a:srgbClr val="FF0000"/>
                </a:solidFill>
              </a:rPr>
              <a:t>k</a:t>
            </a:r>
            <a:r>
              <a:rPr lang="en-US" sz="2400" b="1" i="1" dirty="0" err="1" smtClean="0"/>
              <a:t>n</a:t>
            </a:r>
            <a:r>
              <a:rPr lang="en-US" sz="2400" b="1" dirty="0" smtClean="0"/>
              <a:t>) for any </a:t>
            </a:r>
            <a:r>
              <a:rPr lang="en-US" sz="2400" b="1" i="1" dirty="0" smtClean="0">
                <a:solidFill>
                  <a:srgbClr val="FF0000"/>
                </a:solidFill>
              </a:rPr>
              <a:t>k</a:t>
            </a:r>
            <a:r>
              <a:rPr lang="en-US" sz="2400" b="1" dirty="0" smtClean="0"/>
              <a:t> ≥ 0 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    </a:t>
            </a:r>
            <a:r>
              <a:rPr lang="en-US" sz="2400" b="1" dirty="0" smtClean="0">
                <a:sym typeface="Wingdings" pitchFamily="2" charset="2"/>
              </a:rPr>
              <a:t> </a:t>
            </a:r>
            <a:r>
              <a:rPr lang="zh-CN" altLang="en-US" sz="2400" b="1" dirty="0" smtClean="0">
                <a:sym typeface="Wingdings" pitchFamily="2" charset="2"/>
              </a:rPr>
              <a:t>主定理 </a:t>
            </a:r>
            <a:r>
              <a:rPr lang="en-US" sz="2400" b="1" dirty="0" smtClean="0"/>
              <a:t>Case 2 </a:t>
            </a:r>
            <a:r>
              <a:rPr lang="zh-CN" altLang="en-US" sz="2400" b="1" dirty="0" smtClean="0"/>
              <a:t>不适用。</a:t>
            </a:r>
            <a:endParaRPr lang="en-US" sz="2400" b="1" dirty="0" smtClean="0"/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b="1" i="1" dirty="0" smtClean="0"/>
              <a:t>f</a:t>
            </a:r>
            <a:r>
              <a:rPr lang="en-US" b="1" dirty="0" smtClean="0"/>
              <a:t>(</a:t>
            </a:r>
            <a:r>
              <a:rPr lang="en-US" b="1" i="1" dirty="0" smtClean="0"/>
              <a:t>n</a:t>
            </a:r>
            <a:r>
              <a:rPr lang="en-US" b="1" dirty="0"/>
              <a:t>)</a:t>
            </a:r>
            <a:r>
              <a:rPr lang="en-US" b="1" i="1" dirty="0"/>
              <a:t> = n</a:t>
            </a:r>
            <a:r>
              <a:rPr lang="en-US" b="1" dirty="0"/>
              <a:t> </a:t>
            </a:r>
            <a:r>
              <a:rPr lang="en-US" b="1" dirty="0" err="1"/>
              <a:t>lg</a:t>
            </a:r>
            <a:r>
              <a:rPr lang="en-US" b="1" baseline="30000" dirty="0"/>
              <a:t>–1</a:t>
            </a:r>
            <a:r>
              <a:rPr lang="en-US" b="1" i="1" dirty="0"/>
              <a:t>n</a:t>
            </a:r>
            <a:r>
              <a:rPr lang="en-US" b="1" dirty="0"/>
              <a:t> </a:t>
            </a:r>
            <a:r>
              <a:rPr lang="en-US" b="1" dirty="0">
                <a:sym typeface="Symbol"/>
              </a:rPr>
              <a:t>is not in </a:t>
            </a:r>
            <a:r>
              <a:rPr lang="en-US" b="1" dirty="0" smtClean="0">
                <a:sym typeface="Symbol"/>
              </a:rPr>
              <a:t>(</a:t>
            </a:r>
            <a:r>
              <a:rPr lang="en-US" b="1" i="1" dirty="0"/>
              <a:t>n</a:t>
            </a:r>
            <a:r>
              <a:rPr lang="en-US" b="1" baseline="30000" dirty="0"/>
              <a:t>log</a:t>
            </a:r>
            <a:r>
              <a:rPr lang="en-US" sz="1600" b="1" i="1" dirty="0"/>
              <a:t>b</a:t>
            </a:r>
            <a:r>
              <a:rPr lang="en-US" b="1" i="1" baseline="30000" dirty="0"/>
              <a:t>a </a:t>
            </a:r>
            <a:r>
              <a:rPr lang="en-US" b="1" i="1" baseline="30000" dirty="0" smtClean="0"/>
              <a:t>+ </a:t>
            </a:r>
            <a:r>
              <a:rPr lang="en-US" b="1" i="1" baseline="30000" dirty="0">
                <a:sym typeface="Symbol"/>
              </a:rPr>
              <a:t></a:t>
            </a:r>
            <a:r>
              <a:rPr lang="en-US" b="1" dirty="0"/>
              <a:t>) = </a:t>
            </a:r>
            <a:r>
              <a:rPr lang="en-US" b="1" dirty="0">
                <a:sym typeface="Symbol"/>
              </a:rPr>
              <a:t>(</a:t>
            </a:r>
            <a:r>
              <a:rPr lang="en-US" b="1" i="1" dirty="0" smtClean="0"/>
              <a:t>n</a:t>
            </a:r>
            <a:r>
              <a:rPr lang="en-US" b="1" baseline="30000" dirty="0" smtClean="0"/>
              <a:t>1</a:t>
            </a:r>
            <a:r>
              <a:rPr lang="en-US" b="1" i="1" baseline="30000" dirty="0" smtClean="0"/>
              <a:t>+ </a:t>
            </a:r>
            <a:r>
              <a:rPr lang="en-US" b="1" i="1" baseline="30000" dirty="0">
                <a:sym typeface="Symbol"/>
              </a:rPr>
              <a:t></a:t>
            </a:r>
            <a:r>
              <a:rPr lang="en-US" b="1" dirty="0"/>
              <a:t>) for any </a:t>
            </a:r>
            <a:r>
              <a:rPr lang="en-US" b="1" i="1" dirty="0">
                <a:sym typeface="Symbol"/>
              </a:rPr>
              <a:t></a:t>
            </a:r>
            <a:r>
              <a:rPr lang="en-US" b="1" dirty="0"/>
              <a:t> &gt; 0. 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sz="2400" b="1" dirty="0" smtClean="0">
                <a:sym typeface="Wingdings" pitchFamily="2" charset="2"/>
              </a:rPr>
              <a:t>	        </a:t>
            </a:r>
            <a:r>
              <a:rPr lang="zh-CN" altLang="en-US" sz="2400" b="1" dirty="0" smtClean="0">
                <a:sym typeface="Wingdings" pitchFamily="2" charset="2"/>
              </a:rPr>
              <a:t>主定理 </a:t>
            </a:r>
            <a:r>
              <a:rPr lang="en-US" sz="2400" b="1" dirty="0" smtClean="0"/>
              <a:t>Case 3 </a:t>
            </a:r>
            <a:r>
              <a:rPr lang="zh-CN" altLang="en-US" sz="2400" b="1" dirty="0" smtClean="0"/>
              <a:t>不适用。</a:t>
            </a:r>
            <a:endParaRPr lang="en-US" sz="2400" b="1" dirty="0"/>
          </a:p>
          <a:p>
            <a:pPr>
              <a:spcBef>
                <a:spcPts val="60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sz="2400" b="1" dirty="0" smtClean="0">
                <a:sym typeface="Wingdings" pitchFamily="2" charset="2"/>
              </a:rPr>
              <a:t>    </a:t>
            </a:r>
            <a:r>
              <a:rPr lang="zh-CN" altLang="en-US" sz="2400" b="1" dirty="0"/>
              <a:t>递</a:t>
            </a:r>
            <a:r>
              <a:rPr lang="zh-CN" altLang="en-US" sz="2400" b="1" dirty="0" smtClean="0"/>
              <a:t>归</a:t>
            </a:r>
            <a:r>
              <a:rPr lang="zh-CN" altLang="en-US" sz="2400" b="1" dirty="0"/>
              <a:t>式 </a:t>
            </a:r>
            <a:r>
              <a:rPr lang="en-US" sz="2400" b="1" i="1" dirty="0" smtClean="0"/>
              <a:t>T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/>
              <a:t>) </a:t>
            </a:r>
            <a:r>
              <a:rPr lang="zh-CN" altLang="en-US" sz="2400" b="1" dirty="0" smtClean="0"/>
              <a:t>不能用主定理。</a:t>
            </a:r>
            <a:endParaRPr lang="en-US" sz="2400" b="1" dirty="0" smtClean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8273055"/>
              </p:ext>
            </p:extLst>
          </p:nvPr>
        </p:nvGraphicFramePr>
        <p:xfrm>
          <a:off x="6858001" y="2743200"/>
          <a:ext cx="171732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319" name="Equation" r:id="rId4" imgW="1180800" imgH="419040" progId="Equation.DSMT4">
                  <p:embed/>
                </p:oleObj>
              </mc:Choice>
              <mc:Fallback>
                <p:oleObj name="Equation" r:id="rId4" imgW="11808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58001" y="2743200"/>
                        <a:ext cx="1717322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8272614"/>
              </p:ext>
            </p:extLst>
          </p:nvPr>
        </p:nvGraphicFramePr>
        <p:xfrm>
          <a:off x="5360988" y="4953000"/>
          <a:ext cx="16621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320" name="Equation" r:id="rId6" imgW="1143000" imgH="419040" progId="Equation.DSMT4">
                  <p:embed/>
                </p:oleObj>
              </mc:Choice>
              <mc:Fallback>
                <p:oleObj name="Equation" r:id="rId6" imgW="11430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60988" y="4953000"/>
                        <a:ext cx="1662112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141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  <a:noFill/>
        </p:spPr>
        <p:txBody>
          <a:bodyPr lIns="92075" tIns="46038" rIns="92075" bIns="46038"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举例 </a:t>
            </a:r>
            <a:r>
              <a:rPr lang="en-US" sz="3600" b="1" dirty="0" smtClean="0">
                <a:solidFill>
                  <a:srgbClr val="0000CC"/>
                </a:solidFill>
              </a:rPr>
              <a:t>4 (</a:t>
            </a:r>
            <a:r>
              <a:rPr lang="zh-CN" altLang="en-US" sz="3600" b="1" dirty="0" smtClean="0">
                <a:solidFill>
                  <a:srgbClr val="0000CC"/>
                </a:solidFill>
              </a:rPr>
              <a:t>续</a:t>
            </a:r>
            <a:r>
              <a:rPr lang="en-US" sz="3600" b="1" dirty="0" smtClean="0">
                <a:solidFill>
                  <a:srgbClr val="0000CC"/>
                </a:solidFill>
              </a:rPr>
              <a:t>)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10600" cy="533400"/>
          </a:xfrm>
          <a:noFill/>
        </p:spPr>
        <p:txBody>
          <a:bodyPr lIns="92075" tIns="46038" rIns="92075" bIns="46038"/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zh-CN" altLang="en-US" sz="2400" b="1" dirty="0" smtClean="0"/>
              <a:t>用递归树方法解 </a:t>
            </a:r>
            <a:r>
              <a:rPr lang="en-US" sz="2400" b="1" i="1" dirty="0" smtClean="0"/>
              <a:t>T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 = 2</a:t>
            </a:r>
            <a:r>
              <a:rPr lang="en-US" sz="2400" b="1" i="1" dirty="0" smtClean="0"/>
              <a:t>T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/2) + 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 / </a:t>
            </a:r>
            <a:r>
              <a:rPr lang="en-US" sz="2400" b="1" dirty="0" err="1" smtClean="0"/>
              <a:t>lg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 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sz="2400" b="1" dirty="0" smtClean="0"/>
              <a:t>	</a:t>
            </a:r>
          </a:p>
        </p:txBody>
      </p:sp>
      <p:pic>
        <p:nvPicPr>
          <p:cNvPr id="38093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t="29449" r="27218" b="32763"/>
          <a:stretch/>
        </p:blipFill>
        <p:spPr bwMode="auto">
          <a:xfrm>
            <a:off x="1017585" y="1905000"/>
            <a:ext cx="6907215" cy="3117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5029200"/>
            <a:ext cx="8610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400" dirty="0" smtClean="0"/>
              <a:t>在深度 </a:t>
            </a:r>
            <a:r>
              <a:rPr lang="en-US" sz="2400" i="1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, </a:t>
            </a:r>
            <a:r>
              <a:rPr lang="zh-CN" altLang="en-US" sz="2400" dirty="0" smtClean="0"/>
              <a:t>有 </a:t>
            </a:r>
            <a:r>
              <a:rPr lang="en-US" sz="2400" dirty="0" smtClean="0"/>
              <a:t>2</a:t>
            </a:r>
            <a:r>
              <a:rPr lang="en-US" sz="2400" i="1" baseline="30000" dirty="0" smtClean="0"/>
              <a:t>i</a:t>
            </a:r>
            <a:r>
              <a:rPr lang="en-US" sz="2400" dirty="0" smtClean="0"/>
              <a:t> </a:t>
            </a:r>
            <a:r>
              <a:rPr lang="zh-CN" altLang="en-US" sz="2400" dirty="0" smtClean="0"/>
              <a:t>结点</a:t>
            </a:r>
            <a:r>
              <a:rPr lang="en-US" sz="2400" dirty="0" smtClean="0"/>
              <a:t>, </a:t>
            </a:r>
            <a:r>
              <a:rPr lang="zh-CN" altLang="en-US" sz="2400" dirty="0" smtClean="0"/>
              <a:t>每个是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(</a:t>
            </a:r>
            <a:r>
              <a:rPr lang="en-US" sz="2400" i="1" dirty="0" smtClean="0">
                <a:solidFill>
                  <a:srgbClr val="FF0000"/>
                </a:solidFill>
              </a:rPr>
              <a:t>n</a:t>
            </a:r>
            <a:r>
              <a:rPr lang="en-US" sz="2400" dirty="0" smtClean="0">
                <a:solidFill>
                  <a:srgbClr val="FF0000"/>
                </a:solidFill>
              </a:rPr>
              <a:t>/2</a:t>
            </a:r>
            <a:r>
              <a:rPr lang="en-US" sz="2400" i="1" baseline="30000" dirty="0" smtClean="0">
                <a:solidFill>
                  <a:srgbClr val="FF0000"/>
                </a:solidFill>
              </a:rPr>
              <a:t>i</a:t>
            </a:r>
            <a:r>
              <a:rPr lang="en-US" sz="2400" dirty="0" smtClean="0"/>
              <a:t> ) / </a:t>
            </a:r>
            <a:r>
              <a:rPr lang="en-US" sz="2400" dirty="0" err="1" smtClean="0"/>
              <a:t>lg</a:t>
            </a:r>
            <a:r>
              <a:rPr lang="en-US" sz="2400" dirty="0"/>
              <a:t> (</a:t>
            </a:r>
            <a:r>
              <a:rPr lang="en-US" sz="2400" i="1" dirty="0">
                <a:solidFill>
                  <a:srgbClr val="FF0000"/>
                </a:solidFill>
              </a:rPr>
              <a:t>n</a:t>
            </a:r>
            <a:r>
              <a:rPr lang="en-US" sz="2400" dirty="0">
                <a:solidFill>
                  <a:srgbClr val="FF0000"/>
                </a:solidFill>
              </a:rPr>
              <a:t>/2</a:t>
            </a:r>
            <a:r>
              <a:rPr lang="en-US" sz="2400" i="1" baseline="30000" dirty="0">
                <a:solidFill>
                  <a:srgbClr val="FF0000"/>
                </a:solidFill>
              </a:rPr>
              <a:t>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) = 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/2</a:t>
            </a:r>
            <a:r>
              <a:rPr lang="en-US" sz="2400" i="1" baseline="30000" dirty="0"/>
              <a:t>i</a:t>
            </a:r>
            <a:r>
              <a:rPr lang="en-US" sz="2400" dirty="0"/>
              <a:t> ) / </a:t>
            </a:r>
            <a:r>
              <a:rPr lang="en-US" sz="2400" dirty="0" smtClean="0"/>
              <a:t>(</a:t>
            </a:r>
            <a:r>
              <a:rPr lang="en-US" sz="2400" dirty="0" err="1" smtClean="0"/>
              <a:t>lg</a:t>
            </a:r>
            <a:r>
              <a:rPr lang="en-US" sz="2400" dirty="0" smtClean="0"/>
              <a:t> </a:t>
            </a:r>
            <a:r>
              <a:rPr lang="en-US" sz="2400" i="1" dirty="0" smtClean="0"/>
              <a:t>n</a:t>
            </a:r>
            <a:r>
              <a:rPr lang="en-US" sz="2400" dirty="0"/>
              <a:t> </a:t>
            </a:r>
            <a:r>
              <a:rPr lang="en-US" sz="2400" dirty="0" smtClean="0"/>
              <a:t>– </a:t>
            </a:r>
            <a:r>
              <a:rPr lang="en-US" sz="2400" i="1" dirty="0" err="1" smtClean="0"/>
              <a:t>i</a:t>
            </a:r>
            <a:r>
              <a:rPr lang="en-US" sz="2400" dirty="0" smtClean="0"/>
              <a:t>) 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 smtClean="0">
                <a:sym typeface="Wingdings" pitchFamily="2" charset="2"/>
              </a:rPr>
              <a:t> </a:t>
            </a:r>
            <a:r>
              <a:rPr lang="zh-CN" altLang="en-US" sz="2400" dirty="0">
                <a:sym typeface="Wingdings" pitchFamily="2" charset="2"/>
              </a:rPr>
              <a:t>深度</a:t>
            </a:r>
            <a:r>
              <a:rPr lang="en-US" sz="2400" dirty="0" smtClean="0"/>
              <a:t> </a:t>
            </a:r>
            <a:r>
              <a:rPr lang="en-US" sz="2400" i="1" dirty="0" err="1" smtClean="0"/>
              <a:t>i</a:t>
            </a:r>
            <a:r>
              <a:rPr lang="en-US" sz="2400" dirty="0" smtClean="0"/>
              <a:t> </a:t>
            </a:r>
            <a:r>
              <a:rPr lang="zh-CN" altLang="en-US" sz="2400" dirty="0" smtClean="0"/>
              <a:t>的代价是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2</a:t>
            </a:r>
            <a:r>
              <a:rPr lang="en-US" sz="2400" i="1" baseline="30000" dirty="0" smtClean="0">
                <a:solidFill>
                  <a:srgbClr val="FF0000"/>
                </a:solidFill>
              </a:rPr>
              <a:t>i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sym typeface="Wingdings 2" panose="05020102010507070707" pitchFamily="18" charset="2"/>
              </a:rPr>
              <a:t></a:t>
            </a:r>
            <a:r>
              <a:rPr lang="en-US" sz="2400" dirty="0" smtClean="0"/>
              <a:t>(</a:t>
            </a:r>
            <a:r>
              <a:rPr lang="en-US" sz="2400" i="1" dirty="0"/>
              <a:t>n</a:t>
            </a:r>
            <a:r>
              <a:rPr lang="en-US" sz="2400" dirty="0"/>
              <a:t>/2</a:t>
            </a:r>
            <a:r>
              <a:rPr lang="en-US" sz="2400" i="1" baseline="30000" dirty="0"/>
              <a:t>i</a:t>
            </a:r>
            <a:r>
              <a:rPr lang="en-US" sz="2400" dirty="0"/>
              <a:t> ) / (</a:t>
            </a:r>
            <a:r>
              <a:rPr lang="en-US" sz="2400" dirty="0" err="1"/>
              <a:t>lg</a:t>
            </a:r>
            <a:r>
              <a:rPr lang="en-US" sz="2400" dirty="0"/>
              <a:t> </a:t>
            </a:r>
            <a:r>
              <a:rPr lang="en-US" sz="2400" i="1" dirty="0"/>
              <a:t>n</a:t>
            </a:r>
            <a:r>
              <a:rPr lang="en-US" sz="2400" dirty="0"/>
              <a:t> – </a:t>
            </a:r>
            <a:r>
              <a:rPr lang="en-US" sz="2400" i="1" dirty="0" err="1"/>
              <a:t>i</a:t>
            </a:r>
            <a:r>
              <a:rPr lang="en-US" sz="2400" dirty="0"/>
              <a:t>) </a:t>
            </a:r>
            <a:r>
              <a:rPr lang="en-US" sz="2400" dirty="0" smtClean="0"/>
              <a:t>= </a:t>
            </a:r>
            <a:r>
              <a:rPr lang="en-US" sz="2400" i="1" dirty="0" smtClean="0"/>
              <a:t>n</a:t>
            </a:r>
            <a:r>
              <a:rPr lang="en-US" sz="2400" dirty="0" smtClean="0"/>
              <a:t> </a:t>
            </a:r>
            <a:r>
              <a:rPr lang="en-US" sz="2400" dirty="0"/>
              <a:t>/ (</a:t>
            </a:r>
            <a:r>
              <a:rPr lang="en-US" sz="2400" dirty="0" err="1"/>
              <a:t>lg</a:t>
            </a:r>
            <a:r>
              <a:rPr lang="en-US" sz="2400" dirty="0"/>
              <a:t> </a:t>
            </a:r>
            <a:r>
              <a:rPr lang="en-US" sz="2400" i="1" dirty="0"/>
              <a:t>n</a:t>
            </a:r>
            <a:r>
              <a:rPr lang="en-US" sz="2400" dirty="0"/>
              <a:t> – </a:t>
            </a:r>
            <a:r>
              <a:rPr lang="en-US" sz="2400" i="1" dirty="0" err="1"/>
              <a:t>i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578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 bwMode="auto">
          <a:xfrm>
            <a:off x="1371600" y="3200400"/>
            <a:ext cx="685800" cy="1143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  <a:noFill/>
        </p:spPr>
        <p:txBody>
          <a:bodyPr lIns="92075" tIns="46038" rIns="92075" bIns="46038"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举例 </a:t>
            </a:r>
            <a:r>
              <a:rPr lang="en-US" sz="3600" b="1" dirty="0" smtClean="0">
                <a:solidFill>
                  <a:srgbClr val="0000CC"/>
                </a:solidFill>
              </a:rPr>
              <a:t>4 (</a:t>
            </a:r>
            <a:r>
              <a:rPr lang="zh-CN" altLang="en-US" sz="3600" b="1" dirty="0">
                <a:solidFill>
                  <a:srgbClr val="0000CC"/>
                </a:solidFill>
              </a:rPr>
              <a:t>续</a:t>
            </a:r>
            <a:r>
              <a:rPr lang="en-US" sz="3600" b="1" dirty="0" smtClean="0">
                <a:solidFill>
                  <a:srgbClr val="0000CC"/>
                </a:solidFill>
              </a:rPr>
              <a:t>)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10600" cy="3352800"/>
          </a:xfrm>
          <a:noFill/>
        </p:spPr>
        <p:txBody>
          <a:bodyPr lIns="92075" tIns="46038" rIns="92075" bIns="46038"/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zh-CN" altLang="en-US" sz="2400" b="1" dirty="0" smtClean="0"/>
              <a:t>把每一层的代价加起来</a:t>
            </a:r>
            <a:endParaRPr lang="en-US" sz="2400" b="1" dirty="0" smtClean="0"/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400" b="1" dirty="0" smtClean="0"/>
          </a:p>
          <a:p>
            <a:pPr>
              <a:spcBef>
                <a:spcPts val="60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sz="2400" b="1" dirty="0" smtClean="0"/>
              <a:t>	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87572" y="4572000"/>
            <a:ext cx="93162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ym typeface="Wingdings" pitchFamily="2" charset="2"/>
              </a:rPr>
              <a:t>     </a:t>
            </a:r>
            <a:endParaRPr lang="en-US" sz="24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1066800" y="2286000"/>
          <a:ext cx="5298139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428" name="Equation" r:id="rId4" imgW="2501900" imgH="431800" progId="Equation.3">
                  <p:embed/>
                </p:oleObj>
              </mc:Choice>
              <mc:Fallback>
                <p:oleObj name="Equation" r:id="rId4" imgW="2501900" imgH="431800" progId="Equation.3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286000"/>
                        <a:ext cx="5298139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6421582" y="2286000"/>
          <a:ext cx="96981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429" name="Equation" r:id="rId6" imgW="457200" imgH="431800" progId="Equation.3">
                  <p:embed/>
                </p:oleObj>
              </mc:Choice>
              <mc:Fallback>
                <p:oleObj name="Equation" r:id="rId6" imgW="457200" imgH="431800" progId="Equation.3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1582" y="2286000"/>
                        <a:ext cx="969818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936625" y="3352800"/>
          <a:ext cx="10779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430" name="Equation" r:id="rId8" imgW="508000" imgH="431800" progId="Equation.3">
                  <p:embed/>
                </p:oleObj>
              </mc:Choice>
              <mc:Fallback>
                <p:oleObj name="Equation" r:id="rId8" imgW="508000" imgH="431800" progId="Equation.3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5" y="3352800"/>
                        <a:ext cx="1077913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381000" y="1403350"/>
            <a:ext cx="2667000" cy="1752600"/>
            <a:chOff x="838200" y="1371600"/>
            <a:chExt cx="2667000" cy="1752600"/>
          </a:xfrm>
        </p:grpSpPr>
        <p:sp>
          <p:nvSpPr>
            <p:cNvPr id="7" name="Down Arrow Callout 6"/>
            <p:cNvSpPr/>
            <p:nvPr/>
          </p:nvSpPr>
          <p:spPr bwMode="auto">
            <a:xfrm>
              <a:off x="838200" y="1371600"/>
              <a:ext cx="2667000" cy="1752600"/>
            </a:xfrm>
            <a:prstGeom prst="downArrowCallou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调和级数</a:t>
              </a: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: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1200150" y="1676400"/>
            <a:ext cx="2152650" cy="8510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4431" name="Equation" r:id="rId10" imgW="1091726" imgH="431613" progId="Equation.3">
                    <p:embed/>
                  </p:oleObj>
                </mc:Choice>
                <mc:Fallback>
                  <p:oleObj name="Equation" r:id="rId10" imgW="1091726" imgH="431613" progId="Equation.3">
                    <p:embed/>
                    <p:pic>
                      <p:nvPicPr>
                        <p:cNvPr id="0" name="Picture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150" y="1676400"/>
                          <a:ext cx="2152650" cy="8510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2201862" y="3594100"/>
          <a:ext cx="412273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432" name="Equation" r:id="rId12" imgW="1943100" imgH="203200" progId="Equation.3">
                  <p:embed/>
                </p:oleObj>
              </mc:Choice>
              <mc:Fallback>
                <p:oleObj name="Equation" r:id="rId12" imgW="1943100" imgH="203200" progId="Equation.3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862" y="3594100"/>
                        <a:ext cx="4122738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1295400" y="4572000"/>
          <a:ext cx="307443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433" name="Equation" r:id="rId14" imgW="1167893" imgH="203112" progId="Equation.3">
                  <p:embed/>
                </p:oleObj>
              </mc:Choice>
              <mc:Fallback>
                <p:oleObj name="Equation" r:id="rId14" imgW="1167893" imgH="203112" progId="Equation.3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572000"/>
                        <a:ext cx="307443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001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458200" cy="4114800"/>
          </a:xfrm>
        </p:spPr>
        <p:txBody>
          <a:bodyPr/>
          <a:lstStyle/>
          <a:p>
            <a:r>
              <a:rPr lang="zh-CN" altLang="en-US" sz="2400" b="1" dirty="0" smtClean="0"/>
              <a:t>用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递归式</a:t>
            </a:r>
            <a:r>
              <a:rPr lang="zh-CN" altLang="en-US" sz="2400" b="1" dirty="0" smtClean="0"/>
              <a:t>分析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分治算法</a:t>
            </a:r>
            <a:r>
              <a:rPr lang="zh-CN" altLang="en-US" sz="2400" b="1" dirty="0" smtClean="0"/>
              <a:t>的运行时间。</a:t>
            </a:r>
            <a:endParaRPr lang="en-US" sz="2400" b="1" dirty="0"/>
          </a:p>
          <a:p>
            <a:r>
              <a:rPr lang="zh-CN" altLang="en-US" sz="2400" b="1" dirty="0" smtClean="0"/>
              <a:t>一个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递归式</a:t>
            </a:r>
            <a:r>
              <a:rPr lang="zh-CN" altLang="en-US" sz="2400" b="1" dirty="0" smtClean="0"/>
              <a:t>是一个函数，有一个或多个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基本情况（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base case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</a:t>
            </a:r>
            <a:r>
              <a:rPr lang="zh-CN" altLang="en-US" sz="2400" b="1" dirty="0" smtClean="0"/>
              <a:t>，即它自身及其更小规模参数组成。</a:t>
            </a:r>
            <a:endParaRPr lang="en-US" sz="2400" b="1" dirty="0" smtClean="0"/>
          </a:p>
          <a:p>
            <a:r>
              <a:rPr lang="zh-CN" altLang="en-US" sz="2400" b="1" dirty="0">
                <a:solidFill>
                  <a:srgbClr val="FF0000"/>
                </a:solidFill>
              </a:rPr>
              <a:t>递归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式</a:t>
            </a:r>
            <a:r>
              <a:rPr lang="zh-CN" altLang="en-US" sz="2400" b="1" dirty="0">
                <a:solidFill>
                  <a:srgbClr val="FF0000"/>
                </a:solidFill>
              </a:rPr>
              <a:t>复杂度</a:t>
            </a:r>
            <a:r>
              <a:rPr lang="zh-CN" altLang="en-US" sz="2400" b="1" dirty="0" smtClean="0"/>
              <a:t>可以用来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近似算法的运行时间</a:t>
            </a:r>
            <a:r>
              <a:rPr lang="zh-CN" altLang="en-US" sz="2400" b="1" dirty="0" smtClean="0"/>
              <a:t>。</a:t>
            </a:r>
            <a:endParaRPr lang="en-US" sz="2400" b="1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81000"/>
            <a:ext cx="8458200" cy="838200"/>
          </a:xfrm>
        </p:spPr>
        <p:txBody>
          <a:bodyPr/>
          <a:lstStyle/>
          <a:p>
            <a:r>
              <a:rPr lang="zh-CN" altLang="en-US" sz="3500" b="1" dirty="0" smtClean="0">
                <a:solidFill>
                  <a:srgbClr val="0000CC"/>
                </a:solidFill>
              </a:rPr>
              <a:t>分治算法的分析</a:t>
            </a:r>
            <a:endParaRPr lang="en-US" sz="3500" b="1" dirty="0">
              <a:solidFill>
                <a:srgbClr val="0000CC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108900"/>
              </p:ext>
            </p:extLst>
          </p:nvPr>
        </p:nvGraphicFramePr>
        <p:xfrm>
          <a:off x="152400" y="4114800"/>
          <a:ext cx="281436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143" name="Microsoft 公式 3.0" r:id="rId4" imgW="1425165" imgH="445116" progId="Equation.3">
                  <p:embed/>
                </p:oleObj>
              </mc:Choice>
              <mc:Fallback>
                <p:oleObj name="Microsoft 公式 3.0" r:id="rId4" imgW="1425165" imgH="4451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114800"/>
                        <a:ext cx="2814365" cy="83820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箭头连接符 43"/>
          <p:cNvCxnSpPr>
            <a:cxnSpLocks noChangeShapeType="1"/>
          </p:cNvCxnSpPr>
          <p:nvPr/>
        </p:nvCxnSpPr>
        <p:spPr bwMode="auto">
          <a:xfrm flipV="1">
            <a:off x="7696200" y="3733800"/>
            <a:ext cx="0" cy="2970212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 Box 41"/>
          <p:cNvSpPr txBox="1">
            <a:spLocks noChangeArrowheads="1"/>
          </p:cNvSpPr>
          <p:nvPr/>
        </p:nvSpPr>
        <p:spPr bwMode="auto">
          <a:xfrm>
            <a:off x="5334000" y="6248400"/>
            <a:ext cx="16621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 b="1" dirty="0">
                <a:ea typeface="宋体" panose="02010600030101010101" pitchFamily="2" charset="-122"/>
              </a:rPr>
              <a:t>递推阶段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3162300" y="4638675"/>
            <a:ext cx="847725" cy="503238"/>
          </a:xfrm>
          <a:prstGeom prst="rect">
            <a:avLst/>
          </a:prstGeom>
          <a:noFill/>
          <a:ln w="2" cap="rnd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3321050" y="4757738"/>
            <a:ext cx="2905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7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Fib</a:t>
            </a:r>
            <a:endParaRPr lang="zh-CN" altLang="zh-CN" sz="1800">
              <a:ea typeface="宋体" panose="02010600030101010101" pitchFamily="2" charset="-122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3600450" y="4757738"/>
            <a:ext cx="7143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7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endParaRPr lang="zh-CN" altLang="zh-CN" sz="1800">
              <a:ea typeface="宋体" panose="02010600030101010101" pitchFamily="2" charset="-122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3667125" y="4757738"/>
            <a:ext cx="10953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700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zh-CN" altLang="zh-CN" sz="1800" b="1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779838" y="4757738"/>
            <a:ext cx="7143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7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zh-CN" sz="1800">
              <a:ea typeface="宋体" panose="02010600030101010101" pitchFamily="2" charset="-122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6086475" y="4554538"/>
            <a:ext cx="846138" cy="503237"/>
          </a:xfrm>
          <a:prstGeom prst="rect">
            <a:avLst/>
          </a:prstGeom>
          <a:noFill/>
          <a:ln w="2" cap="rnd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6246813" y="4679950"/>
            <a:ext cx="2921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7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Fib</a:t>
            </a:r>
            <a:endParaRPr lang="zh-CN" altLang="zh-CN" sz="18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6526213" y="4679950"/>
            <a:ext cx="730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7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endParaRPr lang="zh-CN" altLang="zh-CN" sz="1800">
              <a:ea typeface="宋体" panose="02010600030101010101" pitchFamily="2" charset="-122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6594475" y="4679950"/>
            <a:ext cx="1095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7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zh-CN" altLang="zh-CN" sz="18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6705600" y="4679950"/>
            <a:ext cx="714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7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zh-CN" sz="1800">
              <a:ea typeface="宋体" panose="02010600030101010101" pitchFamily="2" charset="-122"/>
            </a:endParaRP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2398713" y="5476875"/>
            <a:ext cx="849312" cy="503238"/>
          </a:xfrm>
          <a:prstGeom prst="rect">
            <a:avLst/>
          </a:prstGeom>
          <a:noFill/>
          <a:ln w="2" cap="rnd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2557463" y="5600700"/>
            <a:ext cx="2921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7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Fib</a:t>
            </a:r>
            <a:endParaRPr lang="zh-CN" altLang="zh-CN" sz="1800">
              <a:ea typeface="宋体" panose="02010600030101010101" pitchFamily="2" charset="-122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2838450" y="5600700"/>
            <a:ext cx="714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7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endParaRPr lang="zh-CN" altLang="zh-CN" sz="1800">
              <a:ea typeface="宋体" panose="02010600030101010101" pitchFamily="2" charset="-122"/>
            </a:endParaRP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905125" y="5600700"/>
            <a:ext cx="1095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700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zh-CN" altLang="zh-CN" sz="1800" b="1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3017838" y="5600700"/>
            <a:ext cx="7143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7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zh-CN" sz="1800">
              <a:ea typeface="宋体" panose="02010600030101010101" pitchFamily="2" charset="-122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797300" y="5476875"/>
            <a:ext cx="846138" cy="503238"/>
          </a:xfrm>
          <a:prstGeom prst="rect">
            <a:avLst/>
          </a:prstGeom>
          <a:noFill/>
          <a:ln w="2" cap="rnd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3959225" y="5600700"/>
            <a:ext cx="2921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7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Fib</a:t>
            </a:r>
            <a:endParaRPr lang="zh-CN" altLang="zh-CN" sz="18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4238625" y="5600700"/>
            <a:ext cx="730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7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endParaRPr lang="zh-CN" altLang="zh-CN" sz="1800">
              <a:ea typeface="宋体" panose="02010600030101010101" pitchFamily="2" charset="-122"/>
            </a:endParaRP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4306888" y="5600700"/>
            <a:ext cx="10953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7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zh-CN" altLang="zh-CN" sz="18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4408488" y="5600700"/>
            <a:ext cx="7143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7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zh-CN" sz="1800">
              <a:ea typeface="宋体" panose="02010600030101010101" pitchFamily="2" charset="-122"/>
            </a:endParaRPr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5449888" y="5476875"/>
            <a:ext cx="847725" cy="503238"/>
          </a:xfrm>
          <a:prstGeom prst="rect">
            <a:avLst/>
          </a:prstGeom>
          <a:noFill/>
          <a:ln w="2" cap="rnd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5608638" y="5600700"/>
            <a:ext cx="29051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7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Fib</a:t>
            </a:r>
            <a:endParaRPr lang="zh-CN" altLang="zh-CN" sz="18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5888038" y="5600700"/>
            <a:ext cx="7143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7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endParaRPr lang="zh-CN" altLang="zh-CN" sz="1800">
              <a:ea typeface="宋体" panose="02010600030101010101" pitchFamily="2" charset="-122"/>
            </a:endParaRPr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5965825" y="5600700"/>
            <a:ext cx="1095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7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zh-CN" altLang="zh-CN" sz="18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6067425" y="5600700"/>
            <a:ext cx="714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7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zh-CN" sz="1800">
              <a:ea typeface="宋体" panose="02010600030101010101" pitchFamily="2" charset="-122"/>
            </a:endParaRPr>
          </a:p>
        </p:txBody>
      </p:sp>
      <p:sp>
        <p:nvSpPr>
          <p:cNvPr id="39" name="Rectangle 37"/>
          <p:cNvSpPr>
            <a:spLocks noChangeArrowheads="1"/>
          </p:cNvSpPr>
          <p:nvPr/>
        </p:nvSpPr>
        <p:spPr bwMode="auto">
          <a:xfrm>
            <a:off x="2052638" y="6443663"/>
            <a:ext cx="2921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7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Fib</a:t>
            </a:r>
            <a:endParaRPr lang="zh-CN" altLang="zh-CN" sz="18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0" name="Rectangle 38"/>
          <p:cNvSpPr>
            <a:spLocks noChangeArrowheads="1"/>
          </p:cNvSpPr>
          <p:nvPr/>
        </p:nvSpPr>
        <p:spPr bwMode="auto">
          <a:xfrm>
            <a:off x="2333625" y="6443663"/>
            <a:ext cx="7143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7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endParaRPr lang="zh-CN" altLang="zh-CN" sz="1800">
              <a:ea typeface="宋体" panose="02010600030101010101" pitchFamily="2" charset="-122"/>
            </a:endParaRPr>
          </a:p>
        </p:txBody>
      </p: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2400300" y="6443663"/>
            <a:ext cx="10953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7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zh-CN" altLang="zh-CN" sz="18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2" name="Rectangle 40"/>
          <p:cNvSpPr>
            <a:spLocks noChangeArrowheads="1"/>
          </p:cNvSpPr>
          <p:nvPr/>
        </p:nvSpPr>
        <p:spPr bwMode="auto">
          <a:xfrm>
            <a:off x="2501900" y="6443663"/>
            <a:ext cx="7143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7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zh-CN" sz="1800">
              <a:ea typeface="宋体" panose="02010600030101010101" pitchFamily="2" charset="-122"/>
            </a:endParaRPr>
          </a:p>
        </p:txBody>
      </p:sp>
      <p:sp>
        <p:nvSpPr>
          <p:cNvPr id="43" name="Rectangle 41"/>
          <p:cNvSpPr>
            <a:spLocks noChangeArrowheads="1"/>
          </p:cNvSpPr>
          <p:nvPr/>
        </p:nvSpPr>
        <p:spPr bwMode="auto">
          <a:xfrm>
            <a:off x="2822575" y="6315075"/>
            <a:ext cx="847725" cy="501650"/>
          </a:xfrm>
          <a:prstGeom prst="rect">
            <a:avLst/>
          </a:prstGeom>
          <a:noFill/>
          <a:ln w="2" cap="rnd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44" name="Rectangle 42"/>
          <p:cNvSpPr>
            <a:spLocks noChangeArrowheads="1"/>
          </p:cNvSpPr>
          <p:nvPr/>
        </p:nvSpPr>
        <p:spPr bwMode="auto">
          <a:xfrm>
            <a:off x="2982913" y="6443663"/>
            <a:ext cx="2921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7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Fib</a:t>
            </a:r>
            <a:endParaRPr lang="zh-CN" altLang="zh-CN" sz="1800" dirty="0">
              <a:ea typeface="宋体" panose="02010600030101010101" pitchFamily="2" charset="-122"/>
            </a:endParaRPr>
          </a:p>
        </p:txBody>
      </p:sp>
      <p:sp>
        <p:nvSpPr>
          <p:cNvPr id="45" name="Rectangle 43"/>
          <p:cNvSpPr>
            <a:spLocks noChangeArrowheads="1"/>
          </p:cNvSpPr>
          <p:nvPr/>
        </p:nvSpPr>
        <p:spPr bwMode="auto">
          <a:xfrm>
            <a:off x="3263900" y="6443663"/>
            <a:ext cx="7143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7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endParaRPr lang="zh-CN" altLang="zh-CN" sz="1800" dirty="0">
              <a:ea typeface="宋体" panose="02010600030101010101" pitchFamily="2" charset="-122"/>
            </a:endParaRPr>
          </a:p>
        </p:txBody>
      </p:sp>
      <p:sp>
        <p:nvSpPr>
          <p:cNvPr id="47" name="Rectangle 45"/>
          <p:cNvSpPr>
            <a:spLocks noChangeArrowheads="1"/>
          </p:cNvSpPr>
          <p:nvPr/>
        </p:nvSpPr>
        <p:spPr bwMode="auto">
          <a:xfrm>
            <a:off x="3443288" y="6443663"/>
            <a:ext cx="730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7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zh-CN" sz="1800" dirty="0">
              <a:ea typeface="宋体" panose="02010600030101010101" pitchFamily="2" charset="-122"/>
            </a:endParaRPr>
          </a:p>
        </p:txBody>
      </p:sp>
      <p:sp>
        <p:nvSpPr>
          <p:cNvPr id="48" name="Rectangle 46"/>
          <p:cNvSpPr>
            <a:spLocks noChangeArrowheads="1"/>
          </p:cNvSpPr>
          <p:nvPr/>
        </p:nvSpPr>
        <p:spPr bwMode="auto">
          <a:xfrm>
            <a:off x="3373438" y="6315075"/>
            <a:ext cx="847725" cy="501650"/>
          </a:xfrm>
          <a:prstGeom prst="rect">
            <a:avLst/>
          </a:prstGeom>
          <a:noFill/>
          <a:ln w="2" cap="rnd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58" name="Rectangle 56"/>
          <p:cNvSpPr>
            <a:spLocks noChangeArrowheads="1"/>
          </p:cNvSpPr>
          <p:nvPr/>
        </p:nvSpPr>
        <p:spPr bwMode="auto">
          <a:xfrm>
            <a:off x="5026025" y="6315075"/>
            <a:ext cx="847725" cy="501650"/>
          </a:xfrm>
          <a:prstGeom prst="rect">
            <a:avLst/>
          </a:prstGeom>
          <a:noFill/>
          <a:ln w="2" cap="rnd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3" name="Rectangle 61"/>
          <p:cNvSpPr>
            <a:spLocks noChangeArrowheads="1"/>
          </p:cNvSpPr>
          <p:nvPr/>
        </p:nvSpPr>
        <p:spPr bwMode="auto">
          <a:xfrm>
            <a:off x="6848475" y="5476875"/>
            <a:ext cx="974725" cy="503238"/>
          </a:xfrm>
          <a:prstGeom prst="rect">
            <a:avLst/>
          </a:prstGeom>
          <a:noFill/>
          <a:ln w="2" cap="rnd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4" name="Rectangle 62"/>
          <p:cNvSpPr>
            <a:spLocks noChangeArrowheads="1"/>
          </p:cNvSpPr>
          <p:nvPr/>
        </p:nvSpPr>
        <p:spPr bwMode="auto">
          <a:xfrm>
            <a:off x="7077075" y="5600700"/>
            <a:ext cx="29051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7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Fib</a:t>
            </a:r>
            <a:endParaRPr lang="zh-CN" altLang="zh-CN" sz="1800" dirty="0">
              <a:ea typeface="宋体" panose="02010600030101010101" pitchFamily="2" charset="-122"/>
            </a:endParaRPr>
          </a:p>
        </p:txBody>
      </p:sp>
      <p:sp>
        <p:nvSpPr>
          <p:cNvPr id="65" name="Rectangle 63"/>
          <p:cNvSpPr>
            <a:spLocks noChangeArrowheads="1"/>
          </p:cNvSpPr>
          <p:nvPr/>
        </p:nvSpPr>
        <p:spPr bwMode="auto">
          <a:xfrm>
            <a:off x="7356475" y="5600700"/>
            <a:ext cx="714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7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endParaRPr lang="zh-CN" altLang="zh-CN" sz="1800" dirty="0">
              <a:ea typeface="宋体" panose="02010600030101010101" pitchFamily="2" charset="-122"/>
            </a:endParaRPr>
          </a:p>
        </p:txBody>
      </p:sp>
      <p:sp>
        <p:nvSpPr>
          <p:cNvPr id="66" name="Rectangle 64"/>
          <p:cNvSpPr>
            <a:spLocks noChangeArrowheads="1"/>
          </p:cNvSpPr>
          <p:nvPr/>
        </p:nvSpPr>
        <p:spPr bwMode="auto">
          <a:xfrm>
            <a:off x="7423150" y="5600700"/>
            <a:ext cx="1095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7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zh-CN" altLang="zh-CN" sz="18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7" name="Rectangle 65"/>
          <p:cNvSpPr>
            <a:spLocks noChangeArrowheads="1"/>
          </p:cNvSpPr>
          <p:nvPr/>
        </p:nvSpPr>
        <p:spPr bwMode="auto">
          <a:xfrm>
            <a:off x="7524750" y="5600700"/>
            <a:ext cx="714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7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zh-CN" sz="1800" dirty="0">
              <a:ea typeface="宋体" panose="02010600030101010101" pitchFamily="2" charset="-122"/>
            </a:endParaRPr>
          </a:p>
        </p:txBody>
      </p:sp>
      <p:sp>
        <p:nvSpPr>
          <p:cNvPr id="83" name="Line 81"/>
          <p:cNvSpPr>
            <a:spLocks noChangeShapeType="1"/>
          </p:cNvSpPr>
          <p:nvPr/>
        </p:nvSpPr>
        <p:spPr bwMode="auto">
          <a:xfrm flipH="1">
            <a:off x="3657600" y="4038600"/>
            <a:ext cx="1066800" cy="719138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" name="Line 83"/>
          <p:cNvSpPr>
            <a:spLocks noChangeShapeType="1"/>
          </p:cNvSpPr>
          <p:nvPr/>
        </p:nvSpPr>
        <p:spPr bwMode="auto">
          <a:xfrm>
            <a:off x="3505200" y="4960939"/>
            <a:ext cx="593725" cy="684212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" name="Line 85"/>
          <p:cNvSpPr>
            <a:spLocks noChangeShapeType="1"/>
          </p:cNvSpPr>
          <p:nvPr/>
        </p:nvSpPr>
        <p:spPr bwMode="auto">
          <a:xfrm flipH="1">
            <a:off x="2881313" y="4960938"/>
            <a:ext cx="623887" cy="695325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" name="Line 87"/>
          <p:cNvSpPr>
            <a:spLocks noChangeShapeType="1"/>
          </p:cNvSpPr>
          <p:nvPr/>
        </p:nvSpPr>
        <p:spPr bwMode="auto">
          <a:xfrm>
            <a:off x="5410200" y="4038600"/>
            <a:ext cx="990600" cy="693738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" name="Line 89"/>
          <p:cNvSpPr>
            <a:spLocks noChangeShapeType="1"/>
          </p:cNvSpPr>
          <p:nvPr/>
        </p:nvSpPr>
        <p:spPr bwMode="auto">
          <a:xfrm flipH="1">
            <a:off x="5949950" y="4960939"/>
            <a:ext cx="450850" cy="684212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" name="Line 91"/>
          <p:cNvSpPr>
            <a:spLocks noChangeShapeType="1"/>
          </p:cNvSpPr>
          <p:nvPr/>
        </p:nvSpPr>
        <p:spPr bwMode="auto">
          <a:xfrm>
            <a:off x="6477000" y="4960939"/>
            <a:ext cx="815975" cy="684212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" name="Line 93"/>
          <p:cNvSpPr>
            <a:spLocks noChangeShapeType="1"/>
          </p:cNvSpPr>
          <p:nvPr/>
        </p:nvSpPr>
        <p:spPr bwMode="auto">
          <a:xfrm flipH="1">
            <a:off x="2309813" y="5945188"/>
            <a:ext cx="466725" cy="54610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" name="Line 95"/>
          <p:cNvSpPr>
            <a:spLocks noChangeShapeType="1"/>
          </p:cNvSpPr>
          <p:nvPr/>
        </p:nvSpPr>
        <p:spPr bwMode="auto">
          <a:xfrm>
            <a:off x="2771775" y="5945188"/>
            <a:ext cx="390525" cy="509587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" name="TextBox 154"/>
          <p:cNvSpPr txBox="1">
            <a:spLocks noChangeArrowheads="1"/>
          </p:cNvSpPr>
          <p:nvPr/>
        </p:nvSpPr>
        <p:spPr bwMode="auto">
          <a:xfrm>
            <a:off x="3043238" y="6016625"/>
            <a:ext cx="2365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1</a:t>
            </a: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99" name="TextBox 156"/>
          <p:cNvSpPr txBox="1">
            <a:spLocks noChangeArrowheads="1"/>
          </p:cNvSpPr>
          <p:nvPr/>
        </p:nvSpPr>
        <p:spPr bwMode="auto">
          <a:xfrm>
            <a:off x="2711450" y="5153025"/>
            <a:ext cx="2365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2</a:t>
            </a: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101" name="TextBox 158"/>
          <p:cNvSpPr txBox="1">
            <a:spLocks noChangeArrowheads="1"/>
          </p:cNvSpPr>
          <p:nvPr/>
        </p:nvSpPr>
        <p:spPr bwMode="auto">
          <a:xfrm>
            <a:off x="3441700" y="4289425"/>
            <a:ext cx="238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3</a:t>
            </a: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102" name="TextBox 159"/>
          <p:cNvSpPr txBox="1">
            <a:spLocks noChangeArrowheads="1"/>
          </p:cNvSpPr>
          <p:nvPr/>
        </p:nvSpPr>
        <p:spPr bwMode="auto">
          <a:xfrm>
            <a:off x="2112963" y="6016625"/>
            <a:ext cx="2365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1</a:t>
            </a: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104" name="TextBox 163"/>
          <p:cNvSpPr txBox="1">
            <a:spLocks noChangeArrowheads="1"/>
          </p:cNvSpPr>
          <p:nvPr/>
        </p:nvSpPr>
        <p:spPr bwMode="auto">
          <a:xfrm>
            <a:off x="7229475" y="5153025"/>
            <a:ext cx="238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1</a:t>
            </a: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106" name="TextBox 165"/>
          <p:cNvSpPr txBox="1">
            <a:spLocks noChangeArrowheads="1"/>
          </p:cNvSpPr>
          <p:nvPr/>
        </p:nvSpPr>
        <p:spPr bwMode="auto">
          <a:xfrm>
            <a:off x="5767388" y="5153025"/>
            <a:ext cx="238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1</a:t>
            </a: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107" name="TextBox 166"/>
          <p:cNvSpPr txBox="1">
            <a:spLocks noChangeArrowheads="1"/>
          </p:cNvSpPr>
          <p:nvPr/>
        </p:nvSpPr>
        <p:spPr bwMode="auto">
          <a:xfrm>
            <a:off x="4105275" y="5153025"/>
            <a:ext cx="238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1</a:t>
            </a: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108" name="TextBox 168"/>
          <p:cNvSpPr txBox="1">
            <a:spLocks noChangeArrowheads="1"/>
          </p:cNvSpPr>
          <p:nvPr/>
        </p:nvSpPr>
        <p:spPr bwMode="auto">
          <a:xfrm>
            <a:off x="6299200" y="4216400"/>
            <a:ext cx="238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2</a:t>
            </a: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112" name="Rectangle 6"/>
          <p:cNvSpPr>
            <a:spLocks noChangeArrowheads="1"/>
          </p:cNvSpPr>
          <p:nvPr/>
        </p:nvSpPr>
        <p:spPr bwMode="auto">
          <a:xfrm>
            <a:off x="4713288" y="3763962"/>
            <a:ext cx="849312" cy="503238"/>
          </a:xfrm>
          <a:prstGeom prst="rect">
            <a:avLst/>
          </a:prstGeom>
          <a:noFill/>
          <a:ln w="2" cap="rnd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13" name="Rectangle 7"/>
          <p:cNvSpPr>
            <a:spLocks noChangeArrowheads="1"/>
          </p:cNvSpPr>
          <p:nvPr/>
        </p:nvSpPr>
        <p:spPr bwMode="auto">
          <a:xfrm>
            <a:off x="4870450" y="3878262"/>
            <a:ext cx="2921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7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Fib</a:t>
            </a:r>
            <a:endParaRPr lang="zh-CN" altLang="zh-CN" sz="1800" dirty="0">
              <a:ea typeface="宋体" panose="02010600030101010101" pitchFamily="2" charset="-122"/>
            </a:endParaRPr>
          </a:p>
        </p:txBody>
      </p:sp>
      <p:sp>
        <p:nvSpPr>
          <p:cNvPr id="114" name="Rectangle 8"/>
          <p:cNvSpPr>
            <a:spLocks noChangeArrowheads="1"/>
          </p:cNvSpPr>
          <p:nvPr/>
        </p:nvSpPr>
        <p:spPr bwMode="auto">
          <a:xfrm>
            <a:off x="5149850" y="3889375"/>
            <a:ext cx="730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7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endParaRPr lang="zh-CN" altLang="zh-CN" sz="1800" dirty="0">
              <a:ea typeface="宋体" panose="02010600030101010101" pitchFamily="2" charset="-122"/>
            </a:endParaRPr>
          </a:p>
        </p:txBody>
      </p:sp>
      <p:sp>
        <p:nvSpPr>
          <p:cNvPr id="115" name="Rectangle 9"/>
          <p:cNvSpPr>
            <a:spLocks noChangeArrowheads="1"/>
          </p:cNvSpPr>
          <p:nvPr/>
        </p:nvSpPr>
        <p:spPr bwMode="auto">
          <a:xfrm>
            <a:off x="5227638" y="3889375"/>
            <a:ext cx="1154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zh-CN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5</a:t>
            </a:r>
            <a:endParaRPr lang="zh-CN" altLang="zh-CN" sz="1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" name="Rectangle 10"/>
          <p:cNvSpPr>
            <a:spLocks noChangeArrowheads="1"/>
          </p:cNvSpPr>
          <p:nvPr/>
        </p:nvSpPr>
        <p:spPr bwMode="auto">
          <a:xfrm>
            <a:off x="5329238" y="3889375"/>
            <a:ext cx="7143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7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zh-CN" sz="1800">
              <a:ea typeface="宋体" panose="02010600030101010101" pitchFamily="2" charset="-122"/>
            </a:endParaRPr>
          </a:p>
        </p:txBody>
      </p:sp>
      <p:sp>
        <p:nvSpPr>
          <p:cNvPr id="117" name="TextBox 162"/>
          <p:cNvSpPr txBox="1">
            <a:spLocks noChangeArrowheads="1"/>
          </p:cNvSpPr>
          <p:nvPr/>
        </p:nvSpPr>
        <p:spPr bwMode="auto">
          <a:xfrm>
            <a:off x="4953000" y="3505200"/>
            <a:ext cx="238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5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  <p:sp>
        <p:nvSpPr>
          <p:cNvPr id="118" name="Rectangle 6"/>
          <p:cNvSpPr>
            <a:spLocks noChangeArrowheads="1"/>
          </p:cNvSpPr>
          <p:nvPr/>
        </p:nvSpPr>
        <p:spPr bwMode="auto">
          <a:xfrm>
            <a:off x="228600" y="5486400"/>
            <a:ext cx="170799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9pPr>
          </a:lstStyle>
          <a:p>
            <a:pPr>
              <a:buFontTx/>
              <a:buNone/>
            </a:pPr>
            <a:r>
              <a:rPr lang="zh-CN" altLang="zh-CN" sz="1800" dirty="0" smtClean="0">
                <a:latin typeface="SimHei" panose="02010609060101010101" pitchFamily="49" charset="-122"/>
              </a:rPr>
              <a:t>Fibonacci</a:t>
            </a:r>
            <a:r>
              <a:rPr lang="zh-CN" altLang="en-US" sz="1800" dirty="0" smtClean="0">
                <a:latin typeface="SimHei" panose="02010609060101010101" pitchFamily="49" charset="-122"/>
              </a:rPr>
              <a:t>数列</a:t>
            </a:r>
            <a:endParaRPr lang="zh-CN" altLang="zh-CN" sz="1800" dirty="0"/>
          </a:p>
        </p:txBody>
      </p:sp>
      <p:sp>
        <p:nvSpPr>
          <p:cNvPr id="119" name="Rectangle 64"/>
          <p:cNvSpPr>
            <a:spLocks noChangeArrowheads="1"/>
          </p:cNvSpPr>
          <p:nvPr/>
        </p:nvSpPr>
        <p:spPr bwMode="auto">
          <a:xfrm>
            <a:off x="3352800" y="6451600"/>
            <a:ext cx="1095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7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zh-CN" altLang="zh-CN" sz="18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894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  <a:noFill/>
        </p:spPr>
        <p:txBody>
          <a:bodyPr lIns="92075" tIns="46038" rIns="92075" bIns="46038"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改变变量</a:t>
            </a:r>
            <a:endParaRPr lang="en-US" sz="3600" b="1" dirty="0" smtClean="0">
              <a:solidFill>
                <a:srgbClr val="0000C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25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3400" y="1447800"/>
                <a:ext cx="8153400" cy="4724400"/>
              </a:xfrm>
              <a:noFill/>
            </p:spPr>
            <p:txBody>
              <a:bodyPr lIns="92075" tIns="46038" rIns="92075" bIns="46038"/>
              <a:lstStyle/>
              <a:p>
                <a:r>
                  <a:rPr lang="zh-CN" altLang="en-US" sz="2400" b="1" dirty="0" smtClean="0"/>
                  <a:t>有时代数操作可把一个未知的递归式转换成已知可解的递归式。</a:t>
                </a:r>
                <a:endParaRPr lang="en-US" sz="2400" b="1" dirty="0" smtClean="0"/>
              </a:p>
              <a:p>
                <a:pPr>
                  <a:buFont typeface="Monotype Sorts" pitchFamily="2" charset="2"/>
                  <a:buNone/>
                </a:pPr>
                <a:r>
                  <a:rPr lang="en-US" sz="2400" b="1" dirty="0" smtClean="0"/>
                  <a:t>   </a:t>
                </a:r>
                <a:r>
                  <a:rPr lang="zh-CN" altLang="en-US" sz="2400" b="1" dirty="0" smtClean="0"/>
                  <a:t>举例</a:t>
                </a:r>
                <a:r>
                  <a:rPr lang="en-US" sz="2400" b="1" dirty="0" smtClean="0"/>
                  <a:t>: </a:t>
                </a:r>
                <a:r>
                  <a:rPr lang="zh-CN" altLang="en-US" sz="2400" b="1" dirty="0" smtClean="0"/>
                  <a:t>递归式 </a:t>
                </a:r>
                <a:r>
                  <a:rPr lang="en-US" sz="2400" b="1" i="1" dirty="0" smtClean="0"/>
                  <a:t>T</a:t>
                </a:r>
                <a:r>
                  <a:rPr lang="en-US" sz="2400" b="1" dirty="0" smtClean="0"/>
                  <a:t>(</a:t>
                </a:r>
                <a:r>
                  <a:rPr lang="en-US" sz="2400" b="1" i="1" dirty="0" smtClean="0"/>
                  <a:t>n</a:t>
                </a:r>
                <a:r>
                  <a:rPr lang="en-US" sz="2400" b="1" dirty="0" smtClean="0"/>
                  <a:t>) = 2</a:t>
                </a:r>
                <a:r>
                  <a:rPr lang="en-US" sz="2400" b="1" i="1" dirty="0" smtClean="0"/>
                  <a:t>T</a:t>
                </a:r>
                <a:r>
                  <a:rPr lang="en-US" sz="2400" b="1" dirty="0" smtClean="0"/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latin typeface="Cambria Math"/>
                          </a:rPr>
                          <m:t>𝒏</m:t>
                        </m:r>
                      </m:e>
                    </m:rad>
                  </m:oMath>
                </a14:m>
                <a:r>
                  <a:rPr lang="en-US" sz="2400" b="1" dirty="0" smtClean="0"/>
                  <a:t>) + </a:t>
                </a:r>
                <a:r>
                  <a:rPr lang="en-US" sz="2400" b="1" dirty="0" err="1" smtClean="0"/>
                  <a:t>lg</a:t>
                </a:r>
                <a:r>
                  <a:rPr lang="en-US" sz="2400" b="1" dirty="0" smtClean="0"/>
                  <a:t> </a:t>
                </a:r>
                <a:r>
                  <a:rPr lang="en-US" sz="2400" b="1" i="1" dirty="0" smtClean="0"/>
                  <a:t>n</a:t>
                </a:r>
                <a:r>
                  <a:rPr lang="en-US" sz="2400" b="1" dirty="0" smtClean="0"/>
                  <a:t>.</a:t>
                </a:r>
              </a:p>
              <a:p>
                <a:pPr>
                  <a:buFont typeface="Monotype Sorts" pitchFamily="2" charset="2"/>
                  <a:buNone/>
                </a:pPr>
                <a:r>
                  <a:rPr lang="en-US" sz="2400" b="1" dirty="0" smtClean="0"/>
                  <a:t>      </a:t>
                </a:r>
                <a:r>
                  <a:rPr lang="zh-CN" altLang="en-US" sz="2400" b="1" dirty="0" smtClean="0"/>
                  <a:t>变量替换 </a:t>
                </a:r>
                <a:r>
                  <a:rPr lang="en-US" sz="2400" b="1" i="1" dirty="0" smtClean="0"/>
                  <a:t>m</a:t>
                </a:r>
                <a:r>
                  <a:rPr lang="en-US" sz="2400" b="1" dirty="0" smtClean="0"/>
                  <a:t> = </a:t>
                </a:r>
                <a:r>
                  <a:rPr lang="en-US" sz="2400" b="1" dirty="0" err="1" smtClean="0"/>
                  <a:t>lg</a:t>
                </a:r>
                <a:r>
                  <a:rPr lang="en-US" sz="2400" b="1" dirty="0" smtClean="0"/>
                  <a:t> </a:t>
                </a:r>
                <a:r>
                  <a:rPr lang="en-US" sz="2400" b="1" i="1" dirty="0" smtClean="0"/>
                  <a:t>n</a:t>
                </a:r>
                <a:r>
                  <a:rPr lang="en-US" sz="2400" b="1" dirty="0" smtClean="0"/>
                  <a:t>, </a:t>
                </a:r>
                <a:r>
                  <a:rPr lang="zh-CN" altLang="en-US" sz="2400" b="1" dirty="0" smtClean="0"/>
                  <a:t>则 </a:t>
                </a:r>
                <a:r>
                  <a:rPr lang="en-US" sz="2400" b="1" i="1" dirty="0" smtClean="0"/>
                  <a:t>n</a:t>
                </a:r>
                <a:r>
                  <a:rPr lang="en-US" sz="2400" b="1" dirty="0" smtClean="0"/>
                  <a:t> = 2</a:t>
                </a:r>
                <a:r>
                  <a:rPr lang="en-US" sz="2400" b="1" i="1" baseline="30000" dirty="0" smtClean="0"/>
                  <a:t>m</a:t>
                </a:r>
                <a:r>
                  <a:rPr lang="zh-CN" altLang="en-US" sz="2400" b="1" dirty="0"/>
                  <a:t>，</a:t>
                </a:r>
                <a:r>
                  <a:rPr lang="en-US" sz="2400" b="1" dirty="0" smtClean="0"/>
                  <a:t> </a:t>
                </a:r>
              </a:p>
              <a:p>
                <a:pPr>
                  <a:buFont typeface="Monotype Sorts" pitchFamily="2" charset="2"/>
                  <a:buNone/>
                </a:pPr>
                <a:r>
                  <a:rPr lang="en-US" sz="2400" b="1" dirty="0"/>
                  <a:t> </a:t>
                </a:r>
                <a:r>
                  <a:rPr lang="en-US" sz="2400" b="1" dirty="0" smtClean="0"/>
                  <a:t>		  </a:t>
                </a:r>
                <a:r>
                  <a:rPr lang="en-US" sz="2400" b="1" i="1" dirty="0" smtClean="0"/>
                  <a:t>T</a:t>
                </a:r>
                <a:r>
                  <a:rPr lang="en-US" sz="2400" b="1" dirty="0" smtClean="0"/>
                  <a:t>(</a:t>
                </a:r>
                <a:r>
                  <a:rPr lang="en-US" sz="2400" b="1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sz="2400" b="1" i="1" baseline="30000" dirty="0" smtClean="0">
                    <a:solidFill>
                      <a:srgbClr val="FF0000"/>
                    </a:solidFill>
                  </a:rPr>
                  <a:t>m</a:t>
                </a:r>
                <a:r>
                  <a:rPr lang="en-US" sz="2400" b="1" dirty="0" smtClean="0"/>
                  <a:t>) </a:t>
                </a:r>
                <a:r>
                  <a:rPr lang="en-US" sz="2400" b="1" dirty="0"/>
                  <a:t>= </a:t>
                </a:r>
                <a:r>
                  <a:rPr lang="en-US" sz="2400" b="1" dirty="0" smtClean="0"/>
                  <a:t>2</a:t>
                </a:r>
                <a:r>
                  <a:rPr lang="en-US" sz="2400" b="1" i="1" dirty="0" smtClean="0"/>
                  <a:t>T</a:t>
                </a:r>
                <a:r>
                  <a:rPr lang="en-US" sz="2400" b="1" dirty="0" smtClean="0"/>
                  <a:t>(</a:t>
                </a:r>
                <a:r>
                  <a:rPr lang="en-US" sz="2400" b="1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sz="2400" b="1" i="1" baseline="30000" dirty="0" smtClean="0">
                    <a:solidFill>
                      <a:srgbClr val="FF0000"/>
                    </a:solidFill>
                  </a:rPr>
                  <a:t>m/2</a:t>
                </a:r>
                <a:r>
                  <a:rPr lang="en-US" sz="2400" b="1" dirty="0" smtClean="0"/>
                  <a:t>) </a:t>
                </a:r>
                <a:r>
                  <a:rPr lang="en-US" sz="2400" b="1" dirty="0"/>
                  <a:t>+ </a:t>
                </a:r>
                <a:r>
                  <a:rPr lang="en-US" sz="2400" b="1" i="1" dirty="0" smtClean="0"/>
                  <a:t>m</a:t>
                </a:r>
                <a:r>
                  <a:rPr lang="en-US" sz="2400" b="1" dirty="0" smtClean="0"/>
                  <a:t>.</a:t>
                </a:r>
              </a:p>
              <a:p>
                <a:pPr>
                  <a:buFont typeface="Monotype Sorts" pitchFamily="2" charset="2"/>
                  <a:buNone/>
                </a:pPr>
                <a:r>
                  <a:rPr lang="en-US" sz="2400" b="1" dirty="0"/>
                  <a:t> </a:t>
                </a:r>
                <a:r>
                  <a:rPr lang="en-US" sz="2400" b="1" dirty="0" smtClean="0"/>
                  <a:t>     </a:t>
                </a:r>
                <a:r>
                  <a:rPr lang="zh-CN" altLang="en-US" sz="2400" b="1" dirty="0" smtClean="0"/>
                  <a:t>引入 </a:t>
                </a:r>
                <a:r>
                  <a:rPr lang="en-US" sz="2400" b="1" i="1" dirty="0" smtClean="0"/>
                  <a:t>S</a:t>
                </a:r>
                <a:r>
                  <a:rPr lang="en-US" sz="2400" b="1" dirty="0" smtClean="0"/>
                  <a:t>(</a:t>
                </a:r>
                <a:r>
                  <a:rPr lang="en-US" sz="2400" b="1" i="1" dirty="0" smtClean="0"/>
                  <a:t>m</a:t>
                </a:r>
                <a:r>
                  <a:rPr lang="en-US" sz="2400" b="1" dirty="0" smtClean="0"/>
                  <a:t>) = </a:t>
                </a:r>
                <a:r>
                  <a:rPr lang="en-US" sz="2400" b="1" i="1" dirty="0"/>
                  <a:t>T</a:t>
                </a:r>
                <a:r>
                  <a:rPr lang="en-US" sz="2400" b="1" dirty="0"/>
                  <a:t>(2</a:t>
                </a:r>
                <a:r>
                  <a:rPr lang="en-US" sz="2400" b="1" i="1" baseline="30000" dirty="0"/>
                  <a:t>m</a:t>
                </a:r>
                <a:r>
                  <a:rPr lang="en-US" sz="2400" b="1" dirty="0" smtClean="0"/>
                  <a:t>), </a:t>
                </a:r>
                <a:r>
                  <a:rPr lang="zh-CN" altLang="en-US" sz="2400" b="1" dirty="0" smtClean="0"/>
                  <a:t>得出新的递归式</a:t>
                </a:r>
                <a:r>
                  <a:rPr lang="en-US" sz="2400" b="1" dirty="0" smtClean="0"/>
                  <a:t>:</a:t>
                </a:r>
              </a:p>
              <a:p>
                <a:pPr>
                  <a:buFont typeface="Monotype Sorts" pitchFamily="2" charset="2"/>
                  <a:buNone/>
                </a:pPr>
                <a:r>
                  <a:rPr lang="en-US" sz="2400" b="1" i="1" dirty="0" smtClean="0"/>
                  <a:t>		  S</a:t>
                </a:r>
                <a:r>
                  <a:rPr lang="en-US" sz="2400" b="1" dirty="0" smtClean="0"/>
                  <a:t>(</a:t>
                </a:r>
                <a:r>
                  <a:rPr lang="en-US" sz="2400" b="1" i="1" dirty="0" smtClean="0"/>
                  <a:t>m</a:t>
                </a:r>
                <a:r>
                  <a:rPr lang="en-US" sz="2400" b="1" dirty="0" smtClean="0"/>
                  <a:t>) </a:t>
                </a:r>
                <a:r>
                  <a:rPr lang="en-US" sz="2400" b="1" dirty="0"/>
                  <a:t>= </a:t>
                </a:r>
                <a:r>
                  <a:rPr lang="en-US" sz="2400" b="1" dirty="0" smtClean="0"/>
                  <a:t>2</a:t>
                </a:r>
                <a:r>
                  <a:rPr lang="en-US" sz="2400" b="1" i="1" dirty="0"/>
                  <a:t>S</a:t>
                </a:r>
                <a:r>
                  <a:rPr lang="en-US" sz="2400" b="1" dirty="0" smtClean="0"/>
                  <a:t>(</a:t>
                </a:r>
                <a:r>
                  <a:rPr lang="en-US" sz="2400" b="1" i="1" dirty="0" smtClean="0"/>
                  <a:t>m</a:t>
                </a:r>
                <a:r>
                  <a:rPr lang="en-US" sz="2400" b="1" dirty="0" smtClean="0"/>
                  <a:t>/2) </a:t>
                </a:r>
                <a:r>
                  <a:rPr lang="en-US" sz="2400" b="1" dirty="0"/>
                  <a:t>+ </a:t>
                </a:r>
                <a:r>
                  <a:rPr lang="en-US" sz="2400" b="1" i="1" dirty="0"/>
                  <a:t>m</a:t>
                </a:r>
                <a:r>
                  <a:rPr lang="en-US" sz="2400" b="1" dirty="0" smtClean="0"/>
                  <a:t>.</a:t>
                </a:r>
              </a:p>
              <a:p>
                <a:pPr>
                  <a:buFont typeface="Monotype Sorts" pitchFamily="2" charset="2"/>
                  <a:buNone/>
                </a:pPr>
                <a:r>
                  <a:rPr lang="en-US" sz="2400" b="1" dirty="0"/>
                  <a:t> </a:t>
                </a:r>
                <a:r>
                  <a:rPr lang="en-US" sz="2400" b="1" dirty="0" smtClean="0"/>
                  <a:t>     </a:t>
                </a:r>
                <a:r>
                  <a:rPr lang="zh-CN" altLang="en-US" sz="2400" b="1" dirty="0" smtClean="0"/>
                  <a:t>解 </a:t>
                </a:r>
                <a:r>
                  <a:rPr lang="en-US" sz="2400" b="1" i="1" dirty="0" smtClean="0"/>
                  <a:t>S</a:t>
                </a:r>
                <a:r>
                  <a:rPr lang="en-US" sz="2400" b="1" dirty="0" smtClean="0"/>
                  <a:t>(</a:t>
                </a:r>
                <a:r>
                  <a:rPr lang="en-US" sz="2400" b="1" i="1" dirty="0" smtClean="0"/>
                  <a:t>m</a:t>
                </a:r>
                <a:r>
                  <a:rPr lang="en-US" sz="2400" b="1" dirty="0" smtClean="0"/>
                  <a:t>): </a:t>
                </a:r>
                <a:r>
                  <a:rPr lang="en-US" sz="2400" b="1" dirty="0" smtClean="0">
                    <a:sym typeface="Symbol"/>
                  </a:rPr>
                  <a:t> </a:t>
                </a:r>
                <a:r>
                  <a:rPr lang="en-US" sz="2400" b="1" dirty="0" smtClean="0"/>
                  <a:t>(</a:t>
                </a:r>
                <a:r>
                  <a:rPr lang="en-US" sz="2400" b="1" i="1" dirty="0" smtClean="0"/>
                  <a:t>m </a:t>
                </a:r>
                <a:r>
                  <a:rPr lang="en-US" sz="2400" b="1" dirty="0" err="1" smtClean="0"/>
                  <a:t>lg</a:t>
                </a:r>
                <a:r>
                  <a:rPr lang="en-US" sz="2400" b="1" dirty="0" smtClean="0"/>
                  <a:t> </a:t>
                </a:r>
                <a:r>
                  <a:rPr lang="en-US" sz="2400" b="1" i="1" dirty="0" smtClean="0"/>
                  <a:t>m</a:t>
                </a:r>
                <a:r>
                  <a:rPr lang="en-US" sz="2400" b="1" dirty="0" smtClean="0"/>
                  <a:t>)</a:t>
                </a:r>
              </a:p>
              <a:p>
                <a:pPr>
                  <a:buNone/>
                </a:pPr>
                <a:r>
                  <a:rPr lang="en-US" sz="2400" b="1" dirty="0"/>
                  <a:t> </a:t>
                </a:r>
                <a:r>
                  <a:rPr lang="en-US" sz="2400" b="1" dirty="0" smtClean="0"/>
                  <a:t>     </a:t>
                </a:r>
                <a:r>
                  <a:rPr lang="en-US" sz="2400" b="1" dirty="0" smtClean="0">
                    <a:sym typeface="Wingdings" pitchFamily="2" charset="2"/>
                  </a:rPr>
                  <a:t> </a:t>
                </a:r>
                <a:r>
                  <a:rPr lang="en-US" sz="2400" b="1" i="1" dirty="0" smtClean="0">
                    <a:sym typeface="Wingdings" pitchFamily="2" charset="2"/>
                  </a:rPr>
                  <a:t>T</a:t>
                </a:r>
                <a:r>
                  <a:rPr lang="en-US" sz="2400" b="1" dirty="0" smtClean="0">
                    <a:sym typeface="Wingdings" pitchFamily="2" charset="2"/>
                  </a:rPr>
                  <a:t>(</a:t>
                </a:r>
                <a:r>
                  <a:rPr lang="en-US" sz="2400" b="1" i="1" dirty="0" smtClean="0">
                    <a:sym typeface="Wingdings" pitchFamily="2" charset="2"/>
                  </a:rPr>
                  <a:t>n</a:t>
                </a:r>
                <a:r>
                  <a:rPr lang="en-US" sz="2400" b="1" dirty="0" smtClean="0">
                    <a:sym typeface="Wingdings" pitchFamily="2" charset="2"/>
                  </a:rPr>
                  <a:t>) = </a:t>
                </a:r>
                <a:r>
                  <a:rPr lang="en-US" sz="2400" b="1" i="1" dirty="0"/>
                  <a:t>T</a:t>
                </a:r>
                <a:r>
                  <a:rPr lang="en-US" sz="2400" b="1" dirty="0"/>
                  <a:t>(2</a:t>
                </a:r>
                <a:r>
                  <a:rPr lang="en-US" sz="2400" b="1" i="1" baseline="30000" dirty="0"/>
                  <a:t>m</a:t>
                </a:r>
                <a:r>
                  <a:rPr lang="en-US" sz="2400" b="1" dirty="0"/>
                  <a:t>) </a:t>
                </a:r>
                <a:r>
                  <a:rPr lang="en-US" sz="2400" b="1" dirty="0" smtClean="0"/>
                  <a:t>= </a:t>
                </a:r>
                <a:r>
                  <a:rPr lang="en-US" sz="2400" b="1" i="1" dirty="0" smtClean="0"/>
                  <a:t>S</a:t>
                </a:r>
                <a:r>
                  <a:rPr lang="en-US" sz="2400" b="1" dirty="0" smtClean="0"/>
                  <a:t>(</a:t>
                </a:r>
                <a:r>
                  <a:rPr lang="en-US" sz="2400" b="1" i="1" dirty="0" smtClean="0"/>
                  <a:t>m</a:t>
                </a:r>
                <a:r>
                  <a:rPr lang="en-US" sz="2400" b="1" dirty="0" smtClean="0"/>
                  <a:t>) </a:t>
                </a:r>
                <a:r>
                  <a:rPr lang="en-US" sz="2400" b="1" dirty="0">
                    <a:sym typeface="Symbol"/>
                  </a:rPr>
                  <a:t> </a:t>
                </a:r>
                <a:r>
                  <a:rPr lang="en-US" sz="2400" b="1" dirty="0"/>
                  <a:t>(</a:t>
                </a:r>
                <a:r>
                  <a:rPr lang="en-US" sz="2400" b="1" i="1" dirty="0"/>
                  <a:t>m </a:t>
                </a:r>
                <a:r>
                  <a:rPr lang="en-US" sz="2400" b="1" dirty="0" err="1"/>
                  <a:t>lg</a:t>
                </a:r>
                <a:r>
                  <a:rPr lang="en-US" sz="2400" b="1" dirty="0"/>
                  <a:t> </a:t>
                </a:r>
                <a:r>
                  <a:rPr lang="en-US" sz="2400" b="1" i="1" dirty="0"/>
                  <a:t>m</a:t>
                </a:r>
                <a:r>
                  <a:rPr lang="en-US" sz="2400" b="1" dirty="0" smtClean="0"/>
                  <a:t>) =</a:t>
                </a:r>
                <a:r>
                  <a:rPr lang="en-US" sz="2400" b="1" dirty="0" smtClean="0">
                    <a:sym typeface="Symbol"/>
                  </a:rPr>
                  <a:t> </a:t>
                </a:r>
                <a:r>
                  <a:rPr lang="en-US" sz="2400" b="1" dirty="0">
                    <a:sym typeface="Symbol"/>
                  </a:rPr>
                  <a:t></a:t>
                </a:r>
                <a:r>
                  <a:rPr lang="en-US" sz="2400" b="1" dirty="0" smtClean="0"/>
                  <a:t>(</a:t>
                </a:r>
                <a:r>
                  <a:rPr lang="en-US" sz="2400" b="1" dirty="0" err="1" smtClean="0"/>
                  <a:t>lg</a:t>
                </a:r>
                <a:r>
                  <a:rPr lang="en-US" sz="2400" b="1" dirty="0" smtClean="0"/>
                  <a:t> </a:t>
                </a:r>
                <a:r>
                  <a:rPr lang="en-US" sz="2400" b="1" i="1" dirty="0" smtClean="0"/>
                  <a:t>n </a:t>
                </a:r>
                <a:r>
                  <a:rPr lang="en-US" sz="2400" b="1" dirty="0" err="1" smtClean="0"/>
                  <a:t>lglg</a:t>
                </a:r>
                <a:r>
                  <a:rPr lang="en-US" sz="2400" b="1" dirty="0" smtClean="0"/>
                  <a:t> </a:t>
                </a:r>
                <a:r>
                  <a:rPr lang="en-US" sz="2400" b="1" i="1" dirty="0"/>
                  <a:t>n</a:t>
                </a:r>
                <a:r>
                  <a:rPr lang="en-US" sz="2400" b="1" dirty="0" smtClean="0"/>
                  <a:t>).</a:t>
                </a:r>
                <a:endParaRPr lang="en-US" sz="2400" b="1" dirty="0"/>
              </a:p>
              <a:p>
                <a:pPr>
                  <a:buNone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532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447800"/>
                <a:ext cx="8153400" cy="4724400"/>
              </a:xfrm>
              <a:blipFill rotWithShape="0">
                <a:blip r:embed="rId3"/>
                <a:stretch>
                  <a:fillRect l="-1047" t="-10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624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08113"/>
            <a:ext cx="8269288" cy="3316287"/>
          </a:xfrm>
        </p:spPr>
        <p:txBody>
          <a:bodyPr/>
          <a:lstStyle/>
          <a:p>
            <a:pPr>
              <a:defRPr/>
            </a:pPr>
            <a:r>
              <a:rPr lang="en-US" altLang="zh-CN" sz="2100" dirty="0" smtClean="0">
                <a:ea typeface="宋体" pitchFamily="2" charset="-122"/>
              </a:rPr>
              <a:t>Brute-force algorithm</a:t>
            </a:r>
          </a:p>
          <a:p>
            <a:pPr lvl="2">
              <a:buFontTx/>
              <a:buNone/>
              <a:defRPr/>
            </a:pPr>
            <a:r>
              <a:rPr lang="en-US" altLang="zh-CN" sz="2100" dirty="0" smtClean="0">
                <a:ea typeface="宋体" pitchFamily="2" charset="-122"/>
              </a:rPr>
              <a:t>c</a:t>
            </a:r>
            <a:r>
              <a:rPr lang="en-US" altLang="zh-CN" sz="2100" baseline="-25000" dirty="0" smtClean="0">
                <a:ea typeface="宋体" pitchFamily="2" charset="-122"/>
              </a:rPr>
              <a:t>00     </a:t>
            </a:r>
            <a:r>
              <a:rPr lang="en-US" altLang="zh-CN" sz="2100" dirty="0" smtClean="0">
                <a:ea typeface="宋体" pitchFamily="2" charset="-122"/>
              </a:rPr>
              <a:t>c</a:t>
            </a:r>
            <a:r>
              <a:rPr lang="en-US" altLang="zh-CN" sz="2100" baseline="-25000" dirty="0" smtClean="0">
                <a:ea typeface="宋体" pitchFamily="2" charset="-122"/>
              </a:rPr>
              <a:t>01</a:t>
            </a:r>
            <a:r>
              <a:rPr lang="en-US" altLang="zh-CN" sz="2100" dirty="0" smtClean="0">
                <a:ea typeface="宋体" pitchFamily="2" charset="-122"/>
              </a:rPr>
              <a:t>               a</a:t>
            </a:r>
            <a:r>
              <a:rPr lang="en-US" altLang="zh-CN" sz="2100" baseline="-25000" dirty="0" smtClean="0">
                <a:ea typeface="宋体" pitchFamily="2" charset="-122"/>
              </a:rPr>
              <a:t>00</a:t>
            </a:r>
            <a:r>
              <a:rPr lang="en-US" altLang="zh-CN" sz="2100" dirty="0" smtClean="0">
                <a:ea typeface="宋体" pitchFamily="2" charset="-122"/>
              </a:rPr>
              <a:t>   a</a:t>
            </a:r>
            <a:r>
              <a:rPr lang="en-US" altLang="zh-CN" sz="2100" baseline="-25000" dirty="0" smtClean="0">
                <a:ea typeface="宋体" pitchFamily="2" charset="-122"/>
              </a:rPr>
              <a:t>01</a:t>
            </a:r>
            <a:r>
              <a:rPr lang="en-US" altLang="zh-CN" sz="2100" dirty="0" smtClean="0">
                <a:ea typeface="宋体" pitchFamily="2" charset="-122"/>
              </a:rPr>
              <a:t>             b</a:t>
            </a:r>
            <a:r>
              <a:rPr lang="en-US" altLang="zh-CN" sz="2100" baseline="-25000" dirty="0" smtClean="0">
                <a:ea typeface="宋体" pitchFamily="2" charset="-122"/>
              </a:rPr>
              <a:t>00</a:t>
            </a:r>
            <a:r>
              <a:rPr lang="en-US" altLang="zh-CN" sz="2100" dirty="0" smtClean="0">
                <a:ea typeface="宋体" pitchFamily="2" charset="-122"/>
              </a:rPr>
              <a:t>   b</a:t>
            </a:r>
            <a:r>
              <a:rPr lang="en-US" altLang="zh-CN" sz="2100" baseline="-25000" dirty="0" smtClean="0">
                <a:ea typeface="宋体" pitchFamily="2" charset="-122"/>
              </a:rPr>
              <a:t>01</a:t>
            </a:r>
          </a:p>
          <a:p>
            <a:pPr lvl="2">
              <a:buFontTx/>
              <a:buNone/>
              <a:defRPr/>
            </a:pPr>
            <a:r>
              <a:rPr lang="en-US" altLang="zh-CN" sz="2100" baseline="-25000" dirty="0" smtClean="0">
                <a:ea typeface="宋体" pitchFamily="2" charset="-122"/>
              </a:rPr>
              <a:t>                             </a:t>
            </a:r>
            <a:r>
              <a:rPr lang="en-US" altLang="zh-CN" sz="2100" dirty="0" smtClean="0">
                <a:ea typeface="宋体" pitchFamily="2" charset="-122"/>
              </a:rPr>
              <a:t>=                       *</a:t>
            </a:r>
          </a:p>
          <a:p>
            <a:pPr lvl="2">
              <a:buFontTx/>
              <a:buNone/>
              <a:defRPr/>
            </a:pPr>
            <a:r>
              <a:rPr lang="en-US" altLang="zh-CN" sz="2100" dirty="0" smtClean="0">
                <a:ea typeface="宋体" pitchFamily="2" charset="-122"/>
              </a:rPr>
              <a:t>c</a:t>
            </a:r>
            <a:r>
              <a:rPr lang="en-US" altLang="zh-CN" sz="2100" baseline="-25000" dirty="0" smtClean="0">
                <a:ea typeface="宋体" pitchFamily="2" charset="-122"/>
              </a:rPr>
              <a:t>10     </a:t>
            </a:r>
            <a:r>
              <a:rPr lang="en-US" altLang="zh-CN" sz="2100" dirty="0" smtClean="0">
                <a:ea typeface="宋体" pitchFamily="2" charset="-122"/>
              </a:rPr>
              <a:t>c</a:t>
            </a:r>
            <a:r>
              <a:rPr lang="en-US" altLang="zh-CN" sz="2100" baseline="-25000" dirty="0" smtClean="0">
                <a:ea typeface="宋体" pitchFamily="2" charset="-122"/>
              </a:rPr>
              <a:t>11</a:t>
            </a:r>
            <a:r>
              <a:rPr lang="en-US" altLang="zh-CN" sz="2100" dirty="0" smtClean="0">
                <a:ea typeface="宋体" pitchFamily="2" charset="-122"/>
              </a:rPr>
              <a:t>               a</a:t>
            </a:r>
            <a:r>
              <a:rPr lang="en-US" altLang="zh-CN" sz="2100" baseline="-25000" dirty="0" smtClean="0">
                <a:ea typeface="宋体" pitchFamily="2" charset="-122"/>
              </a:rPr>
              <a:t>10</a:t>
            </a:r>
            <a:r>
              <a:rPr lang="en-US" altLang="zh-CN" sz="2100" dirty="0" smtClean="0">
                <a:ea typeface="宋体" pitchFamily="2" charset="-122"/>
              </a:rPr>
              <a:t>   a</a:t>
            </a:r>
            <a:r>
              <a:rPr lang="en-US" altLang="zh-CN" sz="2100" baseline="-25000" dirty="0" smtClean="0">
                <a:ea typeface="宋体" pitchFamily="2" charset="-122"/>
              </a:rPr>
              <a:t>11</a:t>
            </a:r>
            <a:r>
              <a:rPr lang="en-US" altLang="zh-CN" sz="2100" dirty="0" smtClean="0">
                <a:ea typeface="宋体" pitchFamily="2" charset="-122"/>
              </a:rPr>
              <a:t>             b</a:t>
            </a:r>
            <a:r>
              <a:rPr lang="en-US" altLang="zh-CN" sz="2100" baseline="-25000" dirty="0" smtClean="0">
                <a:ea typeface="宋体" pitchFamily="2" charset="-122"/>
              </a:rPr>
              <a:t>10</a:t>
            </a:r>
            <a:r>
              <a:rPr lang="en-US" altLang="zh-CN" sz="2100" dirty="0" smtClean="0">
                <a:ea typeface="宋体" pitchFamily="2" charset="-122"/>
              </a:rPr>
              <a:t>   b</a:t>
            </a:r>
            <a:r>
              <a:rPr lang="en-US" altLang="zh-CN" sz="2100" baseline="-25000" dirty="0" smtClean="0">
                <a:ea typeface="宋体" pitchFamily="2" charset="-122"/>
              </a:rPr>
              <a:t>11</a:t>
            </a:r>
          </a:p>
          <a:p>
            <a:pPr>
              <a:defRPr/>
            </a:pPr>
            <a:endParaRPr lang="en-US" altLang="zh-CN" sz="2100" dirty="0" smtClean="0">
              <a:ea typeface="宋体" pitchFamily="2" charset="-122"/>
            </a:endParaRPr>
          </a:p>
          <a:p>
            <a:pPr lvl="2">
              <a:buFontTx/>
              <a:buNone/>
              <a:defRPr/>
            </a:pPr>
            <a:r>
              <a:rPr lang="en-US" altLang="zh-CN" sz="2100" dirty="0" smtClean="0">
                <a:ea typeface="宋体" pitchFamily="2" charset="-122"/>
              </a:rPr>
              <a:t>			a</a:t>
            </a:r>
            <a:r>
              <a:rPr lang="en-US" altLang="zh-CN" sz="2100" baseline="-25000" dirty="0" smtClean="0">
                <a:ea typeface="宋体" pitchFamily="2" charset="-122"/>
              </a:rPr>
              <a:t>00 </a:t>
            </a:r>
            <a:r>
              <a:rPr lang="en-US" altLang="zh-CN" sz="2100" dirty="0" smtClean="0">
                <a:ea typeface="宋体" pitchFamily="2" charset="-122"/>
              </a:rPr>
              <a:t>* b</a:t>
            </a:r>
            <a:r>
              <a:rPr lang="en-US" altLang="zh-CN" sz="2100" baseline="-25000" dirty="0" smtClean="0">
                <a:ea typeface="宋体" pitchFamily="2" charset="-122"/>
              </a:rPr>
              <a:t>00</a:t>
            </a:r>
            <a:r>
              <a:rPr lang="en-US" altLang="zh-CN" sz="2100" dirty="0" smtClean="0">
                <a:ea typeface="宋体" pitchFamily="2" charset="-122"/>
              </a:rPr>
              <a:t>  + a</a:t>
            </a:r>
            <a:r>
              <a:rPr lang="en-US" altLang="zh-CN" sz="2100" baseline="-25000" dirty="0" smtClean="0">
                <a:ea typeface="宋体" pitchFamily="2" charset="-122"/>
              </a:rPr>
              <a:t>01 </a:t>
            </a:r>
            <a:r>
              <a:rPr lang="en-US" altLang="zh-CN" sz="2100" dirty="0" smtClean="0">
                <a:ea typeface="宋体" pitchFamily="2" charset="-122"/>
              </a:rPr>
              <a:t>* b</a:t>
            </a:r>
            <a:r>
              <a:rPr lang="en-US" altLang="zh-CN" sz="2100" baseline="-25000" dirty="0" smtClean="0">
                <a:ea typeface="宋体" pitchFamily="2" charset="-122"/>
              </a:rPr>
              <a:t>10</a:t>
            </a:r>
            <a:r>
              <a:rPr lang="en-US" altLang="zh-CN" sz="2100" dirty="0" smtClean="0">
                <a:ea typeface="宋体" pitchFamily="2" charset="-122"/>
              </a:rPr>
              <a:t> 	 a</a:t>
            </a:r>
            <a:r>
              <a:rPr lang="en-US" altLang="zh-CN" sz="2100" baseline="-25000" dirty="0" smtClean="0">
                <a:ea typeface="宋体" pitchFamily="2" charset="-122"/>
              </a:rPr>
              <a:t>00 </a:t>
            </a:r>
            <a:r>
              <a:rPr lang="en-US" altLang="zh-CN" sz="2100" dirty="0" smtClean="0">
                <a:ea typeface="宋体" pitchFamily="2" charset="-122"/>
              </a:rPr>
              <a:t>* b</a:t>
            </a:r>
            <a:r>
              <a:rPr lang="en-US" altLang="zh-CN" sz="2100" baseline="-25000" dirty="0" smtClean="0">
                <a:ea typeface="宋体" pitchFamily="2" charset="-122"/>
              </a:rPr>
              <a:t>01</a:t>
            </a:r>
            <a:r>
              <a:rPr lang="en-US" altLang="zh-CN" sz="2100" dirty="0" smtClean="0">
                <a:ea typeface="宋体" pitchFamily="2" charset="-122"/>
              </a:rPr>
              <a:t>  + a</a:t>
            </a:r>
            <a:r>
              <a:rPr lang="en-US" altLang="zh-CN" sz="2100" baseline="-25000" dirty="0" smtClean="0">
                <a:ea typeface="宋体" pitchFamily="2" charset="-122"/>
              </a:rPr>
              <a:t>01 </a:t>
            </a:r>
            <a:r>
              <a:rPr lang="en-US" altLang="zh-CN" sz="2100" dirty="0" smtClean="0">
                <a:ea typeface="宋体" pitchFamily="2" charset="-122"/>
              </a:rPr>
              <a:t>* b</a:t>
            </a:r>
            <a:r>
              <a:rPr lang="en-US" altLang="zh-CN" sz="2100" baseline="-25000" dirty="0" smtClean="0">
                <a:ea typeface="宋体" pitchFamily="2" charset="-122"/>
              </a:rPr>
              <a:t>11</a:t>
            </a:r>
            <a:r>
              <a:rPr lang="en-US" altLang="zh-CN" sz="2100" dirty="0" smtClean="0">
                <a:ea typeface="宋体" pitchFamily="2" charset="-122"/>
              </a:rPr>
              <a:t> </a:t>
            </a:r>
            <a:endParaRPr lang="en-US" altLang="zh-CN" sz="2100" baseline="-25000" dirty="0" smtClean="0">
              <a:ea typeface="宋体" pitchFamily="2" charset="-122"/>
            </a:endParaRPr>
          </a:p>
          <a:p>
            <a:pPr lvl="2">
              <a:buFontTx/>
              <a:buNone/>
              <a:defRPr/>
            </a:pPr>
            <a:r>
              <a:rPr lang="en-US" altLang="zh-CN" sz="2100" baseline="-25000" dirty="0" smtClean="0">
                <a:ea typeface="宋体" pitchFamily="2" charset="-122"/>
              </a:rPr>
              <a:t>                             </a:t>
            </a:r>
            <a:r>
              <a:rPr lang="en-US" altLang="zh-CN" sz="2100" dirty="0" smtClean="0">
                <a:ea typeface="宋体" pitchFamily="2" charset="-122"/>
              </a:rPr>
              <a:t>=                   </a:t>
            </a:r>
          </a:p>
          <a:p>
            <a:pPr lvl="2">
              <a:buFontTx/>
              <a:buNone/>
              <a:defRPr/>
            </a:pPr>
            <a:r>
              <a:rPr lang="en-US" altLang="zh-CN" sz="2100" dirty="0" smtClean="0">
                <a:ea typeface="宋体" pitchFamily="2" charset="-122"/>
              </a:rPr>
              <a:t>                          a</a:t>
            </a:r>
            <a:r>
              <a:rPr lang="en-US" altLang="zh-CN" sz="2100" baseline="-25000" dirty="0" smtClean="0">
                <a:ea typeface="宋体" pitchFamily="2" charset="-122"/>
              </a:rPr>
              <a:t>10 </a:t>
            </a:r>
            <a:r>
              <a:rPr lang="en-US" altLang="zh-CN" sz="2100" dirty="0" smtClean="0">
                <a:ea typeface="宋体" pitchFamily="2" charset="-122"/>
              </a:rPr>
              <a:t>* b</a:t>
            </a:r>
            <a:r>
              <a:rPr lang="en-US" altLang="zh-CN" sz="2100" baseline="-25000" dirty="0" smtClean="0">
                <a:ea typeface="宋体" pitchFamily="2" charset="-122"/>
              </a:rPr>
              <a:t>00</a:t>
            </a:r>
            <a:r>
              <a:rPr lang="en-US" altLang="zh-CN" sz="2100" dirty="0" smtClean="0">
                <a:ea typeface="宋体" pitchFamily="2" charset="-122"/>
              </a:rPr>
              <a:t>  + a</a:t>
            </a:r>
            <a:r>
              <a:rPr lang="en-US" altLang="zh-CN" sz="2100" baseline="-25000" dirty="0" smtClean="0">
                <a:ea typeface="宋体" pitchFamily="2" charset="-122"/>
              </a:rPr>
              <a:t>11 </a:t>
            </a:r>
            <a:r>
              <a:rPr lang="en-US" altLang="zh-CN" sz="2100" dirty="0" smtClean="0">
                <a:ea typeface="宋体" pitchFamily="2" charset="-122"/>
              </a:rPr>
              <a:t>* b</a:t>
            </a:r>
            <a:r>
              <a:rPr lang="en-US" altLang="zh-CN" sz="2100" baseline="-25000" dirty="0" smtClean="0">
                <a:ea typeface="宋体" pitchFamily="2" charset="-122"/>
              </a:rPr>
              <a:t>10</a:t>
            </a:r>
            <a:r>
              <a:rPr lang="en-US" altLang="zh-CN" sz="2100" dirty="0" smtClean="0">
                <a:ea typeface="宋体" pitchFamily="2" charset="-122"/>
              </a:rPr>
              <a:t> 	 a</a:t>
            </a:r>
            <a:r>
              <a:rPr lang="en-US" altLang="zh-CN" sz="2100" baseline="-25000" dirty="0" smtClean="0">
                <a:ea typeface="宋体" pitchFamily="2" charset="-122"/>
              </a:rPr>
              <a:t>10 </a:t>
            </a:r>
            <a:r>
              <a:rPr lang="en-US" altLang="zh-CN" sz="2100" dirty="0" smtClean="0">
                <a:ea typeface="宋体" pitchFamily="2" charset="-122"/>
              </a:rPr>
              <a:t>* b</a:t>
            </a:r>
            <a:r>
              <a:rPr lang="en-US" altLang="zh-CN" sz="2100" baseline="-25000" dirty="0" smtClean="0">
                <a:ea typeface="宋体" pitchFamily="2" charset="-122"/>
              </a:rPr>
              <a:t>01</a:t>
            </a:r>
            <a:r>
              <a:rPr lang="en-US" altLang="zh-CN" sz="2100" dirty="0" smtClean="0">
                <a:ea typeface="宋体" pitchFamily="2" charset="-122"/>
              </a:rPr>
              <a:t>  + a</a:t>
            </a:r>
            <a:r>
              <a:rPr lang="en-US" altLang="zh-CN" sz="2100" baseline="-25000" dirty="0" smtClean="0">
                <a:ea typeface="宋体" pitchFamily="2" charset="-122"/>
              </a:rPr>
              <a:t>11 </a:t>
            </a:r>
            <a:r>
              <a:rPr lang="en-US" altLang="zh-CN" sz="2100" dirty="0" smtClean="0">
                <a:ea typeface="宋体" pitchFamily="2" charset="-122"/>
              </a:rPr>
              <a:t>* b</a:t>
            </a:r>
            <a:r>
              <a:rPr lang="en-US" altLang="zh-CN" sz="2100" baseline="-25000" dirty="0" smtClean="0">
                <a:ea typeface="宋体" pitchFamily="2" charset="-122"/>
              </a:rPr>
              <a:t>11</a:t>
            </a:r>
            <a:r>
              <a:rPr lang="en-US" altLang="zh-CN" sz="2100" dirty="0" smtClean="0">
                <a:ea typeface="宋体" pitchFamily="2" charset="-122"/>
              </a:rPr>
              <a:t> </a:t>
            </a:r>
          </a:p>
        </p:txBody>
      </p:sp>
      <p:sp>
        <p:nvSpPr>
          <p:cNvPr id="28676" name="AutoShape 4"/>
          <p:cNvSpPr>
            <a:spLocks noChangeArrowheads="1"/>
          </p:cNvSpPr>
          <p:nvPr/>
        </p:nvSpPr>
        <p:spPr bwMode="auto">
          <a:xfrm>
            <a:off x="1371600" y="1905000"/>
            <a:ext cx="1219200" cy="914400"/>
          </a:xfrm>
          <a:prstGeom prst="bracketPair">
            <a:avLst>
              <a:gd name="adj" fmla="val 16667"/>
            </a:avLst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8677" name="AutoShape 5"/>
          <p:cNvSpPr>
            <a:spLocks noChangeArrowheads="1"/>
          </p:cNvSpPr>
          <p:nvPr/>
        </p:nvSpPr>
        <p:spPr bwMode="auto">
          <a:xfrm>
            <a:off x="4820444" y="1943894"/>
            <a:ext cx="1219200" cy="914400"/>
          </a:xfrm>
          <a:prstGeom prst="bracketPair">
            <a:avLst>
              <a:gd name="adj" fmla="val 16667"/>
            </a:avLst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8678" name="AutoShape 6"/>
          <p:cNvSpPr>
            <a:spLocks noChangeArrowheads="1"/>
          </p:cNvSpPr>
          <p:nvPr/>
        </p:nvSpPr>
        <p:spPr bwMode="auto">
          <a:xfrm>
            <a:off x="3200400" y="1905000"/>
            <a:ext cx="1219200" cy="914400"/>
          </a:xfrm>
          <a:prstGeom prst="bracketPair">
            <a:avLst>
              <a:gd name="adj" fmla="val 16667"/>
            </a:avLst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8679" name="AutoShape 7"/>
          <p:cNvSpPr>
            <a:spLocks noChangeArrowheads="1"/>
          </p:cNvSpPr>
          <p:nvPr/>
        </p:nvSpPr>
        <p:spPr bwMode="auto">
          <a:xfrm>
            <a:off x="3276600" y="3316287"/>
            <a:ext cx="5257800" cy="1255713"/>
          </a:xfrm>
          <a:prstGeom prst="bracketPair">
            <a:avLst>
              <a:gd name="adj" fmla="val 16667"/>
            </a:avLst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19848" name="Text Box 8"/>
          <p:cNvSpPr txBox="1">
            <a:spLocks noChangeArrowheads="1"/>
          </p:cNvSpPr>
          <p:nvPr/>
        </p:nvSpPr>
        <p:spPr bwMode="auto">
          <a:xfrm>
            <a:off x="1447800" y="5410200"/>
            <a:ext cx="2514600" cy="40011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CN" sz="2000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8</a:t>
            </a:r>
            <a:r>
              <a:rPr lang="en-US" altLang="zh-CN" sz="2000" dirty="0">
                <a:latin typeface="Tahoma" panose="020B0604030504040204" pitchFamily="34" charset="0"/>
                <a:ea typeface="宋体" panose="02010600030101010101" pitchFamily="2" charset="-122"/>
              </a:rPr>
              <a:t> multiplications</a:t>
            </a:r>
            <a:endParaRPr lang="en-CA" altLang="zh-CN" sz="20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19849" name="Text Box 9"/>
          <p:cNvSpPr txBox="1">
            <a:spLocks noChangeArrowheads="1"/>
          </p:cNvSpPr>
          <p:nvPr/>
        </p:nvSpPr>
        <p:spPr bwMode="auto">
          <a:xfrm>
            <a:off x="1447800" y="5943600"/>
            <a:ext cx="1600200" cy="396875"/>
          </a:xfrm>
          <a:prstGeom prst="rect">
            <a:avLst/>
          </a:prstGeom>
          <a:solidFill>
            <a:srgbClr val="D5E7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CN" sz="2000" dirty="0">
                <a:latin typeface="Tahoma" panose="020B0604030504040204" pitchFamily="34" charset="0"/>
                <a:ea typeface="宋体" panose="02010600030101010101" pitchFamily="2" charset="-122"/>
              </a:rPr>
              <a:t>4 additions</a:t>
            </a:r>
            <a:endParaRPr lang="en-CA" altLang="zh-CN" sz="20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4419600" y="5440363"/>
            <a:ext cx="3968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CN" sz="1800" b="1">
                <a:latin typeface="Tahoma" panose="020B0604030504040204" pitchFamily="34" charset="0"/>
                <a:ea typeface="宋体" panose="02010600030101010101" pitchFamily="2" charset="-122"/>
              </a:rPr>
              <a:t>Efficiency class in general: </a:t>
            </a:r>
            <a:r>
              <a:rPr lang="en-US" altLang="zh-CN" sz="1800" b="1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 (n</a:t>
            </a:r>
            <a:r>
              <a:rPr lang="en-US" altLang="zh-CN" sz="1800" b="1" baseline="3000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1800" b="1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en-CA" altLang="zh-CN" sz="18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38200" y="381000"/>
            <a:ext cx="7081838" cy="6477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应用：</a:t>
            </a:r>
            <a:r>
              <a:rPr lang="en-US" altLang="zh-CN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Strassen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矩阵乘法</a:t>
            </a:r>
          </a:p>
        </p:txBody>
      </p:sp>
    </p:spTree>
    <p:extLst>
      <p:ext uri="{BB962C8B-B14F-4D97-AF65-F5344CB8AC3E}">
        <p14:creationId xmlns:p14="http://schemas.microsoft.com/office/powerpoint/2010/main" val="413956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8" grpId="0" animBg="1"/>
      <p:bldP spid="41984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269288" cy="4114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sz="2000" dirty="0" err="1" smtClean="0">
                <a:ea typeface="宋体" pitchFamily="2" charset="-122"/>
              </a:rPr>
              <a:t>Strassen’s</a:t>
            </a:r>
            <a:r>
              <a:rPr lang="en-US" altLang="zh-CN" sz="2000" dirty="0" smtClean="0">
                <a:ea typeface="宋体" pitchFamily="2" charset="-122"/>
              </a:rPr>
              <a:t> algorithm for two 2x2 matrices (1969):</a:t>
            </a:r>
          </a:p>
          <a:p>
            <a:pPr lvl="2">
              <a:lnSpc>
                <a:spcPct val="90000"/>
              </a:lnSpc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c</a:t>
            </a:r>
            <a:r>
              <a:rPr lang="en-US" altLang="zh-CN" sz="2000" baseline="-25000" dirty="0" smtClean="0">
                <a:ea typeface="宋体" pitchFamily="2" charset="-122"/>
              </a:rPr>
              <a:t>00     </a:t>
            </a:r>
            <a:r>
              <a:rPr lang="en-US" altLang="zh-CN" sz="2000" dirty="0" smtClean="0">
                <a:ea typeface="宋体" pitchFamily="2" charset="-122"/>
              </a:rPr>
              <a:t>c</a:t>
            </a:r>
            <a:r>
              <a:rPr lang="en-US" altLang="zh-CN" sz="2000" baseline="-25000" dirty="0" smtClean="0">
                <a:ea typeface="宋体" pitchFamily="2" charset="-122"/>
              </a:rPr>
              <a:t>01</a:t>
            </a:r>
            <a:r>
              <a:rPr lang="en-US" altLang="zh-CN" sz="2000" dirty="0" smtClean="0">
                <a:ea typeface="宋体" pitchFamily="2" charset="-122"/>
              </a:rPr>
              <a:t>               a</a:t>
            </a:r>
            <a:r>
              <a:rPr lang="en-US" altLang="zh-CN" sz="2000" baseline="-25000" dirty="0" smtClean="0">
                <a:ea typeface="宋体" pitchFamily="2" charset="-122"/>
              </a:rPr>
              <a:t>00</a:t>
            </a:r>
            <a:r>
              <a:rPr lang="en-US" altLang="zh-CN" sz="2000" dirty="0" smtClean="0">
                <a:ea typeface="宋体" pitchFamily="2" charset="-122"/>
              </a:rPr>
              <a:t>   a</a:t>
            </a:r>
            <a:r>
              <a:rPr lang="en-US" altLang="zh-CN" sz="2000" baseline="-25000" dirty="0" smtClean="0">
                <a:ea typeface="宋体" pitchFamily="2" charset="-122"/>
              </a:rPr>
              <a:t>01</a:t>
            </a:r>
            <a:r>
              <a:rPr lang="en-US" altLang="zh-CN" sz="2000" dirty="0" smtClean="0">
                <a:ea typeface="宋体" pitchFamily="2" charset="-122"/>
              </a:rPr>
              <a:t>             b</a:t>
            </a:r>
            <a:r>
              <a:rPr lang="en-US" altLang="zh-CN" sz="2000" baseline="-25000" dirty="0" smtClean="0">
                <a:ea typeface="宋体" pitchFamily="2" charset="-122"/>
              </a:rPr>
              <a:t>00</a:t>
            </a:r>
            <a:r>
              <a:rPr lang="en-US" altLang="zh-CN" sz="2000" dirty="0" smtClean="0">
                <a:ea typeface="宋体" pitchFamily="2" charset="-122"/>
              </a:rPr>
              <a:t>   b</a:t>
            </a:r>
            <a:r>
              <a:rPr lang="en-US" altLang="zh-CN" sz="2000" baseline="-25000" dirty="0" smtClean="0">
                <a:ea typeface="宋体" pitchFamily="2" charset="-122"/>
              </a:rPr>
              <a:t>01</a:t>
            </a:r>
          </a:p>
          <a:p>
            <a:pPr lvl="2">
              <a:lnSpc>
                <a:spcPct val="90000"/>
              </a:lnSpc>
              <a:buFontTx/>
              <a:buNone/>
              <a:defRPr/>
            </a:pPr>
            <a:r>
              <a:rPr lang="en-US" altLang="zh-CN" sz="2000" baseline="-25000" dirty="0" smtClean="0">
                <a:ea typeface="宋体" pitchFamily="2" charset="-122"/>
              </a:rPr>
              <a:t>                             </a:t>
            </a:r>
            <a:r>
              <a:rPr lang="en-US" altLang="zh-CN" sz="2000" dirty="0" smtClean="0">
                <a:ea typeface="宋体" pitchFamily="2" charset="-122"/>
              </a:rPr>
              <a:t>=                     *</a:t>
            </a:r>
          </a:p>
          <a:p>
            <a:pPr lvl="2">
              <a:lnSpc>
                <a:spcPct val="90000"/>
              </a:lnSpc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c</a:t>
            </a:r>
            <a:r>
              <a:rPr lang="en-US" altLang="zh-CN" sz="2000" baseline="-25000" dirty="0" smtClean="0">
                <a:ea typeface="宋体" pitchFamily="2" charset="-122"/>
              </a:rPr>
              <a:t>10     </a:t>
            </a:r>
            <a:r>
              <a:rPr lang="en-US" altLang="zh-CN" sz="2000" dirty="0" smtClean="0">
                <a:ea typeface="宋体" pitchFamily="2" charset="-122"/>
              </a:rPr>
              <a:t>c</a:t>
            </a:r>
            <a:r>
              <a:rPr lang="en-US" altLang="zh-CN" sz="2000" baseline="-25000" dirty="0" smtClean="0">
                <a:ea typeface="宋体" pitchFamily="2" charset="-122"/>
              </a:rPr>
              <a:t>11</a:t>
            </a:r>
            <a:r>
              <a:rPr lang="en-US" altLang="zh-CN" sz="2000" dirty="0" smtClean="0">
                <a:ea typeface="宋体" pitchFamily="2" charset="-122"/>
              </a:rPr>
              <a:t>               a</a:t>
            </a:r>
            <a:r>
              <a:rPr lang="en-US" altLang="zh-CN" sz="2000" baseline="-25000" dirty="0" smtClean="0">
                <a:ea typeface="宋体" pitchFamily="2" charset="-122"/>
              </a:rPr>
              <a:t>10</a:t>
            </a:r>
            <a:r>
              <a:rPr lang="en-US" altLang="zh-CN" sz="2000" dirty="0" smtClean="0">
                <a:ea typeface="宋体" pitchFamily="2" charset="-122"/>
              </a:rPr>
              <a:t>   a</a:t>
            </a:r>
            <a:r>
              <a:rPr lang="en-US" altLang="zh-CN" sz="2000" baseline="-25000" dirty="0" smtClean="0">
                <a:ea typeface="宋体" pitchFamily="2" charset="-122"/>
              </a:rPr>
              <a:t>11</a:t>
            </a:r>
            <a:r>
              <a:rPr lang="en-US" altLang="zh-CN" sz="2000" dirty="0" smtClean="0">
                <a:ea typeface="宋体" pitchFamily="2" charset="-122"/>
              </a:rPr>
              <a:t>             b</a:t>
            </a:r>
            <a:r>
              <a:rPr lang="en-US" altLang="zh-CN" sz="2000" baseline="-25000" dirty="0" smtClean="0">
                <a:ea typeface="宋体" pitchFamily="2" charset="-122"/>
              </a:rPr>
              <a:t>10</a:t>
            </a:r>
            <a:r>
              <a:rPr lang="en-US" altLang="zh-CN" sz="2000" dirty="0" smtClean="0">
                <a:ea typeface="宋体" pitchFamily="2" charset="-122"/>
              </a:rPr>
              <a:t>   b</a:t>
            </a:r>
            <a:r>
              <a:rPr lang="en-US" altLang="zh-CN" sz="2000" baseline="-25000" dirty="0" smtClean="0">
                <a:ea typeface="宋体" pitchFamily="2" charset="-122"/>
              </a:rPr>
              <a:t>11</a:t>
            </a:r>
          </a:p>
          <a:p>
            <a:pPr lvl="2">
              <a:lnSpc>
                <a:spcPct val="90000"/>
              </a:lnSpc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	</a:t>
            </a:r>
          </a:p>
          <a:p>
            <a:pPr lvl="2">
              <a:lnSpc>
                <a:spcPct val="90000"/>
              </a:lnSpc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			m</a:t>
            </a:r>
            <a:r>
              <a:rPr lang="en-US" altLang="zh-CN" sz="2000" baseline="-25000" dirty="0" smtClean="0">
                <a:ea typeface="宋体" pitchFamily="2" charset="-122"/>
              </a:rPr>
              <a:t>1</a:t>
            </a:r>
            <a:r>
              <a:rPr lang="en-US" altLang="zh-CN" sz="2000" dirty="0" smtClean="0">
                <a:ea typeface="宋体" pitchFamily="2" charset="-122"/>
              </a:rPr>
              <a:t>  + m</a:t>
            </a:r>
            <a:r>
              <a:rPr lang="en-US" altLang="zh-CN" sz="2000" baseline="-25000" dirty="0" smtClean="0">
                <a:ea typeface="宋体" pitchFamily="2" charset="-122"/>
              </a:rPr>
              <a:t>4</a:t>
            </a:r>
            <a:r>
              <a:rPr lang="en-US" altLang="zh-CN" sz="2000" dirty="0" smtClean="0">
                <a:ea typeface="宋体" pitchFamily="2" charset="-122"/>
              </a:rPr>
              <a:t>  - m</a:t>
            </a:r>
            <a:r>
              <a:rPr lang="en-US" altLang="zh-CN" sz="2000" baseline="-25000" dirty="0" smtClean="0">
                <a:ea typeface="宋体" pitchFamily="2" charset="-122"/>
              </a:rPr>
              <a:t>5 </a:t>
            </a:r>
            <a:r>
              <a:rPr lang="en-US" altLang="zh-CN" sz="2000" dirty="0" smtClean="0">
                <a:ea typeface="宋体" pitchFamily="2" charset="-122"/>
              </a:rPr>
              <a:t>+ m</a:t>
            </a:r>
            <a:r>
              <a:rPr lang="en-US" altLang="zh-CN" sz="2000" baseline="-25000" dirty="0" smtClean="0">
                <a:ea typeface="宋体" pitchFamily="2" charset="-122"/>
              </a:rPr>
              <a:t>7</a:t>
            </a:r>
            <a:r>
              <a:rPr lang="en-US" altLang="zh-CN" sz="2000" dirty="0" smtClean="0">
                <a:ea typeface="宋体" pitchFamily="2" charset="-122"/>
              </a:rPr>
              <a:t>                  m</a:t>
            </a:r>
            <a:r>
              <a:rPr lang="en-US" altLang="zh-CN" sz="2000" baseline="-25000" dirty="0" smtClean="0">
                <a:ea typeface="宋体" pitchFamily="2" charset="-122"/>
              </a:rPr>
              <a:t>3 </a:t>
            </a:r>
            <a:r>
              <a:rPr lang="en-US" altLang="zh-CN" sz="2000" dirty="0" smtClean="0">
                <a:ea typeface="宋体" pitchFamily="2" charset="-122"/>
              </a:rPr>
              <a:t>+ m</a:t>
            </a:r>
            <a:r>
              <a:rPr lang="en-US" altLang="zh-CN" sz="2000" baseline="-25000" dirty="0" smtClean="0">
                <a:ea typeface="宋体" pitchFamily="2" charset="-122"/>
              </a:rPr>
              <a:t>5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endParaRPr lang="en-US" altLang="zh-CN" sz="2000" baseline="-25000" dirty="0" smtClean="0">
              <a:ea typeface="宋体" pitchFamily="2" charset="-122"/>
            </a:endParaRPr>
          </a:p>
          <a:p>
            <a:pPr lvl="2">
              <a:lnSpc>
                <a:spcPct val="90000"/>
              </a:lnSpc>
              <a:buFontTx/>
              <a:buNone/>
              <a:defRPr/>
            </a:pPr>
            <a:r>
              <a:rPr lang="en-US" altLang="zh-CN" sz="2000" baseline="-25000" dirty="0" smtClean="0">
                <a:ea typeface="宋体" pitchFamily="2" charset="-122"/>
              </a:rPr>
              <a:t>                             </a:t>
            </a:r>
            <a:r>
              <a:rPr lang="en-US" altLang="zh-CN" sz="2000" dirty="0" smtClean="0">
                <a:ea typeface="宋体" pitchFamily="2" charset="-122"/>
              </a:rPr>
              <a:t>=                   </a:t>
            </a:r>
          </a:p>
          <a:p>
            <a:pPr lvl="2">
              <a:lnSpc>
                <a:spcPct val="90000"/>
              </a:lnSpc>
              <a:buFontTx/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                          m</a:t>
            </a:r>
            <a:r>
              <a:rPr lang="en-US" altLang="zh-CN" sz="2000" baseline="-25000" dirty="0" smtClean="0">
                <a:ea typeface="宋体" pitchFamily="2" charset="-122"/>
              </a:rPr>
              <a:t>2</a:t>
            </a:r>
            <a:r>
              <a:rPr lang="en-US" altLang="zh-CN" sz="2000" dirty="0" smtClean="0">
                <a:ea typeface="宋体" pitchFamily="2" charset="-122"/>
              </a:rPr>
              <a:t> + m</a:t>
            </a:r>
            <a:r>
              <a:rPr lang="en-US" altLang="zh-CN" sz="2000" baseline="-25000" dirty="0" smtClean="0">
                <a:ea typeface="宋体" pitchFamily="2" charset="-122"/>
              </a:rPr>
              <a:t>4                                    </a:t>
            </a:r>
            <a:r>
              <a:rPr lang="en-US" altLang="zh-CN" sz="2000" dirty="0" smtClean="0">
                <a:ea typeface="宋体" pitchFamily="2" charset="-122"/>
              </a:rPr>
              <a:t>m</a:t>
            </a:r>
            <a:r>
              <a:rPr lang="en-US" altLang="zh-CN" sz="2000" baseline="-25000" dirty="0" smtClean="0">
                <a:ea typeface="宋体" pitchFamily="2" charset="-122"/>
              </a:rPr>
              <a:t>1</a:t>
            </a:r>
            <a:r>
              <a:rPr lang="en-US" altLang="zh-CN" sz="2000" dirty="0" smtClean="0">
                <a:ea typeface="宋体" pitchFamily="2" charset="-122"/>
              </a:rPr>
              <a:t>   + m</a:t>
            </a:r>
            <a:r>
              <a:rPr lang="en-US" altLang="zh-CN" sz="2000" baseline="-25000" dirty="0" smtClean="0">
                <a:ea typeface="宋体" pitchFamily="2" charset="-122"/>
              </a:rPr>
              <a:t>3</a:t>
            </a:r>
            <a:r>
              <a:rPr lang="en-US" altLang="zh-CN" sz="2000" dirty="0" smtClean="0">
                <a:ea typeface="宋体" pitchFamily="2" charset="-122"/>
              </a:rPr>
              <a:t>  - m</a:t>
            </a:r>
            <a:r>
              <a:rPr lang="en-US" altLang="zh-CN" sz="2000" baseline="-25000" dirty="0" smtClean="0">
                <a:ea typeface="宋体" pitchFamily="2" charset="-122"/>
              </a:rPr>
              <a:t>2 </a:t>
            </a:r>
            <a:r>
              <a:rPr lang="en-US" altLang="zh-CN" sz="2000" dirty="0" smtClean="0">
                <a:ea typeface="宋体" pitchFamily="2" charset="-122"/>
              </a:rPr>
              <a:t>+ m</a:t>
            </a:r>
            <a:r>
              <a:rPr lang="en-US" altLang="zh-CN" sz="2000" baseline="-25000" dirty="0" smtClean="0">
                <a:ea typeface="宋体" pitchFamily="2" charset="-122"/>
              </a:rPr>
              <a:t>6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endParaRPr lang="en-US" altLang="zh-CN" sz="2000" baseline="-250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sz="2000" dirty="0" smtClean="0">
                <a:ea typeface="宋体" pitchFamily="2" charset="-122"/>
              </a:rPr>
              <a:t>m</a:t>
            </a:r>
            <a:r>
              <a:rPr lang="en-US" altLang="zh-CN" sz="2000" baseline="-25000" dirty="0" smtClean="0">
                <a:ea typeface="宋体" pitchFamily="2" charset="-122"/>
              </a:rPr>
              <a:t>1</a:t>
            </a:r>
            <a:r>
              <a:rPr lang="en-US" altLang="zh-CN" sz="2000" dirty="0" smtClean="0">
                <a:ea typeface="宋体" pitchFamily="2" charset="-122"/>
              </a:rPr>
              <a:t> = (a</a:t>
            </a:r>
            <a:r>
              <a:rPr lang="en-US" altLang="zh-CN" sz="2000" baseline="-25000" dirty="0" smtClean="0">
                <a:ea typeface="宋体" pitchFamily="2" charset="-122"/>
              </a:rPr>
              <a:t>00</a:t>
            </a:r>
            <a:r>
              <a:rPr lang="en-US" altLang="zh-CN" sz="2000" dirty="0" smtClean="0">
                <a:ea typeface="宋体" pitchFamily="2" charset="-122"/>
              </a:rPr>
              <a:t> + a</a:t>
            </a:r>
            <a:r>
              <a:rPr lang="en-US" altLang="zh-CN" sz="2000" baseline="-25000" dirty="0" smtClean="0">
                <a:ea typeface="宋体" pitchFamily="2" charset="-122"/>
              </a:rPr>
              <a:t>11</a:t>
            </a:r>
            <a:r>
              <a:rPr lang="en-US" altLang="zh-CN" sz="2000" dirty="0" smtClean="0">
                <a:ea typeface="宋体" pitchFamily="2" charset="-122"/>
              </a:rPr>
              <a:t>) </a:t>
            </a:r>
            <a:r>
              <a:rPr lang="en-US" altLang="zh-CN" sz="2000" dirty="0" smtClean="0">
                <a:solidFill>
                  <a:schemeClr val="hlink"/>
                </a:solidFill>
                <a:ea typeface="宋体" pitchFamily="2" charset="-122"/>
              </a:rPr>
              <a:t>*</a:t>
            </a:r>
            <a:r>
              <a:rPr lang="en-US" altLang="zh-CN" sz="2000" dirty="0" smtClean="0">
                <a:ea typeface="宋体" pitchFamily="2" charset="-122"/>
              </a:rPr>
              <a:t> (b</a:t>
            </a:r>
            <a:r>
              <a:rPr lang="en-US" altLang="zh-CN" sz="2000" baseline="-25000" dirty="0" smtClean="0">
                <a:ea typeface="宋体" pitchFamily="2" charset="-122"/>
              </a:rPr>
              <a:t>00</a:t>
            </a:r>
            <a:r>
              <a:rPr lang="en-US" altLang="zh-CN" sz="2000" dirty="0" smtClean="0">
                <a:ea typeface="宋体" pitchFamily="2" charset="-122"/>
              </a:rPr>
              <a:t> + b</a:t>
            </a:r>
            <a:r>
              <a:rPr lang="en-US" altLang="zh-CN" sz="2000" b="0" baseline="-25000" dirty="0" smtClean="0">
                <a:ea typeface="宋体" pitchFamily="2" charset="-122"/>
              </a:rPr>
              <a:t>11</a:t>
            </a:r>
            <a:r>
              <a:rPr lang="en-US" altLang="zh-CN" sz="2000" dirty="0" smtClean="0">
                <a:ea typeface="宋体" pitchFamily="2" charset="-122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000" dirty="0" smtClean="0">
                <a:ea typeface="宋体" pitchFamily="2" charset="-122"/>
              </a:rPr>
              <a:t>m</a:t>
            </a:r>
            <a:r>
              <a:rPr lang="en-US" altLang="zh-CN" sz="2000" baseline="-25000" dirty="0" smtClean="0">
                <a:ea typeface="宋体" pitchFamily="2" charset="-122"/>
              </a:rPr>
              <a:t>2</a:t>
            </a:r>
            <a:r>
              <a:rPr lang="en-US" altLang="zh-CN" sz="2000" dirty="0" smtClean="0">
                <a:ea typeface="宋体" pitchFamily="2" charset="-122"/>
              </a:rPr>
              <a:t> = (a</a:t>
            </a:r>
            <a:r>
              <a:rPr lang="en-US" altLang="zh-CN" sz="2000" baseline="-25000" dirty="0" smtClean="0">
                <a:ea typeface="宋体" pitchFamily="2" charset="-122"/>
              </a:rPr>
              <a:t>10</a:t>
            </a:r>
            <a:r>
              <a:rPr lang="en-US" altLang="zh-CN" sz="2000" dirty="0" smtClean="0">
                <a:ea typeface="宋体" pitchFamily="2" charset="-122"/>
              </a:rPr>
              <a:t> + a</a:t>
            </a:r>
            <a:r>
              <a:rPr lang="en-US" altLang="zh-CN" sz="2000" baseline="-25000" dirty="0" smtClean="0">
                <a:ea typeface="宋体" pitchFamily="2" charset="-122"/>
              </a:rPr>
              <a:t>11</a:t>
            </a:r>
            <a:r>
              <a:rPr lang="en-US" altLang="zh-CN" sz="2000" dirty="0" smtClean="0">
                <a:ea typeface="宋体" pitchFamily="2" charset="-122"/>
              </a:rPr>
              <a:t>) </a:t>
            </a:r>
            <a:r>
              <a:rPr lang="en-US" altLang="zh-CN" sz="2000" dirty="0" smtClean="0">
                <a:solidFill>
                  <a:schemeClr val="hlink"/>
                </a:solidFill>
                <a:ea typeface="宋体" pitchFamily="2" charset="-122"/>
              </a:rPr>
              <a:t>*</a:t>
            </a:r>
            <a:r>
              <a:rPr lang="en-US" altLang="zh-CN" sz="2000" dirty="0" smtClean="0">
                <a:ea typeface="宋体" pitchFamily="2" charset="-122"/>
              </a:rPr>
              <a:t> b</a:t>
            </a:r>
            <a:r>
              <a:rPr lang="en-US" altLang="zh-CN" sz="2000" baseline="-25000" dirty="0" smtClean="0">
                <a:ea typeface="宋体" pitchFamily="2" charset="-122"/>
              </a:rPr>
              <a:t>00</a:t>
            </a:r>
            <a:endParaRPr lang="en-US" altLang="zh-CN" sz="2000" b="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sz="2000" dirty="0" smtClean="0">
                <a:ea typeface="宋体" pitchFamily="2" charset="-122"/>
              </a:rPr>
              <a:t>m</a:t>
            </a:r>
            <a:r>
              <a:rPr lang="en-US" altLang="zh-CN" sz="2000" baseline="-25000" dirty="0" smtClean="0">
                <a:ea typeface="宋体" pitchFamily="2" charset="-122"/>
              </a:rPr>
              <a:t>3</a:t>
            </a:r>
            <a:r>
              <a:rPr lang="en-US" altLang="zh-CN" sz="2000" dirty="0" smtClean="0">
                <a:ea typeface="宋体" pitchFamily="2" charset="-122"/>
              </a:rPr>
              <a:t> = a</a:t>
            </a:r>
            <a:r>
              <a:rPr lang="en-US" altLang="zh-CN" sz="2000" baseline="-25000" dirty="0" smtClean="0">
                <a:ea typeface="宋体" pitchFamily="2" charset="-122"/>
              </a:rPr>
              <a:t>00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 smtClean="0">
                <a:solidFill>
                  <a:schemeClr val="hlink"/>
                </a:solidFill>
                <a:ea typeface="宋体" pitchFamily="2" charset="-122"/>
              </a:rPr>
              <a:t>*</a:t>
            </a:r>
            <a:r>
              <a:rPr lang="en-US" altLang="zh-CN" sz="2000" dirty="0" smtClean="0">
                <a:ea typeface="宋体" pitchFamily="2" charset="-122"/>
              </a:rPr>
              <a:t> (b</a:t>
            </a:r>
            <a:r>
              <a:rPr lang="en-US" altLang="zh-CN" sz="2000" baseline="-25000" dirty="0" smtClean="0">
                <a:ea typeface="宋体" pitchFamily="2" charset="-122"/>
              </a:rPr>
              <a:t>01</a:t>
            </a:r>
            <a:r>
              <a:rPr lang="en-US" altLang="zh-CN" sz="2000" dirty="0" smtClean="0">
                <a:ea typeface="宋体" pitchFamily="2" charset="-122"/>
              </a:rPr>
              <a:t> - b</a:t>
            </a:r>
            <a:r>
              <a:rPr lang="en-US" altLang="zh-CN" sz="2000" b="0" baseline="-25000" dirty="0" smtClean="0">
                <a:ea typeface="宋体" pitchFamily="2" charset="-122"/>
              </a:rPr>
              <a:t>11</a:t>
            </a:r>
            <a:r>
              <a:rPr lang="en-US" altLang="zh-CN" sz="2000" dirty="0" smtClean="0">
                <a:ea typeface="宋体" pitchFamily="2" charset="-122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000" dirty="0" smtClean="0">
                <a:ea typeface="宋体" pitchFamily="2" charset="-122"/>
              </a:rPr>
              <a:t>m</a:t>
            </a:r>
            <a:r>
              <a:rPr lang="en-US" altLang="zh-CN" sz="2000" baseline="-25000" dirty="0" smtClean="0">
                <a:ea typeface="宋体" pitchFamily="2" charset="-122"/>
              </a:rPr>
              <a:t>4</a:t>
            </a:r>
            <a:r>
              <a:rPr lang="en-US" altLang="zh-CN" sz="2000" dirty="0" smtClean="0">
                <a:ea typeface="宋体" pitchFamily="2" charset="-122"/>
              </a:rPr>
              <a:t> =  a</a:t>
            </a:r>
            <a:r>
              <a:rPr lang="en-US" altLang="zh-CN" sz="2000" baseline="-25000" dirty="0" smtClean="0">
                <a:ea typeface="宋体" pitchFamily="2" charset="-122"/>
              </a:rPr>
              <a:t>11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 smtClean="0">
                <a:solidFill>
                  <a:schemeClr val="hlink"/>
                </a:solidFill>
                <a:ea typeface="宋体" pitchFamily="2" charset="-122"/>
              </a:rPr>
              <a:t>*</a:t>
            </a:r>
            <a:r>
              <a:rPr lang="en-US" altLang="zh-CN" sz="2000" dirty="0" smtClean="0">
                <a:ea typeface="宋体" pitchFamily="2" charset="-122"/>
              </a:rPr>
              <a:t> (b</a:t>
            </a:r>
            <a:r>
              <a:rPr lang="en-US" altLang="zh-CN" sz="2000" baseline="-25000" dirty="0" smtClean="0">
                <a:ea typeface="宋体" pitchFamily="2" charset="-122"/>
              </a:rPr>
              <a:t>10</a:t>
            </a:r>
            <a:r>
              <a:rPr lang="en-US" altLang="zh-CN" sz="2000" dirty="0" smtClean="0">
                <a:ea typeface="宋体" pitchFamily="2" charset="-122"/>
              </a:rPr>
              <a:t> - b</a:t>
            </a:r>
            <a:r>
              <a:rPr lang="en-US" altLang="zh-CN" sz="2000" b="0" baseline="-25000" dirty="0" smtClean="0">
                <a:ea typeface="宋体" pitchFamily="2" charset="-122"/>
              </a:rPr>
              <a:t>00</a:t>
            </a:r>
            <a:r>
              <a:rPr lang="en-US" altLang="zh-CN" sz="2000" dirty="0" smtClean="0">
                <a:ea typeface="宋体" pitchFamily="2" charset="-122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000" dirty="0" smtClean="0">
                <a:ea typeface="宋体" pitchFamily="2" charset="-122"/>
              </a:rPr>
              <a:t>m</a:t>
            </a:r>
            <a:r>
              <a:rPr lang="en-US" altLang="zh-CN" sz="2000" baseline="-25000" dirty="0" smtClean="0">
                <a:ea typeface="宋体" pitchFamily="2" charset="-122"/>
              </a:rPr>
              <a:t>5</a:t>
            </a:r>
            <a:r>
              <a:rPr lang="en-US" altLang="zh-CN" sz="2000" dirty="0" smtClean="0">
                <a:ea typeface="宋体" pitchFamily="2" charset="-122"/>
              </a:rPr>
              <a:t> = (a</a:t>
            </a:r>
            <a:r>
              <a:rPr lang="en-US" altLang="zh-CN" sz="2000" baseline="-25000" dirty="0" smtClean="0">
                <a:ea typeface="宋体" pitchFamily="2" charset="-122"/>
              </a:rPr>
              <a:t>00</a:t>
            </a:r>
            <a:r>
              <a:rPr lang="en-US" altLang="zh-CN" sz="2000" dirty="0" smtClean="0">
                <a:ea typeface="宋体" pitchFamily="2" charset="-122"/>
              </a:rPr>
              <a:t> + a</a:t>
            </a:r>
            <a:r>
              <a:rPr lang="en-US" altLang="zh-CN" sz="2000" baseline="-25000" dirty="0" smtClean="0">
                <a:ea typeface="宋体" pitchFamily="2" charset="-122"/>
              </a:rPr>
              <a:t>01</a:t>
            </a:r>
            <a:r>
              <a:rPr lang="en-US" altLang="zh-CN" sz="2000" dirty="0" smtClean="0">
                <a:ea typeface="宋体" pitchFamily="2" charset="-122"/>
              </a:rPr>
              <a:t>) </a:t>
            </a:r>
            <a:r>
              <a:rPr lang="en-US" altLang="zh-CN" sz="2000" dirty="0" smtClean="0">
                <a:solidFill>
                  <a:schemeClr val="hlink"/>
                </a:solidFill>
                <a:ea typeface="宋体" pitchFamily="2" charset="-122"/>
              </a:rPr>
              <a:t>*</a:t>
            </a:r>
            <a:r>
              <a:rPr lang="en-US" altLang="zh-CN" sz="2000" dirty="0" smtClean="0">
                <a:ea typeface="宋体" pitchFamily="2" charset="-122"/>
              </a:rPr>
              <a:t> b</a:t>
            </a:r>
            <a:r>
              <a:rPr lang="en-US" altLang="zh-CN" sz="2000" b="0" baseline="-25000" dirty="0" smtClean="0">
                <a:ea typeface="宋体" pitchFamily="2" charset="-122"/>
              </a:rPr>
              <a:t>11</a:t>
            </a:r>
            <a:endParaRPr lang="en-US" altLang="zh-CN" sz="2000" b="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sz="2000" dirty="0" smtClean="0">
                <a:ea typeface="宋体" pitchFamily="2" charset="-122"/>
              </a:rPr>
              <a:t>m</a:t>
            </a:r>
            <a:r>
              <a:rPr lang="en-US" altLang="zh-CN" sz="2000" baseline="-25000" dirty="0" smtClean="0">
                <a:ea typeface="宋体" pitchFamily="2" charset="-122"/>
              </a:rPr>
              <a:t>6</a:t>
            </a:r>
            <a:r>
              <a:rPr lang="en-US" altLang="zh-CN" sz="2000" dirty="0" smtClean="0">
                <a:ea typeface="宋体" pitchFamily="2" charset="-122"/>
              </a:rPr>
              <a:t> = (a</a:t>
            </a:r>
            <a:r>
              <a:rPr lang="en-US" altLang="zh-CN" sz="2000" baseline="-25000" dirty="0" smtClean="0">
                <a:ea typeface="宋体" pitchFamily="2" charset="-122"/>
              </a:rPr>
              <a:t>10</a:t>
            </a:r>
            <a:r>
              <a:rPr lang="en-US" altLang="zh-CN" sz="2000" dirty="0" smtClean="0">
                <a:ea typeface="宋体" pitchFamily="2" charset="-122"/>
              </a:rPr>
              <a:t> - a</a:t>
            </a:r>
            <a:r>
              <a:rPr lang="en-US" altLang="zh-CN" sz="2000" baseline="-25000" dirty="0" smtClean="0">
                <a:ea typeface="宋体" pitchFamily="2" charset="-122"/>
              </a:rPr>
              <a:t>00</a:t>
            </a:r>
            <a:r>
              <a:rPr lang="en-US" altLang="zh-CN" sz="2000" dirty="0" smtClean="0">
                <a:ea typeface="宋体" pitchFamily="2" charset="-122"/>
              </a:rPr>
              <a:t>) </a:t>
            </a:r>
            <a:r>
              <a:rPr lang="en-US" altLang="zh-CN" sz="2000" dirty="0" smtClean="0">
                <a:solidFill>
                  <a:schemeClr val="hlink"/>
                </a:solidFill>
                <a:ea typeface="宋体" pitchFamily="2" charset="-122"/>
              </a:rPr>
              <a:t>*</a:t>
            </a:r>
            <a:r>
              <a:rPr lang="en-US" altLang="zh-CN" sz="2000" dirty="0" smtClean="0">
                <a:ea typeface="宋体" pitchFamily="2" charset="-122"/>
              </a:rPr>
              <a:t> (b</a:t>
            </a:r>
            <a:r>
              <a:rPr lang="en-US" altLang="zh-CN" sz="2000" baseline="-25000" dirty="0" smtClean="0">
                <a:ea typeface="宋体" pitchFamily="2" charset="-122"/>
              </a:rPr>
              <a:t>00</a:t>
            </a:r>
            <a:r>
              <a:rPr lang="en-US" altLang="zh-CN" sz="2000" dirty="0" smtClean="0">
                <a:ea typeface="宋体" pitchFamily="2" charset="-122"/>
              </a:rPr>
              <a:t> + b</a:t>
            </a:r>
            <a:r>
              <a:rPr lang="en-US" altLang="zh-CN" sz="2000" b="0" baseline="-25000" dirty="0" smtClean="0">
                <a:ea typeface="宋体" pitchFamily="2" charset="-122"/>
              </a:rPr>
              <a:t>01</a:t>
            </a:r>
            <a:r>
              <a:rPr lang="en-US" altLang="zh-CN" sz="2000" dirty="0" smtClean="0">
                <a:ea typeface="宋体" pitchFamily="2" charset="-122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000" dirty="0" smtClean="0">
                <a:ea typeface="宋体" pitchFamily="2" charset="-122"/>
              </a:rPr>
              <a:t>m</a:t>
            </a:r>
            <a:r>
              <a:rPr lang="en-US" altLang="zh-CN" sz="2000" baseline="-25000" dirty="0" smtClean="0">
                <a:ea typeface="宋体" pitchFamily="2" charset="-122"/>
              </a:rPr>
              <a:t>7</a:t>
            </a:r>
            <a:r>
              <a:rPr lang="en-US" altLang="zh-CN" sz="2000" dirty="0" smtClean="0">
                <a:ea typeface="宋体" pitchFamily="2" charset="-122"/>
              </a:rPr>
              <a:t> = (a</a:t>
            </a:r>
            <a:r>
              <a:rPr lang="en-US" altLang="zh-CN" sz="2000" baseline="-25000" dirty="0" smtClean="0">
                <a:ea typeface="宋体" pitchFamily="2" charset="-122"/>
              </a:rPr>
              <a:t>01</a:t>
            </a:r>
            <a:r>
              <a:rPr lang="en-US" altLang="zh-CN" sz="2000" dirty="0" smtClean="0">
                <a:ea typeface="宋体" pitchFamily="2" charset="-122"/>
              </a:rPr>
              <a:t> - a</a:t>
            </a:r>
            <a:r>
              <a:rPr lang="en-US" altLang="zh-CN" sz="2000" baseline="-25000" dirty="0" smtClean="0">
                <a:ea typeface="宋体" pitchFamily="2" charset="-122"/>
              </a:rPr>
              <a:t>11</a:t>
            </a:r>
            <a:r>
              <a:rPr lang="en-US" altLang="zh-CN" sz="2000" dirty="0" smtClean="0">
                <a:ea typeface="宋体" pitchFamily="2" charset="-122"/>
              </a:rPr>
              <a:t>) </a:t>
            </a:r>
            <a:r>
              <a:rPr lang="en-US" altLang="zh-CN" sz="2000" dirty="0" smtClean="0">
                <a:solidFill>
                  <a:schemeClr val="hlink"/>
                </a:solidFill>
                <a:ea typeface="宋体" pitchFamily="2" charset="-122"/>
              </a:rPr>
              <a:t>*</a:t>
            </a:r>
            <a:r>
              <a:rPr lang="en-US" altLang="zh-CN" sz="2000" dirty="0" smtClean="0">
                <a:ea typeface="宋体" pitchFamily="2" charset="-122"/>
              </a:rPr>
              <a:t> (b</a:t>
            </a:r>
            <a:r>
              <a:rPr lang="en-US" altLang="zh-CN" sz="2000" baseline="-25000" dirty="0" smtClean="0">
                <a:ea typeface="宋体" pitchFamily="2" charset="-122"/>
              </a:rPr>
              <a:t>10</a:t>
            </a:r>
            <a:r>
              <a:rPr lang="en-US" altLang="zh-CN" sz="2000" dirty="0" smtClean="0">
                <a:ea typeface="宋体" pitchFamily="2" charset="-122"/>
              </a:rPr>
              <a:t> + b</a:t>
            </a:r>
            <a:r>
              <a:rPr lang="en-US" altLang="zh-CN" sz="2000" b="0" baseline="-25000" dirty="0" smtClean="0">
                <a:ea typeface="宋体" pitchFamily="2" charset="-122"/>
              </a:rPr>
              <a:t>11</a:t>
            </a:r>
            <a:r>
              <a:rPr lang="en-US" altLang="zh-CN" sz="2000" dirty="0" smtClean="0">
                <a:ea typeface="宋体" pitchFamily="2" charset="-122"/>
              </a:rPr>
              <a:t>)                        			</a:t>
            </a:r>
          </a:p>
        </p:txBody>
      </p:sp>
      <p:sp>
        <p:nvSpPr>
          <p:cNvPr id="29700" name="AutoShape 4"/>
          <p:cNvSpPr>
            <a:spLocks noChangeArrowheads="1"/>
          </p:cNvSpPr>
          <p:nvPr/>
        </p:nvSpPr>
        <p:spPr bwMode="auto">
          <a:xfrm>
            <a:off x="1143000" y="1828800"/>
            <a:ext cx="1219200" cy="914400"/>
          </a:xfrm>
          <a:prstGeom prst="bracketPair">
            <a:avLst>
              <a:gd name="adj" fmla="val 16667"/>
            </a:avLst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9701" name="AutoShape 5"/>
          <p:cNvSpPr>
            <a:spLocks noChangeArrowheads="1"/>
          </p:cNvSpPr>
          <p:nvPr/>
        </p:nvSpPr>
        <p:spPr bwMode="auto">
          <a:xfrm>
            <a:off x="4495800" y="1828800"/>
            <a:ext cx="1219200" cy="914400"/>
          </a:xfrm>
          <a:prstGeom prst="bracketPair">
            <a:avLst>
              <a:gd name="adj" fmla="val 16667"/>
            </a:avLst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9702" name="AutoShape 6"/>
          <p:cNvSpPr>
            <a:spLocks noChangeArrowheads="1"/>
          </p:cNvSpPr>
          <p:nvPr/>
        </p:nvSpPr>
        <p:spPr bwMode="auto">
          <a:xfrm>
            <a:off x="2819400" y="1828800"/>
            <a:ext cx="1219200" cy="914400"/>
          </a:xfrm>
          <a:prstGeom prst="bracketPair">
            <a:avLst>
              <a:gd name="adj" fmla="val 16667"/>
            </a:avLst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9703" name="AutoShape 7"/>
          <p:cNvSpPr>
            <a:spLocks noChangeArrowheads="1"/>
          </p:cNvSpPr>
          <p:nvPr/>
        </p:nvSpPr>
        <p:spPr bwMode="auto">
          <a:xfrm>
            <a:off x="2819400" y="3124200"/>
            <a:ext cx="5181600" cy="914400"/>
          </a:xfrm>
          <a:prstGeom prst="bracketPair">
            <a:avLst>
              <a:gd name="adj" fmla="val 16667"/>
            </a:avLst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5029200" y="4927600"/>
            <a:ext cx="2362200" cy="40011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CN" sz="2000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7 multiplications</a:t>
            </a:r>
            <a:endParaRPr lang="en-CA" altLang="zh-CN" sz="2000" dirty="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5029200" y="5486400"/>
            <a:ext cx="1828800" cy="396875"/>
          </a:xfrm>
          <a:prstGeom prst="rect">
            <a:avLst/>
          </a:prstGeom>
          <a:solidFill>
            <a:srgbClr val="D5E7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CN" sz="2000" dirty="0">
                <a:latin typeface="Tahoma" panose="020B0604030504040204" pitchFamily="34" charset="0"/>
                <a:ea typeface="宋体" panose="02010600030101010101" pitchFamily="2" charset="-122"/>
              </a:rPr>
              <a:t>18 additions</a:t>
            </a:r>
            <a:endParaRPr lang="en-CA" altLang="zh-CN" sz="20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38200" y="381000"/>
            <a:ext cx="7081838" cy="6477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应用：</a:t>
            </a:r>
            <a:r>
              <a:rPr lang="en-US" altLang="zh-CN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Strassen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矩阵乘法</a:t>
            </a:r>
          </a:p>
        </p:txBody>
      </p:sp>
    </p:spTree>
    <p:extLst>
      <p:ext uri="{BB962C8B-B14F-4D97-AF65-F5344CB8AC3E}">
        <p14:creationId xmlns:p14="http://schemas.microsoft.com/office/powerpoint/2010/main" val="143101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FD68FF7E-F883-4533-AEF9-1AB8D301A20C}" type="slidenum">
              <a:rPr lang="en-US" altLang="zh-CN" sz="140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53</a:t>
            </a:fld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901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549275"/>
            <a:ext cx="7081838" cy="6477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应用：</a:t>
            </a:r>
            <a:r>
              <a:rPr lang="en-US" altLang="zh-CN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Strassen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矩阵乘法</a:t>
            </a:r>
          </a:p>
        </p:txBody>
      </p:sp>
      <p:sp>
        <p:nvSpPr>
          <p:cNvPr id="81924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611188" y="1412875"/>
            <a:ext cx="8066087" cy="4498975"/>
          </a:xfrm>
        </p:spPr>
        <p:txBody>
          <a:bodyPr/>
          <a:lstStyle/>
          <a:p>
            <a:pPr eaLnBrk="1" hangingPunct="1"/>
            <a:r>
              <a:rPr lang="zh-CN" altLang="zh-CN" sz="2400" smtClean="0"/>
              <a:t>传统方法</a:t>
            </a:r>
            <a:r>
              <a:rPr lang="zh-CN" altLang="en-US" sz="2400" smtClean="0"/>
              <a:t>：</a:t>
            </a:r>
            <a:r>
              <a:rPr lang="en-US" altLang="zh-CN" sz="2400" smtClean="0"/>
              <a:t>O(</a:t>
            </a:r>
            <a:r>
              <a:rPr lang="en-US" altLang="zh-CN" sz="2400" i="1" smtClean="0"/>
              <a:t>n</a:t>
            </a:r>
            <a:r>
              <a:rPr lang="en-US" altLang="zh-CN" sz="2400" baseline="30000" smtClean="0"/>
              <a:t>3</a:t>
            </a:r>
            <a:r>
              <a:rPr lang="en-US" altLang="zh-CN" sz="2400" smtClean="0"/>
              <a:t>)</a:t>
            </a:r>
          </a:p>
          <a:p>
            <a:pPr eaLnBrk="1" hangingPunct="1"/>
            <a:r>
              <a:rPr lang="zh-CN" altLang="en-US" sz="2400" smtClean="0">
                <a:sym typeface="Wingdings" panose="05000000000000000000" pitchFamily="2" charset="2"/>
              </a:rPr>
              <a:t>分治法</a:t>
            </a:r>
            <a:r>
              <a:rPr lang="en-US" altLang="zh-CN" sz="2400" smtClean="0">
                <a:sym typeface="Wingdings" panose="05000000000000000000" pitchFamily="2" charset="2"/>
              </a:rPr>
              <a:t>:</a:t>
            </a:r>
          </a:p>
          <a:p>
            <a:pPr lvl="1" eaLnBrk="1" hangingPunct="1"/>
            <a:r>
              <a:rPr lang="en-US" altLang="en-US" sz="2000" smtClean="0"/>
              <a:t>将矩阵A，B和C中每一矩阵都分块成4个大小相等的子矩阵。由此可将方程C=AB重写为：</a:t>
            </a:r>
            <a:endParaRPr lang="zh-CN" altLang="en-US" sz="2000" smtClean="0"/>
          </a:p>
        </p:txBody>
      </p:sp>
      <p:graphicFrame>
        <p:nvGraphicFramePr>
          <p:cNvPr id="81925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298575" y="3100388"/>
          <a:ext cx="6002338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306" name="公式" r:id="rId4" imgW="2222500" imgH="482600" progId="Equation.3">
                  <p:embed/>
                </p:oleObj>
              </mc:Choice>
              <mc:Fallback>
                <p:oleObj name="公式" r:id="rId4" imgW="2222500" imgH="482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575" y="3100388"/>
                        <a:ext cx="6002338" cy="1381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539750" y="4581525"/>
            <a:ext cx="77724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由此可得：</a:t>
            </a:r>
          </a:p>
        </p:txBody>
      </p:sp>
      <p:grpSp>
        <p:nvGrpSpPr>
          <p:cNvPr id="81927" name="Group 7"/>
          <p:cNvGrpSpPr>
            <a:grpSpLocks/>
          </p:cNvGrpSpPr>
          <p:nvPr/>
        </p:nvGrpSpPr>
        <p:grpSpPr bwMode="auto">
          <a:xfrm>
            <a:off x="2268538" y="4508500"/>
            <a:ext cx="3743325" cy="1843088"/>
            <a:chOff x="0" y="0"/>
            <a:chExt cx="858" cy="552"/>
          </a:xfrm>
        </p:grpSpPr>
        <p:graphicFrame>
          <p:nvGraphicFramePr>
            <p:cNvPr id="81928" name="Object 8"/>
            <p:cNvGraphicFramePr>
              <a:graphicFrameLocks noChangeAspect="1"/>
            </p:cNvGraphicFramePr>
            <p:nvPr/>
          </p:nvGraphicFramePr>
          <p:xfrm>
            <a:off x="0" y="0"/>
            <a:ext cx="822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5307" name="公式" r:id="rId6" imgW="1307532" imgH="215806" progId="Equation.3">
                    <p:embed/>
                  </p:oleObj>
                </mc:Choice>
                <mc:Fallback>
                  <p:oleObj name="公式" r:id="rId6" imgW="1307532" imgH="215806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822" cy="1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29" name="Object 9"/>
            <p:cNvGraphicFramePr>
              <a:graphicFrameLocks noChangeAspect="1"/>
            </p:cNvGraphicFramePr>
            <p:nvPr/>
          </p:nvGraphicFramePr>
          <p:xfrm>
            <a:off x="0" y="138"/>
            <a:ext cx="840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5308" name="公式" r:id="rId8" imgW="1333500" imgH="215900" progId="Equation.3">
                    <p:embed/>
                  </p:oleObj>
                </mc:Choice>
                <mc:Fallback>
                  <p:oleObj name="公式" r:id="rId8" imgW="1333500" imgH="21590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38"/>
                          <a:ext cx="840" cy="1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30" name="Object 10"/>
            <p:cNvGraphicFramePr>
              <a:graphicFrameLocks noChangeAspect="1"/>
            </p:cNvGraphicFramePr>
            <p:nvPr/>
          </p:nvGraphicFramePr>
          <p:xfrm>
            <a:off x="0" y="276"/>
            <a:ext cx="840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5309" name="公式" r:id="rId10" imgW="1333500" imgH="215900" progId="Equation.3">
                    <p:embed/>
                  </p:oleObj>
                </mc:Choice>
                <mc:Fallback>
                  <p:oleObj name="公式" r:id="rId10" imgW="1333500" imgH="21590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76"/>
                          <a:ext cx="840" cy="1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31" name="Object 11"/>
            <p:cNvGraphicFramePr>
              <a:graphicFrameLocks noChangeAspect="1"/>
            </p:cNvGraphicFramePr>
            <p:nvPr/>
          </p:nvGraphicFramePr>
          <p:xfrm>
            <a:off x="0" y="414"/>
            <a:ext cx="858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5310" name="公式" r:id="rId12" imgW="1358310" imgH="215806" progId="Equation.3">
                    <p:embed/>
                  </p:oleObj>
                </mc:Choice>
                <mc:Fallback>
                  <p:oleObj name="公式" r:id="rId12" imgW="1358310" imgH="215806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14"/>
                          <a:ext cx="858" cy="1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52468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EDBA03F3-D8D8-4C76-BEF3-1858F3C9E2A6}" type="slidenum">
              <a:rPr lang="en-US" altLang="zh-CN" sz="140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54</a:t>
            </a:fld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931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549275"/>
            <a:ext cx="7081838" cy="6477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Strassen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矩阵乘法</a:t>
            </a:r>
          </a:p>
        </p:txBody>
      </p:sp>
      <p:sp>
        <p:nvSpPr>
          <p:cNvPr id="83972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611188" y="1412875"/>
            <a:ext cx="8283575" cy="503238"/>
          </a:xfrm>
        </p:spPr>
        <p:txBody>
          <a:bodyPr/>
          <a:lstStyle/>
          <a:p>
            <a:pPr eaLnBrk="1" hangingPunct="1"/>
            <a:r>
              <a:rPr lang="zh-CN" altLang="en-US" sz="2000" dirty="0" smtClean="0">
                <a:ea typeface="楷体_GB2312" pitchFamily="49" charset="-122"/>
              </a:rPr>
              <a:t>为了降低时间复杂度，必须减少</a:t>
            </a:r>
            <a:r>
              <a:rPr lang="zh-CN" altLang="en-US" sz="2000" b="1" dirty="0" smtClean="0">
                <a:solidFill>
                  <a:srgbClr val="FF0000"/>
                </a:solidFill>
                <a:ea typeface="楷体_GB2312" pitchFamily="49" charset="-122"/>
              </a:rPr>
              <a:t>乘法</a:t>
            </a:r>
            <a:r>
              <a:rPr lang="zh-CN" altLang="en-US" sz="2000" dirty="0" smtClean="0">
                <a:ea typeface="楷体_GB2312" pitchFamily="49" charset="-122"/>
              </a:rPr>
              <a:t>的次数。</a:t>
            </a:r>
          </a:p>
        </p:txBody>
      </p:sp>
      <p:graphicFrame>
        <p:nvGraphicFramePr>
          <p:cNvPr id="83973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071563" y="1827213"/>
          <a:ext cx="5253037" cy="120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722" name="公式" r:id="rId4" imgW="2222500" imgH="482600" progId="Equation.3">
                  <p:embed/>
                </p:oleObj>
              </mc:Choice>
              <mc:Fallback>
                <p:oleObj name="公式" r:id="rId4" imgW="2222500" imgH="482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1827213"/>
                        <a:ext cx="5253037" cy="1208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3974" name="Group 6"/>
          <p:cNvGrpSpPr>
            <a:grpSpLocks/>
          </p:cNvGrpSpPr>
          <p:nvPr/>
        </p:nvGrpSpPr>
        <p:grpSpPr bwMode="auto">
          <a:xfrm>
            <a:off x="323850" y="3284538"/>
            <a:ext cx="3311525" cy="2808287"/>
            <a:chOff x="0" y="1665"/>
            <a:chExt cx="1104" cy="990"/>
          </a:xfrm>
        </p:grpSpPr>
        <p:graphicFrame>
          <p:nvGraphicFramePr>
            <p:cNvPr id="83981" name="Object 7"/>
            <p:cNvGraphicFramePr>
              <a:graphicFrameLocks noChangeAspect="1"/>
            </p:cNvGraphicFramePr>
            <p:nvPr/>
          </p:nvGraphicFramePr>
          <p:xfrm>
            <a:off x="0" y="1665"/>
            <a:ext cx="798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6723" name="公式" r:id="rId6" imgW="1269449" imgH="215806" progId="Equation.3">
                    <p:embed/>
                  </p:oleObj>
                </mc:Choice>
                <mc:Fallback>
                  <p:oleObj name="公式" r:id="rId6" imgW="1269449" imgH="215806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665"/>
                          <a:ext cx="798" cy="1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982" name="Object 8"/>
            <p:cNvGraphicFramePr>
              <a:graphicFrameLocks noChangeAspect="1"/>
            </p:cNvGraphicFramePr>
            <p:nvPr/>
          </p:nvGraphicFramePr>
          <p:xfrm>
            <a:off x="0" y="1803"/>
            <a:ext cx="798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6724" name="公式" r:id="rId8" imgW="1269449" imgH="215806" progId="Equation.3">
                    <p:embed/>
                  </p:oleObj>
                </mc:Choice>
                <mc:Fallback>
                  <p:oleObj name="公式" r:id="rId8" imgW="1269449" imgH="215806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803"/>
                          <a:ext cx="798" cy="1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983" name="Object 9"/>
            <p:cNvGraphicFramePr>
              <a:graphicFrameLocks noChangeAspect="1"/>
            </p:cNvGraphicFramePr>
            <p:nvPr/>
          </p:nvGraphicFramePr>
          <p:xfrm>
            <a:off x="0" y="1941"/>
            <a:ext cx="79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6725" name="公式" r:id="rId10" imgW="1270000" imgH="228600" progId="Equation.3">
                    <p:embed/>
                  </p:oleObj>
                </mc:Choice>
                <mc:Fallback>
                  <p:oleObj name="公式" r:id="rId10" imgW="1270000" imgH="22860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941"/>
                          <a:ext cx="798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984" name="Object 10"/>
            <p:cNvGraphicFramePr>
              <a:graphicFrameLocks noChangeAspect="1"/>
            </p:cNvGraphicFramePr>
            <p:nvPr/>
          </p:nvGraphicFramePr>
          <p:xfrm>
            <a:off x="0" y="2085"/>
            <a:ext cx="810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6726" name="公式" r:id="rId12" imgW="1282700" imgH="215900" progId="Equation.3">
                    <p:embed/>
                  </p:oleObj>
                </mc:Choice>
                <mc:Fallback>
                  <p:oleObj name="公式" r:id="rId12" imgW="1282700" imgH="21590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085"/>
                          <a:ext cx="810" cy="1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985" name="Object 11"/>
            <p:cNvGraphicFramePr>
              <a:graphicFrameLocks noChangeAspect="1"/>
            </p:cNvGraphicFramePr>
            <p:nvPr/>
          </p:nvGraphicFramePr>
          <p:xfrm>
            <a:off x="0" y="2223"/>
            <a:ext cx="109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6727" name="公式" r:id="rId14" imgW="1739900" imgH="228600" progId="Equation.3">
                    <p:embed/>
                  </p:oleObj>
                </mc:Choice>
                <mc:Fallback>
                  <p:oleObj name="公式" r:id="rId14" imgW="1739900" imgH="22860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223"/>
                          <a:ext cx="1098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986" name="Object 12"/>
            <p:cNvGraphicFramePr>
              <a:graphicFrameLocks noChangeAspect="1"/>
            </p:cNvGraphicFramePr>
            <p:nvPr/>
          </p:nvGraphicFramePr>
          <p:xfrm>
            <a:off x="0" y="2367"/>
            <a:ext cx="110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6728" name="公式" r:id="rId16" imgW="1752600" imgH="228600" progId="Equation.3">
                    <p:embed/>
                  </p:oleObj>
                </mc:Choice>
                <mc:Fallback>
                  <p:oleObj name="公式" r:id="rId16" imgW="1752600" imgH="22860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367"/>
                          <a:ext cx="1104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987" name="Object 13"/>
            <p:cNvGraphicFramePr>
              <a:graphicFrameLocks noChangeAspect="1"/>
            </p:cNvGraphicFramePr>
            <p:nvPr/>
          </p:nvGraphicFramePr>
          <p:xfrm>
            <a:off x="0" y="2511"/>
            <a:ext cx="108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6729" name="公式" r:id="rId18" imgW="1714500" imgH="228600" progId="Equation.3">
                    <p:embed/>
                  </p:oleObj>
                </mc:Choice>
                <mc:Fallback>
                  <p:oleObj name="公式" r:id="rId18" imgW="1714500" imgH="22860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511"/>
                          <a:ext cx="1080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3975" name="Group 14"/>
          <p:cNvGrpSpPr>
            <a:grpSpLocks/>
          </p:cNvGrpSpPr>
          <p:nvPr/>
        </p:nvGrpSpPr>
        <p:grpSpPr bwMode="auto">
          <a:xfrm>
            <a:off x="4859338" y="3429000"/>
            <a:ext cx="3168650" cy="2232025"/>
            <a:chOff x="0" y="1875"/>
            <a:chExt cx="1062" cy="570"/>
          </a:xfrm>
        </p:grpSpPr>
        <p:graphicFrame>
          <p:nvGraphicFramePr>
            <p:cNvPr id="83977" name="Object 15"/>
            <p:cNvGraphicFramePr>
              <a:graphicFrameLocks noChangeAspect="1"/>
            </p:cNvGraphicFramePr>
            <p:nvPr/>
          </p:nvGraphicFramePr>
          <p:xfrm>
            <a:off x="0" y="1875"/>
            <a:ext cx="106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6730" name="公式" r:id="rId20" imgW="1689100" imgH="228600" progId="Equation.3">
                    <p:embed/>
                  </p:oleObj>
                </mc:Choice>
                <mc:Fallback>
                  <p:oleObj name="公式" r:id="rId20" imgW="1689100" imgH="22860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875"/>
                          <a:ext cx="1062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978" name="Object 16"/>
            <p:cNvGraphicFramePr>
              <a:graphicFrameLocks noChangeAspect="1"/>
            </p:cNvGraphicFramePr>
            <p:nvPr/>
          </p:nvGraphicFramePr>
          <p:xfrm>
            <a:off x="0" y="2019"/>
            <a:ext cx="606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6731" name="公式" r:id="rId22" imgW="964781" imgH="215806" progId="Equation.3">
                    <p:embed/>
                  </p:oleObj>
                </mc:Choice>
                <mc:Fallback>
                  <p:oleObj name="公式" r:id="rId22" imgW="964781" imgH="215806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019"/>
                          <a:ext cx="606" cy="1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979" name="Object 17"/>
            <p:cNvGraphicFramePr>
              <a:graphicFrameLocks noChangeAspect="1"/>
            </p:cNvGraphicFramePr>
            <p:nvPr/>
          </p:nvGraphicFramePr>
          <p:xfrm>
            <a:off x="0" y="2157"/>
            <a:ext cx="61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6732" name="公式" r:id="rId24" imgW="977900" imgH="228600" progId="Equation.3">
                    <p:embed/>
                  </p:oleObj>
                </mc:Choice>
                <mc:Fallback>
                  <p:oleObj name="公式" r:id="rId24" imgW="977900" imgH="228600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157"/>
                          <a:ext cx="618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980" name="Object 18"/>
            <p:cNvGraphicFramePr>
              <a:graphicFrameLocks noChangeAspect="1"/>
            </p:cNvGraphicFramePr>
            <p:nvPr/>
          </p:nvGraphicFramePr>
          <p:xfrm>
            <a:off x="0" y="2301"/>
            <a:ext cx="106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6733" name="公式" r:id="rId26" imgW="1689100" imgH="228600" progId="Equation.3">
                    <p:embed/>
                  </p:oleObj>
                </mc:Choice>
                <mc:Fallback>
                  <p:oleObj name="公式" r:id="rId26" imgW="1689100" imgH="228600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301"/>
                          <a:ext cx="1062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3976" name="AutoShape 19"/>
          <p:cNvSpPr>
            <a:spLocks noChangeArrowheads="1"/>
          </p:cNvSpPr>
          <p:nvPr/>
        </p:nvSpPr>
        <p:spPr bwMode="auto">
          <a:xfrm>
            <a:off x="3779838" y="4365625"/>
            <a:ext cx="576262" cy="288925"/>
          </a:xfrm>
          <a:prstGeom prst="rightArrow">
            <a:avLst>
              <a:gd name="adj1" fmla="val 50000"/>
              <a:gd name="adj2" fmla="val 49863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18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8243888" y="6337300"/>
            <a:ext cx="595312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7B42972A-9E31-447F-912A-1BDA004B6746}" type="slidenum">
              <a:rPr lang="en-US" altLang="zh-CN" sz="140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55</a:t>
            </a:fld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962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0825" y="476250"/>
            <a:ext cx="7081838" cy="7207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Strassen</a:t>
            </a:r>
            <a:r>
              <a:rPr lang="zh-CN" alt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矩阵乘法</a:t>
            </a:r>
          </a:p>
        </p:txBody>
      </p:sp>
      <p:sp>
        <p:nvSpPr>
          <p:cNvPr id="86020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188" y="1412875"/>
            <a:ext cx="8153400" cy="4498975"/>
          </a:xfrm>
        </p:spPr>
        <p:txBody>
          <a:bodyPr/>
          <a:lstStyle/>
          <a:p>
            <a:pPr eaLnBrk="1" hangingPunct="1"/>
            <a:r>
              <a:rPr lang="zh-CN" altLang="en-US" sz="2400" b="1" dirty="0" smtClean="0">
                <a:latin typeface="Times New Roman" panose="02020603050405020304" pitchFamily="18" charset="0"/>
              </a:rPr>
              <a:t>时间的递推关系式</a:t>
            </a:r>
          </a:p>
          <a:p>
            <a:pPr lvl="1" eaLnBrk="1" hangingPunct="1"/>
            <a:r>
              <a:rPr lang="zh-CN" altLang="en-US" sz="2000" b="1" dirty="0" smtClean="0">
                <a:latin typeface="Times New Roman" panose="02020603050405020304" pitchFamily="18" charset="0"/>
              </a:rPr>
              <a:t>当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n&gt;1</a:t>
            </a:r>
            <a:r>
              <a:rPr lang="zh-CN" altLang="en-US" sz="2000" b="1" dirty="0" smtClean="0">
                <a:latin typeface="Times New Roman" panose="02020603050405020304" pitchFamily="18" charset="0"/>
              </a:rPr>
              <a:t>时，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M(</a:t>
            </a:r>
            <a:r>
              <a:rPr lang="en-US" altLang="zh-CN" sz="2000" b="1" i="1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)=7M(</a:t>
            </a:r>
            <a:r>
              <a:rPr lang="en-US" altLang="zh-CN" sz="2000" b="1" i="1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/2)</a:t>
            </a:r>
            <a:r>
              <a:rPr lang="zh-CN" altLang="en-US" sz="2000" b="1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M(1)=1</a:t>
            </a:r>
          </a:p>
          <a:p>
            <a:pPr lvl="1" eaLnBrk="1" hangingPunct="1"/>
            <a:r>
              <a:rPr lang="zh-CN" altLang="en-US" sz="2000" b="1" dirty="0" smtClean="0">
                <a:latin typeface="Times New Roman" panose="02020603050405020304" pitchFamily="18" charset="0"/>
              </a:rPr>
              <a:t>因为</a:t>
            </a:r>
            <a:r>
              <a:rPr lang="en-US" altLang="zh-CN" sz="2000" b="1" i="1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=2</a:t>
            </a:r>
            <a:r>
              <a:rPr lang="en-US" altLang="zh-CN" sz="2000" b="1" i="1" baseline="30000" dirty="0" smtClean="0">
                <a:latin typeface="Times New Roman" panose="02020603050405020304" pitchFamily="18" charset="0"/>
              </a:rPr>
              <a:t>k</a:t>
            </a:r>
            <a:r>
              <a:rPr lang="zh-CN" altLang="en-US" sz="2000" b="1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M(</a:t>
            </a:r>
            <a:r>
              <a:rPr lang="en-US" altLang="zh-CN" sz="2000" b="1" i="1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)=7M(</a:t>
            </a:r>
            <a:r>
              <a:rPr lang="en-US" altLang="zh-CN" sz="2000" b="1" i="1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/2)=7</a:t>
            </a:r>
            <a:r>
              <a:rPr lang="en-US" altLang="zh-CN" sz="2000" b="1" baseline="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M(</a:t>
            </a:r>
            <a:r>
              <a:rPr lang="en-US" altLang="zh-CN" sz="2000" b="1" i="1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/2</a:t>
            </a:r>
            <a:r>
              <a:rPr lang="en-US" altLang="zh-CN" sz="2000" b="1" baseline="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)……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					=7</a:t>
            </a:r>
            <a:r>
              <a:rPr lang="en-US" altLang="zh-CN" sz="2000" b="1" i="1" baseline="30000" dirty="0" smtClean="0">
                <a:latin typeface="Times New Roman" panose="02020603050405020304" pitchFamily="18" charset="0"/>
              </a:rPr>
              <a:t>k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M(1)=7</a:t>
            </a:r>
            <a:r>
              <a:rPr lang="en-US" altLang="zh-CN" sz="2000" b="1" i="1" baseline="30000" dirty="0" smtClean="0">
                <a:latin typeface="Times New Roman" panose="02020603050405020304" pitchFamily="18" charset="0"/>
              </a:rPr>
              <a:t>k</a:t>
            </a:r>
          </a:p>
          <a:p>
            <a:pPr lvl="1" eaLnBrk="1" hangingPunct="1"/>
            <a:r>
              <a:rPr lang="en-US" altLang="zh-CN" sz="2000" b="1" dirty="0" smtClean="0">
                <a:latin typeface="Times New Roman" panose="02020603050405020304" pitchFamily="18" charset="0"/>
              </a:rPr>
              <a:t>M(n)=7</a:t>
            </a:r>
            <a:r>
              <a:rPr lang="en-US" altLang="zh-CN" sz="2000" b="1" baseline="30000" dirty="0" smtClean="0">
                <a:latin typeface="Times New Roman" panose="02020603050405020304" pitchFamily="18" charset="0"/>
              </a:rPr>
              <a:t>log</a:t>
            </a:r>
            <a:r>
              <a:rPr lang="en-US" altLang="zh-CN" sz="2000" b="1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000" b="1" baseline="30000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=n</a:t>
            </a:r>
            <a:r>
              <a:rPr lang="en-US" altLang="zh-CN" sz="2000" b="1" baseline="30000" dirty="0" smtClean="0">
                <a:latin typeface="Times New Roman" panose="02020603050405020304" pitchFamily="18" charset="0"/>
              </a:rPr>
              <a:t>log</a:t>
            </a:r>
            <a:r>
              <a:rPr lang="en-US" altLang="zh-CN" sz="2000" b="1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000" b="1" baseline="30000" dirty="0" smtClean="0">
                <a:latin typeface="Times New Roman" panose="02020603050405020304" pitchFamily="18" charset="0"/>
              </a:rPr>
              <a:t>7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≈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2000" b="1" baseline="30000" dirty="0" smtClean="0">
                <a:latin typeface="Times New Roman" panose="02020603050405020304" pitchFamily="18" charset="0"/>
              </a:rPr>
              <a:t>2.807</a:t>
            </a:r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395288" y="3357563"/>
            <a:ext cx="8353425" cy="2886075"/>
          </a:xfrm>
          <a:prstGeom prst="rect">
            <a:avLst/>
          </a:prstGeom>
          <a:noFill/>
          <a:ln w="508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2000">
                <a:solidFill>
                  <a:srgbClr val="000000"/>
                </a:solidFill>
                <a:ea typeface="楷体_GB2312" pitchFamily="49" charset="-122"/>
              </a:rPr>
              <a:t>Hopcroft</a:t>
            </a:r>
            <a:r>
              <a:rPr lang="zh-CN" altLang="en-US" sz="2000">
                <a:solidFill>
                  <a:srgbClr val="000000"/>
                </a:solidFill>
                <a:ea typeface="楷体_GB2312" pitchFamily="49" charset="-122"/>
              </a:rPr>
              <a:t>和</a:t>
            </a:r>
            <a:r>
              <a:rPr lang="en-US" altLang="zh-CN" sz="2000">
                <a:solidFill>
                  <a:srgbClr val="000000"/>
                </a:solidFill>
                <a:ea typeface="楷体_GB2312" pitchFamily="49" charset="-122"/>
              </a:rPr>
              <a:t>Kerr</a:t>
            </a:r>
            <a:r>
              <a:rPr lang="zh-CN" altLang="en-US" sz="2000">
                <a:solidFill>
                  <a:srgbClr val="000000"/>
                </a:solidFill>
                <a:ea typeface="楷体_GB2312" pitchFamily="49" charset="-122"/>
              </a:rPr>
              <a:t>已经证明</a:t>
            </a:r>
            <a:r>
              <a:rPr lang="en-US" altLang="zh-CN" sz="2000">
                <a:solidFill>
                  <a:srgbClr val="000000"/>
                </a:solidFill>
                <a:ea typeface="楷体_GB2312" pitchFamily="49" charset="-122"/>
              </a:rPr>
              <a:t>(1971)</a:t>
            </a:r>
            <a:r>
              <a:rPr lang="zh-CN" altLang="en-US" sz="2000">
                <a:solidFill>
                  <a:srgbClr val="000000"/>
                </a:solidFill>
                <a:ea typeface="楷体_GB2312" pitchFamily="49" charset="-122"/>
              </a:rPr>
              <a:t>，计算</a:t>
            </a:r>
            <a:r>
              <a:rPr lang="en-US" altLang="zh-CN" sz="200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zh-CN" altLang="en-US" sz="2000">
                <a:solidFill>
                  <a:srgbClr val="000000"/>
                </a:solidFill>
                <a:ea typeface="楷体_GB2312" pitchFamily="49" charset="-122"/>
              </a:rPr>
              <a:t>个２</a:t>
            </a:r>
            <a:r>
              <a:rPr lang="en-US" altLang="zh-CN" sz="2000">
                <a:solidFill>
                  <a:srgbClr val="000000"/>
                </a:solidFill>
                <a:ea typeface="楷体_GB2312" pitchFamily="49" charset="-122"/>
              </a:rPr>
              <a:t>×</a:t>
            </a:r>
            <a:r>
              <a:rPr lang="zh-CN" altLang="en-US" sz="2000">
                <a:solidFill>
                  <a:srgbClr val="000000"/>
                </a:solidFill>
                <a:ea typeface="楷体_GB2312" pitchFamily="49" charset="-122"/>
              </a:rPr>
              <a:t>２矩阵的乘积，</a:t>
            </a:r>
            <a:r>
              <a:rPr lang="en-US" altLang="zh-CN" sz="2000">
                <a:solidFill>
                  <a:srgbClr val="000000"/>
                </a:solidFill>
                <a:ea typeface="楷体_GB2312" pitchFamily="49" charset="-122"/>
              </a:rPr>
              <a:t>7</a:t>
            </a:r>
            <a:r>
              <a:rPr lang="zh-CN" altLang="en-US" sz="2000">
                <a:solidFill>
                  <a:srgbClr val="000000"/>
                </a:solidFill>
                <a:ea typeface="楷体_GB2312" pitchFamily="49" charset="-122"/>
              </a:rPr>
              <a:t>次乘法是必要的。因此，要想进一步改进矩阵乘法的时间复杂性，就不能再基于计算</a:t>
            </a:r>
            <a:r>
              <a:rPr lang="en-US" altLang="zh-CN" sz="2000">
                <a:solidFill>
                  <a:srgbClr val="000000"/>
                </a:solidFill>
                <a:ea typeface="楷体_GB2312" pitchFamily="49" charset="-122"/>
              </a:rPr>
              <a:t>2×2</a:t>
            </a:r>
            <a:r>
              <a:rPr lang="zh-CN" altLang="en-US" sz="2000">
                <a:solidFill>
                  <a:srgbClr val="000000"/>
                </a:solidFill>
                <a:ea typeface="楷体_GB2312" pitchFamily="49" charset="-122"/>
              </a:rPr>
              <a:t>矩阵的</a:t>
            </a:r>
            <a:r>
              <a:rPr lang="en-US" altLang="zh-CN" sz="2000">
                <a:solidFill>
                  <a:srgbClr val="000000"/>
                </a:solidFill>
                <a:ea typeface="楷体_GB2312" pitchFamily="49" charset="-122"/>
              </a:rPr>
              <a:t>7</a:t>
            </a:r>
            <a:r>
              <a:rPr lang="zh-CN" altLang="en-US" sz="2000">
                <a:solidFill>
                  <a:srgbClr val="000000"/>
                </a:solidFill>
                <a:ea typeface="楷体_GB2312" pitchFamily="49" charset="-122"/>
              </a:rPr>
              <a:t>次乘法这样的方法了。或许应当研究３</a:t>
            </a:r>
            <a:r>
              <a:rPr lang="en-US" altLang="zh-CN" sz="2000">
                <a:solidFill>
                  <a:srgbClr val="000000"/>
                </a:solidFill>
                <a:ea typeface="楷体_GB2312" pitchFamily="49" charset="-122"/>
              </a:rPr>
              <a:t>×</a:t>
            </a:r>
            <a:r>
              <a:rPr lang="zh-CN" altLang="en-US" sz="2000">
                <a:solidFill>
                  <a:srgbClr val="000000"/>
                </a:solidFill>
                <a:ea typeface="楷体_GB2312" pitchFamily="49" charset="-122"/>
              </a:rPr>
              <a:t>３或５</a:t>
            </a:r>
            <a:r>
              <a:rPr lang="en-US" altLang="zh-CN" sz="2000">
                <a:solidFill>
                  <a:srgbClr val="000000"/>
                </a:solidFill>
                <a:ea typeface="楷体_GB2312" pitchFamily="49" charset="-122"/>
              </a:rPr>
              <a:t>×</a:t>
            </a:r>
            <a:r>
              <a:rPr lang="zh-CN" altLang="en-US" sz="2000">
                <a:solidFill>
                  <a:srgbClr val="000000"/>
                </a:solidFill>
                <a:ea typeface="楷体_GB2312" pitchFamily="49" charset="-122"/>
              </a:rPr>
              <a:t>５矩阵的更好算法。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endParaRPr lang="zh-CN" altLang="en-US" sz="2000">
              <a:solidFill>
                <a:srgbClr val="000000"/>
              </a:solidFill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2000">
                <a:solidFill>
                  <a:srgbClr val="000000"/>
                </a:solidFill>
                <a:ea typeface="楷体_GB2312" pitchFamily="49" charset="-122"/>
              </a:rPr>
              <a:t>在</a:t>
            </a:r>
            <a:r>
              <a:rPr lang="en-US" altLang="zh-CN" sz="2000">
                <a:solidFill>
                  <a:srgbClr val="000000"/>
                </a:solidFill>
                <a:ea typeface="楷体_GB2312" pitchFamily="49" charset="-122"/>
              </a:rPr>
              <a:t>Strassen</a:t>
            </a:r>
            <a:r>
              <a:rPr lang="zh-CN" altLang="en-US" sz="2000">
                <a:solidFill>
                  <a:srgbClr val="000000"/>
                </a:solidFill>
                <a:ea typeface="楷体_GB2312" pitchFamily="49" charset="-122"/>
              </a:rPr>
              <a:t>之后又有许多算法改进了矩阵乘法的计算时间复杂性。目前最好的计算时间上界是 </a:t>
            </a:r>
            <a:r>
              <a:rPr lang="en-US" altLang="zh-CN" sz="2000" b="1">
                <a:solidFill>
                  <a:srgbClr val="FF0000"/>
                </a:solidFill>
                <a:ea typeface="楷体_GB2312" pitchFamily="49" charset="-122"/>
              </a:rPr>
              <a:t>O(</a:t>
            </a:r>
            <a:r>
              <a:rPr lang="en-US" altLang="zh-CN" sz="2000" b="1" i="1">
                <a:solidFill>
                  <a:srgbClr val="FF0000"/>
                </a:solidFill>
                <a:ea typeface="楷体_GB2312" pitchFamily="49" charset="-122"/>
              </a:rPr>
              <a:t>n</a:t>
            </a:r>
            <a:r>
              <a:rPr lang="en-US" altLang="zh-CN" sz="2000" b="1" baseline="30000">
                <a:solidFill>
                  <a:srgbClr val="FF0000"/>
                </a:solidFill>
                <a:ea typeface="楷体_GB2312" pitchFamily="49" charset="-122"/>
              </a:rPr>
              <a:t>2.376</a:t>
            </a:r>
            <a:r>
              <a:rPr lang="en-US" altLang="zh-CN" sz="2000" b="1">
                <a:solidFill>
                  <a:srgbClr val="FF0000"/>
                </a:solidFill>
                <a:ea typeface="楷体_GB2312" pitchFamily="49" charset="-122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endParaRPr lang="en-US" altLang="zh-CN" sz="2000" b="1">
              <a:solidFill>
                <a:srgbClr val="000000"/>
              </a:solidFill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2000">
                <a:solidFill>
                  <a:srgbClr val="000000"/>
                </a:solidFill>
                <a:ea typeface="楷体_GB2312" pitchFamily="49" charset="-122"/>
              </a:rPr>
              <a:t>是否能找到理论下界</a:t>
            </a:r>
            <a:r>
              <a:rPr lang="en-US" altLang="zh-CN" sz="2000">
                <a:solidFill>
                  <a:srgbClr val="000000"/>
                </a:solidFill>
                <a:ea typeface="楷体_GB2312" pitchFamily="49" charset="-122"/>
              </a:rPr>
              <a:t>O(</a:t>
            </a:r>
            <a:r>
              <a:rPr lang="en-US" altLang="zh-CN" sz="2000" i="1">
                <a:solidFill>
                  <a:srgbClr val="000000"/>
                </a:solidFill>
                <a:ea typeface="楷体_GB2312" pitchFamily="49" charset="-122"/>
              </a:rPr>
              <a:t>n</a:t>
            </a:r>
            <a:r>
              <a:rPr lang="en-US" altLang="zh-CN" sz="2000" baseline="3000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en-US" altLang="zh-CN" sz="2000">
                <a:solidFill>
                  <a:srgbClr val="000000"/>
                </a:solidFill>
                <a:ea typeface="楷体_GB2312" pitchFamily="49" charset="-122"/>
              </a:rPr>
              <a:t>)</a:t>
            </a:r>
            <a:r>
              <a:rPr lang="zh-CN" altLang="en-US" sz="2000">
                <a:solidFill>
                  <a:srgbClr val="000000"/>
                </a:solidFill>
                <a:ea typeface="楷体_GB2312" pitchFamily="49" charset="-122"/>
              </a:rPr>
              <a:t>的算法？？？目前为止还没有结果。</a:t>
            </a:r>
          </a:p>
        </p:txBody>
      </p:sp>
    </p:spTree>
    <p:extLst>
      <p:ext uri="{BB962C8B-B14F-4D97-AF65-F5344CB8AC3E}">
        <p14:creationId xmlns:p14="http://schemas.microsoft.com/office/powerpoint/2010/main" val="409163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527473"/>
            <a:ext cx="5181600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78681" y="442006"/>
            <a:ext cx="7081838" cy="7207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实验与练习</a:t>
            </a:r>
          </a:p>
        </p:txBody>
      </p:sp>
      <p:sp>
        <p:nvSpPr>
          <p:cNvPr id="6" name="矩形 5"/>
          <p:cNvSpPr/>
          <p:nvPr/>
        </p:nvSpPr>
        <p:spPr>
          <a:xfrm>
            <a:off x="685800" y="1346537"/>
            <a:ext cx="8001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(4.3-1; </a:t>
            </a:r>
            <a:r>
              <a:rPr lang="en-US" altLang="zh-CN" dirty="0" smtClean="0">
                <a:latin typeface="Arial" panose="020B0604020202020204" pitchFamily="34" charset="0"/>
              </a:rPr>
              <a:t>4.3-2</a:t>
            </a:r>
            <a:r>
              <a:rPr lang="zh-CN" altLang="en-US" dirty="0" smtClean="0">
                <a:latin typeface="Arial" panose="020B0604020202020204" pitchFamily="34" charset="0"/>
              </a:rPr>
              <a:t>，任选</a:t>
            </a:r>
            <a:r>
              <a:rPr lang="zh-CN" altLang="en-US" dirty="0">
                <a:latin typeface="Arial" panose="020B0604020202020204" pitchFamily="34" charset="0"/>
              </a:rPr>
              <a:t>一题</a:t>
            </a:r>
            <a:r>
              <a:rPr lang="en-US" altLang="zh-CN" dirty="0">
                <a:latin typeface="Arial" panose="020B0604020202020204" pitchFamily="34" charset="0"/>
              </a:rPr>
              <a:t>)  4.3-9 p50</a:t>
            </a:r>
            <a:r>
              <a:rPr lang="zh-CN" altLang="en-US" dirty="0" smtClean="0">
                <a:latin typeface="Arial" panose="020B0604020202020204" pitchFamily="34" charset="0"/>
              </a:rPr>
              <a:t>，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dirty="0" smtClean="0">
                <a:latin typeface="Arial" panose="020B0604020202020204" pitchFamily="34" charset="0"/>
              </a:rPr>
              <a:t>4.4-2 </a:t>
            </a:r>
            <a:r>
              <a:rPr lang="en-US" altLang="zh-CN" dirty="0">
                <a:latin typeface="Arial" panose="020B0604020202020204" pitchFamily="34" charset="0"/>
              </a:rPr>
              <a:t>p53,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4.5-1</a:t>
            </a:r>
            <a:r>
              <a:rPr lang="zh-CN" altLang="en-US" dirty="0">
                <a:latin typeface="Arial" panose="020B0604020202020204" pitchFamily="34" charset="0"/>
              </a:rPr>
              <a:t>（任选</a:t>
            </a:r>
            <a:r>
              <a:rPr lang="en-US" altLang="zh-CN" dirty="0">
                <a:latin typeface="Arial" panose="020B0604020202020204" pitchFamily="34" charset="0"/>
              </a:rPr>
              <a:t>2</a:t>
            </a:r>
            <a:r>
              <a:rPr lang="zh-CN" altLang="en-US" dirty="0">
                <a:latin typeface="Arial" panose="020B0604020202020204" pitchFamily="34" charset="0"/>
              </a:rPr>
              <a:t>题）</a:t>
            </a:r>
            <a:r>
              <a:rPr lang="en-US" altLang="zh-CN" dirty="0">
                <a:latin typeface="Arial" panose="020B0604020202020204" pitchFamily="34" charset="0"/>
              </a:rPr>
              <a:t>p55 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dirty="0" smtClean="0">
                <a:latin typeface="Arial" panose="020B0604020202020204" pitchFamily="34" charset="0"/>
              </a:rPr>
              <a:t>4.1 </a:t>
            </a:r>
            <a:r>
              <a:rPr lang="zh-CN" altLang="en-US" dirty="0">
                <a:latin typeface="Arial" panose="020B0604020202020204" pitchFamily="34" charset="0"/>
              </a:rPr>
              <a:t>（任选</a:t>
            </a:r>
            <a:r>
              <a:rPr lang="en-US" altLang="zh-CN" dirty="0">
                <a:latin typeface="Arial" panose="020B0604020202020204" pitchFamily="34" charset="0"/>
              </a:rPr>
              <a:t>2</a:t>
            </a:r>
            <a:r>
              <a:rPr lang="zh-CN" altLang="en-US" dirty="0">
                <a:latin typeface="Arial" panose="020B0604020202020204" pitchFamily="34" charset="0"/>
              </a:rPr>
              <a:t>题）</a:t>
            </a:r>
            <a:r>
              <a:rPr lang="en-US" altLang="zh-CN" dirty="0">
                <a:latin typeface="Arial" panose="020B0604020202020204" pitchFamily="34" charset="0"/>
              </a:rPr>
              <a:t>  p60 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81400" y="5918373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最小点对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121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递归式例子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i="1" dirty="0" smtClean="0">
                <a:solidFill>
                  <a:srgbClr val="FF0000"/>
                </a:solidFill>
              </a:rPr>
              <a:t>n</a:t>
            </a:r>
            <a:r>
              <a:rPr lang="en-US" sz="2400" b="1" dirty="0" smtClean="0">
                <a:solidFill>
                  <a:srgbClr val="FF0000"/>
                </a:solidFill>
              </a:rPr>
              <a:t>!</a:t>
            </a:r>
            <a:r>
              <a:rPr lang="zh-CN" altLang="en-US" sz="2400" b="1" dirty="0" smtClean="0"/>
              <a:t>的递归式是什么</a:t>
            </a:r>
            <a:r>
              <a:rPr lang="en-US" sz="2400" b="1" dirty="0" smtClean="0"/>
              <a:t> ?</a:t>
            </a:r>
          </a:p>
          <a:p>
            <a:pPr>
              <a:lnSpc>
                <a:spcPct val="90000"/>
              </a:lnSpc>
            </a:pPr>
            <a:endParaRPr lang="en-US" sz="2400" b="1" dirty="0" smtClean="0"/>
          </a:p>
          <a:p>
            <a:pPr lvl="2">
              <a:lnSpc>
                <a:spcPct val="90000"/>
              </a:lnSpc>
              <a:buFontTx/>
              <a:buNone/>
            </a:pPr>
            <a:endParaRPr lang="en-US" b="1" dirty="0" smtClean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sz="2400" b="1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400" b="1" dirty="0" smtClean="0">
                <a:sym typeface="Symbol" pitchFamily="18" charset="2"/>
              </a:rPr>
              <a:t>Java/C</a:t>
            </a:r>
            <a:r>
              <a:rPr lang="zh-CN" altLang="en-US" sz="2400" b="1" dirty="0" smtClean="0">
                <a:sym typeface="Symbol" pitchFamily="18" charset="2"/>
              </a:rPr>
              <a:t>代码实现</a:t>
            </a:r>
            <a:endParaRPr lang="en-US" sz="2400" b="1" dirty="0" smtClean="0">
              <a:sym typeface="Symbol" pitchFamily="18" charset="2"/>
            </a:endParaRP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b="1" dirty="0" err="1" smtClean="0">
                <a:sym typeface="Symbol" pitchFamily="18" charset="2"/>
              </a:rPr>
              <a:t>int</a:t>
            </a:r>
            <a:r>
              <a:rPr lang="en-US" b="1" dirty="0" smtClean="0">
                <a:sym typeface="Symbol" pitchFamily="18" charset="2"/>
              </a:rPr>
              <a:t> fact(</a:t>
            </a:r>
            <a:r>
              <a:rPr lang="en-US" b="1" dirty="0" err="1" smtClean="0">
                <a:sym typeface="Symbol" pitchFamily="18" charset="2"/>
              </a:rPr>
              <a:t>int</a:t>
            </a:r>
            <a:r>
              <a:rPr lang="en-US" b="1" dirty="0" smtClean="0">
                <a:sym typeface="Symbol" pitchFamily="18" charset="2"/>
              </a:rPr>
              <a:t> n) {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b="1" dirty="0" smtClean="0">
                <a:sym typeface="Symbol" pitchFamily="18" charset="2"/>
              </a:rPr>
              <a:t>	if (n&lt;=1)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b="1" dirty="0">
                <a:sym typeface="Symbol" pitchFamily="18" charset="2"/>
              </a:rPr>
              <a:t> </a:t>
            </a:r>
            <a:r>
              <a:rPr lang="en-US" b="1" dirty="0" smtClean="0">
                <a:sym typeface="Symbol" pitchFamily="18" charset="2"/>
              </a:rPr>
              <a:t>   return 1;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b="1" dirty="0" smtClean="0">
                <a:sym typeface="Symbol" pitchFamily="18" charset="2"/>
              </a:rPr>
              <a:t>   // Note '</a:t>
            </a:r>
            <a:r>
              <a:rPr lang="en-US" b="1" dirty="0" smtClean="0">
                <a:solidFill>
                  <a:srgbClr val="FF0000"/>
                </a:solidFill>
                <a:sym typeface="Symbol" pitchFamily="18" charset="2"/>
              </a:rPr>
              <a:t>*</a:t>
            </a:r>
            <a:r>
              <a:rPr lang="en-US" b="1" dirty="0" smtClean="0">
                <a:sym typeface="Symbol" pitchFamily="18" charset="2"/>
              </a:rPr>
              <a:t>' is done after returning from fact(n-1)</a:t>
            </a:r>
            <a:br>
              <a:rPr lang="en-US" b="1" dirty="0" smtClean="0">
                <a:sym typeface="Symbol" pitchFamily="18" charset="2"/>
              </a:rPr>
            </a:br>
            <a:r>
              <a:rPr lang="en-US" b="1" dirty="0" smtClean="0">
                <a:sym typeface="Symbol" pitchFamily="18" charset="2"/>
              </a:rPr>
              <a:t>else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b="1" dirty="0" smtClean="0">
                <a:sym typeface="Symbol" pitchFamily="18" charset="2"/>
              </a:rPr>
              <a:t>    return </a:t>
            </a:r>
            <a:r>
              <a:rPr lang="en-US" b="1" dirty="0" smtClean="0">
                <a:solidFill>
                  <a:srgbClr val="00B050"/>
                </a:solidFill>
                <a:sym typeface="Symbol" pitchFamily="18" charset="2"/>
              </a:rPr>
              <a:t>n</a:t>
            </a:r>
            <a:r>
              <a:rPr lang="en-US" b="1" dirty="0" smtClean="0">
                <a:sym typeface="Symbol" pitchFamily="18" charset="2"/>
              </a:rPr>
              <a:t>*</a:t>
            </a:r>
            <a:r>
              <a:rPr lang="en-US" b="1" dirty="0" smtClean="0">
                <a:solidFill>
                  <a:srgbClr val="FF0000"/>
                </a:solidFill>
                <a:sym typeface="Symbol" pitchFamily="18" charset="2"/>
              </a:rPr>
              <a:t>fact(n-1);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b="1" dirty="0" smtClean="0">
                <a:sym typeface="Symbol" pitchFamily="18" charset="2"/>
              </a:rPr>
              <a:t>}</a:t>
            </a:r>
            <a:endParaRPr lang="en-US" b="1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0174906"/>
              </p:ext>
            </p:extLst>
          </p:nvPr>
        </p:nvGraphicFramePr>
        <p:xfrm>
          <a:off x="1866900" y="2133600"/>
          <a:ext cx="41783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414" name="Equation" r:id="rId4" imgW="1790700" imgH="457200" progId="Equation.DSMT4">
                  <p:embed/>
                </p:oleObj>
              </mc:Choice>
              <mc:Fallback>
                <p:oleObj name="Equation" r:id="rId4" imgW="1790700" imgH="457200" progId="Equation.DSMT4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2133600"/>
                        <a:ext cx="41783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011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递归算法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495800"/>
          </a:xfrm>
        </p:spPr>
        <p:txBody>
          <a:bodyPr/>
          <a:lstStyle/>
          <a:p>
            <a:r>
              <a:rPr lang="zh-CN" altLang="en-US" sz="2400" b="1" dirty="0" smtClean="0"/>
              <a:t>一个递归算法通常包含递归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调用该算法本身</a:t>
            </a:r>
            <a:r>
              <a:rPr lang="zh-CN" altLang="en-US" sz="2400" b="1" dirty="0" smtClean="0"/>
              <a:t>，传入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较小的参数</a:t>
            </a:r>
            <a:r>
              <a:rPr lang="zh-CN" altLang="en-US" sz="2400" b="1" dirty="0" smtClean="0"/>
              <a:t>。</a:t>
            </a:r>
            <a:endParaRPr lang="en-US" sz="2400" b="1" dirty="0" smtClean="0"/>
          </a:p>
          <a:p>
            <a:r>
              <a:rPr lang="zh-CN" altLang="en-US" sz="2400" b="1" dirty="0" smtClean="0"/>
              <a:t>递归算法的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中止条件</a:t>
            </a:r>
            <a:r>
              <a:rPr lang="zh-CN" altLang="en-US" sz="2400" b="1" dirty="0" smtClean="0"/>
              <a:t>：</a:t>
            </a:r>
            <a:r>
              <a:rPr lang="en-US" sz="2400" b="1" dirty="0" smtClean="0"/>
              <a:t> </a:t>
            </a:r>
          </a:p>
          <a:p>
            <a:pPr lvl="1"/>
            <a:r>
              <a:rPr lang="zh-CN" altLang="en-US" sz="2000" b="1" dirty="0" smtClean="0"/>
              <a:t>必须包含处理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基本情况</a:t>
            </a:r>
            <a:r>
              <a:rPr lang="zh-CN" altLang="en-US" sz="2000" b="1" dirty="0" smtClean="0"/>
              <a:t>的步骤，这些步骤不可以有任何递归调用。</a:t>
            </a:r>
            <a:endParaRPr lang="en-US" sz="2000" b="1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5800" y="3352800"/>
            <a:ext cx="77724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2">
              <a:lnSpc>
                <a:spcPct val="90000"/>
              </a:lnSpc>
              <a:buFontTx/>
              <a:buNone/>
            </a:pPr>
            <a:r>
              <a:rPr lang="en-US" b="1" kern="0" dirty="0" err="1" smtClean="0">
                <a:sym typeface="Symbol" pitchFamily="18" charset="2"/>
              </a:rPr>
              <a:t>int</a:t>
            </a:r>
            <a:r>
              <a:rPr lang="en-US" b="1" kern="0" dirty="0" smtClean="0">
                <a:sym typeface="Symbol" pitchFamily="18" charset="2"/>
              </a:rPr>
              <a:t> fact(</a:t>
            </a:r>
            <a:r>
              <a:rPr lang="en-US" b="1" kern="0" dirty="0" err="1" smtClean="0">
                <a:sym typeface="Symbol" pitchFamily="18" charset="2"/>
              </a:rPr>
              <a:t>int</a:t>
            </a:r>
            <a:r>
              <a:rPr lang="en-US" b="1" kern="0" dirty="0" smtClean="0">
                <a:sym typeface="Symbol" pitchFamily="18" charset="2"/>
              </a:rPr>
              <a:t> </a:t>
            </a:r>
            <a:r>
              <a:rPr lang="en-US" b="1" kern="0" dirty="0" smtClean="0">
                <a:solidFill>
                  <a:srgbClr val="FF0000"/>
                </a:solidFill>
                <a:sym typeface="Symbol" pitchFamily="18" charset="2"/>
              </a:rPr>
              <a:t>n</a:t>
            </a:r>
            <a:r>
              <a:rPr lang="en-US" b="1" kern="0" dirty="0" smtClean="0">
                <a:sym typeface="Symbol" pitchFamily="18" charset="2"/>
              </a:rPr>
              <a:t>) {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b="1" kern="0" dirty="0" smtClean="0">
                <a:sym typeface="Symbol" pitchFamily="18" charset="2"/>
              </a:rPr>
              <a:t>	</a:t>
            </a:r>
            <a:r>
              <a:rPr lang="en-US" b="1" kern="0" dirty="0" smtClean="0">
                <a:solidFill>
                  <a:srgbClr val="FF0000"/>
                </a:solidFill>
                <a:sym typeface="Symbol" pitchFamily="18" charset="2"/>
              </a:rPr>
              <a:t>if (n&lt;=1)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b="1" kern="0" dirty="0" smtClean="0">
                <a:solidFill>
                  <a:srgbClr val="FF0000"/>
                </a:solidFill>
                <a:sym typeface="Symbol" pitchFamily="18" charset="2"/>
              </a:rPr>
              <a:t>    return 1</a:t>
            </a:r>
            <a:r>
              <a:rPr lang="en-US" b="1" kern="0" dirty="0" smtClean="0">
                <a:sym typeface="Symbol" pitchFamily="18" charset="2"/>
              </a:rPr>
              <a:t>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b="1" kern="0" dirty="0" smtClean="0">
                <a:sym typeface="Symbol" pitchFamily="18" charset="2"/>
              </a:rPr>
              <a:t>   // Note '*' is done after returning from fact(n-1)</a:t>
            </a:r>
            <a:br>
              <a:rPr lang="en-US" b="1" kern="0" dirty="0" smtClean="0">
                <a:sym typeface="Symbol" pitchFamily="18" charset="2"/>
              </a:rPr>
            </a:br>
            <a:r>
              <a:rPr lang="en-US" b="1" kern="0" dirty="0" smtClean="0">
                <a:sym typeface="Symbol" pitchFamily="18" charset="2"/>
              </a:rPr>
              <a:t>else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b="1" kern="0" dirty="0" smtClean="0">
                <a:sym typeface="Symbol" pitchFamily="18" charset="2"/>
              </a:rPr>
              <a:t>    return n*fact(</a:t>
            </a:r>
            <a:r>
              <a:rPr lang="en-US" b="1" kern="0" dirty="0" smtClean="0">
                <a:solidFill>
                  <a:srgbClr val="FF0000"/>
                </a:solidFill>
                <a:sym typeface="Symbol" pitchFamily="18" charset="2"/>
              </a:rPr>
              <a:t>n-1</a:t>
            </a:r>
            <a:r>
              <a:rPr lang="en-US" b="1" kern="0" dirty="0" smtClean="0">
                <a:sym typeface="Symbol" pitchFamily="18" charset="2"/>
              </a:rPr>
              <a:t>);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b="1" kern="0" dirty="0" smtClean="0">
                <a:sym typeface="Symbol" pitchFamily="18" charset="2"/>
              </a:rPr>
              <a:t>}</a:t>
            </a:r>
            <a:endParaRPr lang="en-US" b="1" kern="0" dirty="0" smtClean="0"/>
          </a:p>
        </p:txBody>
      </p:sp>
    </p:spTree>
    <p:extLst>
      <p:ext uri="{BB962C8B-B14F-4D97-AF65-F5344CB8AC3E}">
        <p14:creationId xmlns:p14="http://schemas.microsoft.com/office/powerpoint/2010/main" val="92032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9" name="Rectangle 13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6477000" cy="8382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算法</a:t>
            </a:r>
            <a:r>
              <a:rPr lang="en-US" sz="3600" b="1" dirty="0" smtClean="0">
                <a:solidFill>
                  <a:srgbClr val="0000CC"/>
                </a:solidFill>
              </a:rPr>
              <a:t>fact(3)</a:t>
            </a:r>
            <a:r>
              <a:rPr lang="zh-CN" altLang="en-US" sz="3600" b="1" dirty="0" smtClean="0">
                <a:solidFill>
                  <a:srgbClr val="0000CC"/>
                </a:solidFill>
              </a:rPr>
              <a:t>的调用流程</a:t>
            </a:r>
            <a:endParaRPr lang="en-US" sz="3600" b="1" dirty="0" smtClean="0">
              <a:solidFill>
                <a:srgbClr val="0000CC"/>
              </a:solidFill>
            </a:endParaRPr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617013" y="2338137"/>
            <a:ext cx="337784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pPr lvl="1"/>
            <a:r>
              <a:rPr lang="en-US" sz="2000" dirty="0" err="1">
                <a:solidFill>
                  <a:schemeClr val="tx1"/>
                </a:solidFill>
                <a:sym typeface="Symbol" pitchFamily="18" charset="2"/>
              </a:rPr>
              <a:t>int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 fact(</a:t>
            </a:r>
            <a:r>
              <a:rPr lang="en-US" sz="2000" dirty="0" err="1">
                <a:solidFill>
                  <a:schemeClr val="tx1"/>
                </a:solidFill>
                <a:sym typeface="Symbol" pitchFamily="18" charset="2"/>
              </a:rPr>
              <a:t>int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000" dirty="0">
                <a:solidFill>
                  <a:srgbClr val="00B050"/>
                </a:solidFill>
                <a:sym typeface="Symbol" pitchFamily="18" charset="2"/>
              </a:rPr>
              <a:t>n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) {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	if (n&lt;=1) return 1;</a:t>
            </a:r>
            <a:br>
              <a:rPr lang="en-US" sz="2000" dirty="0">
                <a:solidFill>
                  <a:schemeClr val="tx1"/>
                </a:solidFill>
                <a:sym typeface="Symbol" pitchFamily="18" charset="2"/>
              </a:rPr>
            </a:b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else return </a:t>
            </a:r>
            <a:r>
              <a:rPr lang="en-US" sz="2000" dirty="0" smtClean="0">
                <a:solidFill>
                  <a:srgbClr val="00B050"/>
                </a:solidFill>
                <a:sym typeface="Symbol" pitchFamily="18" charset="2"/>
              </a:rPr>
              <a:t>n</a:t>
            </a:r>
            <a:r>
              <a:rPr lang="en-US" sz="2000" dirty="0" smtClean="0">
                <a:solidFill>
                  <a:srgbClr val="FF0000"/>
                </a:solidFill>
                <a:sym typeface="Symbol" pitchFamily="18" charset="2"/>
              </a:rPr>
              <a:t>*</a:t>
            </a:r>
            <a:r>
              <a:rPr lang="en-US" sz="2000" dirty="0" smtClean="0">
                <a:solidFill>
                  <a:schemeClr val="tx1"/>
                </a:solidFill>
                <a:sym typeface="Symbol" pitchFamily="18" charset="2"/>
              </a:rPr>
              <a:t>fact(</a:t>
            </a:r>
            <a:r>
              <a:rPr lang="en-US" sz="2000" dirty="0" smtClean="0">
                <a:solidFill>
                  <a:srgbClr val="00B0F0"/>
                </a:solidFill>
                <a:sym typeface="Symbol" pitchFamily="18" charset="2"/>
              </a:rPr>
              <a:t>n-1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);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  <a:sym typeface="Symbol" pitchFamily="18" charset="2"/>
              </a:rPr>
              <a:t>}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149725" y="1524000"/>
            <a:ext cx="3470275" cy="3352800"/>
            <a:chOff x="720725" y="1447800"/>
            <a:chExt cx="3470275" cy="3352800"/>
          </a:xfrm>
        </p:grpSpPr>
        <p:sp>
          <p:nvSpPr>
            <p:cNvPr id="29698" name="Text Box 2"/>
            <p:cNvSpPr txBox="1">
              <a:spLocks noChangeArrowheads="1"/>
            </p:cNvSpPr>
            <p:nvPr/>
          </p:nvSpPr>
          <p:spPr bwMode="auto">
            <a:xfrm>
              <a:off x="1773238" y="1828800"/>
              <a:ext cx="89479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r>
                <a:rPr lang="en-US" sz="2000" dirty="0">
                  <a:solidFill>
                    <a:schemeClr val="tx1"/>
                  </a:solidFill>
                  <a:latin typeface="Times New Roman" pitchFamily="18" charset="0"/>
                </a:rPr>
                <a:t>fact(</a:t>
              </a:r>
              <a:r>
                <a:rPr lang="en-US" sz="2000" dirty="0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  <a:r>
                <a:rPr lang="en-US" sz="2000" dirty="0">
                  <a:solidFill>
                    <a:schemeClr val="tx1"/>
                  </a:solidFill>
                  <a:latin typeface="Times New Roman" pitchFamily="18" charset="0"/>
                </a:rPr>
                <a:t>)</a:t>
              </a:r>
              <a:endParaRPr lang="en-US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699" name="Text Box 3"/>
            <p:cNvSpPr txBox="1">
              <a:spLocks noChangeArrowheads="1"/>
            </p:cNvSpPr>
            <p:nvPr/>
          </p:nvSpPr>
          <p:spPr bwMode="auto">
            <a:xfrm>
              <a:off x="1558925" y="289560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solidFill>
                    <a:schemeClr val="tx1"/>
                  </a:solidFill>
                  <a:latin typeface="Times New Roman" pitchFamily="18" charset="0"/>
                </a:rPr>
                <a:t>3</a:t>
              </a:r>
              <a:endParaRPr 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700" name="Text Box 4"/>
            <p:cNvSpPr txBox="1">
              <a:spLocks noChangeArrowheads="1"/>
            </p:cNvSpPr>
            <p:nvPr/>
          </p:nvSpPr>
          <p:spPr bwMode="auto">
            <a:xfrm>
              <a:off x="2155825" y="359410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solidFill>
                    <a:schemeClr val="tx1"/>
                  </a:solidFill>
                  <a:latin typeface="Times New Roman" pitchFamily="18" charset="0"/>
                </a:rPr>
                <a:t>2</a:t>
              </a:r>
              <a:endParaRPr 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701" name="Text Box 5"/>
            <p:cNvSpPr txBox="1">
              <a:spLocks noChangeArrowheads="1"/>
            </p:cNvSpPr>
            <p:nvPr/>
          </p:nvSpPr>
          <p:spPr bwMode="auto">
            <a:xfrm>
              <a:off x="3136900" y="4403725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  <a:endParaRPr 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702" name="Text Box 6"/>
            <p:cNvSpPr txBox="1">
              <a:spLocks noChangeArrowheads="1"/>
            </p:cNvSpPr>
            <p:nvPr/>
          </p:nvSpPr>
          <p:spPr bwMode="auto">
            <a:xfrm>
              <a:off x="2143125" y="2794000"/>
              <a:ext cx="89479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r>
                <a:rPr lang="en-US" sz="2000" dirty="0">
                  <a:solidFill>
                    <a:schemeClr val="tx1"/>
                  </a:solidFill>
                  <a:latin typeface="Times New Roman" pitchFamily="18" charset="0"/>
                </a:rPr>
                <a:t>fact(</a:t>
              </a:r>
              <a:r>
                <a:rPr lang="en-US" sz="2000" dirty="0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  <a:r>
                <a:rPr lang="en-US" sz="2000" dirty="0">
                  <a:solidFill>
                    <a:schemeClr val="tx1"/>
                  </a:solidFill>
                  <a:latin typeface="Times New Roman" pitchFamily="18" charset="0"/>
                </a:rPr>
                <a:t>)</a:t>
              </a:r>
              <a:endParaRPr lang="en-US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703" name="Text Box 7"/>
            <p:cNvSpPr txBox="1">
              <a:spLocks noChangeArrowheads="1"/>
            </p:cNvSpPr>
            <p:nvPr/>
          </p:nvSpPr>
          <p:spPr bwMode="auto">
            <a:xfrm>
              <a:off x="2762250" y="3641725"/>
              <a:ext cx="89479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r>
                <a:rPr lang="en-US" sz="2000" dirty="0">
                  <a:solidFill>
                    <a:schemeClr val="tx1"/>
                  </a:solidFill>
                  <a:latin typeface="Times New Roman" pitchFamily="18" charset="0"/>
                </a:rPr>
                <a:t>fact(</a:t>
              </a:r>
              <a:r>
                <a:rPr lang="en-US" sz="2000" dirty="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  <a:r>
                <a:rPr lang="en-US" sz="2000" dirty="0">
                  <a:solidFill>
                    <a:schemeClr val="tx1"/>
                  </a:solidFill>
                  <a:latin typeface="Times New Roman" pitchFamily="18" charset="0"/>
                </a:rPr>
                <a:t>)</a:t>
              </a:r>
              <a:endParaRPr lang="en-US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H="1">
              <a:off x="1849438" y="2405063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5" name="Line 9"/>
            <p:cNvSpPr>
              <a:spLocks noChangeShapeType="1"/>
            </p:cNvSpPr>
            <p:nvPr/>
          </p:nvSpPr>
          <p:spPr bwMode="auto">
            <a:xfrm>
              <a:off x="2397125" y="2362200"/>
              <a:ext cx="152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6" name="Line 10"/>
            <p:cNvSpPr>
              <a:spLocks noChangeShapeType="1"/>
            </p:cNvSpPr>
            <p:nvPr/>
          </p:nvSpPr>
          <p:spPr bwMode="auto">
            <a:xfrm flipH="1">
              <a:off x="2305050" y="3260725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7" name="Line 11"/>
            <p:cNvSpPr>
              <a:spLocks noChangeShapeType="1"/>
            </p:cNvSpPr>
            <p:nvPr/>
          </p:nvSpPr>
          <p:spPr bwMode="auto">
            <a:xfrm>
              <a:off x="2686050" y="3260725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8" name="Line 12"/>
            <p:cNvSpPr>
              <a:spLocks noChangeShapeType="1"/>
            </p:cNvSpPr>
            <p:nvPr/>
          </p:nvSpPr>
          <p:spPr bwMode="auto">
            <a:xfrm>
              <a:off x="3309938" y="4022725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9712" name="AutoShape 16"/>
            <p:cNvCxnSpPr>
              <a:cxnSpLocks noChangeShapeType="1"/>
              <a:stCxn id="29701" idx="3"/>
            </p:cNvCxnSpPr>
            <p:nvPr/>
          </p:nvCxnSpPr>
          <p:spPr bwMode="auto">
            <a:xfrm flipH="1" flipV="1">
              <a:off x="3005138" y="3522663"/>
              <a:ext cx="442912" cy="1079500"/>
            </a:xfrm>
            <a:prstGeom prst="curvedConnector4">
              <a:avLst>
                <a:gd name="adj1" fmla="val -44088"/>
                <a:gd name="adj2" fmla="val 10161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13" name="Text Box 17"/>
            <p:cNvSpPr txBox="1">
              <a:spLocks noChangeArrowheads="1"/>
            </p:cNvSpPr>
            <p:nvPr/>
          </p:nvSpPr>
          <p:spPr bwMode="auto">
            <a:xfrm>
              <a:off x="720725" y="1447800"/>
              <a:ext cx="990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r>
                <a:rPr lang="en-US" sz="1800" dirty="0">
                  <a:solidFill>
                    <a:schemeClr val="tx1"/>
                  </a:solidFill>
                  <a:latin typeface="Times New Roman" pitchFamily="18" charset="0"/>
                </a:rPr>
                <a:t>returns 6</a:t>
              </a:r>
            </a:p>
          </p:txBody>
        </p:sp>
        <p:sp>
          <p:nvSpPr>
            <p:cNvPr id="29714" name="Text Box 18"/>
            <p:cNvSpPr txBox="1">
              <a:spLocks noChangeArrowheads="1"/>
            </p:cNvSpPr>
            <p:nvPr/>
          </p:nvSpPr>
          <p:spPr bwMode="auto">
            <a:xfrm>
              <a:off x="3600450" y="3870325"/>
              <a:ext cx="3206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r>
                <a:rPr lang="en-US" sz="1800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  <a:endParaRPr 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cxnSp>
          <p:nvCxnSpPr>
            <p:cNvPr id="29715" name="AutoShape 19"/>
            <p:cNvCxnSpPr>
              <a:cxnSpLocks noChangeShapeType="1"/>
              <a:stCxn id="29722" idx="1"/>
              <a:endCxn id="29713" idx="3"/>
            </p:cNvCxnSpPr>
            <p:nvPr/>
          </p:nvCxnSpPr>
          <p:spPr bwMode="auto">
            <a:xfrm rot="10800000">
              <a:off x="1711325" y="1631950"/>
              <a:ext cx="1828800" cy="45720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6" name="AutoShape 20"/>
            <p:cNvCxnSpPr>
              <a:cxnSpLocks noChangeShapeType="1"/>
              <a:stCxn id="29721" idx="1"/>
            </p:cNvCxnSpPr>
            <p:nvPr/>
          </p:nvCxnSpPr>
          <p:spPr bwMode="auto">
            <a:xfrm rot="10800000">
              <a:off x="2778125" y="2667000"/>
              <a:ext cx="1092200" cy="65563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17" name="Line 21"/>
            <p:cNvSpPr>
              <a:spLocks noChangeShapeType="1"/>
            </p:cNvSpPr>
            <p:nvPr/>
          </p:nvSpPr>
          <p:spPr bwMode="auto">
            <a:xfrm>
              <a:off x="2625725" y="2286000"/>
              <a:ext cx="5334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8" name="Text Box 22"/>
            <p:cNvSpPr txBox="1">
              <a:spLocks noChangeArrowheads="1"/>
            </p:cNvSpPr>
            <p:nvPr/>
          </p:nvSpPr>
          <p:spPr bwMode="auto">
            <a:xfrm>
              <a:off x="3159125" y="23622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r>
                <a:rPr lang="en-US" sz="2400" dirty="0">
                  <a:solidFill>
                    <a:srgbClr val="FF0000"/>
                  </a:solidFill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29719" name="Line 23"/>
            <p:cNvSpPr>
              <a:spLocks noChangeShapeType="1"/>
            </p:cNvSpPr>
            <p:nvPr/>
          </p:nvSpPr>
          <p:spPr bwMode="auto">
            <a:xfrm>
              <a:off x="2914650" y="3184525"/>
              <a:ext cx="609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0" name="Text Box 24"/>
            <p:cNvSpPr txBox="1">
              <a:spLocks noChangeArrowheads="1"/>
            </p:cNvSpPr>
            <p:nvPr/>
          </p:nvSpPr>
          <p:spPr bwMode="auto">
            <a:xfrm>
              <a:off x="3492500" y="333692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r>
                <a:rPr lang="en-US" sz="2400" dirty="0">
                  <a:solidFill>
                    <a:srgbClr val="FF0000"/>
                  </a:solidFill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29721" name="Text Box 25"/>
            <p:cNvSpPr txBox="1">
              <a:spLocks noChangeArrowheads="1"/>
            </p:cNvSpPr>
            <p:nvPr/>
          </p:nvSpPr>
          <p:spPr bwMode="auto">
            <a:xfrm>
              <a:off x="3870325" y="3138488"/>
              <a:ext cx="32067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r>
                <a:rPr lang="en-US" sz="1800">
                  <a:solidFill>
                    <a:schemeClr val="tx1"/>
                  </a:solidFill>
                  <a:latin typeface="Times New Roman" pitchFamily="18" charset="0"/>
                </a:rPr>
                <a:t>2</a:t>
              </a:r>
              <a:endParaRPr 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722" name="Text Box 26"/>
            <p:cNvSpPr txBox="1">
              <a:spLocks noChangeArrowheads="1"/>
            </p:cNvSpPr>
            <p:nvPr/>
          </p:nvSpPr>
          <p:spPr bwMode="auto">
            <a:xfrm>
              <a:off x="3540125" y="1905000"/>
              <a:ext cx="3206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r>
                <a:rPr lang="en-US" sz="1800">
                  <a:solidFill>
                    <a:schemeClr val="tx1"/>
                  </a:solidFill>
                  <a:latin typeface="Times New Roman" pitchFamily="18" charset="0"/>
                </a:rPr>
                <a:t>6</a:t>
              </a:r>
              <a:endParaRPr 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4819097"/>
              </p:ext>
            </p:extLst>
          </p:nvPr>
        </p:nvGraphicFramePr>
        <p:xfrm>
          <a:off x="1087438" y="4891088"/>
          <a:ext cx="477043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003" name="Equation" r:id="rId4" imgW="2044700" imgH="457200" progId="Equation.DSMT4">
                  <p:embed/>
                </p:oleObj>
              </mc:Choice>
              <mc:Fallback>
                <p:oleObj name="Equation" r:id="rId4" imgW="2044700" imgH="457200" progId="Equation.DSMT4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438" y="4891088"/>
                        <a:ext cx="4770437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54462" y="4251325"/>
            <a:ext cx="183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递归关系式</a:t>
            </a:r>
            <a:r>
              <a:rPr lang="en-US" sz="2400" dirty="0" smtClean="0"/>
              <a:t>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940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305800" cy="8382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递归式举例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153400" cy="4724400"/>
          </a:xfrm>
        </p:spPr>
        <p:txBody>
          <a:bodyPr/>
          <a:lstStyle/>
          <a:p>
            <a:pPr marL="0" indent="0">
              <a:spcBef>
                <a:spcPts val="1800"/>
              </a:spcBef>
              <a:buNone/>
            </a:pPr>
            <a:endParaRPr lang="en-US" sz="24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(1)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Solution: </a:t>
            </a:r>
            <a:r>
              <a:rPr lang="en-US" sz="2400" b="1" i="1" dirty="0" smtClean="0"/>
              <a:t>T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 = 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.</a:t>
            </a:r>
          </a:p>
          <a:p>
            <a:pPr marL="0" indent="0">
              <a:spcBef>
                <a:spcPts val="2800"/>
              </a:spcBef>
              <a:buNone/>
            </a:pPr>
            <a:r>
              <a:rPr lang="en-US" sz="2400" b="1" dirty="0" smtClean="0"/>
              <a:t>(2)</a:t>
            </a:r>
            <a:endParaRPr lang="en-US" sz="2400" b="1" dirty="0"/>
          </a:p>
          <a:p>
            <a:pPr marL="0" indent="0">
              <a:spcBef>
                <a:spcPts val="2200"/>
              </a:spcBef>
              <a:buNone/>
            </a:pPr>
            <a:r>
              <a:rPr lang="en-US" sz="2400" b="1" dirty="0"/>
              <a:t>Solution: </a:t>
            </a:r>
            <a:r>
              <a:rPr lang="en-US" sz="2400" b="1" i="1" dirty="0"/>
              <a:t>T</a:t>
            </a:r>
            <a:r>
              <a:rPr lang="en-US" sz="2400" b="1" dirty="0"/>
              <a:t>(</a:t>
            </a:r>
            <a:r>
              <a:rPr lang="en-US" sz="2400" b="1" i="1" dirty="0"/>
              <a:t>n</a:t>
            </a:r>
            <a:r>
              <a:rPr lang="en-US" sz="2400" b="1" dirty="0"/>
              <a:t>) = 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lg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 + 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.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400" b="1" dirty="0" smtClean="0"/>
              <a:t>(3)</a:t>
            </a:r>
            <a:endParaRPr lang="en-US" sz="24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/>
              <a:t>Solution: </a:t>
            </a:r>
            <a:r>
              <a:rPr lang="en-US" sz="2400" b="1" i="1" dirty="0"/>
              <a:t>T</a:t>
            </a:r>
            <a:r>
              <a:rPr lang="en-US" sz="2400" b="1" dirty="0"/>
              <a:t>(</a:t>
            </a:r>
            <a:r>
              <a:rPr lang="en-US" sz="2400" b="1" i="1" dirty="0"/>
              <a:t>n</a:t>
            </a:r>
            <a:r>
              <a:rPr lang="en-US" sz="2400" b="1" dirty="0"/>
              <a:t>) = </a:t>
            </a:r>
            <a:r>
              <a:rPr lang="en-US" sz="2400" b="1" dirty="0" err="1" smtClean="0"/>
              <a:t>lg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lg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.</a:t>
            </a:r>
            <a:endParaRPr lang="en-US" sz="2400" b="1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847067"/>
              </p:ext>
            </p:extLst>
          </p:nvPr>
        </p:nvGraphicFramePr>
        <p:xfrm>
          <a:off x="838200" y="2076582"/>
          <a:ext cx="3429000" cy="863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349" name="Equation" r:id="rId4" imgW="1816100" imgH="457200" progId="Equation.3">
                  <p:embed/>
                </p:oleObj>
              </mc:Choice>
              <mc:Fallback>
                <p:oleObj name="Equation" r:id="rId4" imgW="1816100" imgH="457200" progId="Equation.3">
                  <p:embed/>
                  <p:pic>
                    <p:nvPicPr>
                      <p:cNvPr id="0" name="Picture 7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076582"/>
                        <a:ext cx="3429000" cy="8632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3008707"/>
              </p:ext>
            </p:extLst>
          </p:nvPr>
        </p:nvGraphicFramePr>
        <p:xfrm>
          <a:off x="838200" y="3505200"/>
          <a:ext cx="3429000" cy="822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350" name="Equation" r:id="rId6" imgW="1905000" imgH="457200" progId="Equation.3">
                  <p:embed/>
                </p:oleObj>
              </mc:Choice>
              <mc:Fallback>
                <p:oleObj name="Equation" r:id="rId6" imgW="1905000" imgH="457200" progId="Equation.3">
                  <p:embed/>
                  <p:pic>
                    <p:nvPicPr>
                      <p:cNvPr id="0" name="Picture 7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505200"/>
                        <a:ext cx="3429000" cy="8229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633481"/>
              </p:ext>
            </p:extLst>
          </p:nvPr>
        </p:nvGraphicFramePr>
        <p:xfrm>
          <a:off x="838200" y="4841875"/>
          <a:ext cx="32353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351" name="Equation" r:id="rId8" imgW="1765300" imgH="457200" progId="Equation.3">
                  <p:embed/>
                </p:oleObj>
              </mc:Choice>
              <mc:Fallback>
                <p:oleObj name="Equation" r:id="rId8" imgW="1765300" imgH="457200" progId="Equation.3">
                  <p:embed/>
                  <p:pic>
                    <p:nvPicPr>
                      <p:cNvPr id="0" name="Picture 7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841875"/>
                        <a:ext cx="323532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22903" y="6209010"/>
            <a:ext cx="3555393" cy="4616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后面介绍如何求解递归式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4876800" y="1349514"/>
            <a:ext cx="28504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递归式中常用渐进函数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7592106"/>
              </p:ext>
            </p:extLst>
          </p:nvPr>
        </p:nvGraphicFramePr>
        <p:xfrm>
          <a:off x="5105400" y="2091477"/>
          <a:ext cx="3747425" cy="837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352" name="Equation" r:id="rId10" imgW="2044700" imgH="457200" progId="Equation.3">
                  <p:embed/>
                </p:oleObj>
              </mc:Choice>
              <mc:Fallback>
                <p:oleObj name="Equation" r:id="rId10" imgW="2044700" imgH="457200" progId="Equation.3">
                  <p:embed/>
                  <p:pic>
                    <p:nvPicPr>
                      <p:cNvPr id="0" name="Picture 7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091477"/>
                        <a:ext cx="3747425" cy="8379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72773"/>
              </p:ext>
            </p:extLst>
          </p:nvPr>
        </p:nvGraphicFramePr>
        <p:xfrm>
          <a:off x="5029200" y="3581400"/>
          <a:ext cx="3824287" cy="824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353" name="Equation" r:id="rId12" imgW="2120900" imgH="457200" progId="Equation.3">
                  <p:embed/>
                </p:oleObj>
              </mc:Choice>
              <mc:Fallback>
                <p:oleObj name="Equation" r:id="rId12" imgW="2120900" imgH="457200" progId="Equation.3">
                  <p:embed/>
                  <p:pic>
                    <p:nvPicPr>
                      <p:cNvPr id="0" name="Picture 7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581400"/>
                        <a:ext cx="3824287" cy="8241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7445819"/>
              </p:ext>
            </p:extLst>
          </p:nvPr>
        </p:nvGraphicFramePr>
        <p:xfrm>
          <a:off x="5032375" y="4800600"/>
          <a:ext cx="36544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354" name="Equation" r:id="rId14" imgW="1993900" imgH="457200" progId="Equation.3">
                  <p:embed/>
                </p:oleObj>
              </mc:Choice>
              <mc:Fallback>
                <p:oleObj name="Equation" r:id="rId14" imgW="1993900" imgH="457200" progId="Equation.3">
                  <p:embed/>
                  <p:pic>
                    <p:nvPicPr>
                      <p:cNvPr id="0" name="Picture 7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75" y="4800600"/>
                        <a:ext cx="365442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ight Arrow 9"/>
          <p:cNvSpPr/>
          <p:nvPr/>
        </p:nvSpPr>
        <p:spPr bwMode="auto">
          <a:xfrm>
            <a:off x="4343400" y="2362200"/>
            <a:ext cx="4572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4343400" y="3810000"/>
            <a:ext cx="4572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4343400" y="5105400"/>
            <a:ext cx="4572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29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  <p:bldP spid="10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9900"/>
      </a:accent1>
      <a:accent2>
        <a:srgbClr val="00FFFF"/>
      </a:accent2>
      <a:accent3>
        <a:srgbClr val="FFFFFF"/>
      </a:accent3>
      <a:accent4>
        <a:srgbClr val="000000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Introduction to Algorithm</Template>
  <TotalTime>21434</TotalTime>
  <Words>3329</Words>
  <Application>Microsoft Office PowerPoint</Application>
  <PresentationFormat>全屏显示(4:3)</PresentationFormat>
  <Paragraphs>660</Paragraphs>
  <Slides>56</Slides>
  <Notes>53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56</vt:i4>
      </vt:variant>
    </vt:vector>
  </HeadingPairs>
  <TitlesOfParts>
    <vt:vector size="75" baseType="lpstr">
      <vt:lpstr>Arial Rounded MT Bold</vt:lpstr>
      <vt:lpstr>Monotype Sorts</vt:lpstr>
      <vt:lpstr>SimHei</vt:lpstr>
      <vt:lpstr>SimHei</vt:lpstr>
      <vt:lpstr>华文楷体</vt:lpstr>
      <vt:lpstr>楷体_GB2312</vt:lpstr>
      <vt:lpstr>宋体</vt:lpstr>
      <vt:lpstr>Arial</vt:lpstr>
      <vt:lpstr>Cambria Math</vt:lpstr>
      <vt:lpstr>Symbol</vt:lpstr>
      <vt:lpstr>Tahoma</vt:lpstr>
      <vt:lpstr>Times New Roman</vt:lpstr>
      <vt:lpstr>Wingdings</vt:lpstr>
      <vt:lpstr>Wingdings 2</vt:lpstr>
      <vt:lpstr>Default Design</vt:lpstr>
      <vt:lpstr>Microsoft 公式 3.0</vt:lpstr>
      <vt:lpstr>Equation</vt:lpstr>
      <vt:lpstr>公式</vt:lpstr>
      <vt:lpstr>MathType 6.0 Equation</vt:lpstr>
      <vt:lpstr>算法设计与分析  递归 分治</vt:lpstr>
      <vt:lpstr>主要内容</vt:lpstr>
      <vt:lpstr>分治策略</vt:lpstr>
      <vt:lpstr>Divide-and-Conquer分治法(cont.)</vt:lpstr>
      <vt:lpstr>分治算法的分析</vt:lpstr>
      <vt:lpstr>递归式例子</vt:lpstr>
      <vt:lpstr>递归算法</vt:lpstr>
      <vt:lpstr>算法fact(3)的调用流程</vt:lpstr>
      <vt:lpstr>递归式举例</vt:lpstr>
      <vt:lpstr>Mystery算法的递归式</vt:lpstr>
      <vt:lpstr>问题:最大子数组</vt:lpstr>
      <vt:lpstr>最大子数组问题的应用</vt:lpstr>
      <vt:lpstr>最大子数组问题应用</vt:lpstr>
      <vt:lpstr>最大子数组问题应用</vt:lpstr>
      <vt:lpstr>暴力算法</vt:lpstr>
      <vt:lpstr>分治算法</vt:lpstr>
      <vt:lpstr>找跨越中间位置的最大子数组</vt:lpstr>
      <vt:lpstr>算法：找跨越中间位置的最大子数组</vt:lpstr>
      <vt:lpstr>最大子数组问题分治算法</vt:lpstr>
      <vt:lpstr>算法分析</vt:lpstr>
      <vt:lpstr>算法分析(续)</vt:lpstr>
      <vt:lpstr>求解递归式</vt:lpstr>
      <vt:lpstr> 递归树法</vt:lpstr>
      <vt:lpstr>归并排序</vt:lpstr>
      <vt:lpstr>归并排序 (MS) 的递归树</vt:lpstr>
      <vt:lpstr>归并排序第一层展开</vt:lpstr>
      <vt:lpstr>第二层展开</vt:lpstr>
      <vt:lpstr>第三层展开</vt:lpstr>
      <vt:lpstr>中止展开</vt:lpstr>
      <vt:lpstr>PowerPoint 演示文稿</vt:lpstr>
      <vt:lpstr>举例: T(n) = 2T(n/2) + n2</vt:lpstr>
      <vt:lpstr>递归树T(n)</vt:lpstr>
      <vt:lpstr>代入法</vt:lpstr>
      <vt:lpstr>举例</vt:lpstr>
      <vt:lpstr>缩小上下界范围</vt:lpstr>
      <vt:lpstr>主方法</vt:lpstr>
      <vt:lpstr>主定理</vt:lpstr>
      <vt:lpstr>理解主定理</vt:lpstr>
      <vt:lpstr>理解主定理</vt:lpstr>
      <vt:lpstr>理解主定理</vt:lpstr>
      <vt:lpstr>正则条件 (1) </vt:lpstr>
      <vt:lpstr>正则条件 (2) </vt:lpstr>
      <vt:lpstr>主定理</vt:lpstr>
      <vt:lpstr>举例 1 </vt:lpstr>
      <vt:lpstr>举例 2 </vt:lpstr>
      <vt:lpstr>举例 3 </vt:lpstr>
      <vt:lpstr>举例 4 </vt:lpstr>
      <vt:lpstr>举例 4 (续) </vt:lpstr>
      <vt:lpstr>举例 4 (续) </vt:lpstr>
      <vt:lpstr>改变变量</vt:lpstr>
      <vt:lpstr>应用：Strassen矩阵乘法</vt:lpstr>
      <vt:lpstr>应用：Strassen矩阵乘法</vt:lpstr>
      <vt:lpstr>应用：Strassen矩阵乘法</vt:lpstr>
      <vt:lpstr>Strassen矩阵乘法</vt:lpstr>
      <vt:lpstr>Strassen矩阵乘法</vt:lpstr>
      <vt:lpstr>实验与练习</vt:lpstr>
    </vt:vector>
  </TitlesOfParts>
  <Company>SUNY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INTRODUCTION</dc:title>
  <dc:creator>SUNY Learning Network</dc:creator>
  <cp:lastModifiedBy>Microsoft</cp:lastModifiedBy>
  <cp:revision>849</cp:revision>
  <dcterms:created xsi:type="dcterms:W3CDTF">1998-05-26T01:10:06Z</dcterms:created>
  <dcterms:modified xsi:type="dcterms:W3CDTF">2023-03-14T13:41:27Z</dcterms:modified>
</cp:coreProperties>
</file>