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Lst>
  <p:notesMasterIdLst>
    <p:notesMasterId r:id="rId32"/>
  </p:notesMasterIdLst>
  <p:handoutMasterIdLst>
    <p:handoutMasterId r:id="rId33"/>
  </p:handoutMasterIdLst>
  <p:sldIdLst>
    <p:sldId id="311" r:id="rId2"/>
    <p:sldId id="321" r:id="rId3"/>
    <p:sldId id="312" r:id="rId4"/>
    <p:sldId id="313" r:id="rId5"/>
    <p:sldId id="314" r:id="rId6"/>
    <p:sldId id="315" r:id="rId7"/>
    <p:sldId id="316" r:id="rId8"/>
    <p:sldId id="322" r:id="rId9"/>
    <p:sldId id="323" r:id="rId10"/>
    <p:sldId id="318" r:id="rId11"/>
    <p:sldId id="386" r:id="rId12"/>
    <p:sldId id="319" r:id="rId13"/>
    <p:sldId id="324" r:id="rId14"/>
    <p:sldId id="325" r:id="rId15"/>
    <p:sldId id="326" r:id="rId16"/>
    <p:sldId id="376" r:id="rId17"/>
    <p:sldId id="327" r:id="rId18"/>
    <p:sldId id="328" r:id="rId19"/>
    <p:sldId id="329" r:id="rId20"/>
    <p:sldId id="330" r:id="rId21"/>
    <p:sldId id="377" r:id="rId22"/>
    <p:sldId id="379" r:id="rId23"/>
    <p:sldId id="387" r:id="rId24"/>
    <p:sldId id="388" r:id="rId25"/>
    <p:sldId id="378" r:id="rId26"/>
    <p:sldId id="381" r:id="rId27"/>
    <p:sldId id="382" r:id="rId28"/>
    <p:sldId id="383" r:id="rId29"/>
    <p:sldId id="384" r:id="rId30"/>
    <p:sldId id="385" r:id="rId3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29" autoAdjust="0"/>
  </p:normalViewPr>
  <p:slideViewPr>
    <p:cSldViewPr>
      <p:cViewPr varScale="1">
        <p:scale>
          <a:sx n="116" d="100"/>
          <a:sy n="116" d="100"/>
        </p:scale>
        <p:origin x="14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04" y="285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a:noFill/>
          </a:ln>
          <a:effectLst/>
          <a:extLst/>
        </p:spPr>
        <p:txBody>
          <a:bodyPr vert="horz" wrap="square" lIns="96653" tIns="48327" rIns="96653" bIns="48327" numCol="1" anchor="b" anchorCtr="0" compatLnSpc="1">
            <a:prstTxWarp prst="textNoShape">
              <a:avLst/>
            </a:prstTxWarp>
          </a:bodyPr>
          <a:lstStyle>
            <a:lvl1pPr algn="l" defTabSz="966788">
              <a:defRPr sz="1200"/>
            </a:lvl1pPr>
          </a:lstStyle>
          <a:p>
            <a:pPr>
              <a:defRPr/>
            </a:pPr>
            <a:endParaRPr lang="en-US" altLang="zh-CN"/>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a:noFill/>
          </a:ln>
          <a:effectLst/>
          <a:extLst/>
        </p:spPr>
        <p:txBody>
          <a:bodyPr vert="horz" wrap="square" lIns="96653" tIns="48327" rIns="96653" bIns="48327" numCol="1" anchor="b" anchorCtr="0" compatLnSpc="1">
            <a:prstTxWarp prst="textNoShape">
              <a:avLst/>
            </a:prstTxWarp>
          </a:bodyPr>
          <a:lstStyle>
            <a:lvl1pPr algn="r" defTabSz="966788">
              <a:defRPr sz="1200"/>
            </a:lvl1pPr>
          </a:lstStyle>
          <a:p>
            <a:pPr>
              <a:defRPr/>
            </a:pPr>
            <a:fld id="{C9A86529-D9AC-4554-8E28-24DB51AC9F35}" type="slidenum">
              <a:rPr lang="en-US" altLang="zh-CN"/>
              <a:pPr>
                <a:defRPr/>
              </a:pPr>
              <a:t>‹#›</a:t>
            </a:fld>
            <a:endParaRPr lang="en-US" altLang="zh-CN"/>
          </a:p>
        </p:txBody>
      </p:sp>
      <p:sp>
        <p:nvSpPr>
          <p:cNvPr id="177158" name="Rectangle 6"/>
          <p:cNvSpPr>
            <a:spLocks noChangeArrowheads="1"/>
          </p:cNvSpPr>
          <p:nvPr/>
        </p:nvSpPr>
        <p:spPr bwMode="auto">
          <a:xfrm>
            <a:off x="533400" y="304800"/>
            <a:ext cx="3816350" cy="496888"/>
          </a:xfrm>
          <a:prstGeom prst="rect">
            <a:avLst/>
          </a:prstGeom>
          <a:noFill/>
          <a:ln>
            <a:noFill/>
          </a:ln>
          <a:effectLst/>
          <a:extLst/>
        </p:spPr>
        <p:txBody>
          <a:bodyPr lIns="100243" tIns="50122" rIns="100243" bIns="50122"/>
          <a:lstStyle>
            <a:lvl1pPr algn="l" defTabSz="1003300">
              <a:defRPr sz="2400">
                <a:solidFill>
                  <a:schemeClr val="tx1"/>
                </a:solidFill>
                <a:latin typeface="Times New Roman" pitchFamily="18" charset="0"/>
              </a:defRPr>
            </a:lvl1pPr>
            <a:lvl2pPr marL="500063"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363" algn="l" defTabSz="1003300">
              <a:defRPr sz="2400">
                <a:solidFill>
                  <a:schemeClr val="tx1"/>
                </a:solidFill>
                <a:latin typeface="Times New Roman" pitchFamily="18" charset="0"/>
              </a:defRPr>
            </a:lvl4pPr>
            <a:lvl5pPr marL="2005013" algn="l" defTabSz="1003300">
              <a:defRPr sz="2400">
                <a:solidFill>
                  <a:schemeClr val="tx1"/>
                </a:solidFill>
                <a:latin typeface="Times New Roman" pitchFamily="18" charset="0"/>
              </a:defRPr>
            </a:lvl5pPr>
            <a:lvl6pPr marL="2462213" defTabSz="1003300" eaLnBrk="0" fontAlgn="base" hangingPunct="0">
              <a:spcBef>
                <a:spcPct val="0"/>
              </a:spcBef>
              <a:spcAft>
                <a:spcPct val="0"/>
              </a:spcAft>
              <a:defRPr sz="2400">
                <a:solidFill>
                  <a:schemeClr val="tx1"/>
                </a:solidFill>
                <a:latin typeface="Times New Roman" pitchFamily="18" charset="0"/>
              </a:defRPr>
            </a:lvl6pPr>
            <a:lvl7pPr marL="2919413" defTabSz="1003300" eaLnBrk="0" fontAlgn="base" hangingPunct="0">
              <a:spcBef>
                <a:spcPct val="0"/>
              </a:spcBef>
              <a:spcAft>
                <a:spcPct val="0"/>
              </a:spcAft>
              <a:defRPr sz="2400">
                <a:solidFill>
                  <a:schemeClr val="tx1"/>
                </a:solidFill>
                <a:latin typeface="Times New Roman" pitchFamily="18" charset="0"/>
              </a:defRPr>
            </a:lvl7pPr>
            <a:lvl8pPr marL="3376613" defTabSz="1003300" eaLnBrk="0" fontAlgn="base" hangingPunct="0">
              <a:spcBef>
                <a:spcPct val="0"/>
              </a:spcBef>
              <a:spcAft>
                <a:spcPct val="0"/>
              </a:spcAft>
              <a:defRPr sz="2400">
                <a:solidFill>
                  <a:schemeClr val="tx1"/>
                </a:solidFill>
                <a:latin typeface="Times New Roman" pitchFamily="18" charset="0"/>
              </a:defRPr>
            </a:lvl8pPr>
            <a:lvl9pPr marL="3833813" defTabSz="1003300"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800" b="1" i="1" smtClean="0"/>
              <a:t>Design and Analysis of Algorithms</a:t>
            </a:r>
          </a:p>
        </p:txBody>
      </p:sp>
      <p:sp>
        <p:nvSpPr>
          <p:cNvPr id="177159" name="Rectangle 7"/>
          <p:cNvSpPr>
            <a:spLocks noChangeArrowheads="1"/>
          </p:cNvSpPr>
          <p:nvPr/>
        </p:nvSpPr>
        <p:spPr bwMode="auto">
          <a:xfrm>
            <a:off x="4322763" y="304800"/>
            <a:ext cx="2382837" cy="496888"/>
          </a:xfrm>
          <a:prstGeom prst="rect">
            <a:avLst/>
          </a:prstGeom>
          <a:noFill/>
          <a:ln>
            <a:noFill/>
          </a:ln>
          <a:effectLst/>
          <a:extLst/>
        </p:spPr>
        <p:txBody>
          <a:bodyPr lIns="100243" tIns="50122" rIns="100243" bIns="50122"/>
          <a:lstStyle>
            <a:lvl1pPr algn="l" defTabSz="1003300">
              <a:defRPr sz="2400">
                <a:solidFill>
                  <a:schemeClr val="tx1"/>
                </a:solidFill>
                <a:latin typeface="Times New Roman" pitchFamily="18" charset="0"/>
              </a:defRPr>
            </a:lvl1pPr>
            <a:lvl2pPr marL="500063" algn="l" defTabSz="1003300">
              <a:defRPr sz="2400">
                <a:solidFill>
                  <a:schemeClr val="tx1"/>
                </a:solidFill>
                <a:latin typeface="Times New Roman" pitchFamily="18" charset="0"/>
              </a:defRPr>
            </a:lvl2pPr>
            <a:lvl3pPr marL="1003300" algn="l" defTabSz="1003300">
              <a:defRPr sz="2400">
                <a:solidFill>
                  <a:schemeClr val="tx1"/>
                </a:solidFill>
                <a:latin typeface="Times New Roman" pitchFamily="18" charset="0"/>
              </a:defRPr>
            </a:lvl3pPr>
            <a:lvl4pPr marL="1503363" algn="l" defTabSz="1003300">
              <a:defRPr sz="2400">
                <a:solidFill>
                  <a:schemeClr val="tx1"/>
                </a:solidFill>
                <a:latin typeface="Times New Roman" pitchFamily="18" charset="0"/>
              </a:defRPr>
            </a:lvl4pPr>
            <a:lvl5pPr marL="2005013" algn="l" defTabSz="1003300">
              <a:defRPr sz="2400">
                <a:solidFill>
                  <a:schemeClr val="tx1"/>
                </a:solidFill>
                <a:latin typeface="Times New Roman" pitchFamily="18" charset="0"/>
              </a:defRPr>
            </a:lvl5pPr>
            <a:lvl6pPr marL="2462213" defTabSz="1003300" eaLnBrk="0" fontAlgn="base" hangingPunct="0">
              <a:spcBef>
                <a:spcPct val="0"/>
              </a:spcBef>
              <a:spcAft>
                <a:spcPct val="0"/>
              </a:spcAft>
              <a:defRPr sz="2400">
                <a:solidFill>
                  <a:schemeClr val="tx1"/>
                </a:solidFill>
                <a:latin typeface="Times New Roman" pitchFamily="18" charset="0"/>
              </a:defRPr>
            </a:lvl6pPr>
            <a:lvl7pPr marL="2919413" defTabSz="1003300" eaLnBrk="0" fontAlgn="base" hangingPunct="0">
              <a:spcBef>
                <a:spcPct val="0"/>
              </a:spcBef>
              <a:spcAft>
                <a:spcPct val="0"/>
              </a:spcAft>
              <a:defRPr sz="2400">
                <a:solidFill>
                  <a:schemeClr val="tx1"/>
                </a:solidFill>
                <a:latin typeface="Times New Roman" pitchFamily="18" charset="0"/>
              </a:defRPr>
            </a:lvl7pPr>
            <a:lvl8pPr marL="3376613" defTabSz="1003300" eaLnBrk="0" fontAlgn="base" hangingPunct="0">
              <a:spcBef>
                <a:spcPct val="0"/>
              </a:spcBef>
              <a:spcAft>
                <a:spcPct val="0"/>
              </a:spcAft>
              <a:defRPr sz="2400">
                <a:solidFill>
                  <a:schemeClr val="tx1"/>
                </a:solidFill>
                <a:latin typeface="Times New Roman" pitchFamily="18" charset="0"/>
              </a:defRPr>
            </a:lvl8pPr>
            <a:lvl9pPr marL="3833813" defTabSz="1003300" eaLnBrk="0" fontAlgn="base" hangingPunct="0">
              <a:spcBef>
                <a:spcPct val="0"/>
              </a:spcBef>
              <a:spcAft>
                <a:spcPct val="0"/>
              </a:spcAft>
              <a:defRPr sz="2400">
                <a:solidFill>
                  <a:schemeClr val="tx1"/>
                </a:solidFill>
                <a:latin typeface="Times New Roman" pitchFamily="18" charset="0"/>
              </a:defRPr>
            </a:lvl9pPr>
          </a:lstStyle>
          <a:p>
            <a:pPr algn="r">
              <a:defRPr/>
            </a:pPr>
            <a:r>
              <a:rPr lang="en-US" altLang="zh-CN" sz="1800" b="1" i="1" smtClean="0"/>
              <a:t>Chapter 9</a:t>
            </a:r>
          </a:p>
        </p:txBody>
      </p:sp>
    </p:spTree>
    <p:extLst>
      <p:ext uri="{BB962C8B-B14F-4D97-AF65-F5344CB8AC3E}">
        <p14:creationId xmlns:p14="http://schemas.microsoft.com/office/powerpoint/2010/main" val="224277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a:extLst/>
        </p:spPr>
        <p:txBody>
          <a:bodyPr vert="horz" wrap="none" lIns="96653" tIns="48327" rIns="96653" bIns="48327" numCol="1" anchor="ctr" anchorCtr="0" compatLnSpc="1">
            <a:prstTxWarp prst="textNoShape">
              <a:avLst/>
            </a:prstTxWarp>
          </a:bodyPr>
          <a:lstStyle>
            <a:lvl1pPr algn="l" defTabSz="966788">
              <a:defRPr sz="1200"/>
            </a:lvl1pPr>
          </a:lstStyle>
          <a:p>
            <a:pPr>
              <a:defRPr/>
            </a:pPr>
            <a:endParaRPr lang="en-US" altLang="zh-CN"/>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a:extLst/>
        </p:spPr>
        <p:txBody>
          <a:bodyPr vert="horz" wrap="none" lIns="96653" tIns="48327" rIns="96653" bIns="48327" numCol="1" anchor="ctr" anchorCtr="0" compatLnSpc="1">
            <a:prstTxWarp prst="textNoShape">
              <a:avLst/>
            </a:prstTxWarp>
          </a:bodyPr>
          <a:lstStyle>
            <a:lvl1pPr algn="r" defTabSz="966788">
              <a:defRPr sz="1200"/>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a:noFill/>
          </a:ln>
          <a:effectLst/>
          <a:extLst/>
        </p:spPr>
        <p:txBody>
          <a:bodyPr vert="horz" wrap="none" lIns="96653" tIns="48327" rIns="96653" bIns="48327"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a:extLst/>
        </p:spPr>
        <p:txBody>
          <a:bodyPr vert="horz" wrap="none" lIns="96653" tIns="48327" rIns="96653" bIns="48327" numCol="1" anchor="b" anchorCtr="0" compatLnSpc="1">
            <a:prstTxWarp prst="textNoShape">
              <a:avLst/>
            </a:prstTxWarp>
          </a:bodyPr>
          <a:lstStyle>
            <a:lvl1pPr algn="l" defTabSz="966788">
              <a:defRPr sz="1200"/>
            </a:lvl1pPr>
          </a:lstStyle>
          <a:p>
            <a:pPr>
              <a:defRPr/>
            </a:pPr>
            <a:endParaRPr lang="en-US" altLang="zh-CN"/>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a:extLst/>
        </p:spPr>
        <p:txBody>
          <a:bodyPr vert="horz" wrap="none" lIns="96653" tIns="48327" rIns="96653" bIns="48327" numCol="1" anchor="b" anchorCtr="0" compatLnSpc="1">
            <a:prstTxWarp prst="textNoShape">
              <a:avLst/>
            </a:prstTxWarp>
          </a:bodyPr>
          <a:lstStyle>
            <a:lvl1pPr algn="r" defTabSz="966788">
              <a:defRPr sz="1200"/>
            </a:lvl1pPr>
          </a:lstStyle>
          <a:p>
            <a:pPr>
              <a:defRPr/>
            </a:pPr>
            <a:fld id="{11412CBD-9FE0-4C3B-97D4-2D5163934BFC}" type="slidenum">
              <a:rPr lang="en-US" altLang="zh-CN"/>
              <a:pPr>
                <a:defRPr/>
              </a:pPr>
              <a:t>‹#›</a:t>
            </a:fld>
            <a:endParaRPr lang="en-US" altLang="zh-CN"/>
          </a:p>
        </p:txBody>
      </p:sp>
    </p:spTree>
    <p:extLst>
      <p:ext uri="{BB962C8B-B14F-4D97-AF65-F5344CB8AC3E}">
        <p14:creationId xmlns:p14="http://schemas.microsoft.com/office/powerpoint/2010/main" val="16056323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lan_Tur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mn-ea"/>
                <a:cs typeface="+mn-cs"/>
              </a:rPr>
              <a:t>接下来说说</a:t>
            </a:r>
            <a:r>
              <a:rPr lang="en-US" altLang="zh-CN" sz="1200" b="0" i="0" kern="1200" dirty="0" smtClean="0">
                <a:solidFill>
                  <a:schemeClr val="tx1"/>
                </a:solidFill>
                <a:effectLst/>
                <a:latin typeface="Times New Roman" pitchFamily="18" charset="0"/>
                <a:ea typeface="+mn-ea"/>
                <a:cs typeface="+mn-cs"/>
              </a:rPr>
              <a:t>NP </a:t>
            </a:r>
            <a:r>
              <a:rPr lang="zh-CN" altLang="en-US" sz="1200" b="0" i="0" kern="1200" dirty="0" smtClean="0">
                <a:solidFill>
                  <a:schemeClr val="tx1"/>
                </a:solidFill>
                <a:effectLst/>
                <a:latin typeface="Times New Roman" pitchFamily="18" charset="0"/>
                <a:ea typeface="+mn-ea"/>
                <a:cs typeface="+mn-cs"/>
              </a:rPr>
              <a:t>里最难得问题 </a:t>
            </a:r>
            <a:r>
              <a:rPr lang="en-US" altLang="zh-CN" sz="1200" b="0" i="0" kern="1200" dirty="0" smtClean="0">
                <a:solidFill>
                  <a:schemeClr val="tx1"/>
                </a:solidFill>
                <a:effectLst/>
                <a:latin typeface="Times New Roman" pitchFamily="18" charset="0"/>
                <a:ea typeface="+mn-ea"/>
                <a:cs typeface="+mn-cs"/>
              </a:rPr>
              <a:t>NP-complete</a:t>
            </a:r>
            <a:r>
              <a:rPr lang="zh-CN" altLang="en-US" sz="1200" b="0" i="0" kern="1200" dirty="0" smtClean="0">
                <a:solidFill>
                  <a:schemeClr val="tx1"/>
                </a:solidFill>
                <a:effectLst/>
                <a:latin typeface="Times New Roman" pitchFamily="18" charset="0"/>
                <a:ea typeface="+mn-ea"/>
                <a:cs typeface="+mn-cs"/>
              </a:rPr>
              <a:t>。</a:t>
            </a:r>
          </a:p>
          <a:p>
            <a:r>
              <a:rPr lang="zh-CN" altLang="en-US" sz="1200" b="0" i="0" kern="1200" dirty="0" smtClean="0">
                <a:solidFill>
                  <a:schemeClr val="tx1"/>
                </a:solidFill>
                <a:effectLst/>
                <a:latin typeface="Times New Roman" pitchFamily="18" charset="0"/>
                <a:ea typeface="+mn-ea"/>
                <a:cs typeface="+mn-cs"/>
              </a:rPr>
              <a:t>其定义如下，</a:t>
            </a:r>
          </a:p>
          <a:p>
            <a:r>
              <a:rPr lang="zh-CN" altLang="en-US" sz="1200" b="0" i="0" kern="1200" dirty="0" smtClean="0">
                <a:solidFill>
                  <a:schemeClr val="tx1"/>
                </a:solidFill>
                <a:effectLst/>
                <a:latin typeface="Times New Roman" pitchFamily="18" charset="0"/>
                <a:ea typeface="+mn-ea"/>
                <a:cs typeface="+mn-cs"/>
              </a:rPr>
              <a:t>如果一个决策问题 </a:t>
            </a:r>
            <a:r>
              <a:rPr lang="en-US" altLang="zh-CN" sz="1200" b="0" i="0" kern="1200" dirty="0" smtClean="0">
                <a:solidFill>
                  <a:schemeClr val="tx1"/>
                </a:solidFill>
                <a:effectLst/>
                <a:latin typeface="Times New Roman" pitchFamily="18" charset="0"/>
                <a:ea typeface="+mn-ea"/>
                <a:cs typeface="+mn-cs"/>
              </a:rPr>
              <a:t>L </a:t>
            </a:r>
            <a:r>
              <a:rPr lang="zh-CN" altLang="en-US" sz="1200" b="0" i="0" kern="1200" dirty="0" smtClean="0">
                <a:solidFill>
                  <a:schemeClr val="tx1"/>
                </a:solidFill>
                <a:effectLst/>
                <a:latin typeface="Times New Roman" pitchFamily="18" charset="0"/>
                <a:ea typeface="+mn-ea"/>
                <a:cs typeface="+mn-cs"/>
              </a:rPr>
              <a:t>是 </a:t>
            </a:r>
            <a:r>
              <a:rPr lang="en-US" altLang="zh-CN" sz="1200" b="0" i="0" kern="1200" dirty="0" smtClean="0">
                <a:solidFill>
                  <a:schemeClr val="tx1"/>
                </a:solidFill>
                <a:effectLst/>
                <a:latin typeface="Times New Roman" pitchFamily="18" charset="0"/>
                <a:ea typeface="+mn-ea"/>
                <a:cs typeface="+mn-cs"/>
              </a:rPr>
              <a:t>NP-complete</a:t>
            </a:r>
            <a:r>
              <a:rPr lang="zh-CN" altLang="en-US" sz="1200" b="0" i="0" kern="1200" dirty="0" smtClean="0">
                <a:solidFill>
                  <a:schemeClr val="tx1"/>
                </a:solidFill>
                <a:effectLst/>
                <a:latin typeface="Times New Roman" pitchFamily="18" charset="0"/>
                <a:ea typeface="+mn-ea"/>
                <a:cs typeface="+mn-cs"/>
              </a:rPr>
              <a:t>的，那么</a:t>
            </a:r>
            <a:r>
              <a:rPr lang="en-US" altLang="zh-CN" sz="1200" b="0" i="0" kern="1200" dirty="0" smtClean="0">
                <a:solidFill>
                  <a:schemeClr val="tx1"/>
                </a:solidFill>
                <a:effectLst/>
                <a:latin typeface="Times New Roman" pitchFamily="18" charset="0"/>
                <a:ea typeface="+mn-ea"/>
                <a:cs typeface="+mn-cs"/>
              </a:rPr>
              <a:t>L</a:t>
            </a:r>
            <a:r>
              <a:rPr lang="zh-CN" altLang="en-US" sz="1200" b="0" i="0" kern="1200" dirty="0" smtClean="0">
                <a:solidFill>
                  <a:schemeClr val="tx1"/>
                </a:solidFill>
                <a:effectLst/>
                <a:latin typeface="Times New Roman" pitchFamily="18" charset="0"/>
                <a:ea typeface="+mn-ea"/>
                <a:cs typeface="+mn-cs"/>
              </a:rPr>
              <a:t>具备以下两个性质：</a:t>
            </a:r>
          </a:p>
          <a:p>
            <a:r>
              <a:rPr lang="en-US" altLang="zh-CN" sz="1200" b="0" i="0" kern="1200" dirty="0" smtClean="0">
                <a:solidFill>
                  <a:schemeClr val="tx1"/>
                </a:solidFill>
                <a:effectLst/>
                <a:latin typeface="Times New Roman" pitchFamily="18" charset="0"/>
                <a:ea typeface="+mn-ea"/>
                <a:cs typeface="+mn-cs"/>
              </a:rPr>
              <a:t>1) L  </a:t>
            </a:r>
            <a:r>
              <a:rPr lang="zh-CN" altLang="en-US" sz="1200" b="0" i="0" kern="1200" dirty="0" smtClean="0">
                <a:solidFill>
                  <a:schemeClr val="tx1"/>
                </a:solidFill>
                <a:effectLst/>
                <a:latin typeface="Times New Roman" pitchFamily="18" charset="0"/>
                <a:ea typeface="+mn-ea"/>
                <a:cs typeface="+mn-cs"/>
              </a:rPr>
              <a:t>是 </a:t>
            </a:r>
            <a:r>
              <a:rPr lang="en-US" altLang="zh-CN" sz="1200" b="0" i="0" kern="1200" dirty="0" smtClean="0">
                <a:solidFill>
                  <a:schemeClr val="tx1"/>
                </a:solidFill>
                <a:effectLst/>
                <a:latin typeface="Times New Roman" pitchFamily="18" charset="0"/>
                <a:ea typeface="+mn-ea"/>
                <a:cs typeface="+mn-cs"/>
              </a:rPr>
              <a:t>NP</a:t>
            </a:r>
            <a:r>
              <a:rPr lang="zh-CN" altLang="en-US" sz="1200" b="0" i="0" kern="1200" dirty="0" smtClean="0">
                <a:solidFill>
                  <a:schemeClr val="tx1"/>
                </a:solidFill>
                <a:effectLst/>
                <a:latin typeface="Times New Roman" pitchFamily="18" charset="0"/>
                <a:ea typeface="+mn-ea"/>
                <a:cs typeface="+mn-cs"/>
              </a:rPr>
              <a:t>（给定一个解决</a:t>
            </a:r>
            <a:r>
              <a:rPr lang="en-US" altLang="zh-CN" sz="1200" b="0" i="0" kern="1200" dirty="0" smtClean="0">
                <a:solidFill>
                  <a:schemeClr val="tx1"/>
                </a:solidFill>
                <a:effectLst/>
                <a:latin typeface="Times New Roman" pitchFamily="18" charset="0"/>
                <a:ea typeface="+mn-ea"/>
                <a:cs typeface="+mn-cs"/>
              </a:rPr>
              <a:t>NP-complete</a:t>
            </a:r>
            <a:r>
              <a:rPr lang="zh-CN" altLang="en-US" sz="1200" b="0" i="0" kern="1200" dirty="0" smtClean="0">
                <a:solidFill>
                  <a:schemeClr val="tx1"/>
                </a:solidFill>
                <a:effectLst/>
                <a:latin typeface="Times New Roman" pitchFamily="18" charset="0"/>
                <a:ea typeface="+mn-ea"/>
                <a:cs typeface="+mn-cs"/>
              </a:rPr>
              <a:t>的方案</a:t>
            </a:r>
            <a:r>
              <a:rPr lang="en-US" altLang="zh-CN" sz="1200" b="0" i="0" kern="1200" dirty="0" smtClean="0">
                <a:solidFill>
                  <a:schemeClr val="tx1"/>
                </a:solidFill>
                <a:effectLst/>
                <a:latin typeface="Times New Roman" pitchFamily="18" charset="0"/>
                <a:ea typeface="+mn-ea"/>
                <a:cs typeface="+mn-cs"/>
              </a:rPr>
              <a:t>(solution</a:t>
            </a:r>
            <a:r>
              <a:rPr lang="zh-CN" altLang="en-US" sz="1200" b="0" i="0" kern="1200" dirty="0" smtClean="0">
                <a:solidFill>
                  <a:schemeClr val="tx1"/>
                </a:solidFill>
                <a:effectLst/>
                <a:latin typeface="Times New Roman" pitchFamily="18" charset="0"/>
                <a:ea typeface="+mn-ea"/>
                <a:cs typeface="+mn-cs"/>
              </a:rPr>
              <a:t>，感兴趣的读者可以思考一下</a:t>
            </a:r>
            <a:r>
              <a:rPr lang="en-US" altLang="zh-CN" sz="1200" b="0" i="0" kern="1200" dirty="0" smtClean="0">
                <a:solidFill>
                  <a:schemeClr val="tx1"/>
                </a:solidFill>
                <a:effectLst/>
                <a:latin typeface="Times New Roman" pitchFamily="18" charset="0"/>
                <a:ea typeface="+mn-ea"/>
                <a:cs typeface="+mn-cs"/>
              </a:rPr>
              <a:t>solution </a:t>
            </a:r>
            <a:r>
              <a:rPr lang="zh-CN" altLang="en-US" sz="1200" b="0" i="0" kern="1200" dirty="0" smtClean="0">
                <a:solidFill>
                  <a:schemeClr val="tx1"/>
                </a:solidFill>
                <a:effectLst/>
                <a:latin typeface="Times New Roman" pitchFamily="18" charset="0"/>
                <a:ea typeface="+mn-ea"/>
                <a:cs typeface="+mn-cs"/>
              </a:rPr>
              <a:t>和 </a:t>
            </a:r>
            <a:r>
              <a:rPr lang="en-US" altLang="zh-CN" sz="1200" b="0" i="0" kern="1200" dirty="0" smtClean="0">
                <a:solidFill>
                  <a:schemeClr val="tx1"/>
                </a:solidFill>
                <a:effectLst/>
                <a:latin typeface="Times New Roman" pitchFamily="18" charset="0"/>
                <a:ea typeface="+mn-ea"/>
                <a:cs typeface="+mn-cs"/>
              </a:rPr>
              <a:t>answer</a:t>
            </a:r>
            <a:r>
              <a:rPr lang="zh-CN" altLang="en-US" sz="1200" b="0" i="0" kern="1200" dirty="0" smtClean="0">
                <a:solidFill>
                  <a:schemeClr val="tx1"/>
                </a:solidFill>
                <a:effectLst/>
                <a:latin typeface="Times New Roman" pitchFamily="18" charset="0"/>
                <a:ea typeface="+mn-ea"/>
                <a:cs typeface="+mn-cs"/>
              </a:rPr>
              <a:t>的区别</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，可以很快验证是否可行，但不存在已知高效的方案 。）</a:t>
            </a:r>
          </a:p>
          <a:p>
            <a:r>
              <a:rPr lang="en-US" altLang="zh-CN" sz="1200" b="0" i="0" kern="1200" dirty="0" smtClean="0">
                <a:solidFill>
                  <a:schemeClr val="tx1"/>
                </a:solidFill>
                <a:effectLst/>
                <a:latin typeface="Times New Roman" pitchFamily="18" charset="0"/>
                <a:ea typeface="+mn-ea"/>
                <a:cs typeface="+mn-cs"/>
              </a:rPr>
              <a:t>2) NP</a:t>
            </a:r>
            <a:r>
              <a:rPr lang="zh-CN" altLang="en-US" sz="1200" b="0" i="0" kern="1200" dirty="0" smtClean="0">
                <a:solidFill>
                  <a:schemeClr val="tx1"/>
                </a:solidFill>
                <a:effectLst/>
                <a:latin typeface="Times New Roman" pitchFamily="18" charset="0"/>
                <a:ea typeface="+mn-ea"/>
                <a:cs typeface="+mn-cs"/>
              </a:rPr>
              <a:t>里的任何问题可以在多项式时间内转为 </a:t>
            </a:r>
            <a:r>
              <a:rPr lang="en-US" altLang="zh-CN" sz="1200" b="0" i="0" kern="1200" dirty="0" smtClean="0">
                <a:solidFill>
                  <a:schemeClr val="tx1"/>
                </a:solidFill>
                <a:effectLst/>
                <a:latin typeface="Times New Roman" pitchFamily="18" charset="0"/>
                <a:ea typeface="+mn-ea"/>
                <a:cs typeface="+mn-cs"/>
              </a:rPr>
              <a:t>L</a:t>
            </a:r>
            <a:r>
              <a:rPr lang="zh-CN" altLang="en-US" sz="1200" b="0" i="0" kern="1200" dirty="0" smtClean="0">
                <a:solidFill>
                  <a:schemeClr val="tx1"/>
                </a:solidFill>
                <a:effectLst/>
                <a:latin typeface="Times New Roman" pitchFamily="18" charset="0"/>
                <a:ea typeface="+mn-ea"/>
                <a:cs typeface="+mn-cs"/>
              </a:rPr>
              <a:t>。</a:t>
            </a:r>
          </a:p>
          <a:p>
            <a:r>
              <a:rPr lang="zh-CN" altLang="en-US" sz="1200" b="0" i="0" kern="1200" dirty="0" smtClean="0">
                <a:solidFill>
                  <a:schemeClr val="tx1"/>
                </a:solidFill>
                <a:effectLst/>
                <a:latin typeface="Times New Roman" pitchFamily="18" charset="0"/>
                <a:ea typeface="+mn-ea"/>
                <a:cs typeface="+mn-cs"/>
              </a:rPr>
              <a:t> </a:t>
            </a:r>
          </a:p>
          <a:p>
            <a:r>
              <a:rPr lang="zh-CN" altLang="en-US" sz="1200" b="0" i="0" kern="1200" dirty="0" smtClean="0">
                <a:solidFill>
                  <a:schemeClr val="tx1"/>
                </a:solidFill>
                <a:effectLst/>
                <a:latin typeface="Times New Roman" pitchFamily="18" charset="0"/>
                <a:ea typeface="+mn-ea"/>
                <a:cs typeface="+mn-cs"/>
              </a:rPr>
              <a:t>而</a:t>
            </a:r>
            <a:r>
              <a:rPr lang="en-US" altLang="zh-CN" sz="1200" b="0" i="0" kern="1200" dirty="0" smtClean="0">
                <a:solidFill>
                  <a:schemeClr val="tx1"/>
                </a:solidFill>
                <a:effectLst/>
                <a:latin typeface="Times New Roman" pitchFamily="18" charset="0"/>
                <a:ea typeface="+mn-ea"/>
                <a:cs typeface="+mn-cs"/>
              </a:rPr>
              <a:t>NP-Hard</a:t>
            </a:r>
            <a:r>
              <a:rPr lang="zh-CN" altLang="en-US" sz="1200" b="0" i="0" kern="1200" dirty="0" smtClean="0">
                <a:solidFill>
                  <a:schemeClr val="tx1"/>
                </a:solidFill>
                <a:effectLst/>
                <a:latin typeface="Times New Roman" pitchFamily="18" charset="0"/>
                <a:ea typeface="+mn-ea"/>
                <a:cs typeface="+mn-cs"/>
              </a:rPr>
              <a:t>只需要具备</a:t>
            </a:r>
            <a:r>
              <a:rPr lang="en-US" altLang="zh-CN" sz="1200" b="0" i="0" kern="1200" dirty="0" smtClean="0">
                <a:solidFill>
                  <a:schemeClr val="tx1"/>
                </a:solidFill>
                <a:effectLst/>
                <a:latin typeface="Times New Roman" pitchFamily="18" charset="0"/>
                <a:ea typeface="+mn-ea"/>
                <a:cs typeface="+mn-cs"/>
              </a:rPr>
              <a:t>NP-complete</a:t>
            </a:r>
            <a:r>
              <a:rPr lang="zh-CN" altLang="en-US" sz="1200" b="0" i="0" kern="1200" dirty="0" smtClean="0">
                <a:solidFill>
                  <a:schemeClr val="tx1"/>
                </a:solidFill>
                <a:effectLst/>
                <a:latin typeface="Times New Roman" pitchFamily="18" charset="0"/>
                <a:ea typeface="+mn-ea"/>
                <a:cs typeface="+mn-cs"/>
              </a:rPr>
              <a:t>的第二个性质，因此</a:t>
            </a:r>
            <a:r>
              <a:rPr lang="en-US" altLang="zh-CN" sz="1200" b="0" i="0" kern="1200" dirty="0" smtClean="0">
                <a:solidFill>
                  <a:schemeClr val="tx1"/>
                </a:solidFill>
                <a:effectLst/>
                <a:latin typeface="Times New Roman" pitchFamily="18" charset="0"/>
                <a:ea typeface="+mn-ea"/>
                <a:cs typeface="+mn-cs"/>
              </a:rPr>
              <a:t>NP-complete</a:t>
            </a:r>
            <a:r>
              <a:rPr lang="zh-CN" altLang="en-US" sz="1200" b="0" i="0" kern="1200" dirty="0" smtClean="0">
                <a:solidFill>
                  <a:schemeClr val="tx1"/>
                </a:solidFill>
                <a:effectLst/>
                <a:latin typeface="Times New Roman" pitchFamily="18" charset="0"/>
                <a:ea typeface="+mn-ea"/>
                <a:cs typeface="+mn-cs"/>
              </a:rPr>
              <a:t>是</a:t>
            </a:r>
            <a:r>
              <a:rPr lang="en-US" altLang="zh-CN" sz="1200" b="0" i="0" kern="1200" dirty="0" smtClean="0">
                <a:solidFill>
                  <a:schemeClr val="tx1"/>
                </a:solidFill>
                <a:effectLst/>
                <a:latin typeface="Times New Roman" pitchFamily="18" charset="0"/>
                <a:ea typeface="+mn-ea"/>
                <a:cs typeface="+mn-cs"/>
              </a:rPr>
              <a:t>NP-Hard</a:t>
            </a:r>
            <a:r>
              <a:rPr lang="zh-CN" altLang="en-US" sz="1200" b="0" i="0" kern="1200" dirty="0" smtClean="0">
                <a:solidFill>
                  <a:schemeClr val="tx1"/>
                </a:solidFill>
                <a:effectLst/>
                <a:latin typeface="Times New Roman" pitchFamily="18" charset="0"/>
                <a:ea typeface="+mn-ea"/>
                <a:cs typeface="+mn-cs"/>
              </a:rPr>
              <a:t>的子集。</a:t>
            </a:r>
          </a:p>
          <a:p>
            <a:endParaRPr lang="zh-CN" altLang="en-US" dirty="0"/>
          </a:p>
        </p:txBody>
      </p:sp>
      <p:sp>
        <p:nvSpPr>
          <p:cNvPr id="4" name="灯片编号占位符 3"/>
          <p:cNvSpPr>
            <a:spLocks noGrp="1"/>
          </p:cNvSpPr>
          <p:nvPr>
            <p:ph type="sldNum" sz="quarter" idx="10"/>
          </p:nvPr>
        </p:nvSpPr>
        <p:spPr/>
        <p:txBody>
          <a:bodyPr/>
          <a:lstStyle/>
          <a:p>
            <a:pPr>
              <a:defRPr/>
            </a:pPr>
            <a:fld id="{11412CBD-9FE0-4C3B-97D4-2D5163934BFC}" type="slidenum">
              <a:rPr lang="en-US" altLang="zh-CN" smtClean="0"/>
              <a:pPr>
                <a:defRPr/>
              </a:pPr>
              <a:t>14</a:t>
            </a:fld>
            <a:endParaRPr lang="en-US" altLang="zh-CN"/>
          </a:p>
        </p:txBody>
      </p:sp>
    </p:spTree>
    <p:extLst>
      <p:ext uri="{BB962C8B-B14F-4D97-AF65-F5344CB8AC3E}">
        <p14:creationId xmlns:p14="http://schemas.microsoft.com/office/powerpoint/2010/main" val="407176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17</a:t>
            </a:fld>
            <a:endParaRPr lang="en-US"/>
          </a:p>
        </p:txBody>
      </p:sp>
    </p:spTree>
    <p:extLst>
      <p:ext uri="{BB962C8B-B14F-4D97-AF65-F5344CB8AC3E}">
        <p14:creationId xmlns:p14="http://schemas.microsoft.com/office/powerpoint/2010/main" val="243298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smtClean="0">
                <a:solidFill>
                  <a:srgbClr val="252525"/>
                </a:solidFill>
                <a:effectLst/>
                <a:latin typeface="Arial"/>
              </a:rPr>
              <a:t>Alan </a:t>
            </a:r>
            <a:r>
              <a:rPr lang="en-US" b="1" i="0" dirty="0" err="1" smtClean="0">
                <a:solidFill>
                  <a:srgbClr val="252525"/>
                </a:solidFill>
                <a:effectLst/>
                <a:latin typeface="Arial"/>
              </a:rPr>
              <a:t>Mathison</a:t>
            </a:r>
            <a:r>
              <a:rPr lang="en-US" b="1" i="0" dirty="0" smtClean="0">
                <a:solidFill>
                  <a:srgbClr val="252525"/>
                </a:solidFill>
                <a:effectLst/>
                <a:latin typeface="Arial"/>
              </a:rPr>
              <a:t> Turing</a:t>
            </a:r>
            <a:r>
              <a:rPr lang="en-US" b="0" i="0" dirty="0" smtClean="0">
                <a:solidFill>
                  <a:srgbClr val="252525"/>
                </a:solidFill>
                <a:effectLst/>
                <a:latin typeface="Arial"/>
              </a:rPr>
              <a:t> (23 June 1912 – 7 June 1954) was a British pioneering </a:t>
            </a:r>
            <a:r>
              <a:rPr lang="en-US" b="0" i="0" u="none" strike="noStrike" dirty="0" smtClean="0">
                <a:solidFill>
                  <a:srgbClr val="0B0080"/>
                </a:solidFill>
                <a:effectLst/>
                <a:latin typeface="Arial"/>
              </a:rPr>
              <a:t>computer scientist</a:t>
            </a:r>
            <a:r>
              <a:rPr lang="en-US" b="0" i="0" dirty="0" smtClean="0">
                <a:solidFill>
                  <a:srgbClr val="252525"/>
                </a:solidFill>
                <a:effectLst/>
                <a:latin typeface="Arial"/>
              </a:rPr>
              <a:t>, </a:t>
            </a:r>
            <a:r>
              <a:rPr lang="en-US" b="0" i="0" u="none" strike="noStrike" dirty="0" smtClean="0">
                <a:solidFill>
                  <a:srgbClr val="0B0080"/>
                </a:solidFill>
                <a:effectLst/>
                <a:latin typeface="Arial"/>
              </a:rPr>
              <a:t>mathematician</a:t>
            </a:r>
            <a:r>
              <a:rPr lang="en-US" b="0" i="0" dirty="0" smtClean="0">
                <a:solidFill>
                  <a:srgbClr val="252525"/>
                </a:solidFill>
                <a:effectLst/>
                <a:latin typeface="Arial"/>
              </a:rPr>
              <a:t>, </a:t>
            </a:r>
            <a:r>
              <a:rPr lang="en-US" b="0" i="0" u="none" strike="noStrike" dirty="0" smtClean="0">
                <a:solidFill>
                  <a:srgbClr val="0B0080"/>
                </a:solidFill>
                <a:effectLst/>
                <a:latin typeface="Arial"/>
              </a:rPr>
              <a:t>logician</a:t>
            </a:r>
            <a:r>
              <a:rPr lang="en-US" b="0" i="0" dirty="0" smtClean="0">
                <a:solidFill>
                  <a:srgbClr val="252525"/>
                </a:solidFill>
                <a:effectLst/>
                <a:latin typeface="Arial"/>
              </a:rPr>
              <a:t>, </a:t>
            </a:r>
            <a:r>
              <a:rPr lang="en-US" b="0" i="0" u="none" strike="noStrike" dirty="0" smtClean="0">
                <a:solidFill>
                  <a:srgbClr val="0B0080"/>
                </a:solidFill>
                <a:effectLst/>
                <a:latin typeface="Arial"/>
              </a:rPr>
              <a:t>cryptanalyst</a:t>
            </a:r>
            <a:r>
              <a:rPr lang="en-US" b="0" i="0" dirty="0" smtClean="0">
                <a:solidFill>
                  <a:srgbClr val="252525"/>
                </a:solidFill>
                <a:effectLst/>
                <a:latin typeface="Arial"/>
              </a:rPr>
              <a:t>, philosopher, mathematical biologist, and marathon and ultra distance runner. He was highly influential in the development of </a:t>
            </a:r>
            <a:r>
              <a:rPr lang="en-US" b="0" i="0" u="none" strike="noStrike" dirty="0" smtClean="0">
                <a:solidFill>
                  <a:srgbClr val="0B0080"/>
                </a:solidFill>
                <a:effectLst/>
                <a:latin typeface="Arial"/>
              </a:rPr>
              <a:t>computer science</a:t>
            </a:r>
            <a:r>
              <a:rPr lang="en-US" b="0" i="0" dirty="0" smtClean="0">
                <a:solidFill>
                  <a:srgbClr val="252525"/>
                </a:solidFill>
                <a:effectLst/>
                <a:latin typeface="Arial"/>
              </a:rPr>
              <a:t>, providing a </a:t>
            </a:r>
            <a:r>
              <a:rPr lang="en-US" b="0" i="0" dirty="0" err="1" smtClean="0">
                <a:solidFill>
                  <a:srgbClr val="252525"/>
                </a:solidFill>
                <a:effectLst/>
                <a:latin typeface="Arial"/>
              </a:rPr>
              <a:t>formalisation</a:t>
            </a:r>
            <a:r>
              <a:rPr lang="en-US" b="0" i="0" dirty="0" smtClean="0">
                <a:solidFill>
                  <a:srgbClr val="252525"/>
                </a:solidFill>
                <a:effectLst/>
                <a:latin typeface="Arial"/>
              </a:rPr>
              <a:t> of the concepts of "</a:t>
            </a:r>
            <a:r>
              <a:rPr lang="en-US" b="0" i="0" u="none" strike="noStrike" dirty="0" smtClean="0">
                <a:solidFill>
                  <a:srgbClr val="0B0080"/>
                </a:solidFill>
                <a:effectLst/>
                <a:latin typeface="Arial"/>
              </a:rPr>
              <a:t>algorithm</a:t>
            </a:r>
            <a:r>
              <a:rPr lang="en-US" b="0" i="0" dirty="0" smtClean="0">
                <a:solidFill>
                  <a:srgbClr val="252525"/>
                </a:solidFill>
                <a:effectLst/>
                <a:latin typeface="Arial"/>
              </a:rPr>
              <a:t>" and "</a:t>
            </a:r>
            <a:r>
              <a:rPr lang="en-US" b="0" i="0" u="none" strike="noStrike" dirty="0" smtClean="0">
                <a:solidFill>
                  <a:srgbClr val="0B0080"/>
                </a:solidFill>
                <a:effectLst/>
                <a:latin typeface="Arial"/>
              </a:rPr>
              <a:t>computation</a:t>
            </a:r>
            <a:r>
              <a:rPr lang="en-US" b="0" i="0" dirty="0" smtClean="0">
                <a:solidFill>
                  <a:srgbClr val="252525"/>
                </a:solidFill>
                <a:effectLst/>
                <a:latin typeface="Arial"/>
              </a:rPr>
              <a:t>" with the </a:t>
            </a:r>
            <a:r>
              <a:rPr lang="en-US" b="0" i="0" u="none" strike="noStrike" dirty="0" smtClean="0">
                <a:solidFill>
                  <a:srgbClr val="0B0080"/>
                </a:solidFill>
                <a:effectLst/>
                <a:latin typeface="Arial"/>
              </a:rPr>
              <a:t>Turing machine</a:t>
            </a:r>
            <a:r>
              <a:rPr lang="en-US" b="0" i="0" dirty="0" smtClean="0">
                <a:solidFill>
                  <a:srgbClr val="252525"/>
                </a:solidFill>
                <a:effectLst/>
                <a:latin typeface="Arial"/>
              </a:rPr>
              <a:t>, which can be considered a model of a general purpose computer. Turing is widely considered to be the father of theoretical computer science and </a:t>
            </a:r>
            <a:r>
              <a:rPr lang="en-US" b="0" i="0" u="none" strike="noStrike" dirty="0" smtClean="0">
                <a:solidFill>
                  <a:srgbClr val="0B0080"/>
                </a:solidFill>
                <a:effectLst/>
                <a:latin typeface="Arial"/>
              </a:rPr>
              <a:t>artificial intelligence</a:t>
            </a:r>
            <a:r>
              <a:rPr lang="en-US" b="0" i="0" dirty="0" smtClean="0">
                <a:solidFill>
                  <a:srgbClr val="252525"/>
                </a:solidFill>
                <a:effectLst/>
                <a:latin typeface="Arial"/>
              </a:rPr>
              <a:t>.</a:t>
            </a:r>
          </a:p>
          <a:p>
            <a:pPr algn="l"/>
            <a:endParaRPr lang="en-US" b="0" i="0" dirty="0" smtClean="0">
              <a:solidFill>
                <a:srgbClr val="252525"/>
              </a:solidFill>
              <a:effectLst/>
              <a:latin typeface="Arial"/>
            </a:endParaRPr>
          </a:p>
          <a:p>
            <a:pPr algn="l"/>
            <a:r>
              <a:rPr lang="en-US" b="0" i="0" dirty="0" smtClean="0">
                <a:solidFill>
                  <a:srgbClr val="252525"/>
                </a:solidFill>
                <a:effectLst/>
                <a:latin typeface="Arial"/>
              </a:rPr>
              <a:t>Turing was prosecuted in 1952 for </a:t>
            </a:r>
            <a:r>
              <a:rPr lang="en-US" b="0" i="0" u="none" strike="noStrike" dirty="0" smtClean="0">
                <a:solidFill>
                  <a:srgbClr val="0B0080"/>
                </a:solidFill>
                <a:effectLst/>
                <a:latin typeface="Arial"/>
              </a:rPr>
              <a:t>homosexual acts</a:t>
            </a:r>
            <a:r>
              <a:rPr lang="en-US" b="0" i="0" dirty="0" smtClean="0">
                <a:solidFill>
                  <a:srgbClr val="252525"/>
                </a:solidFill>
                <a:effectLst/>
                <a:latin typeface="Arial"/>
              </a:rPr>
              <a:t>. Turing died in 1954, 16 days before his 42nd birthday, from </a:t>
            </a:r>
            <a:r>
              <a:rPr lang="en-US" b="0" i="0" u="none" strike="noStrike" dirty="0" smtClean="0">
                <a:solidFill>
                  <a:srgbClr val="0B0080"/>
                </a:solidFill>
                <a:effectLst/>
                <a:latin typeface="Arial"/>
              </a:rPr>
              <a:t>cyanide</a:t>
            </a:r>
            <a:r>
              <a:rPr lang="en-US" b="0" i="0" dirty="0" smtClean="0">
                <a:solidFill>
                  <a:srgbClr val="252525"/>
                </a:solidFill>
                <a:effectLst/>
                <a:latin typeface="Arial"/>
              </a:rPr>
              <a:t> poisoning. An inquest determined his death a suicide, but it has since been noted that the known evidence is equally consistent with accidental poisoning. In 2009, </a:t>
            </a:r>
            <a:r>
              <a:rPr lang="en-US" b="0" i="0" u="none" strike="noStrike" dirty="0" smtClean="0">
                <a:solidFill>
                  <a:srgbClr val="0B0080"/>
                </a:solidFill>
                <a:effectLst/>
                <a:latin typeface="Arial"/>
              </a:rPr>
              <a:t>British Prime Minister</a:t>
            </a:r>
            <a:r>
              <a:rPr lang="en-US" b="0" i="0" dirty="0" smtClean="0">
                <a:solidFill>
                  <a:srgbClr val="252525"/>
                </a:solidFill>
                <a:effectLst/>
                <a:latin typeface="Arial"/>
              </a:rPr>
              <a:t> </a:t>
            </a:r>
            <a:r>
              <a:rPr lang="en-US" b="0" i="0" u="none" strike="noStrike" dirty="0" smtClean="0">
                <a:solidFill>
                  <a:srgbClr val="0B0080"/>
                </a:solidFill>
                <a:effectLst/>
                <a:latin typeface="Arial"/>
              </a:rPr>
              <a:t>Gordon Brown</a:t>
            </a:r>
            <a:r>
              <a:rPr lang="en-US" b="0" i="0" dirty="0" smtClean="0">
                <a:solidFill>
                  <a:srgbClr val="252525"/>
                </a:solidFill>
                <a:effectLst/>
                <a:latin typeface="Arial"/>
              </a:rPr>
              <a:t> made an </a:t>
            </a:r>
            <a:r>
              <a:rPr lang="en-US" b="0" i="0" u="none" strike="noStrike" dirty="0" smtClean="0">
                <a:solidFill>
                  <a:srgbClr val="0B0080"/>
                </a:solidFill>
                <a:effectLst/>
                <a:latin typeface="Arial"/>
              </a:rPr>
              <a:t>official public apology</a:t>
            </a:r>
            <a:r>
              <a:rPr lang="en-US" b="0" i="0" dirty="0" smtClean="0">
                <a:solidFill>
                  <a:srgbClr val="252525"/>
                </a:solidFill>
                <a:effectLst/>
                <a:latin typeface="Arial"/>
              </a:rPr>
              <a:t> on behalf of the British government for "the appalling way he was treated". </a:t>
            </a:r>
            <a:r>
              <a:rPr lang="en-US" b="0" i="0" u="none" strike="noStrike" dirty="0" smtClean="0">
                <a:solidFill>
                  <a:srgbClr val="0B0080"/>
                </a:solidFill>
                <a:effectLst/>
                <a:latin typeface="Arial"/>
              </a:rPr>
              <a:t>Queen Elizabeth II</a:t>
            </a:r>
            <a:r>
              <a:rPr lang="en-US" b="0" i="0" dirty="0" smtClean="0">
                <a:solidFill>
                  <a:srgbClr val="252525"/>
                </a:solidFill>
                <a:effectLst/>
                <a:latin typeface="Arial"/>
              </a:rPr>
              <a:t> granted him a posthumous </a:t>
            </a:r>
            <a:r>
              <a:rPr lang="en-US" b="0" i="0" u="none" strike="noStrike" dirty="0" smtClean="0">
                <a:solidFill>
                  <a:srgbClr val="0B0080"/>
                </a:solidFill>
                <a:effectLst/>
                <a:latin typeface="Arial"/>
              </a:rPr>
              <a:t>pardon</a:t>
            </a:r>
            <a:r>
              <a:rPr lang="en-US" b="0" i="0" dirty="0" smtClean="0">
                <a:solidFill>
                  <a:srgbClr val="252525"/>
                </a:solidFill>
                <a:effectLst/>
                <a:latin typeface="Arial"/>
              </a:rPr>
              <a:t> in 2013.</a:t>
            </a:r>
          </a:p>
          <a:p>
            <a:pPr algn="l"/>
            <a:endParaRPr lang="en-US" b="0" i="0" dirty="0" smtClean="0">
              <a:solidFill>
                <a:srgbClr val="252525"/>
              </a:solidFill>
              <a:effectLst/>
              <a:latin typeface="Arial"/>
            </a:endParaRPr>
          </a:p>
          <a:p>
            <a:pPr algn="l"/>
            <a:r>
              <a:rPr lang="en-US" b="0" i="0" dirty="0" smtClean="0">
                <a:solidFill>
                  <a:srgbClr val="252525"/>
                </a:solidFill>
                <a:effectLst/>
                <a:latin typeface="Arial"/>
              </a:rPr>
              <a:t>Since 1966, the </a:t>
            </a:r>
            <a:r>
              <a:rPr lang="en-US" b="0" i="0" u="none" strike="noStrike" dirty="0" smtClean="0">
                <a:solidFill>
                  <a:srgbClr val="0B0080"/>
                </a:solidFill>
                <a:effectLst/>
                <a:latin typeface="Arial"/>
              </a:rPr>
              <a:t>Turing Award</a:t>
            </a:r>
            <a:r>
              <a:rPr lang="en-US" b="0" i="0" dirty="0" smtClean="0">
                <a:solidFill>
                  <a:srgbClr val="252525"/>
                </a:solidFill>
                <a:effectLst/>
                <a:latin typeface="Arial"/>
              </a:rPr>
              <a:t> has been given annually by the </a:t>
            </a:r>
            <a:r>
              <a:rPr lang="en-US" b="0" i="0" u="none" strike="noStrike" dirty="0" smtClean="0">
                <a:solidFill>
                  <a:srgbClr val="0B0080"/>
                </a:solidFill>
                <a:effectLst/>
                <a:latin typeface="Arial"/>
              </a:rPr>
              <a:t>Association for Computing Machinery (ACM)</a:t>
            </a:r>
            <a:r>
              <a:rPr lang="en-US" b="0" i="0" dirty="0" smtClean="0">
                <a:solidFill>
                  <a:srgbClr val="252525"/>
                </a:solidFill>
                <a:effectLst/>
                <a:latin typeface="Arial"/>
              </a:rPr>
              <a:t> for technical or theoretical contributions to the computing community. It is widely considered to be the computing world's highest </a:t>
            </a:r>
            <a:r>
              <a:rPr lang="en-US" b="0" i="0" dirty="0" err="1" smtClean="0">
                <a:solidFill>
                  <a:srgbClr val="252525"/>
                </a:solidFill>
                <a:effectLst/>
                <a:latin typeface="Arial"/>
              </a:rPr>
              <a:t>honour</a:t>
            </a:r>
            <a:r>
              <a:rPr lang="en-US" b="0" i="0" dirty="0" smtClean="0">
                <a:solidFill>
                  <a:srgbClr val="252525"/>
                </a:solidFill>
                <a:effectLst/>
                <a:latin typeface="Arial"/>
              </a:rPr>
              <a:t>, equivalent to the Nobel Prize.</a:t>
            </a:r>
            <a:r>
              <a:rPr lang="en-US" b="0" i="0" u="none" strike="noStrike" baseline="30000" dirty="0" smtClean="0">
                <a:solidFill>
                  <a:srgbClr val="0B0080"/>
                </a:solidFill>
                <a:effectLst/>
                <a:latin typeface="Arial"/>
                <a:hlinkClick r:id="rId3"/>
              </a:rPr>
              <a:t>[119]</a:t>
            </a:r>
            <a:endParaRPr lang="en-US" b="0" i="0" dirty="0">
              <a:solidFill>
                <a:srgbClr val="252525"/>
              </a:solidFill>
              <a:effectLst/>
              <a:latin typeface="Arial"/>
            </a:endParaRPr>
          </a:p>
        </p:txBody>
      </p:sp>
      <p:sp>
        <p:nvSpPr>
          <p:cNvPr id="4" name="Slide Number Placeholder 3"/>
          <p:cNvSpPr>
            <a:spLocks noGrp="1"/>
          </p:cNvSpPr>
          <p:nvPr>
            <p:ph type="sldNum" sz="quarter" idx="10"/>
          </p:nvPr>
        </p:nvSpPr>
        <p:spPr/>
        <p:txBody>
          <a:bodyPr/>
          <a:lstStyle/>
          <a:p>
            <a:fld id="{48F7063F-A614-48F0-9E8A-30EFCE018876}" type="slidenum">
              <a:rPr lang="en-US" smtClean="0"/>
              <a:pPr/>
              <a:t>18</a:t>
            </a:fld>
            <a:endParaRPr lang="en-US"/>
          </a:p>
        </p:txBody>
      </p:sp>
    </p:spTree>
    <p:extLst>
      <p:ext uri="{BB962C8B-B14F-4D97-AF65-F5344CB8AC3E}">
        <p14:creationId xmlns:p14="http://schemas.microsoft.com/office/powerpoint/2010/main" val="272851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19</a:t>
            </a:fld>
            <a:endParaRPr lang="en-US"/>
          </a:p>
        </p:txBody>
      </p:sp>
    </p:spTree>
    <p:extLst>
      <p:ext uri="{BB962C8B-B14F-4D97-AF65-F5344CB8AC3E}">
        <p14:creationId xmlns:p14="http://schemas.microsoft.com/office/powerpoint/2010/main" val="272851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7063F-A614-48F0-9E8A-30EFCE018876}" type="slidenum">
              <a:rPr lang="en-US" smtClean="0"/>
              <a:pPr/>
              <a:t>20</a:t>
            </a:fld>
            <a:endParaRPr lang="en-US"/>
          </a:p>
        </p:txBody>
      </p:sp>
    </p:spTree>
    <p:extLst>
      <p:ext uri="{BB962C8B-B14F-4D97-AF65-F5344CB8AC3E}">
        <p14:creationId xmlns:p14="http://schemas.microsoft.com/office/powerpoint/2010/main" val="243260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390492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390492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val="390492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val="390492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anose="02020603050405020304" pitchFamily="18" charset="0"/>
              </a:defRPr>
            </a:lvl1pPr>
          </a:lstStyle>
          <a:p>
            <a:pPr>
              <a:defRPr/>
            </a:pPr>
            <a:fld id="{50081A47-F46D-43B8-A55D-3960FE927843}" type="slidenum">
              <a:rPr lang="en-US" altLang="zh-CN"/>
              <a:pPr>
                <a:defRPr/>
              </a:pPr>
              <a:t>‹#›</a:t>
            </a:fld>
            <a:endParaRPr lang="en-US" altLang="zh-CN"/>
          </a:p>
        </p:txBody>
      </p:sp>
    </p:spTree>
    <p:extLst>
      <p:ext uri="{BB962C8B-B14F-4D97-AF65-F5344CB8AC3E}">
        <p14:creationId xmlns:p14="http://schemas.microsoft.com/office/powerpoint/2010/main" val="779692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31"/>
          <p:cNvSpPr>
            <a:spLocks noGrp="1" noChangeArrowheads="1"/>
          </p:cNvSpPr>
          <p:nvPr userDrawn="1"/>
        </p:nvSpPr>
        <p:spPr bwMode="auto">
          <a:xfrm>
            <a:off x="611560" y="6309320"/>
            <a:ext cx="5256584" cy="304800"/>
          </a:xfrm>
          <a:prstGeom prst="rect">
            <a:avLst/>
          </a:prstGeom>
          <a:noFill/>
          <a:ln>
            <a:noFill/>
          </a:ln>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smtClean="0">
                <a:latin typeface="Arial Narrow" pitchFamily="34" charset="0"/>
                <a:ea typeface="ヒラギノ角ゴ Pro W3" pitchFamily="84" charset="-128"/>
              </a:rPr>
              <a:t>Thomas H. </a:t>
            </a:r>
            <a:r>
              <a:rPr lang="en-US" altLang="zh-CN" sz="1000" dirty="0" err="1" smtClean="0">
                <a:latin typeface="Arial Narrow" pitchFamily="34" charset="0"/>
                <a:ea typeface="ヒラギノ角ゴ Pro W3" pitchFamily="84" charset="-128"/>
              </a:rPr>
              <a:t>Cormen</a:t>
            </a:r>
            <a:r>
              <a:rPr lang="en-US" altLang="zh-CN" sz="1000" dirty="0" smtClean="0">
                <a:latin typeface="Arial Narrow" pitchFamily="34" charset="0"/>
                <a:ea typeface="ヒラギノ角ゴ Pro W3" pitchFamily="84" charset="-128"/>
              </a:rPr>
              <a:t>, Charles E. </a:t>
            </a:r>
            <a:r>
              <a:rPr lang="en-US" altLang="zh-CN" sz="1000" dirty="0" err="1" smtClean="0">
                <a:latin typeface="Arial Narrow" pitchFamily="34" charset="0"/>
                <a:ea typeface="ヒラギノ角ゴ Pro W3" pitchFamily="84" charset="-128"/>
              </a:rPr>
              <a:t>Leiserson</a:t>
            </a:r>
            <a:r>
              <a:rPr lang="en-US" altLang="zh-CN" sz="1000" dirty="0" smtClean="0">
                <a:latin typeface="Arial Narrow" pitchFamily="34" charset="0"/>
                <a:ea typeface="ヒラギノ角ゴ Pro W3" pitchFamily="84" charset="-128"/>
              </a:rPr>
              <a:t>, Ronald L. </a:t>
            </a:r>
            <a:r>
              <a:rPr lang="en-US" altLang="zh-CN" sz="1000" dirty="0" err="1" smtClean="0">
                <a:latin typeface="Arial Narrow" pitchFamily="34" charset="0"/>
                <a:ea typeface="ヒラギノ角ゴ Pro W3" pitchFamily="84" charset="-128"/>
              </a:rPr>
              <a:t>Rivest</a:t>
            </a:r>
            <a:r>
              <a:rPr lang="en-US" altLang="zh-CN" sz="1000" dirty="0" smtClean="0">
                <a:latin typeface="Arial Narrow" pitchFamily="34" charset="0"/>
                <a:ea typeface="ヒラギノ角ゴ Pro W3" pitchFamily="84" charset="-128"/>
              </a:rPr>
              <a:t> </a:t>
            </a:r>
            <a:r>
              <a:rPr lang="en-US" altLang="zh-CN" sz="1000" dirty="0" err="1" smtClean="0">
                <a:latin typeface="Arial Narrow" pitchFamily="34" charset="0"/>
                <a:ea typeface="ヒラギノ角ゴ Pro W3" pitchFamily="84" charset="-128"/>
              </a:rPr>
              <a:t>Dlifford</a:t>
            </a:r>
            <a:r>
              <a:rPr lang="en-US" altLang="zh-CN" sz="1000" dirty="0" smtClean="0">
                <a:latin typeface="Arial Narrow" pitchFamily="34" charset="0"/>
                <a:ea typeface="ヒラギノ角ゴ Pro W3" pitchFamily="84" charset="-128"/>
              </a:rPr>
              <a:t> Stein, Introduction to Algorithms,</a:t>
            </a:r>
            <a:r>
              <a:rPr lang="en-US" altLang="zh-CN" sz="1000" dirty="0" smtClean="0">
                <a:latin typeface="Arial" charset="0"/>
                <a:ea typeface="ヒラギノ角ゴ Pro W3" pitchFamily="84" charset="-128"/>
              </a:rPr>
              <a:t>”</a:t>
            </a:r>
            <a:r>
              <a:rPr lang="en-US" altLang="zh-CN" sz="1000" dirty="0" smtClean="0">
                <a:latin typeface="Arial Narrow" pitchFamily="34" charset="0"/>
                <a:ea typeface="ヒラギノ角ゴ Pro W3" pitchFamily="84" charset="-128"/>
              </a:rPr>
              <a:t> 3</a:t>
            </a:r>
            <a:r>
              <a:rPr lang="en-US" altLang="zh-CN" sz="1000" baseline="30000" dirty="0" smtClean="0">
                <a:latin typeface="Arial Narrow" pitchFamily="34" charset="0"/>
                <a:ea typeface="ヒラギノ角ゴ Pro W3" pitchFamily="84" charset="-128"/>
              </a:rPr>
              <a:t>rd</a:t>
            </a:r>
            <a:r>
              <a:rPr lang="en-US" altLang="zh-CN" sz="1000" dirty="0" smtClean="0">
                <a:latin typeface="Arial Narrow" pitchFamily="34" charset="0"/>
                <a:ea typeface="ヒラギノ角ゴ Pro W3" pitchFamily="84" charset="-128"/>
              </a:rPr>
              <a:t> ed.</a:t>
            </a: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wipe(up)">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wipe(up)">
                                      <p:cBhvr>
                                        <p:cTn id="17"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wipe(up)">
                                      <p:cBhvr>
                                        <p:cTn id="20"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wipe(up)">
                                      <p:cBhvr>
                                        <p:cTn id="23"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wipe(up)">
                                      <p:cBhvr>
                                        <p:cTn id="26"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27" grpId="0" build="p" bldLvl="4" autoUpdateAnimBg="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zhihujingxuan.com/ting-ji-wen-t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file:///G:\Design%20and%20Analysis%20of%20Algorithm\2021\&#22522;&#26412;&#28436;&#32462;&#27861;%20&#31532;&#20108;&#23395;%2002_&#26631;&#28165;_2.wmv" TargetMode="External"/><Relationship Id="rId1" Type="http://schemas.microsoft.com/office/2007/relationships/media" Target="file:///G:\Design%20and%20Analysis%20of%20Algorithm\2021\&#22522;&#26412;&#28436;&#32462;&#27861;%20&#31532;&#20108;&#23395;%2002_&#26631;&#28165;_2.wmv"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descr="Pink tissue paper"/>
          <p:cNvSpPr>
            <a:spLocks noChangeArrowheads="1"/>
          </p:cNvSpPr>
          <p:nvPr/>
        </p:nvSpPr>
        <p:spPr bwMode="auto">
          <a:xfrm>
            <a:off x="457200" y="1066800"/>
            <a:ext cx="3657600" cy="990600"/>
          </a:xfrm>
          <a:prstGeom prst="rect">
            <a:avLst/>
          </a:prstGeom>
          <a:noFill/>
          <a:ln>
            <a:noFill/>
          </a:ln>
          <a:effectLst/>
          <a:extLst/>
        </p:spPr>
        <p:txBody>
          <a:bodyPr wrap="none" anchor="ctr"/>
          <a:lstStyle/>
          <a:p>
            <a:pPr algn="l">
              <a:defRPr/>
            </a:pPr>
            <a:r>
              <a:rPr lang="en-US" altLang="zh-CN" sz="4400" b="1" dirty="0" smtClean="0">
                <a:solidFill>
                  <a:schemeClr val="tx2"/>
                </a:solidFill>
                <a:latin typeface="Arial" charset="0"/>
                <a:ea typeface="宋体" charset="-122"/>
                <a:cs typeface="Arial" charset="0"/>
              </a:rPr>
              <a:t>NP</a:t>
            </a:r>
            <a:r>
              <a:rPr lang="zh-CN" altLang="en-US" sz="4400" b="1" dirty="0" smtClean="0">
                <a:solidFill>
                  <a:schemeClr val="tx2"/>
                </a:solidFill>
                <a:latin typeface="Arial" charset="0"/>
                <a:ea typeface="宋体" charset="-122"/>
                <a:cs typeface="Arial" charset="0"/>
              </a:rPr>
              <a:t>问题</a:t>
            </a:r>
            <a:endParaRPr lang="en-US" altLang="zh-CN" sz="4400" b="1" dirty="0">
              <a:solidFill>
                <a:schemeClr val="tx2"/>
              </a:solidFill>
              <a:latin typeface="Arial" charset="0"/>
              <a:ea typeface="宋体" charset="-122"/>
              <a:cs typeface="Arial" charset="0"/>
            </a:endParaRPr>
          </a:p>
        </p:txBody>
      </p:sp>
      <p:sp>
        <p:nvSpPr>
          <p:cNvPr id="484358" name="Rectangle 6" descr="Pink tissue paper"/>
          <p:cNvSpPr>
            <a:spLocks noChangeArrowheads="1"/>
          </p:cNvSpPr>
          <p:nvPr/>
        </p:nvSpPr>
        <p:spPr bwMode="auto">
          <a:xfrm>
            <a:off x="395536" y="2852936"/>
            <a:ext cx="3505200" cy="2227263"/>
          </a:xfrm>
          <a:prstGeom prst="rect">
            <a:avLst/>
          </a:prstGeom>
          <a:noFill/>
          <a:ln>
            <a:noFill/>
          </a:ln>
          <a:effectLst/>
          <a:extLst/>
        </p:spPr>
        <p:txBody>
          <a:bodyPr rIns="0"/>
          <a:lstStyle/>
          <a:p>
            <a:pPr algn="l">
              <a:defRPr/>
            </a:pPr>
            <a:r>
              <a:rPr lang="en-US" altLang="zh-CN" sz="4000" b="1" dirty="0">
                <a:latin typeface="Arial Unicode MS" panose="020B0604020202020204" pitchFamily="34" charset="-122"/>
                <a:ea typeface="Arial Unicode MS" panose="020B0604020202020204" pitchFamily="34" charset="-122"/>
                <a:cs typeface="Arial Unicode MS" panose="020B0604020202020204" pitchFamily="34" charset="-122"/>
              </a:rPr>
              <a:t>P vs. NP</a:t>
            </a:r>
            <a:r>
              <a:rPr lang="zh-CN" altLang="en-US" sz="4000" b="1" dirty="0">
                <a:latin typeface="Arial Unicode MS" panose="020B0604020202020204" pitchFamily="34" charset="-122"/>
                <a:ea typeface="Arial Unicode MS" panose="020B0604020202020204" pitchFamily="34" charset="-122"/>
                <a:cs typeface="Arial Unicode MS" panose="020B0604020202020204" pitchFamily="34" charset="-122"/>
              </a:rPr>
              <a:t>：从一则数学家谋杀案说起</a:t>
            </a:r>
            <a:endParaRPr lang="en-US" altLang="zh-CN" sz="4000" b="1" dirty="0">
              <a:solidFill>
                <a:srgbClr val="FFFF99"/>
              </a:solidFill>
              <a:effectLst>
                <a:outerShdw blurRad="38100" dist="38100" dir="2700000" algn="tl">
                  <a:srgbClr val="000000"/>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077" name="Picture 7" descr="levitin2e_hires"/>
          <p:cNvSpPr>
            <a:spLocks noChangeAspect="1" noChangeArrowheads="1"/>
          </p:cNvSpPr>
          <p:nvPr/>
        </p:nvSpPr>
        <p:spPr bwMode="auto">
          <a:xfrm>
            <a:off x="4038600" y="457200"/>
            <a:ext cx="4689475" cy="5791200"/>
          </a:xfrm>
          <a:prstGeom prst="rect">
            <a:avLst/>
          </a:prstGeom>
          <a:noFill/>
          <a:ln w="9525">
            <a:noFill/>
            <a:miter lim="800000"/>
            <a:headEnd/>
            <a:tailEnd/>
          </a:ln>
        </p:spPr>
        <p:txBody>
          <a:bodyPr/>
          <a:lstStyle/>
          <a:p>
            <a:endParaRPr lang="zh-CN" altLang="en-US">
              <a:ea typeface="宋体" charset="-122"/>
            </a:endParaRPr>
          </a:p>
        </p:txBody>
      </p:sp>
      <p:pic>
        <p:nvPicPr>
          <p:cNvPr id="112641" name="Picture 1"/>
          <p:cNvPicPr>
            <a:picLocks noChangeAspect="1" noChangeArrowheads="1"/>
          </p:cNvPicPr>
          <p:nvPr/>
        </p:nvPicPr>
        <p:blipFill>
          <a:blip r:embed="rId2" cstate="print"/>
          <a:srcRect/>
          <a:stretch>
            <a:fillRect/>
          </a:stretch>
        </p:blipFill>
        <p:spPr bwMode="auto">
          <a:xfrm>
            <a:off x="4283968" y="1196752"/>
            <a:ext cx="3915147" cy="50109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en-US" altLang="zh-CN" dirty="0" smtClean="0">
                <a:ea typeface="宋体" charset="-122"/>
              </a:rPr>
              <a:t>P=NP</a:t>
            </a:r>
            <a:r>
              <a:rPr lang="zh-CN" altLang="en-US" dirty="0" smtClean="0">
                <a:ea typeface="宋体" charset="-122"/>
              </a:rPr>
              <a:t>？</a:t>
            </a:r>
          </a:p>
        </p:txBody>
      </p:sp>
      <p:sp>
        <p:nvSpPr>
          <p:cNvPr id="3" name="内容占位符 2"/>
          <p:cNvSpPr>
            <a:spLocks noGrp="1"/>
          </p:cNvSpPr>
          <p:nvPr>
            <p:ph idx="1"/>
          </p:nvPr>
        </p:nvSpPr>
        <p:spPr>
          <a:xfrm>
            <a:off x="539552" y="1484784"/>
            <a:ext cx="8136904" cy="4114800"/>
          </a:xfrm>
        </p:spPr>
        <p:txBody>
          <a:bodyPr/>
          <a:lstStyle/>
          <a:p>
            <a:pPr algn="just">
              <a:defRPr/>
            </a:pPr>
            <a:r>
              <a:rPr lang="en-US" altLang="zh-CN" sz="2800" dirty="0" smtClean="0">
                <a:ea typeface="宋体" charset="-122"/>
              </a:rPr>
              <a:t>NP</a:t>
            </a:r>
            <a:r>
              <a:rPr lang="zh-CN" altLang="en-US" sz="2800" dirty="0" smtClean="0">
                <a:ea typeface="宋体" charset="-122"/>
              </a:rPr>
              <a:t>问题能在多项式时间内“解决”，只不过需要好运气。显然，</a:t>
            </a:r>
            <a:r>
              <a:rPr lang="en-US" altLang="zh-CN" sz="2800" dirty="0" smtClean="0">
                <a:solidFill>
                  <a:srgbClr val="FF0000"/>
                </a:solidFill>
                <a:ea typeface="宋体" charset="-122"/>
              </a:rPr>
              <a:t>P </a:t>
            </a:r>
            <a:r>
              <a:rPr lang="zh-CN" altLang="en-US" sz="2800" dirty="0" smtClean="0">
                <a:solidFill>
                  <a:srgbClr val="FF0000"/>
                </a:solidFill>
                <a:ea typeface="宋体" charset="-122"/>
              </a:rPr>
              <a:t>类问题肯定属于 </a:t>
            </a:r>
            <a:r>
              <a:rPr lang="en-US" altLang="zh-CN" sz="2800" dirty="0" smtClean="0">
                <a:solidFill>
                  <a:srgbClr val="FF0000"/>
                </a:solidFill>
                <a:ea typeface="宋体" charset="-122"/>
              </a:rPr>
              <a:t>NP </a:t>
            </a:r>
            <a:r>
              <a:rPr lang="zh-CN" altLang="en-US" sz="2800" dirty="0" smtClean="0">
                <a:solidFill>
                  <a:srgbClr val="FF0000"/>
                </a:solidFill>
                <a:ea typeface="宋体" charset="-122"/>
              </a:rPr>
              <a:t>类问题</a:t>
            </a:r>
            <a:r>
              <a:rPr lang="zh-CN" altLang="en-US" sz="2800" dirty="0" smtClean="0">
                <a:ea typeface="宋体" charset="-122"/>
              </a:rPr>
              <a:t>。</a:t>
            </a:r>
            <a:endParaRPr lang="en-US" altLang="zh-CN" sz="2800" dirty="0" smtClean="0">
              <a:ea typeface="宋体" charset="-122"/>
            </a:endParaRPr>
          </a:p>
          <a:p>
            <a:pPr>
              <a:defRPr/>
            </a:pPr>
            <a:endParaRPr lang="en-US" altLang="zh-CN" sz="2800" dirty="0" smtClean="0">
              <a:ea typeface="宋体" charset="-122"/>
            </a:endParaRPr>
          </a:p>
          <a:p>
            <a:pPr>
              <a:defRPr/>
            </a:pPr>
            <a:r>
              <a:rPr lang="zh-CN" altLang="en-US" sz="2800" dirty="0" smtClean="0">
                <a:ea typeface="宋体" charset="-122"/>
              </a:rPr>
              <a:t>所谓“</a:t>
            </a:r>
            <a:r>
              <a:rPr lang="en-US" altLang="zh-CN" sz="2800" dirty="0" smtClean="0">
                <a:ea typeface="宋体" charset="-122"/>
              </a:rPr>
              <a:t>P=NP”</a:t>
            </a:r>
            <a:r>
              <a:rPr lang="zh-CN" altLang="en-US" sz="2800" dirty="0" smtClean="0">
                <a:ea typeface="宋体" charset="-122"/>
              </a:rPr>
              <a:t>，就是问</a:t>
            </a:r>
            <a:r>
              <a:rPr lang="en-US" altLang="zh-CN" sz="2800" dirty="0" smtClean="0">
                <a:ea typeface="宋体" charset="-122"/>
              </a:rPr>
              <a:t>——</a:t>
            </a:r>
            <a:r>
              <a:rPr lang="zh-CN" altLang="en-US" sz="2800" dirty="0" smtClean="0">
                <a:ea typeface="宋体" charset="-122"/>
              </a:rPr>
              <a:t>是不是所有的 </a:t>
            </a:r>
            <a:r>
              <a:rPr lang="en-US" altLang="zh-CN" sz="2800" dirty="0" smtClean="0">
                <a:ea typeface="宋体" charset="-122"/>
              </a:rPr>
              <a:t>NP </a:t>
            </a:r>
            <a:r>
              <a:rPr lang="zh-CN" altLang="en-US" sz="2800" dirty="0" smtClean="0">
                <a:ea typeface="宋体" charset="-122"/>
              </a:rPr>
              <a:t>问题，都能找到多项式时间的确定性算法？</a:t>
            </a:r>
            <a:endParaRPr lang="en-US" altLang="zh-CN" sz="2800" dirty="0" smtClean="0">
              <a:ea typeface="宋体" charset="-122"/>
            </a:endParaRPr>
          </a:p>
          <a:p>
            <a:pPr>
              <a:defRPr/>
            </a:pPr>
            <a:endParaRPr lang="en-US" altLang="zh-CN" sz="2800" dirty="0" smtClean="0">
              <a:ea typeface="宋体" charset="-122"/>
            </a:endParaRPr>
          </a:p>
          <a:p>
            <a:pPr>
              <a:defRPr/>
            </a:pPr>
            <a:r>
              <a:rPr lang="zh-CN" altLang="en-US" sz="2800" dirty="0" smtClean="0">
                <a:ea typeface="宋体" charset="-122"/>
              </a:rPr>
              <a:t>究竟是否有</a:t>
            </a:r>
            <a:r>
              <a:rPr lang="en-US" altLang="zh-CN" sz="2800" dirty="0" smtClean="0">
                <a:ea typeface="宋体" charset="-122"/>
              </a:rPr>
              <a:t>P=NP</a:t>
            </a:r>
            <a:r>
              <a:rPr lang="zh-CN" altLang="en-US" sz="2800" dirty="0" smtClean="0">
                <a:ea typeface="宋体" charset="-122"/>
              </a:rPr>
              <a:t>？通常所谓的“</a:t>
            </a:r>
            <a:r>
              <a:rPr lang="en-US" altLang="zh-CN" sz="2800" dirty="0" smtClean="0">
                <a:ea typeface="宋体" charset="-122"/>
              </a:rPr>
              <a:t>NP</a:t>
            </a:r>
            <a:r>
              <a:rPr lang="zh-CN" altLang="en-US" sz="2800" dirty="0" smtClean="0">
                <a:ea typeface="宋体" charset="-122"/>
              </a:rPr>
              <a:t>问题”，其实就一句话：证明或推翻</a:t>
            </a:r>
            <a:r>
              <a:rPr lang="en-US" altLang="zh-CN" sz="2800" dirty="0" smtClean="0">
                <a:ea typeface="宋体" charset="-122"/>
              </a:rPr>
              <a:t>P=NP</a:t>
            </a:r>
            <a:r>
              <a:rPr lang="zh-CN" altLang="en-US" sz="2800" dirty="0" smtClean="0">
                <a:ea typeface="宋体"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4084" y="188640"/>
            <a:ext cx="7772400" cy="1143000"/>
          </a:xfrm>
        </p:spPr>
        <p:txBody>
          <a:bodyPr/>
          <a:lstStyle/>
          <a:p>
            <a:pPr>
              <a:defRPr/>
            </a:pPr>
            <a:r>
              <a:rPr lang="zh-CN" altLang="en-US" dirty="0" smtClean="0">
                <a:ea typeface="宋体" charset="-122"/>
              </a:rPr>
              <a:t>如果</a:t>
            </a:r>
            <a:r>
              <a:rPr lang="en-US" altLang="zh-CN" dirty="0" smtClean="0">
                <a:ea typeface="宋体" charset="-122"/>
              </a:rPr>
              <a:t>P=NP</a:t>
            </a:r>
            <a:r>
              <a:rPr lang="zh-CN" altLang="en-US" dirty="0" smtClean="0">
                <a:ea typeface="宋体" charset="-122"/>
              </a:rPr>
              <a:t>，世界会怎样？</a:t>
            </a:r>
          </a:p>
        </p:txBody>
      </p:sp>
      <p:sp>
        <p:nvSpPr>
          <p:cNvPr id="3" name="内容占位符 2"/>
          <p:cNvSpPr>
            <a:spLocks noGrp="1"/>
          </p:cNvSpPr>
          <p:nvPr>
            <p:ph idx="1"/>
          </p:nvPr>
        </p:nvSpPr>
        <p:spPr>
          <a:xfrm>
            <a:off x="611560" y="1356765"/>
            <a:ext cx="8208912" cy="4528038"/>
          </a:xfrm>
        </p:spPr>
        <p:txBody>
          <a:bodyPr/>
          <a:lstStyle/>
          <a:p>
            <a:pPr algn="just">
              <a:defRPr/>
            </a:pPr>
            <a:r>
              <a:rPr lang="zh-CN" altLang="en-US" sz="2585" dirty="0">
                <a:ea typeface="宋体" charset="-122"/>
              </a:rPr>
              <a:t>假设人类的运气好到 </a:t>
            </a:r>
            <a:r>
              <a:rPr lang="en-US" altLang="zh-CN" sz="2585" dirty="0">
                <a:ea typeface="宋体" charset="-122"/>
              </a:rPr>
              <a:t>P=NP </a:t>
            </a:r>
            <a:r>
              <a:rPr lang="zh-CN" altLang="en-US" sz="2585" dirty="0">
                <a:ea typeface="宋体" charset="-122"/>
              </a:rPr>
              <a:t>是真的，并且找到了复杂度不超过 </a:t>
            </a:r>
            <a:r>
              <a:rPr lang="en-US" altLang="zh-CN" sz="2585" dirty="0">
                <a:ea typeface="宋体" charset="-122"/>
              </a:rPr>
              <a:t>O(n</a:t>
            </a:r>
            <a:r>
              <a:rPr lang="en-US" altLang="zh-CN" sz="2585" baseline="30000" dirty="0">
                <a:ea typeface="宋体" charset="-122"/>
              </a:rPr>
              <a:t>3</a:t>
            </a:r>
            <a:r>
              <a:rPr lang="en-US" altLang="zh-CN" sz="2585" dirty="0">
                <a:ea typeface="宋体" charset="-122"/>
              </a:rPr>
              <a:t>) </a:t>
            </a:r>
            <a:r>
              <a:rPr lang="zh-CN" altLang="en-US" sz="2585" dirty="0">
                <a:ea typeface="宋体" charset="-122"/>
              </a:rPr>
              <a:t>的算法。那么我们就会有一个算法，能够很快算出</a:t>
            </a:r>
            <a:r>
              <a:rPr lang="zh-CN" altLang="en-US" sz="2585" dirty="0">
                <a:solidFill>
                  <a:srgbClr val="FF0000"/>
                </a:solidFill>
                <a:ea typeface="宋体" charset="-122"/>
              </a:rPr>
              <a:t>某个帐号的密码</a:t>
            </a:r>
            <a:r>
              <a:rPr lang="zh-CN" altLang="en-US" sz="2585" dirty="0">
                <a:ea typeface="宋体" charset="-122"/>
              </a:rPr>
              <a:t>。</a:t>
            </a:r>
            <a:endParaRPr lang="en-US" altLang="zh-CN" sz="2585" dirty="0">
              <a:ea typeface="宋体" charset="-122"/>
            </a:endParaRPr>
          </a:p>
          <a:p>
            <a:pPr algn="just">
              <a:defRPr/>
            </a:pPr>
            <a:r>
              <a:rPr lang="zh-CN" altLang="en-US" sz="2585" dirty="0">
                <a:ea typeface="宋体" charset="-122"/>
              </a:rPr>
              <a:t>所有的加密系统都会失去效果</a:t>
            </a:r>
            <a:r>
              <a:rPr lang="en-US" altLang="zh-CN" sz="2585" dirty="0">
                <a:ea typeface="宋体" charset="-122"/>
              </a:rPr>
              <a:t>——</a:t>
            </a:r>
            <a:r>
              <a:rPr lang="zh-CN" altLang="en-US" sz="2585" dirty="0">
                <a:ea typeface="宋体" charset="-122"/>
              </a:rPr>
              <a:t>应该说，所有</a:t>
            </a:r>
            <a:r>
              <a:rPr lang="zh-CN" altLang="en-US" sz="2585" u="sng" dirty="0">
                <a:solidFill>
                  <a:srgbClr val="FF0000"/>
                </a:solidFill>
                <a:ea typeface="宋体" charset="-122"/>
              </a:rPr>
              <a:t>会把密码变成数字信息</a:t>
            </a:r>
            <a:r>
              <a:rPr lang="zh-CN" altLang="en-US" sz="2585" dirty="0">
                <a:ea typeface="宋体" charset="-122"/>
              </a:rPr>
              <a:t>的系统都会失去效果，因为这个数字串很容易被“金钥匙”计算出来。</a:t>
            </a:r>
          </a:p>
          <a:p>
            <a:pPr algn="just">
              <a:defRPr/>
            </a:pPr>
            <a:r>
              <a:rPr lang="zh-CN" altLang="en-US" sz="2585" dirty="0">
                <a:ea typeface="宋体" charset="-122"/>
              </a:rPr>
              <a:t>担心或期许的事情：如扫雷、俄罗斯方块、超级玛丽等，人们将为它们编写出高效的</a:t>
            </a:r>
            <a:r>
              <a:rPr lang="en-US" altLang="zh-CN" sz="2585" dirty="0">
                <a:ea typeface="宋体" charset="-122"/>
              </a:rPr>
              <a:t>AI</a:t>
            </a:r>
            <a:r>
              <a:rPr lang="zh-CN" altLang="en-US" sz="2585" dirty="0">
                <a:ea typeface="宋体" charset="-122"/>
              </a:rPr>
              <a:t>，使得电脑玩游戏的水平无人能及。</a:t>
            </a:r>
          </a:p>
          <a:p>
            <a:pPr>
              <a:defRPr/>
            </a:pPr>
            <a:endParaRPr lang="zh-CN" altLang="en-US" dirty="0" smtClean="0">
              <a:ea typeface="宋体" charset="-122"/>
            </a:endParaRPr>
          </a:p>
        </p:txBody>
      </p:sp>
      <p:pic>
        <p:nvPicPr>
          <p:cNvPr id="3074" name="Picture 2" descr="https://timgsa.baidu.com/timg?image&amp;quality=80&amp;size=b9999_10000&amp;sec=1540227449159&amp;di=7320028bdac4a1840829a93c8b3d098f&amp;imgtype=0&amp;src=http%3A%2F%2Fwww.3dmgame.com%2FUploadFiles%2F201208%2F201208201422581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5085184"/>
            <a:ext cx="1620933"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timgsa.baidu.com/timg?image&amp;quality=80&amp;size=b9999_10000&amp;sec=1540227479683&amp;di=faaaccb60b0646a13edc224342297d06&amp;imgtype=0&amp;src=http%3A%2F%2Fp2.ifengimg.com%2Fhaina%2F2016_35%2F6dbf950b210a30f_w640_h38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766915"/>
            <a:ext cx="2592288" cy="155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55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772400" cy="1143000"/>
          </a:xfrm>
        </p:spPr>
        <p:txBody>
          <a:bodyPr/>
          <a:lstStyle/>
          <a:p>
            <a:pPr>
              <a:defRPr/>
            </a:pPr>
            <a:r>
              <a:rPr lang="en-US" altLang="zh-CN" sz="4000" dirty="0" smtClean="0">
                <a:ea typeface="宋体" charset="-122"/>
              </a:rPr>
              <a:t>P</a:t>
            </a:r>
            <a:r>
              <a:rPr lang="zh-CN" altLang="en-US" sz="4000" dirty="0" smtClean="0">
                <a:ea typeface="宋体" charset="-122"/>
              </a:rPr>
              <a:t>会不会等于</a:t>
            </a:r>
            <a:r>
              <a:rPr lang="en-US" altLang="zh-CN" sz="4000" dirty="0" smtClean="0">
                <a:ea typeface="宋体" charset="-122"/>
              </a:rPr>
              <a:t>NP</a:t>
            </a:r>
            <a:r>
              <a:rPr lang="zh-CN" altLang="en-US" sz="4000" dirty="0" smtClean="0">
                <a:ea typeface="宋体" charset="-122"/>
              </a:rPr>
              <a:t>？</a:t>
            </a:r>
            <a:endParaRPr lang="zh-CN" altLang="en-US" sz="4000" dirty="0" smtClean="0">
              <a:solidFill>
                <a:srgbClr val="FFFF99"/>
              </a:solidFill>
              <a:ea typeface="宋体" charset="-122"/>
            </a:endParaRPr>
          </a:p>
        </p:txBody>
      </p:sp>
      <p:sp>
        <p:nvSpPr>
          <p:cNvPr id="3" name="内容占位符 2"/>
          <p:cNvSpPr>
            <a:spLocks noGrp="1"/>
          </p:cNvSpPr>
          <p:nvPr>
            <p:ph idx="1"/>
          </p:nvPr>
        </p:nvSpPr>
        <p:spPr>
          <a:xfrm>
            <a:off x="539552" y="1412776"/>
            <a:ext cx="8280920" cy="4896544"/>
          </a:xfrm>
        </p:spPr>
        <p:txBody>
          <a:bodyPr/>
          <a:lstStyle/>
          <a:p>
            <a:pPr>
              <a:defRPr/>
            </a:pPr>
            <a:r>
              <a:rPr lang="zh-CN" altLang="en-US" sz="2800" dirty="0" smtClean="0">
                <a:ea typeface="宋体" charset="-122"/>
              </a:rPr>
              <a:t>归约</a:t>
            </a:r>
            <a:r>
              <a:rPr lang="en-US" altLang="zh-CN" sz="2800" dirty="0" smtClean="0">
                <a:ea typeface="宋体" charset="-122"/>
              </a:rPr>
              <a:t>(Reducibility)</a:t>
            </a:r>
            <a:r>
              <a:rPr lang="zh-CN" altLang="en-US" sz="2800" dirty="0" smtClean="0">
                <a:ea typeface="宋体" charset="-122"/>
              </a:rPr>
              <a:t>：可以用问题</a:t>
            </a:r>
            <a:r>
              <a:rPr lang="en-US" altLang="zh-CN" sz="2800" dirty="0" smtClean="0">
                <a:ea typeface="宋体" charset="-122"/>
              </a:rPr>
              <a:t>B</a:t>
            </a:r>
            <a:r>
              <a:rPr lang="zh-CN" altLang="en-US" sz="2800" dirty="0" smtClean="0">
                <a:ea typeface="宋体" charset="-122"/>
              </a:rPr>
              <a:t>的解法解决问题</a:t>
            </a:r>
            <a:r>
              <a:rPr lang="en-US" altLang="zh-CN" sz="2800" dirty="0" smtClean="0">
                <a:ea typeface="宋体" charset="-122"/>
              </a:rPr>
              <a:t>A</a:t>
            </a:r>
            <a:r>
              <a:rPr lang="zh-CN" altLang="en-US" sz="2800" dirty="0" smtClean="0">
                <a:ea typeface="宋体" charset="-122"/>
              </a:rPr>
              <a:t>，或者说，问题</a:t>
            </a:r>
            <a:r>
              <a:rPr lang="en-US" altLang="zh-CN" sz="2800" dirty="0" smtClean="0">
                <a:ea typeface="宋体" charset="-122"/>
              </a:rPr>
              <a:t>A</a:t>
            </a:r>
            <a:r>
              <a:rPr lang="zh-CN" altLang="en-US" sz="2800" dirty="0" smtClean="0">
                <a:ea typeface="宋体" charset="-122"/>
              </a:rPr>
              <a:t>可以“变成”问题</a:t>
            </a:r>
            <a:r>
              <a:rPr lang="en-US" altLang="zh-CN" sz="2800" dirty="0" smtClean="0">
                <a:ea typeface="宋体" charset="-122"/>
              </a:rPr>
              <a:t>B</a:t>
            </a:r>
            <a:r>
              <a:rPr lang="zh-CN" altLang="en-US" sz="2800" dirty="0" smtClean="0">
                <a:ea typeface="宋体" charset="-122"/>
              </a:rPr>
              <a:t>。称问题</a:t>
            </a:r>
            <a:r>
              <a:rPr lang="en-US" altLang="zh-CN" sz="2800" dirty="0" smtClean="0">
                <a:ea typeface="宋体" charset="-122"/>
              </a:rPr>
              <a:t>A</a:t>
            </a:r>
            <a:r>
              <a:rPr lang="zh-CN" altLang="en-US" sz="2800" dirty="0" smtClean="0">
                <a:ea typeface="宋体" charset="-122"/>
              </a:rPr>
              <a:t>可以归约为问题</a:t>
            </a:r>
            <a:r>
              <a:rPr lang="en-US" altLang="zh-CN" sz="2800" dirty="0" smtClean="0">
                <a:ea typeface="宋体" charset="-122"/>
              </a:rPr>
              <a:t>B</a:t>
            </a:r>
          </a:p>
          <a:p>
            <a:pPr>
              <a:defRPr/>
            </a:pPr>
            <a:r>
              <a:rPr lang="zh-CN" altLang="en-US" sz="2800" dirty="0" smtClean="0">
                <a:ea typeface="宋体" charset="-122"/>
              </a:rPr>
              <a:t>例：求解一个</a:t>
            </a:r>
            <a:r>
              <a:rPr lang="zh-CN" altLang="en-US" sz="2800" dirty="0" smtClean="0">
                <a:solidFill>
                  <a:srgbClr val="FF0000"/>
                </a:solidFill>
                <a:ea typeface="宋体" charset="-122"/>
              </a:rPr>
              <a:t>一</a:t>
            </a:r>
            <a:r>
              <a:rPr lang="zh-CN" altLang="en-US" dirty="0" smtClean="0">
                <a:solidFill>
                  <a:srgbClr val="FF0000"/>
                </a:solidFill>
                <a:ea typeface="宋体" charset="-122"/>
              </a:rPr>
              <a:t>元二次</a:t>
            </a:r>
            <a:r>
              <a:rPr lang="zh-CN" altLang="en-US" dirty="0" smtClean="0">
                <a:ea typeface="宋体" charset="-122"/>
              </a:rPr>
              <a:t>方程</a:t>
            </a:r>
            <a:r>
              <a:rPr lang="zh-CN" altLang="en-US" sz="2800" dirty="0" smtClean="0">
                <a:ea typeface="宋体" charset="-122"/>
              </a:rPr>
              <a:t>可以规约为求解两个</a:t>
            </a:r>
            <a:r>
              <a:rPr lang="zh-CN" altLang="en-US" sz="2800" dirty="0" smtClean="0">
                <a:solidFill>
                  <a:srgbClr val="FF0000"/>
                </a:solidFill>
                <a:ea typeface="宋体" charset="-122"/>
              </a:rPr>
              <a:t>一元</a:t>
            </a:r>
            <a:r>
              <a:rPr lang="zh-CN" altLang="en-US" dirty="0">
                <a:solidFill>
                  <a:srgbClr val="FF0000"/>
                </a:solidFill>
                <a:ea typeface="宋体" charset="-122"/>
              </a:rPr>
              <a:t>一</a:t>
            </a:r>
            <a:r>
              <a:rPr lang="zh-CN" altLang="en-US" sz="2800" dirty="0" smtClean="0">
                <a:solidFill>
                  <a:srgbClr val="FF0000"/>
                </a:solidFill>
                <a:ea typeface="宋体" charset="-122"/>
              </a:rPr>
              <a:t>次</a:t>
            </a:r>
            <a:r>
              <a:rPr lang="zh-CN" altLang="en-US" sz="2800" dirty="0" smtClean="0">
                <a:ea typeface="宋体" charset="-122"/>
              </a:rPr>
              <a:t>方程。</a:t>
            </a:r>
            <a:endParaRPr lang="en-US" altLang="zh-CN" sz="2800" dirty="0" smtClean="0">
              <a:ea typeface="宋体" charset="-122"/>
            </a:endParaRPr>
          </a:p>
          <a:p>
            <a:pPr>
              <a:defRPr/>
            </a:pPr>
            <a:r>
              <a:rPr lang="zh-CN" altLang="en-US" sz="2800" dirty="0" smtClean="0">
                <a:ea typeface="宋体" charset="-122"/>
              </a:rPr>
              <a:t>如果能找到这样一个</a:t>
            </a:r>
            <a:r>
              <a:rPr lang="zh-CN" altLang="en-US" sz="2800" dirty="0" smtClean="0">
                <a:solidFill>
                  <a:srgbClr val="FF0000"/>
                </a:solidFill>
                <a:ea typeface="宋体" charset="-122"/>
              </a:rPr>
              <a:t>变化法则</a:t>
            </a:r>
            <a:r>
              <a:rPr lang="zh-CN" altLang="en-US" sz="2800" dirty="0" smtClean="0">
                <a:ea typeface="宋体" charset="-122"/>
              </a:rPr>
              <a:t>，对任意一个程序</a:t>
            </a:r>
            <a:r>
              <a:rPr lang="en-US" altLang="zh-CN" sz="2800" dirty="0" smtClean="0">
                <a:solidFill>
                  <a:srgbClr val="FF0000"/>
                </a:solidFill>
                <a:ea typeface="宋体" charset="-122"/>
              </a:rPr>
              <a:t>A</a:t>
            </a:r>
            <a:r>
              <a:rPr lang="zh-CN" altLang="en-US" sz="2800" dirty="0" smtClean="0">
                <a:solidFill>
                  <a:srgbClr val="FF0000"/>
                </a:solidFill>
                <a:ea typeface="宋体" charset="-122"/>
              </a:rPr>
              <a:t>的输入</a:t>
            </a:r>
            <a:r>
              <a:rPr lang="zh-CN" altLang="en-US" sz="2800" dirty="0" smtClean="0">
                <a:ea typeface="宋体" charset="-122"/>
              </a:rPr>
              <a:t>，都能按这个法则变换成程序</a:t>
            </a:r>
            <a:r>
              <a:rPr lang="en-US" altLang="zh-CN" sz="2800" dirty="0" smtClean="0">
                <a:solidFill>
                  <a:srgbClr val="FF0000"/>
                </a:solidFill>
                <a:ea typeface="宋体" charset="-122"/>
              </a:rPr>
              <a:t>B</a:t>
            </a:r>
            <a:r>
              <a:rPr lang="zh-CN" altLang="en-US" sz="2800" dirty="0" smtClean="0">
                <a:solidFill>
                  <a:srgbClr val="FF0000"/>
                </a:solidFill>
                <a:ea typeface="宋体" charset="-122"/>
              </a:rPr>
              <a:t>的输入</a:t>
            </a:r>
            <a:r>
              <a:rPr lang="zh-CN" altLang="en-US" sz="2800" dirty="0" smtClean="0">
                <a:ea typeface="宋体" charset="-122"/>
              </a:rPr>
              <a:t>，使两程序的输出相同，那么我们说，问题</a:t>
            </a:r>
            <a:r>
              <a:rPr lang="en-US" altLang="zh-CN" sz="2800" dirty="0" smtClean="0">
                <a:ea typeface="宋体" charset="-122"/>
              </a:rPr>
              <a:t>A</a:t>
            </a:r>
            <a:r>
              <a:rPr lang="zh-CN" altLang="en-US" sz="2800" dirty="0" smtClean="0">
                <a:ea typeface="宋体" charset="-122"/>
              </a:rPr>
              <a:t>可约化为问题</a:t>
            </a:r>
            <a:r>
              <a:rPr lang="en-US" altLang="zh-CN" sz="2800" dirty="0" smtClean="0">
                <a:ea typeface="宋体" charset="-122"/>
              </a:rPr>
              <a:t>B</a:t>
            </a:r>
            <a:r>
              <a:rPr lang="zh-CN" altLang="en-US" sz="2800" dirty="0" smtClean="0">
                <a:ea typeface="宋体" charset="-122"/>
              </a:rPr>
              <a:t>。</a:t>
            </a:r>
            <a:endParaRPr lang="en-US" altLang="zh-CN" sz="2800" dirty="0" smtClean="0">
              <a:ea typeface="宋体" charset="-122"/>
            </a:endParaRPr>
          </a:p>
          <a:p>
            <a:pPr>
              <a:defRPr/>
            </a:pPr>
            <a:r>
              <a:rPr lang="zh-CN" altLang="en-US" sz="2800" dirty="0" smtClean="0">
                <a:ea typeface="宋体" charset="-122"/>
              </a:rPr>
              <a:t>存在这样一个</a:t>
            </a:r>
            <a:r>
              <a:rPr lang="en-US" altLang="zh-CN" sz="2800" dirty="0" smtClean="0">
                <a:ea typeface="宋体" charset="-122"/>
              </a:rPr>
              <a:t>NP</a:t>
            </a:r>
            <a:r>
              <a:rPr lang="zh-CN" altLang="en-US" sz="2800" dirty="0" smtClean="0">
                <a:ea typeface="宋体" charset="-122"/>
              </a:rPr>
              <a:t>问题，所有的</a:t>
            </a:r>
            <a:r>
              <a:rPr lang="en-US" altLang="zh-CN" sz="2800" dirty="0" smtClean="0">
                <a:ea typeface="宋体" charset="-122"/>
              </a:rPr>
              <a:t>NP</a:t>
            </a:r>
            <a:r>
              <a:rPr lang="zh-CN" altLang="en-US" sz="2800" dirty="0" smtClean="0">
                <a:ea typeface="宋体" charset="-122"/>
              </a:rPr>
              <a:t>问题都可以约化成它</a:t>
            </a:r>
            <a:r>
              <a:rPr lang="en-US" altLang="zh-CN" sz="2800" dirty="0" smtClean="0">
                <a:ea typeface="宋体" charset="-122"/>
              </a:rPr>
              <a:t>——NPC</a:t>
            </a:r>
            <a:r>
              <a:rPr lang="zh-CN" altLang="en-US" sz="2800" dirty="0" smtClean="0">
                <a:ea typeface="宋体" charset="-122"/>
              </a:rPr>
              <a:t>问题，也就是</a:t>
            </a:r>
            <a:r>
              <a:rPr lang="en-US" altLang="zh-CN" sz="2800" dirty="0" smtClean="0">
                <a:ea typeface="宋体" charset="-122"/>
              </a:rPr>
              <a:t>NP-</a:t>
            </a:r>
            <a:r>
              <a:rPr lang="zh-CN" altLang="en-US" sz="2800" dirty="0" smtClean="0">
                <a:ea typeface="宋体" charset="-122"/>
              </a:rPr>
              <a:t>完全问题。</a:t>
            </a:r>
            <a:endParaRPr lang="en-US" altLang="zh-CN" sz="2800" dirty="0" smtClean="0">
              <a:ea typeface="宋体"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86049834"/>
              </p:ext>
            </p:extLst>
          </p:nvPr>
        </p:nvGraphicFramePr>
        <p:xfrm>
          <a:off x="3372635" y="3212976"/>
          <a:ext cx="2394266" cy="504056"/>
        </p:xfrm>
        <a:graphic>
          <a:graphicData uri="http://schemas.openxmlformats.org/presentationml/2006/ole">
            <mc:AlternateContent xmlns:mc="http://schemas.openxmlformats.org/markup-compatibility/2006">
              <mc:Choice xmlns:v="urn:schemas-microsoft-com:vml" Requires="v">
                <p:oleObj spid="_x0000_s2092" name="Equation" r:id="rId3" imgW="965160" imgH="203040" progId="Equation.DSMT4">
                  <p:embed/>
                </p:oleObj>
              </mc:Choice>
              <mc:Fallback>
                <p:oleObj name="Equation" r:id="rId3" imgW="965160" imgH="203040" progId="Equation.DSMT4">
                  <p:embed/>
                  <p:pic>
                    <p:nvPicPr>
                      <p:cNvPr id="0" name=""/>
                      <p:cNvPicPr/>
                      <p:nvPr/>
                    </p:nvPicPr>
                    <p:blipFill>
                      <a:blip r:embed="rId4"/>
                      <a:stretch>
                        <a:fillRect/>
                      </a:stretch>
                    </p:blipFill>
                    <p:spPr>
                      <a:xfrm>
                        <a:off x="3372635" y="3212976"/>
                        <a:ext cx="2394266" cy="5040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26809967"/>
              </p:ext>
            </p:extLst>
          </p:nvPr>
        </p:nvGraphicFramePr>
        <p:xfrm>
          <a:off x="5868144" y="3180644"/>
          <a:ext cx="2087443" cy="648071"/>
        </p:xfrm>
        <a:graphic>
          <a:graphicData uri="http://schemas.openxmlformats.org/presentationml/2006/ole">
            <mc:AlternateContent xmlns:mc="http://schemas.openxmlformats.org/markup-compatibility/2006">
              <mc:Choice xmlns:v="urn:schemas-microsoft-com:vml" Requires="v">
                <p:oleObj spid="_x0000_s2093" name="Equation" r:id="rId5" imgW="1511280" imgH="469800" progId="Equation.DSMT4">
                  <p:embed/>
                </p:oleObj>
              </mc:Choice>
              <mc:Fallback>
                <p:oleObj name="Equation" r:id="rId5" imgW="1511280" imgH="469800" progId="Equation.DSMT4">
                  <p:embed/>
                  <p:pic>
                    <p:nvPicPr>
                      <p:cNvPr id="0" name=""/>
                      <p:cNvPicPr/>
                      <p:nvPr/>
                    </p:nvPicPr>
                    <p:blipFill>
                      <a:blip r:embed="rId6"/>
                      <a:stretch>
                        <a:fillRect/>
                      </a:stretch>
                    </p:blipFill>
                    <p:spPr>
                      <a:xfrm>
                        <a:off x="5868144" y="3180644"/>
                        <a:ext cx="2087443" cy="648071"/>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smtClean="0">
                <a:ea typeface="宋体" charset="-122"/>
              </a:rPr>
              <a:t>P</a:t>
            </a:r>
            <a:r>
              <a:rPr lang="zh-CN" altLang="en-US" dirty="0" smtClean="0">
                <a:ea typeface="宋体" charset="-122"/>
              </a:rPr>
              <a:t>会不会等于</a:t>
            </a:r>
            <a:r>
              <a:rPr lang="en-US" altLang="zh-CN" dirty="0" smtClean="0">
                <a:ea typeface="宋体" charset="-122"/>
              </a:rPr>
              <a:t>NP</a:t>
            </a:r>
            <a:r>
              <a:rPr lang="zh-CN" altLang="en-US" dirty="0" smtClean="0">
                <a:ea typeface="宋体" charset="-122"/>
              </a:rPr>
              <a:t>？</a:t>
            </a:r>
          </a:p>
        </p:txBody>
      </p:sp>
      <p:sp>
        <p:nvSpPr>
          <p:cNvPr id="3" name="内容占位符 2"/>
          <p:cNvSpPr>
            <a:spLocks noGrp="1"/>
          </p:cNvSpPr>
          <p:nvPr>
            <p:ph idx="1"/>
          </p:nvPr>
        </p:nvSpPr>
        <p:spPr>
          <a:xfrm>
            <a:off x="683568" y="1772816"/>
            <a:ext cx="8136904" cy="4114800"/>
          </a:xfrm>
        </p:spPr>
        <p:txBody>
          <a:bodyPr/>
          <a:lstStyle/>
          <a:p>
            <a:pPr algn="just">
              <a:defRPr/>
            </a:pPr>
            <a:r>
              <a:rPr lang="en-US" altLang="zh-CN" sz="2800" dirty="0" smtClean="0">
                <a:ea typeface="宋体" charset="-122"/>
              </a:rPr>
              <a:t>NPC</a:t>
            </a:r>
            <a:r>
              <a:rPr lang="zh-CN" altLang="en-US" sz="2800" dirty="0" smtClean="0">
                <a:ea typeface="宋体" charset="-122"/>
              </a:rPr>
              <a:t>指的是</a:t>
            </a:r>
            <a:r>
              <a:rPr lang="en-US" altLang="zh-CN" sz="2800" b="1" dirty="0" smtClean="0">
                <a:solidFill>
                  <a:srgbClr val="FF0000"/>
                </a:solidFill>
                <a:effectLst>
                  <a:outerShdw blurRad="38100" dist="38100" dir="2700000" algn="tl">
                    <a:srgbClr val="000000">
                      <a:alpha val="43137"/>
                    </a:srgbClr>
                  </a:outerShdw>
                </a:effectLst>
                <a:ea typeface="宋体" charset="-122"/>
              </a:rPr>
              <a:t>NP</a:t>
            </a:r>
            <a:r>
              <a:rPr lang="zh-CN" altLang="en-US" sz="2800" b="1" dirty="0" smtClean="0">
                <a:solidFill>
                  <a:srgbClr val="FF0000"/>
                </a:solidFill>
                <a:effectLst>
                  <a:outerShdw blurRad="38100" dist="38100" dir="2700000" algn="tl">
                    <a:srgbClr val="000000">
                      <a:alpha val="43137"/>
                    </a:srgbClr>
                  </a:outerShdw>
                </a:effectLst>
                <a:ea typeface="宋体" charset="-122"/>
              </a:rPr>
              <a:t>问题中最难的一部分问题</a:t>
            </a:r>
            <a:r>
              <a:rPr lang="zh-CN" altLang="en-US" sz="2800" dirty="0" smtClean="0">
                <a:ea typeface="宋体" charset="-122"/>
              </a:rPr>
              <a:t>，所有的</a:t>
            </a:r>
            <a:r>
              <a:rPr lang="en-US" altLang="zh-CN" sz="2800" dirty="0" smtClean="0">
                <a:ea typeface="宋体" charset="-122"/>
              </a:rPr>
              <a:t>NP</a:t>
            </a:r>
            <a:r>
              <a:rPr lang="zh-CN" altLang="en-US" sz="2800" dirty="0" smtClean="0">
                <a:ea typeface="宋体" charset="-122"/>
              </a:rPr>
              <a:t>问题都能在</a:t>
            </a:r>
            <a:r>
              <a:rPr lang="zh-CN" altLang="en-US" sz="2800" b="1" dirty="0" smtClean="0">
                <a:solidFill>
                  <a:srgbClr val="FF0000"/>
                </a:solidFill>
                <a:effectLst>
                  <a:outerShdw blurRad="38100" dist="38100" dir="2700000" algn="tl">
                    <a:srgbClr val="000000">
                      <a:alpha val="43137"/>
                    </a:srgbClr>
                  </a:outerShdw>
                </a:effectLst>
                <a:ea typeface="宋体" charset="-122"/>
              </a:rPr>
              <a:t>多项式时间内归约到</a:t>
            </a:r>
            <a:r>
              <a:rPr lang="en-US" altLang="zh-CN" sz="2800" b="1" dirty="0" smtClean="0">
                <a:solidFill>
                  <a:srgbClr val="FF0000"/>
                </a:solidFill>
                <a:effectLst>
                  <a:outerShdw blurRad="38100" dist="38100" dir="2700000" algn="tl">
                    <a:srgbClr val="000000">
                      <a:alpha val="43137"/>
                    </a:srgbClr>
                  </a:outerShdw>
                </a:effectLst>
                <a:ea typeface="宋体" charset="-122"/>
              </a:rPr>
              <a:t>NPC</a:t>
            </a:r>
            <a:r>
              <a:rPr lang="zh-CN" altLang="en-US" sz="2800" dirty="0" smtClean="0">
                <a:ea typeface="宋体" charset="-122"/>
              </a:rPr>
              <a:t>上。</a:t>
            </a:r>
            <a:endParaRPr lang="en-US" altLang="zh-CN" sz="2800" dirty="0" smtClean="0">
              <a:ea typeface="宋体" charset="-122"/>
            </a:endParaRPr>
          </a:p>
          <a:p>
            <a:pPr algn="just">
              <a:defRPr/>
            </a:pPr>
            <a:r>
              <a:rPr lang="zh-CN" altLang="en-US" sz="2800" dirty="0" smtClean="0">
                <a:ea typeface="宋体" charset="-122"/>
              </a:rPr>
              <a:t>目前人们已经发现了成千上万的</a:t>
            </a:r>
            <a:r>
              <a:rPr lang="en-US" altLang="zh-CN" sz="2800" dirty="0" smtClean="0">
                <a:ea typeface="宋体" charset="-122"/>
              </a:rPr>
              <a:t>NPC</a:t>
            </a:r>
            <a:r>
              <a:rPr lang="zh-CN" altLang="en-US" sz="2800" dirty="0" smtClean="0">
                <a:ea typeface="宋体" charset="-122"/>
              </a:rPr>
              <a:t>问题，解决一个，</a:t>
            </a:r>
            <a:r>
              <a:rPr lang="en-US" altLang="zh-CN" sz="2800" dirty="0" smtClean="0">
                <a:ea typeface="宋体" charset="-122"/>
              </a:rPr>
              <a:t>NP=P</a:t>
            </a:r>
            <a:r>
              <a:rPr lang="zh-CN" altLang="en-US" sz="2800" dirty="0" smtClean="0">
                <a:ea typeface="宋体" charset="-122"/>
              </a:rPr>
              <a:t>就得证，可以得千年大奖。</a:t>
            </a:r>
            <a:endParaRPr lang="en-US" altLang="zh-CN" sz="2800" dirty="0" smtClean="0">
              <a:ea typeface="宋体" charset="-122"/>
            </a:endParaRPr>
          </a:p>
          <a:p>
            <a:pPr algn="just">
              <a:defRPr/>
            </a:pPr>
            <a:r>
              <a:rPr lang="zh-CN" altLang="en-US" sz="2800" dirty="0" smtClean="0">
                <a:ea typeface="宋体" charset="-122"/>
              </a:rPr>
              <a:t>图染色、哈密尔顿环都是 </a:t>
            </a:r>
            <a:r>
              <a:rPr lang="en-US" altLang="zh-CN" sz="2800" dirty="0" smtClean="0">
                <a:ea typeface="宋体" charset="-122"/>
              </a:rPr>
              <a:t>NPC</a:t>
            </a:r>
            <a:r>
              <a:rPr lang="zh-CN" altLang="en-US" sz="2800" dirty="0" smtClean="0">
                <a:ea typeface="宋体" charset="-122"/>
              </a:rPr>
              <a:t>问题</a:t>
            </a:r>
            <a:r>
              <a:rPr lang="zh-CN" altLang="en-US" dirty="0" smtClean="0">
                <a:ea typeface="宋体" charset="-122"/>
              </a:rPr>
              <a:t>。</a:t>
            </a:r>
            <a:endParaRPr lang="en-US" altLang="zh-CN" sz="2800" dirty="0" smtClean="0">
              <a:ea typeface="宋体" charset="-122"/>
            </a:endParaRPr>
          </a:p>
          <a:p>
            <a:pPr algn="just">
              <a:defRPr/>
            </a:pPr>
            <a:r>
              <a:rPr lang="en-US" altLang="zh-CN" sz="2800" dirty="0" smtClean="0">
                <a:ea typeface="宋体" charset="-122"/>
              </a:rPr>
              <a:t>NPC</a:t>
            </a:r>
            <a:r>
              <a:rPr lang="zh-CN" altLang="en-US" sz="2800" dirty="0" smtClean="0">
                <a:ea typeface="宋体" charset="-122"/>
              </a:rPr>
              <a:t>问题目前没有多项式的有效算法，只能用</a:t>
            </a:r>
            <a:r>
              <a:rPr lang="zh-CN" altLang="en-US" sz="2800" b="1" dirty="0" smtClean="0">
                <a:solidFill>
                  <a:srgbClr val="FF0000"/>
                </a:solidFill>
                <a:ea typeface="宋体" charset="-122"/>
              </a:rPr>
              <a:t>指数级甚至阶乘级</a:t>
            </a:r>
            <a:r>
              <a:rPr lang="zh-CN" altLang="en-US" sz="2800" dirty="0" smtClean="0">
                <a:ea typeface="宋体" charset="-122"/>
              </a:rPr>
              <a:t>复杂度的搜索。</a:t>
            </a:r>
            <a:endParaRPr lang="en-US" altLang="zh-CN" sz="2800" dirty="0" smtClean="0">
              <a:ea typeface="宋体" charset="-122"/>
            </a:endParaRPr>
          </a:p>
          <a:p>
            <a:pPr algn="just">
              <a:defRPr/>
            </a:pPr>
            <a:r>
              <a:rPr lang="zh-CN" altLang="en-US" sz="2800" dirty="0" smtClean="0">
                <a:ea typeface="宋体" charset="-122"/>
              </a:rPr>
              <a:t>正是</a:t>
            </a:r>
            <a:r>
              <a:rPr lang="en-US" altLang="zh-CN" sz="2800" dirty="0" smtClean="0">
                <a:ea typeface="宋体" charset="-122"/>
              </a:rPr>
              <a:t>NPC</a:t>
            </a:r>
            <a:r>
              <a:rPr lang="zh-CN" altLang="en-US" sz="2800" dirty="0" smtClean="0">
                <a:ea typeface="宋体" charset="-122"/>
              </a:rPr>
              <a:t>问题的存在，使人们相信</a:t>
            </a:r>
            <a:r>
              <a:rPr lang="en-US" altLang="zh-CN" sz="2800" dirty="0" smtClean="0">
                <a:ea typeface="宋体" charset="-122"/>
              </a:rPr>
              <a:t>P≠NP</a:t>
            </a:r>
            <a:r>
              <a:rPr lang="zh-CN" altLang="en-US" sz="2800" dirty="0" smtClean="0">
                <a:ea typeface="宋体" charset="-122"/>
              </a:rPr>
              <a:t>。</a:t>
            </a:r>
            <a:endParaRPr lang="en-US" altLang="zh-CN" sz="2800" dirty="0" smtClean="0">
              <a:ea typeface="宋体" charset="-122"/>
            </a:endParaRPr>
          </a:p>
          <a:p>
            <a:pPr>
              <a:defRPr/>
            </a:pPr>
            <a:endParaRPr lang="zh-CN" altLang="en-US" dirty="0" smtClean="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smtClean="0">
                <a:ea typeface="宋体" charset="-122"/>
              </a:rPr>
              <a:t>NP-hard</a:t>
            </a:r>
            <a:r>
              <a:rPr lang="zh-CN" altLang="en-US" dirty="0" smtClean="0">
                <a:ea typeface="宋体" charset="-122"/>
              </a:rPr>
              <a:t>问题</a:t>
            </a:r>
          </a:p>
        </p:txBody>
      </p:sp>
      <p:sp>
        <p:nvSpPr>
          <p:cNvPr id="3" name="内容占位符 2"/>
          <p:cNvSpPr>
            <a:spLocks noGrp="1"/>
          </p:cNvSpPr>
          <p:nvPr>
            <p:ph idx="1"/>
          </p:nvPr>
        </p:nvSpPr>
        <p:spPr>
          <a:xfrm>
            <a:off x="467544" y="1412776"/>
            <a:ext cx="8352928" cy="4752528"/>
          </a:xfrm>
        </p:spPr>
        <p:txBody>
          <a:bodyPr/>
          <a:lstStyle/>
          <a:p>
            <a:pPr algn="just">
              <a:defRPr/>
            </a:pPr>
            <a:r>
              <a:rPr lang="en-US" altLang="zh-CN" dirty="0" smtClean="0">
                <a:ea typeface="宋体" charset="-122"/>
              </a:rPr>
              <a:t>NP-hard Problem</a:t>
            </a:r>
            <a:r>
              <a:rPr lang="zh-CN" altLang="en-US" dirty="0" smtClean="0">
                <a:ea typeface="宋体" charset="-122"/>
              </a:rPr>
              <a:t>：对于这一类问题，用一句话概括他们的特征就是“</a:t>
            </a:r>
            <a:r>
              <a:rPr lang="en-US" altLang="zh-CN" dirty="0" smtClean="0">
                <a:ea typeface="宋体" charset="-122"/>
              </a:rPr>
              <a:t>at least as hard as the hardest problems in NP Problem”</a:t>
            </a:r>
            <a:r>
              <a:rPr lang="zh-CN" altLang="en-US" dirty="0" smtClean="0">
                <a:ea typeface="宋体" charset="-122"/>
              </a:rPr>
              <a:t>， 就是</a:t>
            </a:r>
            <a:r>
              <a:rPr lang="en-US" altLang="zh-CN" dirty="0" smtClean="0">
                <a:ea typeface="宋体" charset="-122"/>
              </a:rPr>
              <a:t>NP-hard</a:t>
            </a:r>
            <a:r>
              <a:rPr lang="zh-CN" altLang="en-US" dirty="0" smtClean="0">
                <a:ea typeface="宋体" charset="-122"/>
              </a:rPr>
              <a:t>问题至少和</a:t>
            </a:r>
            <a:r>
              <a:rPr lang="en-US" altLang="zh-CN" dirty="0" smtClean="0">
                <a:ea typeface="宋体" charset="-122"/>
              </a:rPr>
              <a:t>NP</a:t>
            </a:r>
            <a:r>
              <a:rPr lang="zh-CN" altLang="en-US" dirty="0" smtClean="0">
                <a:ea typeface="宋体" charset="-122"/>
              </a:rPr>
              <a:t>问题一样难。</a:t>
            </a:r>
            <a:endParaRPr lang="en-US" altLang="zh-CN" dirty="0" smtClean="0">
              <a:ea typeface="宋体" charset="-122"/>
            </a:endParaRPr>
          </a:p>
          <a:p>
            <a:pPr>
              <a:defRPr/>
            </a:pPr>
            <a:endParaRPr lang="en-US" altLang="zh-CN" dirty="0" smtClean="0">
              <a:ea typeface="宋体" charset="-122"/>
            </a:endParaRPr>
          </a:p>
          <a:p>
            <a:pPr algn="just">
              <a:defRPr/>
            </a:pPr>
            <a:r>
              <a:rPr lang="zh-CN" altLang="en-US" dirty="0" smtClean="0">
                <a:ea typeface="宋体" charset="-122"/>
              </a:rPr>
              <a:t>所有的</a:t>
            </a:r>
            <a:r>
              <a:rPr lang="en-US" altLang="zh-CN" dirty="0" smtClean="0">
                <a:ea typeface="宋体" charset="-122"/>
              </a:rPr>
              <a:t>NP</a:t>
            </a:r>
            <a:r>
              <a:rPr lang="zh-CN" altLang="en-US" dirty="0" smtClean="0">
                <a:ea typeface="宋体" charset="-122"/>
              </a:rPr>
              <a:t>问题都能规约到</a:t>
            </a:r>
            <a:r>
              <a:rPr lang="en-US" altLang="zh-CN" dirty="0" smtClean="0">
                <a:ea typeface="宋体" charset="-122"/>
              </a:rPr>
              <a:t>NP-hard</a:t>
            </a:r>
            <a:r>
              <a:rPr lang="zh-CN" altLang="en-US" dirty="0" smtClean="0">
                <a:ea typeface="宋体" charset="-122"/>
              </a:rPr>
              <a:t>问题，但它不一定是</a:t>
            </a:r>
            <a:r>
              <a:rPr lang="en-US" altLang="zh-CN" dirty="0" smtClean="0">
                <a:ea typeface="宋体" charset="-122"/>
              </a:rPr>
              <a:t>NP</a:t>
            </a:r>
            <a:r>
              <a:rPr lang="zh-CN" altLang="en-US" dirty="0" smtClean="0">
                <a:ea typeface="宋体" charset="-122"/>
              </a:rPr>
              <a:t>问题</a:t>
            </a:r>
            <a:r>
              <a:rPr lang="zh-CN" altLang="en-US" dirty="0">
                <a:ea typeface="宋体" charset="-122"/>
              </a:rPr>
              <a:t>。</a:t>
            </a:r>
            <a:endParaRPr lang="en-US" altLang="zh-CN" dirty="0" smtClean="0">
              <a:ea typeface="宋体" charset="-122"/>
            </a:endParaRPr>
          </a:p>
          <a:p>
            <a:pPr algn="just">
              <a:defRPr/>
            </a:pPr>
            <a:endParaRPr lang="en-US" altLang="zh-CN" dirty="0" smtClean="0">
              <a:ea typeface="宋体" charset="-122"/>
            </a:endParaRPr>
          </a:p>
          <a:p>
            <a:pPr algn="just">
              <a:defRPr/>
            </a:pPr>
            <a:r>
              <a:rPr lang="zh-CN" altLang="en-US" b="1" dirty="0" smtClean="0">
                <a:solidFill>
                  <a:srgbClr val="FF0000"/>
                </a:solidFill>
                <a:effectLst>
                  <a:outerShdw blurRad="38100" dist="38100" dir="2700000" algn="tl">
                    <a:srgbClr val="000000">
                      <a:alpha val="43137"/>
                    </a:srgbClr>
                  </a:outerShdw>
                </a:effectLst>
                <a:ea typeface="宋体" charset="-122"/>
              </a:rPr>
              <a:t>可能</a:t>
            </a:r>
            <a:r>
              <a:rPr lang="zh-CN" altLang="en-US" dirty="0" smtClean="0">
                <a:ea typeface="宋体" charset="-122"/>
              </a:rPr>
              <a:t>存在一些连</a:t>
            </a:r>
            <a:r>
              <a:rPr lang="zh-CN" altLang="en-US" b="1" dirty="0" smtClean="0">
                <a:solidFill>
                  <a:srgbClr val="FF0000"/>
                </a:solidFill>
                <a:effectLst>
                  <a:outerShdw blurRad="38100" dist="38100" dir="2700000" algn="tl">
                    <a:srgbClr val="000000">
                      <a:alpha val="43137"/>
                    </a:srgbClr>
                  </a:outerShdw>
                </a:effectLst>
                <a:ea typeface="宋体" charset="-122"/>
              </a:rPr>
              <a:t>验证解都不能多项式解决的问题</a:t>
            </a:r>
            <a:r>
              <a:rPr lang="zh-CN" altLang="en-US" dirty="0" smtClean="0">
                <a:ea typeface="宋体" charset="-122"/>
              </a:rPr>
              <a:t>，这些就是</a:t>
            </a:r>
            <a:r>
              <a:rPr lang="en-US" altLang="zh-CN" b="1" dirty="0" smtClean="0">
                <a:solidFill>
                  <a:srgbClr val="FF0000"/>
                </a:solidFill>
                <a:effectLst>
                  <a:outerShdw blurRad="38100" dist="38100" dir="2700000" algn="tl">
                    <a:srgbClr val="000000">
                      <a:alpha val="43137"/>
                    </a:srgbClr>
                  </a:outerShdw>
                </a:effectLst>
                <a:ea typeface="宋体" charset="-122"/>
              </a:rPr>
              <a:t>NP-hard</a:t>
            </a:r>
            <a:r>
              <a:rPr lang="zh-CN" altLang="en-US" dirty="0" smtClean="0">
                <a:ea typeface="宋体" charset="-122"/>
              </a:rPr>
              <a:t>问题</a:t>
            </a:r>
            <a:r>
              <a:rPr lang="zh-CN" altLang="en-US" dirty="0">
                <a:ea typeface="宋体" charset="-122"/>
              </a:rPr>
              <a:t>。</a:t>
            </a:r>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smtClean="0">
                <a:ea typeface="宋体" charset="-122"/>
              </a:rPr>
              <a:t>P vs NP</a:t>
            </a:r>
            <a:endParaRPr lang="zh-CN" altLang="en-US" dirty="0" smtClean="0">
              <a:ea typeface="宋体" charset="-122"/>
            </a:endParaRPr>
          </a:p>
        </p:txBody>
      </p:sp>
      <p:sp>
        <p:nvSpPr>
          <p:cNvPr id="5" name="内容占位符 4"/>
          <p:cNvSpPr>
            <a:spLocks noGrp="1"/>
          </p:cNvSpPr>
          <p:nvPr>
            <p:ph idx="1"/>
          </p:nvPr>
        </p:nvSpPr>
        <p:spPr>
          <a:xfrm>
            <a:off x="683568" y="1484784"/>
            <a:ext cx="7772400" cy="4114800"/>
          </a:xfrm>
        </p:spPr>
        <p:txBody>
          <a:bodyPr/>
          <a:lstStyle/>
          <a:p>
            <a:pPr>
              <a:defRPr/>
            </a:pPr>
            <a:r>
              <a:rPr lang="zh-CN" altLang="en-US" dirty="0" smtClean="0">
                <a:ea typeface="宋体" charset="-122"/>
              </a:rPr>
              <a:t>从直觉上说，</a:t>
            </a:r>
            <a:r>
              <a:rPr lang="en-US" altLang="zh-CN" dirty="0" smtClean="0">
                <a:ea typeface="宋体" charset="-122"/>
              </a:rPr>
              <a:t>P&lt;=NP&lt;=NP-Complete&lt;=NP-Hard</a:t>
            </a:r>
            <a:r>
              <a:rPr lang="zh-CN" altLang="en-US" dirty="0" smtClean="0">
                <a:ea typeface="宋体" charset="-122"/>
              </a:rPr>
              <a:t>，问题的难度递增。</a:t>
            </a:r>
          </a:p>
        </p:txBody>
      </p:sp>
      <p:pic>
        <p:nvPicPr>
          <p:cNvPr id="16388" name="Picture 3"/>
          <p:cNvPicPr>
            <a:picLocks noChangeAspect="1" noChangeArrowheads="1"/>
          </p:cNvPicPr>
          <p:nvPr/>
        </p:nvPicPr>
        <p:blipFill>
          <a:blip r:embed="rId2" cstate="print"/>
          <a:srcRect/>
          <a:stretch>
            <a:fillRect/>
          </a:stretch>
        </p:blipFill>
        <p:spPr bwMode="auto">
          <a:xfrm>
            <a:off x="2267744" y="2348880"/>
            <a:ext cx="4824536" cy="2431798"/>
          </a:xfrm>
          <a:prstGeom prst="rect">
            <a:avLst/>
          </a:prstGeom>
          <a:noFill/>
          <a:ln w="12700">
            <a:noFill/>
            <a:miter lim="800000"/>
            <a:headEnd type="none" w="sm" len="sm"/>
            <a:tailEnd type="none" w="sm" len="sm"/>
          </a:ln>
        </p:spPr>
      </p:pic>
      <p:sp>
        <p:nvSpPr>
          <p:cNvPr id="3" name="矩形 2"/>
          <p:cNvSpPr/>
          <p:nvPr/>
        </p:nvSpPr>
        <p:spPr>
          <a:xfrm>
            <a:off x="395536" y="4725144"/>
            <a:ext cx="8640960" cy="1569660"/>
          </a:xfrm>
          <a:prstGeom prst="rect">
            <a:avLst/>
          </a:prstGeom>
        </p:spPr>
        <p:txBody>
          <a:bodyPr wrap="square">
            <a:spAutoFit/>
          </a:bodyPr>
          <a:lstStyle/>
          <a:p>
            <a:pPr algn="just"/>
            <a:r>
              <a:rPr lang="zh-CN" altLang="en-US" dirty="0"/>
              <a:t> </a:t>
            </a:r>
            <a:r>
              <a:rPr lang="en-US" altLang="zh-CN" dirty="0" smtClean="0"/>
              <a:t>NP-complete</a:t>
            </a:r>
            <a:r>
              <a:rPr lang="zh-CN" altLang="en-US" dirty="0"/>
              <a:t>具有</a:t>
            </a:r>
            <a:r>
              <a:rPr lang="zh-CN" altLang="en-US" dirty="0" smtClean="0"/>
              <a:t>两</a:t>
            </a:r>
            <a:r>
              <a:rPr lang="zh-CN" altLang="en-US" dirty="0"/>
              <a:t>个性质</a:t>
            </a:r>
            <a:r>
              <a:rPr lang="zh-CN" altLang="en-US" dirty="0" smtClean="0"/>
              <a:t>：</a:t>
            </a:r>
            <a:endParaRPr lang="en-US" altLang="zh-CN" dirty="0" smtClean="0"/>
          </a:p>
          <a:p>
            <a:pPr marL="457200" indent="-457200" algn="just">
              <a:buAutoNum type="arabicParenR"/>
            </a:pPr>
            <a:r>
              <a:rPr lang="en-US" altLang="zh-CN" dirty="0" smtClean="0"/>
              <a:t>NP</a:t>
            </a:r>
            <a:r>
              <a:rPr lang="zh-CN" altLang="en-US" dirty="0" smtClean="0"/>
              <a:t>；</a:t>
            </a:r>
            <a:r>
              <a:rPr lang="en-US" altLang="zh-CN" dirty="0" smtClean="0"/>
              <a:t>2</a:t>
            </a:r>
            <a:r>
              <a:rPr lang="en-US" altLang="zh-CN" dirty="0"/>
              <a:t>) NP</a:t>
            </a:r>
            <a:r>
              <a:rPr lang="zh-CN" altLang="en-US" dirty="0"/>
              <a:t>里的任何</a:t>
            </a:r>
            <a:r>
              <a:rPr lang="zh-CN" altLang="en-US" dirty="0" smtClean="0"/>
              <a:t>问题在</a:t>
            </a:r>
            <a:r>
              <a:rPr lang="zh-CN" altLang="en-US" dirty="0"/>
              <a:t>多项式时间</a:t>
            </a:r>
            <a:r>
              <a:rPr lang="zh-CN" altLang="en-US" dirty="0" smtClean="0"/>
              <a:t>内</a:t>
            </a:r>
            <a:r>
              <a:rPr lang="zh-CN" altLang="en-US" dirty="0">
                <a:ea typeface="宋体" charset="-122"/>
              </a:rPr>
              <a:t>归约</a:t>
            </a:r>
            <a:r>
              <a:rPr lang="zh-CN" altLang="en-US" dirty="0" smtClean="0"/>
              <a:t>为</a:t>
            </a:r>
            <a:r>
              <a:rPr lang="zh-CN" altLang="en-US" dirty="0"/>
              <a:t> </a:t>
            </a:r>
            <a:r>
              <a:rPr lang="en-US" altLang="zh-CN" dirty="0" smtClean="0"/>
              <a:t>NPC</a:t>
            </a:r>
            <a:r>
              <a:rPr lang="zh-CN" altLang="en-US" dirty="0" smtClean="0"/>
              <a:t>。</a:t>
            </a:r>
            <a:endParaRPr lang="en-US" altLang="zh-CN" dirty="0"/>
          </a:p>
          <a:p>
            <a:pPr algn="just"/>
            <a:r>
              <a:rPr lang="en-US" altLang="zh-CN" dirty="0" smtClean="0"/>
              <a:t>NP-Hard</a:t>
            </a:r>
            <a:r>
              <a:rPr lang="zh-CN" altLang="en-US" dirty="0"/>
              <a:t>只需要具备</a:t>
            </a:r>
            <a:r>
              <a:rPr lang="en-US" altLang="zh-CN" dirty="0"/>
              <a:t>NP-complete</a:t>
            </a:r>
            <a:r>
              <a:rPr lang="zh-CN" altLang="en-US" dirty="0"/>
              <a:t>的</a:t>
            </a:r>
            <a:r>
              <a:rPr lang="zh-CN" altLang="en-US" dirty="0" smtClean="0"/>
              <a:t>第</a:t>
            </a:r>
            <a:r>
              <a:rPr lang="en-US" altLang="zh-CN" dirty="0" smtClean="0"/>
              <a:t>2</a:t>
            </a:r>
            <a:r>
              <a:rPr lang="zh-CN" altLang="en-US" dirty="0" smtClean="0"/>
              <a:t>个</a:t>
            </a:r>
            <a:r>
              <a:rPr lang="zh-CN" altLang="en-US" dirty="0"/>
              <a:t>性质，因此</a:t>
            </a:r>
            <a:r>
              <a:rPr lang="en-US" altLang="zh-CN" dirty="0"/>
              <a:t>NP-complete</a:t>
            </a:r>
            <a:r>
              <a:rPr lang="zh-CN" altLang="en-US" dirty="0"/>
              <a:t>是</a:t>
            </a:r>
            <a:r>
              <a:rPr lang="en-US" altLang="zh-CN" dirty="0"/>
              <a:t>NP-Hard</a:t>
            </a:r>
            <a:r>
              <a:rPr lang="zh-CN" altLang="en-US" dirty="0"/>
              <a:t>的子集。</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zh-CN" altLang="en-US" dirty="0" smtClean="0"/>
              <a:t>停机问题简述</a:t>
            </a:r>
            <a:endParaRPr lang="zh-CN" altLang="en-US" dirty="0"/>
          </a:p>
        </p:txBody>
      </p:sp>
      <p:sp>
        <p:nvSpPr>
          <p:cNvPr id="3" name="内容占位符 2"/>
          <p:cNvSpPr>
            <a:spLocks noGrp="1"/>
          </p:cNvSpPr>
          <p:nvPr>
            <p:ph idx="1"/>
          </p:nvPr>
        </p:nvSpPr>
        <p:spPr>
          <a:xfrm>
            <a:off x="395536" y="1412776"/>
            <a:ext cx="8568952" cy="5445224"/>
          </a:xfrm>
        </p:spPr>
        <p:txBody>
          <a:bodyPr/>
          <a:lstStyle/>
          <a:p>
            <a:r>
              <a:rPr lang="zh-CN" altLang="en-US" sz="2400" dirty="0" smtClean="0"/>
              <a:t>通俗地说，图灵当年想要</a:t>
            </a:r>
            <a:r>
              <a:rPr lang="zh-CN" altLang="en-US" sz="2400" b="1" dirty="0" smtClean="0">
                <a:solidFill>
                  <a:srgbClr val="FF0000"/>
                </a:solidFill>
                <a:effectLst>
                  <a:outerShdw blurRad="38100" dist="38100" dir="2700000" algn="tl">
                    <a:srgbClr val="000000">
                      <a:alpha val="43137"/>
                    </a:srgbClr>
                  </a:outerShdw>
                </a:effectLst>
              </a:rPr>
              <a:t>证明希尔伯特</a:t>
            </a:r>
            <a:r>
              <a:rPr lang="zh-CN" altLang="en-US" sz="2400" dirty="0" smtClean="0"/>
              <a:t>的可判定性问题：是否存在一种通用的机械过程，能够</a:t>
            </a:r>
            <a:r>
              <a:rPr lang="zh-CN" altLang="en-US" sz="2400" b="1" dirty="0" smtClean="0">
                <a:solidFill>
                  <a:srgbClr val="FF0000"/>
                </a:solidFill>
                <a:effectLst>
                  <a:outerShdw blurRad="38100" dist="38100" dir="2700000" algn="tl">
                    <a:srgbClr val="000000">
                      <a:alpha val="43137"/>
                    </a:srgbClr>
                  </a:outerShdw>
                </a:effectLst>
              </a:rPr>
              <a:t>判定任何数学命题</a:t>
            </a:r>
            <a:r>
              <a:rPr lang="zh-CN" altLang="en-US" sz="2400" dirty="0" smtClean="0"/>
              <a:t>的真假。</a:t>
            </a:r>
            <a:endParaRPr lang="en-US" altLang="zh-CN" sz="2400" dirty="0" smtClean="0"/>
          </a:p>
          <a:p>
            <a:r>
              <a:rPr lang="zh-CN" altLang="en-US" sz="2400" dirty="0" smtClean="0"/>
              <a:t>图灵设计一种假想的机器（图灵机）。他首先证明，图灵机就覆盖所有的“</a:t>
            </a:r>
            <a:r>
              <a:rPr lang="zh-CN" altLang="en-US" sz="2400" dirty="0" smtClean="0">
                <a:solidFill>
                  <a:srgbClr val="FF0000"/>
                </a:solidFill>
                <a:effectLst>
                  <a:outerShdw blurRad="38100" dist="38100" dir="2700000" algn="tl">
                    <a:srgbClr val="000000">
                      <a:alpha val="43137"/>
                    </a:srgbClr>
                  </a:outerShdw>
                </a:effectLst>
              </a:rPr>
              <a:t>机械过程</a:t>
            </a:r>
            <a:r>
              <a:rPr lang="zh-CN" altLang="en-US" sz="2400" dirty="0" smtClean="0"/>
              <a:t>”，如果存在一个问题，图灵机判定不了，</a:t>
            </a:r>
            <a:r>
              <a:rPr lang="zh-CN" altLang="en-US" sz="2400" dirty="0"/>
              <a:t>则</a:t>
            </a:r>
            <a:r>
              <a:rPr lang="zh-CN" altLang="en-US" sz="2400" dirty="0" smtClean="0"/>
              <a:t>说明：不存在这种“通用的”过程，进而证明原问题。</a:t>
            </a:r>
          </a:p>
          <a:p>
            <a:r>
              <a:rPr lang="zh-CN" altLang="en-US" sz="2400" dirty="0" smtClean="0"/>
              <a:t>然后，图灵就设计了一个问题，确实是图灵机判定不了的问题：对于一个输入，让图灵机判定</a:t>
            </a:r>
            <a:r>
              <a:rPr lang="zh-CN" altLang="en-US" sz="2400" b="1" dirty="0" smtClean="0">
                <a:solidFill>
                  <a:srgbClr val="00B050"/>
                </a:solidFill>
              </a:rPr>
              <a:t>自己</a:t>
            </a:r>
            <a:r>
              <a:rPr lang="zh-CN" altLang="en-US" sz="2400" b="1" dirty="0" smtClean="0">
                <a:solidFill>
                  <a:srgbClr val="FF0000"/>
                </a:solidFill>
                <a:effectLst>
                  <a:outerShdw blurRad="38100" dist="38100" dir="2700000" algn="tl">
                    <a:srgbClr val="000000">
                      <a:alpha val="43137"/>
                    </a:srgbClr>
                  </a:outerShdw>
                </a:effectLst>
              </a:rPr>
              <a:t>是否能够在有限的时间内停下来</a:t>
            </a:r>
            <a:r>
              <a:rPr lang="zh-CN" altLang="en-US" sz="2400" dirty="0" smtClean="0"/>
              <a:t>。</a:t>
            </a:r>
          </a:p>
          <a:p>
            <a:r>
              <a:rPr lang="zh-CN" altLang="en-US" sz="2400" dirty="0" smtClean="0"/>
              <a:t>图灵证明，这个问题是图灵机回答不了的，所以原问题</a:t>
            </a:r>
            <a:r>
              <a:rPr lang="zh-CN" altLang="en-US" sz="2400" dirty="0" smtClean="0">
                <a:solidFill>
                  <a:srgbClr val="FF0000"/>
                </a:solidFill>
              </a:rPr>
              <a:t>得以证否</a:t>
            </a:r>
            <a:r>
              <a:rPr lang="zh-CN" altLang="en-US" sz="2400" dirty="0" smtClean="0"/>
              <a:t>。因为这个问题设计得非常巧妙，所以在历史上留下了名字，叫“</a:t>
            </a:r>
            <a:r>
              <a:rPr lang="zh-CN" altLang="en-US" sz="2400" dirty="0" smtClean="0">
                <a:hlinkClick r:id="rId2" tooltip="查看 停机问题 中的全部文章"/>
              </a:rPr>
              <a:t>停机问题</a:t>
            </a:r>
            <a:r>
              <a:rPr lang="zh-CN" altLang="en-US" sz="2400" dirty="0" smtClean="0"/>
              <a:t>”。</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0"/>
            <a:ext cx="7772400" cy="914400"/>
          </a:xfrm>
        </p:spPr>
        <p:txBody>
          <a:bodyPr/>
          <a:lstStyle/>
          <a:p>
            <a:pPr eaLnBrk="1" hangingPunct="1"/>
            <a:r>
              <a:rPr lang="zh-CN" altLang="en-US" dirty="0" smtClean="0">
                <a:ea typeface="宋体" charset="-122"/>
              </a:rPr>
              <a:t>停机问题</a:t>
            </a:r>
            <a:r>
              <a:rPr lang="en-US" altLang="en-US" dirty="0" smtClean="0">
                <a:ea typeface="宋体" charset="-122"/>
              </a:rPr>
              <a:t>(1)</a:t>
            </a:r>
          </a:p>
        </p:txBody>
      </p:sp>
      <p:sp>
        <p:nvSpPr>
          <p:cNvPr id="6147" name="Rectangle 3"/>
          <p:cNvSpPr>
            <a:spLocks noGrp="1" noChangeArrowheads="1"/>
          </p:cNvSpPr>
          <p:nvPr>
            <p:ph idx="1"/>
          </p:nvPr>
        </p:nvSpPr>
        <p:spPr>
          <a:xfrm>
            <a:off x="304800" y="1600200"/>
            <a:ext cx="8610600" cy="4114800"/>
          </a:xfrm>
        </p:spPr>
        <p:txBody>
          <a:bodyPr/>
          <a:lstStyle/>
          <a:p>
            <a:pPr eaLnBrk="1" hangingPunct="1"/>
            <a:r>
              <a:rPr lang="zh-CN" altLang="en-US" sz="2400" b="1" i="1" dirty="0" smtClean="0">
                <a:solidFill>
                  <a:srgbClr val="C00000"/>
                </a:solidFill>
              </a:rPr>
              <a:t>问题定义：</a:t>
            </a:r>
            <a:r>
              <a:rPr lang="en-US" sz="2400" b="1" dirty="0" smtClean="0"/>
              <a:t> </a:t>
            </a:r>
            <a:r>
              <a:rPr lang="zh-CN" altLang="en-US" sz="2400" b="1" dirty="0" smtClean="0"/>
              <a:t>给定一个</a:t>
            </a:r>
            <a:r>
              <a:rPr lang="zh-CN" altLang="en-US" sz="2400" b="1" dirty="0" smtClean="0">
                <a:solidFill>
                  <a:srgbClr val="FF0000"/>
                </a:solidFill>
              </a:rPr>
              <a:t>计算机程序</a:t>
            </a:r>
            <a:r>
              <a:rPr lang="zh-CN" altLang="en-US" sz="2400" b="1" dirty="0" smtClean="0"/>
              <a:t>和一</a:t>
            </a:r>
            <a:r>
              <a:rPr lang="zh-CN" altLang="en-US" sz="2400" b="1" dirty="0" smtClean="0">
                <a:solidFill>
                  <a:srgbClr val="FF0000"/>
                </a:solidFill>
              </a:rPr>
              <a:t>个输入</a:t>
            </a:r>
            <a:r>
              <a:rPr lang="zh-CN" altLang="en-US" sz="2400" b="1" dirty="0" smtClean="0"/>
              <a:t>，判定这个程序是继续工作还是停机</a:t>
            </a:r>
            <a:r>
              <a:rPr lang="zh-CN" altLang="en-US" sz="2400" b="1" dirty="0"/>
              <a:t>？</a:t>
            </a:r>
            <a:endParaRPr lang="en-US" sz="2400" b="1" dirty="0" smtClean="0"/>
          </a:p>
          <a:p>
            <a:pPr eaLnBrk="1" hangingPunct="1">
              <a:buFont typeface="Wingdings" pitchFamily="2" charset="2"/>
              <a:buNone/>
            </a:pPr>
            <a:endParaRPr lang="en-US" sz="2400" b="1" dirty="0" smtClean="0"/>
          </a:p>
          <a:p>
            <a:pPr eaLnBrk="1" hangingPunct="1">
              <a:buFont typeface="Wingdings" pitchFamily="2" charset="2"/>
              <a:buNone/>
            </a:pPr>
            <a:r>
              <a:rPr lang="zh-CN" altLang="en-US" sz="2400" b="1" dirty="0" smtClean="0"/>
              <a:t>     </a:t>
            </a:r>
            <a:r>
              <a:rPr lang="zh-CN" altLang="en-US" sz="2400" b="1" u="sng" dirty="0" smtClean="0"/>
              <a:t>试探解</a:t>
            </a:r>
            <a:r>
              <a:rPr lang="en-US" sz="2400" b="1" dirty="0" smtClean="0"/>
              <a:t>:  </a:t>
            </a:r>
            <a:r>
              <a:rPr lang="zh-CN" altLang="en-US" sz="2400" b="1" dirty="0" smtClean="0"/>
              <a:t>就用这个给定的输入运行程序。如果</a:t>
            </a:r>
            <a:r>
              <a:rPr lang="zh-CN" altLang="en-US" sz="2400" b="1" dirty="0" smtClean="0">
                <a:solidFill>
                  <a:srgbClr val="FF0000"/>
                </a:solidFill>
              </a:rPr>
              <a:t>程序结束</a:t>
            </a:r>
            <a:r>
              <a:rPr lang="zh-CN" altLang="en-US" sz="2400" b="1" dirty="0" smtClean="0"/>
              <a:t>，我们就知道程序可以结束；但是如果程序</a:t>
            </a:r>
            <a:r>
              <a:rPr lang="zh-CN" altLang="en-US" sz="2400" b="1" dirty="0" smtClean="0">
                <a:solidFill>
                  <a:srgbClr val="FF0000"/>
                </a:solidFill>
              </a:rPr>
              <a:t>不能在</a:t>
            </a:r>
            <a:r>
              <a:rPr lang="zh-CN" altLang="en-US" sz="2400" b="1" dirty="0">
                <a:solidFill>
                  <a:srgbClr val="FF0000"/>
                </a:solidFill>
              </a:rPr>
              <a:t>有限</a:t>
            </a:r>
            <a:r>
              <a:rPr lang="zh-CN" altLang="en-US" sz="2400" b="1" dirty="0" smtClean="0">
                <a:solidFill>
                  <a:srgbClr val="FF0000"/>
                </a:solidFill>
              </a:rPr>
              <a:t>时间内结束</a:t>
            </a:r>
            <a:r>
              <a:rPr lang="zh-CN" altLang="en-US" sz="2400" b="1" dirty="0" smtClean="0"/>
              <a:t>，我们也不能下结论说程序不会结束。</a:t>
            </a:r>
            <a:r>
              <a:rPr lang="zh-CN" altLang="en-US" sz="2400" b="1" dirty="0" smtClean="0">
                <a:solidFill>
                  <a:srgbClr val="FF0000"/>
                </a:solidFill>
              </a:rPr>
              <a:t>可能我们等的时间不够久</a:t>
            </a:r>
            <a:r>
              <a:rPr lang="zh-CN" altLang="en-US" sz="2400" b="1" dirty="0" smtClean="0"/>
              <a:t>？</a:t>
            </a:r>
            <a:endParaRPr lang="en-US" sz="2400" b="1" dirty="0" smtClean="0"/>
          </a:p>
        </p:txBody>
      </p:sp>
    </p:spTree>
    <p:extLst>
      <p:ext uri="{BB962C8B-B14F-4D97-AF65-F5344CB8AC3E}">
        <p14:creationId xmlns:p14="http://schemas.microsoft.com/office/powerpoint/2010/main" val="54203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smtClean="0">
                <a:ea typeface="宋体" charset="-122"/>
              </a:rPr>
              <a:t>停机问题</a:t>
            </a:r>
            <a:r>
              <a:rPr lang="en-US" altLang="en-US" dirty="0" smtClean="0">
                <a:ea typeface="宋体" charset="-122"/>
              </a:rPr>
              <a:t>(2)</a:t>
            </a:r>
          </a:p>
        </p:txBody>
      </p:sp>
      <p:sp>
        <p:nvSpPr>
          <p:cNvPr id="7171" name="Rectangle 3"/>
          <p:cNvSpPr>
            <a:spLocks noGrp="1" noChangeArrowheads="1"/>
          </p:cNvSpPr>
          <p:nvPr>
            <p:ph idx="1"/>
          </p:nvPr>
        </p:nvSpPr>
        <p:spPr>
          <a:xfrm>
            <a:off x="457200" y="1524000"/>
            <a:ext cx="5987008" cy="4724400"/>
          </a:xfrm>
        </p:spPr>
        <p:txBody>
          <a:bodyPr/>
          <a:lstStyle/>
          <a:p>
            <a:pPr marL="347472" indent="-347472" eaLnBrk="1" hangingPunct="1">
              <a:lnSpc>
                <a:spcPct val="90000"/>
              </a:lnSpc>
            </a:pPr>
            <a:r>
              <a:rPr lang="en-US" sz="2400" b="1" dirty="0"/>
              <a:t>Alan </a:t>
            </a:r>
            <a:r>
              <a:rPr lang="en-US" sz="2400" b="1" dirty="0" smtClean="0"/>
              <a:t>Turing </a:t>
            </a:r>
            <a:r>
              <a:rPr lang="zh-CN" altLang="en-US" sz="2400" b="1" dirty="0" smtClean="0"/>
              <a:t>证明了停机问题是不可解的。</a:t>
            </a:r>
            <a:endParaRPr lang="en-US" sz="2400" b="1" dirty="0" smtClean="0"/>
          </a:p>
          <a:p>
            <a:pPr marL="347472" indent="-347472" eaLnBrk="1" hangingPunct="1"/>
            <a:endParaRPr lang="en-US" sz="2400" b="1" dirty="0"/>
          </a:p>
          <a:p>
            <a:pPr marL="347472" indent="-347472" algn="just"/>
            <a:r>
              <a:rPr lang="zh-CN" altLang="en-US" sz="2400" b="1" dirty="0" smtClean="0"/>
              <a:t>也就是，不存在一个算法能正确地判定一个任意的程序对于一个给定的输入是否会停机。</a:t>
            </a:r>
            <a:endParaRPr lang="en-US" altLang="zh-CN" sz="2400" b="1" dirty="0" smtClean="0"/>
          </a:p>
          <a:p>
            <a:pPr marL="347472" indent="-347472"/>
            <a:endParaRPr lang="en-US" sz="2400" b="1" dirty="0" smtClean="0"/>
          </a:p>
          <a:p>
            <a:pPr marL="347472" indent="-347472" algn="just" eaLnBrk="1" hangingPunct="1"/>
            <a:r>
              <a:rPr lang="en-US" sz="2400" b="1" dirty="0" smtClean="0"/>
              <a:t>Turing</a:t>
            </a:r>
            <a:r>
              <a:rPr lang="zh-CN" altLang="en-US" sz="2400" b="1" dirty="0" smtClean="0"/>
              <a:t>的证明思想是构造了一个反例：如果这样的算法存在，它就会与自己矛盾，所以这种算法不存在。</a:t>
            </a:r>
            <a:endParaRPr lang="en-US" sz="2400" b="1" dirty="0" smtClean="0"/>
          </a:p>
        </p:txBody>
      </p:sp>
      <p:pic>
        <p:nvPicPr>
          <p:cNvPr id="2050" name="Picture 2" descr="Tur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528"/>
          <a:stretch/>
        </p:blipFill>
        <p:spPr bwMode="auto">
          <a:xfrm>
            <a:off x="6444208" y="1484784"/>
            <a:ext cx="2454316"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4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685800" y="304800"/>
            <a:ext cx="7772400" cy="914400"/>
          </a:xfrm>
        </p:spPr>
        <p:txBody>
          <a:bodyPr/>
          <a:lstStyle/>
          <a:p>
            <a:r>
              <a:rPr lang="zh-CN" altLang="en-US" dirty="0" smtClean="0">
                <a:ea typeface="宋体" charset="-122"/>
              </a:rPr>
              <a:t>停机问题</a:t>
            </a:r>
            <a:r>
              <a:rPr lang="en-US" altLang="en-US" dirty="0" smtClean="0">
                <a:ea typeface="宋体" charset="-122"/>
              </a:rPr>
              <a:t>(3)</a:t>
            </a:r>
          </a:p>
        </p:txBody>
      </p:sp>
      <p:sp>
        <p:nvSpPr>
          <p:cNvPr id="7171" name="Rectangle 3"/>
          <p:cNvSpPr>
            <a:spLocks noGrp="1" noChangeArrowheads="1"/>
          </p:cNvSpPr>
          <p:nvPr>
            <p:ph idx="1"/>
          </p:nvPr>
        </p:nvSpPr>
        <p:spPr>
          <a:xfrm>
            <a:off x="457200" y="1447801"/>
            <a:ext cx="8305800" cy="2557263"/>
          </a:xfrm>
        </p:spPr>
        <p:txBody>
          <a:bodyPr/>
          <a:lstStyle/>
          <a:p>
            <a:pPr eaLnBrk="1" hangingPunct="1">
              <a:lnSpc>
                <a:spcPct val="90000"/>
              </a:lnSpc>
            </a:pPr>
            <a:r>
              <a:rPr lang="zh-CN" altLang="en-US" sz="2400" b="1" dirty="0" smtClean="0"/>
              <a:t>假设</a:t>
            </a:r>
            <a:r>
              <a:rPr lang="en-US" altLang="zh-CN" sz="2400" b="1" dirty="0" smtClean="0"/>
              <a:t>H</a:t>
            </a:r>
            <a:r>
              <a:rPr lang="zh-CN" altLang="en-US" sz="2400" b="1" dirty="0" smtClean="0"/>
              <a:t>是停机问题的解。</a:t>
            </a:r>
            <a:endParaRPr lang="en-US" altLang="zh-CN" sz="2400" b="1" dirty="0" smtClean="0"/>
          </a:p>
          <a:p>
            <a:pPr eaLnBrk="1" hangingPunct="1">
              <a:lnSpc>
                <a:spcPct val="90000"/>
              </a:lnSpc>
            </a:pPr>
            <a:endParaRPr lang="en-US" sz="2400" b="1" dirty="0" smtClean="0"/>
          </a:p>
          <a:p>
            <a:pPr algn="just" eaLnBrk="1" hangingPunct="1"/>
            <a:r>
              <a:rPr lang="en-US" sz="2400" b="1" i="1" dirty="0" smtClean="0"/>
              <a:t>H</a:t>
            </a:r>
            <a:r>
              <a:rPr lang="en-US" sz="2400" b="1" dirty="0" smtClean="0"/>
              <a:t> </a:t>
            </a:r>
            <a:r>
              <a:rPr lang="zh-CN" altLang="en-US" sz="2400" b="1" dirty="0" smtClean="0"/>
              <a:t>有两个输入：一个程序</a:t>
            </a:r>
            <a:r>
              <a:rPr lang="en-US" sz="2400" b="1" dirty="0" smtClean="0"/>
              <a:t> </a:t>
            </a:r>
            <a:r>
              <a:rPr lang="en-US" sz="2400" b="1" i="1" dirty="0" smtClean="0"/>
              <a:t>P</a:t>
            </a:r>
            <a:r>
              <a:rPr lang="en-US" sz="2400" b="1" dirty="0" smtClean="0"/>
              <a:t> </a:t>
            </a:r>
            <a:r>
              <a:rPr lang="zh-CN" altLang="en-US" sz="2400" b="1" dirty="0" smtClean="0"/>
              <a:t>，还有一个输入</a:t>
            </a:r>
            <a:r>
              <a:rPr lang="en-US" sz="2400" b="1" dirty="0" smtClean="0"/>
              <a:t> </a:t>
            </a:r>
            <a:r>
              <a:rPr lang="en-US" sz="2400" b="1" i="1" dirty="0" smtClean="0"/>
              <a:t>I</a:t>
            </a:r>
            <a:r>
              <a:rPr lang="en-US" sz="2400" b="1" dirty="0" smtClean="0"/>
              <a:t> </a:t>
            </a:r>
            <a:r>
              <a:rPr lang="zh-CN" altLang="en-US" sz="2400" b="1" dirty="0" smtClean="0"/>
              <a:t>。</a:t>
            </a:r>
            <a:endParaRPr lang="en-US" altLang="zh-CN" sz="2400" b="1" dirty="0" smtClean="0"/>
          </a:p>
          <a:p>
            <a:pPr eaLnBrk="1" hangingPunct="1"/>
            <a:endParaRPr lang="en-US" sz="2400" b="1" dirty="0" smtClean="0"/>
          </a:p>
          <a:p>
            <a:pPr algn="just" eaLnBrk="1" hangingPunct="1"/>
            <a:r>
              <a:rPr lang="en-US" sz="2400" b="1" dirty="0" smtClean="0"/>
              <a:t> </a:t>
            </a:r>
            <a:r>
              <a:rPr lang="en-US" sz="2400" b="1" i="1" dirty="0" smtClean="0"/>
              <a:t>H</a:t>
            </a:r>
            <a:r>
              <a:rPr lang="en-US" sz="2400" b="1" dirty="0" smtClean="0"/>
              <a:t> </a:t>
            </a:r>
            <a:r>
              <a:rPr lang="zh-CN" altLang="en-US" sz="2400" b="1" dirty="0" smtClean="0"/>
              <a:t>产生一个输出：停机，当</a:t>
            </a:r>
            <a:r>
              <a:rPr lang="en-US" altLang="zh-CN" sz="2400" b="1" dirty="0" smtClean="0"/>
              <a:t>H</a:t>
            </a:r>
            <a:r>
              <a:rPr lang="zh-CN" altLang="en-US" sz="2400" b="1" dirty="0" smtClean="0"/>
              <a:t>认为程序</a:t>
            </a:r>
            <a:r>
              <a:rPr lang="en-US" altLang="zh-CN" sz="2400" b="1" dirty="0" smtClean="0"/>
              <a:t>P</a:t>
            </a:r>
            <a:r>
              <a:rPr lang="zh-CN" altLang="en-US" sz="2400" b="1" dirty="0" smtClean="0"/>
              <a:t>输入</a:t>
            </a:r>
            <a:r>
              <a:rPr lang="en-US" altLang="zh-CN" sz="2400" b="1" dirty="0" smtClean="0"/>
              <a:t>I</a:t>
            </a:r>
            <a:r>
              <a:rPr lang="zh-CN" altLang="en-US" sz="2400" b="1" dirty="0" smtClean="0"/>
              <a:t>时会停止；否则输出循环。</a:t>
            </a:r>
            <a:r>
              <a:rPr lang="en-US" sz="2400" b="1" dirty="0" smtClean="0"/>
              <a:t> </a:t>
            </a:r>
          </a:p>
        </p:txBody>
      </p:sp>
      <p:sp>
        <p:nvSpPr>
          <p:cNvPr id="7172" name="Rectangle 4"/>
          <p:cNvSpPr>
            <a:spLocks noChangeArrowheads="1"/>
          </p:cNvSpPr>
          <p:nvPr/>
        </p:nvSpPr>
        <p:spPr bwMode="auto">
          <a:xfrm>
            <a:off x="3657600" y="4869631"/>
            <a:ext cx="1371600" cy="10668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r>
              <a:rPr lang="en-US" sz="2800" i="1" dirty="0" smtClean="0"/>
              <a:t>H</a:t>
            </a:r>
            <a:endParaRPr lang="en-US" sz="2800" i="1" dirty="0"/>
          </a:p>
        </p:txBody>
      </p:sp>
      <p:sp>
        <p:nvSpPr>
          <p:cNvPr id="7173" name="Line 5"/>
          <p:cNvSpPr>
            <a:spLocks noChangeShapeType="1"/>
          </p:cNvSpPr>
          <p:nvPr/>
        </p:nvSpPr>
        <p:spPr bwMode="auto">
          <a:xfrm>
            <a:off x="2483768" y="5229200"/>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4" name="Line 6"/>
          <p:cNvSpPr>
            <a:spLocks noChangeShapeType="1"/>
          </p:cNvSpPr>
          <p:nvPr/>
        </p:nvSpPr>
        <p:spPr bwMode="auto">
          <a:xfrm>
            <a:off x="2514600" y="5707831"/>
            <a:ext cx="114300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7175" name="Line 7"/>
          <p:cNvSpPr>
            <a:spLocks noChangeShapeType="1"/>
          </p:cNvSpPr>
          <p:nvPr/>
        </p:nvSpPr>
        <p:spPr bwMode="auto">
          <a:xfrm>
            <a:off x="5029200" y="5403031"/>
            <a:ext cx="914400" cy="0"/>
          </a:xfrm>
          <a:prstGeom prst="line">
            <a:avLst/>
          </a:prstGeom>
          <a:noFill/>
          <a:ln w="349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76" name="Text Box 8"/>
          <p:cNvSpPr txBox="1">
            <a:spLocks noChangeArrowheads="1"/>
          </p:cNvSpPr>
          <p:nvPr/>
        </p:nvSpPr>
        <p:spPr bwMode="auto">
          <a:xfrm>
            <a:off x="1600200" y="4682306"/>
            <a:ext cx="1621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smtClean="0"/>
              <a:t>Program </a:t>
            </a:r>
            <a:r>
              <a:rPr lang="en-US" i="1" dirty="0"/>
              <a:t>P</a:t>
            </a:r>
          </a:p>
        </p:txBody>
      </p:sp>
      <p:sp>
        <p:nvSpPr>
          <p:cNvPr id="7177" name="Text Box 9"/>
          <p:cNvSpPr txBox="1">
            <a:spLocks noChangeArrowheads="1"/>
          </p:cNvSpPr>
          <p:nvPr/>
        </p:nvSpPr>
        <p:spPr bwMode="auto">
          <a:xfrm>
            <a:off x="1905000" y="5631631"/>
            <a:ext cx="1119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Input </a:t>
            </a:r>
            <a:r>
              <a:rPr lang="en-US" i="1" dirty="0"/>
              <a:t>I</a:t>
            </a:r>
          </a:p>
        </p:txBody>
      </p:sp>
      <p:sp>
        <p:nvSpPr>
          <p:cNvPr id="7178" name="Text Box 10"/>
          <p:cNvSpPr txBox="1">
            <a:spLocks noChangeArrowheads="1"/>
          </p:cNvSpPr>
          <p:nvPr/>
        </p:nvSpPr>
        <p:spPr bwMode="auto">
          <a:xfrm>
            <a:off x="5105400" y="4869631"/>
            <a:ext cx="170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t>
            </a:r>
            <a:r>
              <a:rPr lang="en-US" dirty="0" smtClean="0"/>
              <a:t>alt </a:t>
            </a:r>
            <a:r>
              <a:rPr lang="en-US" dirty="0"/>
              <a:t>or loop</a:t>
            </a:r>
          </a:p>
        </p:txBody>
      </p:sp>
    </p:spTree>
    <p:extLst>
      <p:ext uri="{BB962C8B-B14F-4D97-AF65-F5344CB8AC3E}">
        <p14:creationId xmlns:p14="http://schemas.microsoft.com/office/powerpoint/2010/main" val="1701719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基本演绎法 第二季 02_标清_2.wmv">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4" cstate="print"/>
          <a:stretch>
            <a:fillRect/>
          </a:stretch>
        </p:blipFill>
        <p:spPr>
          <a:xfrm>
            <a:off x="0" y="836712"/>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42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p:nvPr>
        </p:nvSpPr>
        <p:spPr>
          <a:xfrm>
            <a:off x="685800" y="304800"/>
            <a:ext cx="7772400" cy="914400"/>
          </a:xfrm>
        </p:spPr>
        <p:txBody>
          <a:bodyPr/>
          <a:lstStyle/>
          <a:p>
            <a:r>
              <a:rPr lang="zh-CN" altLang="en-US" dirty="0" smtClean="0">
                <a:ea typeface="宋体" charset="-122"/>
              </a:rPr>
              <a:t>停机问题</a:t>
            </a:r>
            <a:r>
              <a:rPr lang="en-US" altLang="en-US" dirty="0" smtClean="0">
                <a:ea typeface="宋体" charset="-122"/>
              </a:rPr>
              <a:t>(4)</a:t>
            </a:r>
          </a:p>
        </p:txBody>
      </p:sp>
      <p:sp>
        <p:nvSpPr>
          <p:cNvPr id="8194" name="Rectangle 3"/>
          <p:cNvSpPr>
            <a:spLocks noGrp="1" noChangeArrowheads="1"/>
          </p:cNvSpPr>
          <p:nvPr>
            <p:ph idx="1"/>
          </p:nvPr>
        </p:nvSpPr>
        <p:spPr>
          <a:xfrm>
            <a:off x="381000" y="1295400"/>
            <a:ext cx="8382000" cy="3276600"/>
          </a:xfrm>
        </p:spPr>
        <p:txBody>
          <a:bodyPr/>
          <a:lstStyle/>
          <a:p>
            <a:pPr eaLnBrk="1" hangingPunct="1"/>
            <a:r>
              <a:rPr lang="zh-CN" altLang="en-US" sz="2400" b="1" dirty="0" smtClean="0"/>
              <a:t>为了简单，把</a:t>
            </a:r>
            <a:r>
              <a:rPr lang="en-US" altLang="zh-CN" sz="2400" b="1" dirty="0" smtClean="0"/>
              <a:t>P</a:t>
            </a:r>
            <a:r>
              <a:rPr lang="zh-CN" altLang="en-US" sz="2400" b="1" dirty="0" smtClean="0"/>
              <a:t>认为是输入和程序，再设计另一个程序</a:t>
            </a:r>
            <a:r>
              <a:rPr lang="en-US" altLang="zh-CN" sz="2400" b="1" dirty="0" smtClean="0"/>
              <a:t>K</a:t>
            </a:r>
            <a:r>
              <a:rPr lang="zh-CN" altLang="en-US" sz="2400" b="1" dirty="0" smtClean="0"/>
              <a:t>。</a:t>
            </a:r>
            <a:endParaRPr lang="en-US" sz="2400" b="1" dirty="0" smtClean="0"/>
          </a:p>
          <a:p>
            <a:pPr lvl="1" eaLnBrk="1" hangingPunct="1"/>
            <a:r>
              <a:rPr lang="zh-CN" altLang="en-US" sz="2200" b="1" dirty="0" smtClean="0"/>
              <a:t>如果</a:t>
            </a:r>
            <a:r>
              <a:rPr lang="en-US" sz="2200" b="1" dirty="0" smtClean="0"/>
              <a:t> </a:t>
            </a:r>
            <a:r>
              <a:rPr lang="en-US" sz="2200" b="1" i="1" dirty="0" smtClean="0"/>
              <a:t>H</a:t>
            </a:r>
            <a:r>
              <a:rPr lang="en-US" sz="2200" b="1" dirty="0" smtClean="0"/>
              <a:t> </a:t>
            </a:r>
            <a:r>
              <a:rPr lang="zh-CN" altLang="en-US" sz="2200" b="1" dirty="0" smtClean="0"/>
              <a:t>输出</a:t>
            </a:r>
            <a:r>
              <a:rPr lang="zh-CN" altLang="en-US" sz="2200" b="1" dirty="0" smtClean="0">
                <a:solidFill>
                  <a:srgbClr val="0070C0"/>
                </a:solidFill>
              </a:rPr>
              <a:t>循环</a:t>
            </a:r>
            <a:r>
              <a:rPr lang="zh-CN" altLang="en-US" sz="2200" b="1" dirty="0" smtClean="0"/>
              <a:t>，则</a:t>
            </a:r>
            <a:r>
              <a:rPr lang="en-US" sz="2200" b="1" dirty="0" smtClean="0"/>
              <a:t> </a:t>
            </a:r>
            <a:r>
              <a:rPr lang="en-US" sz="2200" b="1" i="1" dirty="0" smtClean="0"/>
              <a:t>K</a:t>
            </a:r>
            <a:r>
              <a:rPr lang="en-US" sz="2200" b="1" dirty="0" smtClean="0"/>
              <a:t> </a:t>
            </a:r>
            <a:r>
              <a:rPr lang="zh-CN" altLang="en-US" sz="2200" b="1" dirty="0" smtClean="0">
                <a:solidFill>
                  <a:srgbClr val="FF0000"/>
                </a:solidFill>
              </a:rPr>
              <a:t>停机；</a:t>
            </a:r>
            <a:endParaRPr lang="en-US" altLang="zh-CN" sz="2200" b="1" dirty="0" smtClean="0">
              <a:solidFill>
                <a:srgbClr val="FF0000"/>
              </a:solidFill>
            </a:endParaRPr>
          </a:p>
          <a:p>
            <a:pPr lvl="1" eaLnBrk="1" hangingPunct="1"/>
            <a:r>
              <a:rPr lang="zh-CN" altLang="en-US" sz="2200" b="1" dirty="0" smtClean="0"/>
              <a:t>如果</a:t>
            </a:r>
            <a:r>
              <a:rPr lang="en-US" sz="2200" b="1" i="1" dirty="0" smtClean="0"/>
              <a:t>H</a:t>
            </a:r>
            <a:r>
              <a:rPr lang="en-US" sz="2200" b="1" dirty="0" smtClean="0"/>
              <a:t> </a:t>
            </a:r>
            <a:r>
              <a:rPr lang="zh-CN" altLang="en-US" sz="2200" b="1" dirty="0" smtClean="0"/>
              <a:t>输出</a:t>
            </a:r>
            <a:r>
              <a:rPr lang="zh-CN" altLang="en-US" sz="2200" b="1" dirty="0" smtClean="0">
                <a:solidFill>
                  <a:srgbClr val="FF0000"/>
                </a:solidFill>
              </a:rPr>
              <a:t>停机</a:t>
            </a:r>
            <a:r>
              <a:rPr lang="zh-CN" altLang="en-US" sz="2200" b="1" dirty="0" smtClean="0"/>
              <a:t>，则 </a:t>
            </a:r>
            <a:r>
              <a:rPr lang="en-US" sz="2200" b="1" i="1" dirty="0" smtClean="0"/>
              <a:t>K</a:t>
            </a:r>
            <a:r>
              <a:rPr lang="en-US" sz="2200" b="1" dirty="0" smtClean="0"/>
              <a:t> </a:t>
            </a:r>
            <a:r>
              <a:rPr lang="zh-CN" altLang="en-US" sz="2200" b="1" dirty="0" smtClean="0"/>
              <a:t>永久输出</a:t>
            </a:r>
            <a:r>
              <a:rPr lang="zh-CN" altLang="en-US" sz="2200" b="1" dirty="0" smtClean="0">
                <a:solidFill>
                  <a:srgbClr val="0070C0"/>
                </a:solidFill>
              </a:rPr>
              <a:t>循环；</a:t>
            </a:r>
            <a:endParaRPr lang="en-US" sz="2200" b="1" dirty="0" smtClean="0"/>
          </a:p>
          <a:p>
            <a:pPr lvl="1" eaLnBrk="1" hangingPunct="1"/>
            <a:r>
              <a:rPr lang="en-US" sz="2200" b="1" i="1" dirty="0" smtClean="0">
                <a:solidFill>
                  <a:srgbClr val="FF0000"/>
                </a:solidFill>
              </a:rPr>
              <a:t>K</a:t>
            </a:r>
            <a:r>
              <a:rPr lang="en-US" sz="2200" b="1" dirty="0" smtClean="0"/>
              <a:t> </a:t>
            </a:r>
            <a:r>
              <a:rPr lang="zh-CN" altLang="en-US" sz="2200" b="1" dirty="0" smtClean="0"/>
              <a:t>总是和</a:t>
            </a:r>
            <a:r>
              <a:rPr lang="en-US" sz="2200" b="1" dirty="0" smtClean="0"/>
              <a:t> </a:t>
            </a:r>
            <a:r>
              <a:rPr lang="en-US" sz="2200" b="1" i="1" dirty="0" smtClean="0">
                <a:solidFill>
                  <a:srgbClr val="FF0000"/>
                </a:solidFill>
              </a:rPr>
              <a:t>H</a:t>
            </a:r>
            <a:r>
              <a:rPr lang="zh-CN" altLang="en-US" sz="2200" b="1" dirty="0" smtClean="0"/>
              <a:t>的输出相反。</a:t>
            </a:r>
            <a:r>
              <a:rPr lang="en-US" sz="2200" b="1" dirty="0" smtClean="0"/>
              <a:t> </a:t>
            </a:r>
          </a:p>
          <a:p>
            <a:pPr marL="609600" indent="-609600" eaLnBrk="1" hangingPunct="1">
              <a:buFont typeface="Wingdings" pitchFamily="2" charset="2"/>
              <a:buNone/>
            </a:pPr>
            <a:r>
              <a:rPr lang="en-US" sz="2200" b="1" dirty="0" smtClean="0"/>
              <a:t>           function </a:t>
            </a:r>
            <a:r>
              <a:rPr lang="en-US" sz="2200" b="1" i="1" dirty="0" smtClean="0"/>
              <a:t>K</a:t>
            </a:r>
            <a:r>
              <a:rPr lang="en-US" sz="2200" b="1" dirty="0" smtClean="0"/>
              <a:t>( ) </a:t>
            </a:r>
          </a:p>
          <a:p>
            <a:pPr marL="609600" indent="-609600" eaLnBrk="1" hangingPunct="1">
              <a:buFont typeface="Wingdings" pitchFamily="2" charset="2"/>
              <a:buNone/>
            </a:pPr>
            <a:r>
              <a:rPr lang="en-US" sz="2200" b="1" dirty="0"/>
              <a:t> </a:t>
            </a:r>
            <a:r>
              <a:rPr lang="en-US" sz="2200" b="1" dirty="0" smtClean="0"/>
              <a:t>               if </a:t>
            </a:r>
            <a:r>
              <a:rPr lang="en-US" sz="2200" b="1" i="1" dirty="0" smtClean="0"/>
              <a:t>H</a:t>
            </a:r>
            <a:r>
              <a:rPr lang="en-US" sz="2200" b="1" dirty="0" smtClean="0"/>
              <a:t>( ) == “loop”  return “Halt”; </a:t>
            </a:r>
          </a:p>
          <a:p>
            <a:pPr marL="609600" indent="-609600" eaLnBrk="1" hangingPunct="1">
              <a:buFont typeface="Wingdings" pitchFamily="2" charset="2"/>
              <a:buNone/>
            </a:pPr>
            <a:r>
              <a:rPr lang="en-US" sz="2200" b="1" dirty="0" smtClean="0"/>
              <a:t>                else  while(true); // loop forever </a:t>
            </a:r>
          </a:p>
        </p:txBody>
      </p:sp>
      <p:grpSp>
        <p:nvGrpSpPr>
          <p:cNvPr id="2" name="Group 39"/>
          <p:cNvGrpSpPr>
            <a:grpSpLocks/>
          </p:cNvGrpSpPr>
          <p:nvPr/>
        </p:nvGrpSpPr>
        <p:grpSpPr bwMode="auto">
          <a:xfrm>
            <a:off x="201515" y="4558937"/>
            <a:ext cx="8269288" cy="1752600"/>
            <a:chOff x="192" y="144"/>
            <a:chExt cx="5209" cy="1104"/>
          </a:xfrm>
        </p:grpSpPr>
        <p:sp>
          <p:nvSpPr>
            <p:cNvPr id="8197" name="AutoShape 24"/>
            <p:cNvSpPr>
              <a:spLocks noChangeArrowheads="1"/>
            </p:cNvSpPr>
            <p:nvPr/>
          </p:nvSpPr>
          <p:spPr bwMode="auto">
            <a:xfrm>
              <a:off x="3360" y="576"/>
              <a:ext cx="720" cy="432"/>
            </a:xfrm>
            <a:prstGeom prst="flowChartDecision">
              <a:avLst/>
            </a:prstGeom>
            <a:solidFill>
              <a:schemeClr val="accent1"/>
            </a:solidFill>
            <a:ln w="9525">
              <a:solidFill>
                <a:schemeClr val="tx1"/>
              </a:solidFill>
              <a:miter lim="800000"/>
              <a:headEnd type="none" w="sm" len="sm"/>
              <a:tailEnd type="none" w="sm" len="sm"/>
            </a:ln>
          </p:spPr>
          <p:txBody>
            <a:bodyPr wrap="none" anchor="ctr"/>
            <a:lstStyle/>
            <a:p>
              <a:endParaRPr lang="en-US"/>
            </a:p>
          </p:txBody>
        </p:sp>
        <p:sp>
          <p:nvSpPr>
            <p:cNvPr id="8198" name="Rectangle 12"/>
            <p:cNvSpPr>
              <a:spLocks noChangeArrowheads="1"/>
            </p:cNvSpPr>
            <p:nvPr/>
          </p:nvSpPr>
          <p:spPr bwMode="auto">
            <a:xfrm>
              <a:off x="2160" y="432"/>
              <a:ext cx="864" cy="672"/>
            </a:xfrm>
            <a:prstGeom prst="rect">
              <a:avLst/>
            </a:prstGeom>
            <a:solidFill>
              <a:schemeClr val="accent1"/>
            </a:solidFill>
            <a:ln w="9525">
              <a:solidFill>
                <a:schemeClr val="tx1"/>
              </a:solidFill>
              <a:miter lim="800000"/>
              <a:headEnd type="none" w="sm" len="sm"/>
              <a:tailEnd type="none" w="sm" len="sm"/>
            </a:ln>
          </p:spPr>
          <p:txBody>
            <a:bodyPr wrap="none" anchor="ctr"/>
            <a:lstStyle/>
            <a:p>
              <a:r>
                <a:rPr lang="en-US" i="1" dirty="0" smtClean="0"/>
                <a:t>       </a:t>
              </a:r>
              <a:r>
                <a:rPr lang="en-US" sz="2800" i="1" dirty="0" smtClean="0"/>
                <a:t>H</a:t>
              </a:r>
              <a:endParaRPr lang="en-US" sz="2800" i="1" dirty="0"/>
            </a:p>
          </p:txBody>
        </p:sp>
        <p:sp>
          <p:nvSpPr>
            <p:cNvPr id="8199" name="Line 13"/>
            <p:cNvSpPr>
              <a:spLocks noChangeShapeType="1"/>
            </p:cNvSpPr>
            <p:nvPr/>
          </p:nvSpPr>
          <p:spPr bwMode="auto">
            <a:xfrm>
              <a:off x="1632" y="624"/>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0" name="Line 14"/>
            <p:cNvSpPr>
              <a:spLocks noChangeShapeType="1"/>
            </p:cNvSpPr>
            <p:nvPr/>
          </p:nvSpPr>
          <p:spPr bwMode="auto">
            <a:xfrm>
              <a:off x="1632" y="960"/>
              <a:ext cx="528"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8201" name="Line 15"/>
            <p:cNvSpPr>
              <a:spLocks noChangeShapeType="1"/>
            </p:cNvSpPr>
            <p:nvPr/>
          </p:nvSpPr>
          <p:spPr bwMode="auto">
            <a:xfrm>
              <a:off x="3024" y="768"/>
              <a:ext cx="336"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2" name="Text Box 16"/>
            <p:cNvSpPr txBox="1">
              <a:spLocks noChangeArrowheads="1"/>
            </p:cNvSpPr>
            <p:nvPr/>
          </p:nvSpPr>
          <p:spPr bwMode="auto">
            <a:xfrm>
              <a:off x="192" y="689"/>
              <a:ext cx="9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200" dirty="0" smtClean="0"/>
                <a:t>Program </a:t>
              </a:r>
              <a:r>
                <a:rPr lang="en-US" sz="2200" i="1" dirty="0"/>
                <a:t>P</a:t>
              </a:r>
            </a:p>
          </p:txBody>
        </p:sp>
        <p:sp>
          <p:nvSpPr>
            <p:cNvPr id="8203" name="Text Box 18"/>
            <p:cNvSpPr txBox="1">
              <a:spLocks noChangeArrowheads="1"/>
            </p:cNvSpPr>
            <p:nvPr/>
          </p:nvSpPr>
          <p:spPr bwMode="auto">
            <a:xfrm>
              <a:off x="3408" y="624"/>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04" name="Line 19"/>
            <p:cNvSpPr>
              <a:spLocks noChangeShapeType="1"/>
            </p:cNvSpPr>
            <p:nvPr/>
          </p:nvSpPr>
          <p:spPr bwMode="auto">
            <a:xfrm>
              <a:off x="1632" y="624"/>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05" name="Line 20"/>
            <p:cNvSpPr>
              <a:spLocks noChangeShapeType="1"/>
            </p:cNvSpPr>
            <p:nvPr/>
          </p:nvSpPr>
          <p:spPr bwMode="auto">
            <a:xfrm>
              <a:off x="1248" y="816"/>
              <a:ext cx="38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Text Box 21"/>
            <p:cNvSpPr txBox="1">
              <a:spLocks noChangeArrowheads="1"/>
            </p:cNvSpPr>
            <p:nvPr/>
          </p:nvSpPr>
          <p:spPr bwMode="auto">
            <a:xfrm>
              <a:off x="4416" y="144"/>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Halt</a:t>
              </a:r>
            </a:p>
          </p:txBody>
        </p:sp>
        <p:sp>
          <p:nvSpPr>
            <p:cNvPr id="8207" name="Text Box 22"/>
            <p:cNvSpPr txBox="1">
              <a:spLocks noChangeArrowheads="1"/>
            </p:cNvSpPr>
            <p:nvPr/>
          </p:nvSpPr>
          <p:spPr bwMode="auto">
            <a:xfrm>
              <a:off x="4032" y="52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F</a:t>
              </a:r>
            </a:p>
          </p:txBody>
        </p:sp>
        <p:sp>
          <p:nvSpPr>
            <p:cNvPr id="8208" name="Line 26"/>
            <p:cNvSpPr>
              <a:spLocks noChangeShapeType="1"/>
            </p:cNvSpPr>
            <p:nvPr/>
          </p:nvSpPr>
          <p:spPr bwMode="auto">
            <a:xfrm>
              <a:off x="4080" y="768"/>
              <a:ext cx="384"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9" name="Oval 27"/>
            <p:cNvSpPr>
              <a:spLocks noChangeArrowheads="1"/>
            </p:cNvSpPr>
            <p:nvPr/>
          </p:nvSpPr>
          <p:spPr bwMode="auto">
            <a:xfrm>
              <a:off x="4464" y="672"/>
              <a:ext cx="144" cy="192"/>
            </a:xfrm>
            <a:prstGeom prst="ellipse">
              <a:avLst/>
            </a:prstGeom>
            <a:solidFill>
              <a:schemeClr val="accent1"/>
            </a:solidFill>
            <a:ln w="9525">
              <a:solidFill>
                <a:schemeClr val="tx1"/>
              </a:solidFill>
              <a:round/>
              <a:headEnd type="none" w="sm" len="sm"/>
              <a:tailEnd type="none" w="sm" len="sm"/>
            </a:ln>
          </p:spPr>
          <p:txBody>
            <a:bodyPr wrap="none" anchor="ctr"/>
            <a:lstStyle/>
            <a:p>
              <a:endParaRPr lang="en-US"/>
            </a:p>
          </p:txBody>
        </p:sp>
        <p:sp>
          <p:nvSpPr>
            <p:cNvPr id="8210" name="Line 28"/>
            <p:cNvSpPr>
              <a:spLocks noChangeShapeType="1"/>
            </p:cNvSpPr>
            <p:nvPr/>
          </p:nvSpPr>
          <p:spPr bwMode="auto">
            <a:xfrm>
              <a:off x="4512" y="864"/>
              <a:ext cx="0" cy="288"/>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1" name="Line 29"/>
            <p:cNvSpPr>
              <a:spLocks noChangeShapeType="1"/>
            </p:cNvSpPr>
            <p:nvPr/>
          </p:nvSpPr>
          <p:spPr bwMode="auto">
            <a:xfrm>
              <a:off x="4512" y="1152"/>
              <a:ext cx="3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2" name="Line 30"/>
            <p:cNvSpPr>
              <a:spLocks noChangeShapeType="1"/>
            </p:cNvSpPr>
            <p:nvPr/>
          </p:nvSpPr>
          <p:spPr bwMode="auto">
            <a:xfrm flipV="1">
              <a:off x="4848" y="816"/>
              <a:ext cx="0" cy="33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3" name="Line 31"/>
            <p:cNvSpPr>
              <a:spLocks noChangeShapeType="1"/>
            </p:cNvSpPr>
            <p:nvPr/>
          </p:nvSpPr>
          <p:spPr bwMode="auto">
            <a:xfrm flipH="1">
              <a:off x="4656" y="816"/>
              <a:ext cx="192"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4" name="Line 32"/>
            <p:cNvSpPr>
              <a:spLocks noChangeShapeType="1"/>
            </p:cNvSpPr>
            <p:nvPr/>
          </p:nvSpPr>
          <p:spPr bwMode="auto">
            <a:xfrm flipV="1">
              <a:off x="3744" y="480"/>
              <a:ext cx="0" cy="96"/>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215" name="Line 33"/>
            <p:cNvSpPr>
              <a:spLocks noChangeShapeType="1"/>
            </p:cNvSpPr>
            <p:nvPr/>
          </p:nvSpPr>
          <p:spPr bwMode="auto">
            <a:xfrm>
              <a:off x="3744" y="480"/>
              <a:ext cx="1296" cy="0"/>
            </a:xfrm>
            <a:prstGeom prst="line">
              <a:avLst/>
            </a:prstGeom>
            <a:noFill/>
            <a:ln w="952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16" name="Text Box 34"/>
            <p:cNvSpPr txBox="1">
              <a:spLocks noChangeArrowheads="1"/>
            </p:cNvSpPr>
            <p:nvPr/>
          </p:nvSpPr>
          <p:spPr bwMode="auto">
            <a:xfrm>
              <a:off x="4944" y="720"/>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loop</a:t>
              </a:r>
            </a:p>
          </p:txBody>
        </p:sp>
        <p:sp>
          <p:nvSpPr>
            <p:cNvPr id="8217" name="Rectangle 36"/>
            <p:cNvSpPr>
              <a:spLocks noChangeArrowheads="1"/>
            </p:cNvSpPr>
            <p:nvPr/>
          </p:nvSpPr>
          <p:spPr bwMode="auto">
            <a:xfrm>
              <a:off x="1488" y="144"/>
              <a:ext cx="2844" cy="1104"/>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8218" name="Text Box 37"/>
            <p:cNvSpPr txBox="1">
              <a:spLocks noChangeArrowheads="1"/>
            </p:cNvSpPr>
            <p:nvPr/>
          </p:nvSpPr>
          <p:spPr bwMode="auto">
            <a:xfrm>
              <a:off x="3696" y="19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t>T</a:t>
              </a:r>
            </a:p>
          </p:txBody>
        </p:sp>
      </p:grpSp>
      <p:sp>
        <p:nvSpPr>
          <p:cNvPr id="3" name="TextBox 2"/>
          <p:cNvSpPr txBox="1"/>
          <p:nvPr/>
        </p:nvSpPr>
        <p:spPr>
          <a:xfrm>
            <a:off x="4427984" y="4509120"/>
            <a:ext cx="389850" cy="461665"/>
          </a:xfrm>
          <a:prstGeom prst="rect">
            <a:avLst/>
          </a:prstGeom>
          <a:noFill/>
        </p:spPr>
        <p:txBody>
          <a:bodyPr wrap="none" rtlCol="0">
            <a:spAutoFit/>
          </a:bodyPr>
          <a:lstStyle/>
          <a:p>
            <a:r>
              <a:rPr lang="en-US" sz="2400" i="1" dirty="0" smtClean="0">
                <a:solidFill>
                  <a:srgbClr val="FF0000"/>
                </a:solidFill>
              </a:rPr>
              <a:t>K</a:t>
            </a:r>
            <a:endParaRPr lang="en-US" sz="2400" i="1" dirty="0">
              <a:solidFill>
                <a:srgbClr val="FF0000"/>
              </a:solidFill>
            </a:endParaRPr>
          </a:p>
        </p:txBody>
      </p:sp>
    </p:spTree>
    <p:extLst>
      <p:ext uri="{BB962C8B-B14F-4D97-AF65-F5344CB8AC3E}">
        <p14:creationId xmlns:p14="http://schemas.microsoft.com/office/powerpoint/2010/main" val="301679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13542"/>
            <a:ext cx="7772400" cy="1143000"/>
          </a:xfrm>
        </p:spPr>
        <p:txBody>
          <a:bodyPr/>
          <a:lstStyle/>
          <a:p>
            <a:r>
              <a:rPr lang="zh-CN" altLang="en-US" dirty="0" smtClean="0"/>
              <a:t>来看两个代码（</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539552" y="1484784"/>
            <a:ext cx="7918648" cy="4611216"/>
          </a:xfrm>
        </p:spPr>
        <p:txBody>
          <a:bodyPr/>
          <a:lstStyle/>
          <a:p>
            <a:pPr>
              <a:buNone/>
            </a:pPr>
            <a:r>
              <a:rPr lang="en-US" altLang="zh-CN" dirty="0" err="1" smtClean="0"/>
              <a:t>bool</a:t>
            </a:r>
            <a:r>
              <a:rPr lang="en-US" altLang="zh-CN" dirty="0" smtClean="0"/>
              <a:t> </a:t>
            </a:r>
            <a:r>
              <a:rPr lang="en-US" altLang="zh-CN" b="1" dirty="0" err="1" smtClean="0">
                <a:solidFill>
                  <a:srgbClr val="FF0000"/>
                </a:solidFill>
              </a:rPr>
              <a:t>God_algo</a:t>
            </a:r>
            <a:r>
              <a:rPr lang="en-US" altLang="zh-CN" dirty="0" smtClean="0"/>
              <a:t>(char * program, char * input) </a:t>
            </a:r>
          </a:p>
          <a:p>
            <a:pPr>
              <a:buNone/>
            </a:pPr>
            <a:r>
              <a:rPr lang="en-US" altLang="zh-CN" dirty="0" smtClean="0"/>
              <a:t>{ </a:t>
            </a:r>
          </a:p>
          <a:p>
            <a:pPr>
              <a:buNone/>
            </a:pPr>
            <a:r>
              <a:rPr lang="en-US" altLang="zh-CN" dirty="0" smtClean="0"/>
              <a:t>    if(&lt;program&gt; halts on &lt;input&gt;) </a:t>
            </a:r>
          </a:p>
          <a:p>
            <a:pPr>
              <a:buNone/>
            </a:pPr>
            <a:r>
              <a:rPr lang="en-US" altLang="zh-CN" dirty="0" smtClean="0"/>
              <a:t>        return true; </a:t>
            </a:r>
          </a:p>
          <a:p>
            <a:pPr>
              <a:buNone/>
            </a:pPr>
            <a:r>
              <a:rPr lang="en-US" altLang="zh-CN" dirty="0" smtClean="0"/>
              <a:t>    else </a:t>
            </a:r>
          </a:p>
          <a:p>
            <a:pPr>
              <a:buNone/>
            </a:pPr>
            <a:r>
              <a:rPr lang="en-US" altLang="zh-CN" dirty="0" smtClean="0"/>
              <a:t>        return false; </a:t>
            </a:r>
          </a:p>
          <a:p>
            <a:pPr>
              <a:buNone/>
            </a:pPr>
            <a:r>
              <a:rPr lang="en-US" altLang="zh-CN" dirty="0" smtClean="0"/>
              <a:t>} </a:t>
            </a:r>
          </a:p>
          <a:p>
            <a:pPr>
              <a:buNone/>
            </a:pPr>
            <a:r>
              <a:rPr lang="en-US" altLang="zh-CN" dirty="0" smtClean="0"/>
              <a:t>   </a:t>
            </a:r>
            <a:endParaRPr lang="zh-CN" altLang="en-US" dirty="0"/>
          </a:p>
        </p:txBody>
      </p:sp>
      <p:sp>
        <p:nvSpPr>
          <p:cNvPr id="4" name="矩形 3"/>
          <p:cNvSpPr/>
          <p:nvPr/>
        </p:nvSpPr>
        <p:spPr>
          <a:xfrm>
            <a:off x="4067944" y="4797152"/>
            <a:ext cx="4572000" cy="1200329"/>
          </a:xfrm>
          <a:prstGeom prst="rect">
            <a:avLst/>
          </a:prstGeom>
        </p:spPr>
        <p:txBody>
          <a:bodyPr>
            <a:spAutoFit/>
          </a:bodyPr>
          <a:lstStyle/>
          <a:p>
            <a:pPr algn="l"/>
            <a:r>
              <a:rPr lang="zh-CN" altLang="en-US" dirty="0" smtClean="0"/>
              <a:t>这里</a:t>
            </a:r>
            <a:r>
              <a:rPr lang="zh-CN" altLang="en-US" b="1" dirty="0" smtClean="0">
                <a:solidFill>
                  <a:srgbClr val="FF0000"/>
                </a:solidFill>
              </a:rPr>
              <a:t>假设</a:t>
            </a:r>
            <a:r>
              <a:rPr lang="en-US" altLang="zh-CN" b="1" dirty="0" smtClean="0">
                <a:solidFill>
                  <a:srgbClr val="FF0000"/>
                </a:solidFill>
              </a:rPr>
              <a:t>if</a:t>
            </a:r>
            <a:r>
              <a:rPr lang="zh-CN" altLang="en-US" dirty="0" smtClean="0"/>
              <a:t>的判断语句是人类天才思考的结晶，它能像上帝一样洞察所有程序的宿命。</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smtClean="0"/>
              <a:t>来看两个代码（</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179512" y="1340768"/>
            <a:ext cx="5616624" cy="5184576"/>
          </a:xfrm>
        </p:spPr>
        <p:txBody>
          <a:bodyPr/>
          <a:lstStyle/>
          <a:p>
            <a:pPr>
              <a:buNone/>
            </a:pPr>
            <a:r>
              <a:rPr lang="en-US" altLang="zh-CN" dirty="0" err="1" smtClean="0"/>
              <a:t>bool</a:t>
            </a:r>
            <a:r>
              <a:rPr lang="en-US" altLang="zh-CN" dirty="0" smtClean="0"/>
              <a:t> </a:t>
            </a:r>
            <a:r>
              <a:rPr lang="en-US" altLang="zh-CN" b="1" dirty="0" err="1" smtClean="0">
                <a:solidFill>
                  <a:srgbClr val="C00000"/>
                </a:solidFill>
              </a:rPr>
              <a:t>Satan_algo</a:t>
            </a:r>
            <a:r>
              <a:rPr lang="en-US" altLang="zh-CN" dirty="0" smtClean="0"/>
              <a:t>(char * program) </a:t>
            </a:r>
          </a:p>
          <a:p>
            <a:pPr>
              <a:buNone/>
            </a:pPr>
            <a:r>
              <a:rPr lang="en-US" altLang="zh-CN" dirty="0" smtClean="0"/>
              <a:t>{ </a:t>
            </a:r>
          </a:p>
          <a:p>
            <a:pPr>
              <a:buNone/>
            </a:pPr>
            <a:r>
              <a:rPr lang="en-US" altLang="zh-CN" dirty="0" smtClean="0"/>
              <a:t>    if(</a:t>
            </a:r>
            <a:r>
              <a:rPr lang="en-US" altLang="zh-CN" b="1" dirty="0" err="1" smtClean="0">
                <a:solidFill>
                  <a:srgbClr val="FF0000"/>
                </a:solidFill>
              </a:rPr>
              <a:t>God_algo</a:t>
            </a:r>
            <a:r>
              <a:rPr lang="en-US" altLang="zh-CN" dirty="0" smtClean="0"/>
              <a:t>(program, program)) </a:t>
            </a:r>
          </a:p>
          <a:p>
            <a:pPr>
              <a:buNone/>
            </a:pPr>
            <a:r>
              <a:rPr lang="en-US" altLang="zh-CN" dirty="0" smtClean="0"/>
              <a:t>    { </a:t>
            </a:r>
          </a:p>
          <a:p>
            <a:pPr>
              <a:buNone/>
            </a:pPr>
            <a:r>
              <a:rPr lang="en-US" altLang="zh-CN" dirty="0" smtClean="0"/>
              <a:t>        while(true); // loop forever! </a:t>
            </a:r>
          </a:p>
          <a:p>
            <a:pPr>
              <a:buNone/>
            </a:pPr>
            <a:r>
              <a:rPr lang="en-US" altLang="zh-CN" dirty="0" smtClean="0"/>
              <a:t>        return false; // </a:t>
            </a:r>
            <a:r>
              <a:rPr lang="en-US" altLang="zh-CN" dirty="0" smtClean="0">
                <a:solidFill>
                  <a:srgbClr val="FF0000"/>
                </a:solidFill>
              </a:rPr>
              <a:t>can never get here</a:t>
            </a:r>
            <a:r>
              <a:rPr lang="en-US" altLang="zh-CN" dirty="0" smtClean="0"/>
              <a:t>! </a:t>
            </a:r>
          </a:p>
          <a:p>
            <a:pPr>
              <a:buNone/>
            </a:pPr>
            <a:r>
              <a:rPr lang="en-US" altLang="zh-CN" dirty="0" smtClean="0"/>
              <a:t>    } </a:t>
            </a:r>
          </a:p>
          <a:p>
            <a:pPr>
              <a:buNone/>
            </a:pPr>
            <a:r>
              <a:rPr lang="en-US" altLang="zh-CN" dirty="0" smtClean="0"/>
              <a:t>    else </a:t>
            </a:r>
          </a:p>
          <a:p>
            <a:pPr>
              <a:buNone/>
            </a:pPr>
            <a:r>
              <a:rPr lang="en-US" altLang="zh-CN" dirty="0" smtClean="0"/>
              <a:t>        return true; </a:t>
            </a:r>
          </a:p>
          <a:p>
            <a:pPr>
              <a:buNone/>
            </a:pPr>
            <a:r>
              <a:rPr lang="en-US" altLang="zh-CN" dirty="0" smtClean="0"/>
              <a:t>} </a:t>
            </a:r>
          </a:p>
          <a:p>
            <a:r>
              <a:rPr lang="en-US" altLang="zh-CN" dirty="0" smtClean="0"/>
              <a:t>   </a:t>
            </a:r>
            <a:r>
              <a:rPr lang="zh-CN" altLang="en-US" dirty="0" smtClean="0"/>
              <a:t>   </a:t>
            </a:r>
            <a:endParaRPr lang="zh-CN" altLang="en-US" dirty="0"/>
          </a:p>
        </p:txBody>
      </p:sp>
      <p:sp>
        <p:nvSpPr>
          <p:cNvPr id="4" name="矩形 3"/>
          <p:cNvSpPr/>
          <p:nvPr/>
        </p:nvSpPr>
        <p:spPr>
          <a:xfrm>
            <a:off x="4716016" y="4077072"/>
            <a:ext cx="4427984" cy="1938992"/>
          </a:xfrm>
          <a:prstGeom prst="rect">
            <a:avLst/>
          </a:prstGeom>
        </p:spPr>
        <p:txBody>
          <a:bodyPr wrap="square">
            <a:spAutoFit/>
          </a:bodyPr>
          <a:lstStyle/>
          <a:p>
            <a:pPr algn="l">
              <a:buFont typeface="Arial" pitchFamily="34" charset="0"/>
              <a:buChar char="•"/>
            </a:pPr>
            <a:endParaRPr lang="zh-CN" altLang="en-US" dirty="0" smtClean="0"/>
          </a:p>
          <a:p>
            <a:pPr algn="l">
              <a:buFont typeface="Arial" pitchFamily="34" charset="0"/>
              <a:buChar char="•"/>
            </a:pPr>
            <a:r>
              <a:rPr lang="zh-CN" altLang="en-US" dirty="0" smtClean="0"/>
              <a:t>   当这个算法运用到自身时： </a:t>
            </a:r>
            <a:r>
              <a:rPr lang="en-US" altLang="zh-CN" dirty="0" err="1" smtClean="0">
                <a:solidFill>
                  <a:srgbClr val="FF0000"/>
                </a:solidFill>
              </a:rPr>
              <a:t>Satan_algo</a:t>
            </a:r>
            <a:r>
              <a:rPr lang="en-US" altLang="zh-CN" dirty="0" smtClean="0">
                <a:solidFill>
                  <a:srgbClr val="FF0000"/>
                </a:solidFill>
              </a:rPr>
              <a:t>(</a:t>
            </a:r>
            <a:r>
              <a:rPr lang="en-US" altLang="zh-CN" dirty="0" err="1" smtClean="0">
                <a:solidFill>
                  <a:srgbClr val="FF0000"/>
                </a:solidFill>
              </a:rPr>
              <a:t>Satan_algo</a:t>
            </a:r>
            <a:r>
              <a:rPr lang="en-US" altLang="zh-CN" dirty="0" smtClean="0"/>
              <a:t>);   </a:t>
            </a:r>
          </a:p>
          <a:p>
            <a:pPr algn="l">
              <a:buFont typeface="Arial" pitchFamily="34" charset="0"/>
              <a:buChar char="•"/>
            </a:pPr>
            <a:r>
              <a:rPr lang="zh-CN" altLang="en-US" dirty="0" smtClean="0"/>
              <a:t>它肯定和所有的程序一样，要么停止，要么永不结束。</a:t>
            </a:r>
          </a:p>
        </p:txBody>
      </p:sp>
      <p:sp>
        <p:nvSpPr>
          <p:cNvPr id="5" name="矩形 4"/>
          <p:cNvSpPr/>
          <p:nvPr/>
        </p:nvSpPr>
        <p:spPr>
          <a:xfrm>
            <a:off x="5508104" y="1412776"/>
            <a:ext cx="3024336" cy="830997"/>
          </a:xfrm>
          <a:prstGeom prst="rect">
            <a:avLst/>
          </a:prstGeom>
        </p:spPr>
        <p:txBody>
          <a:bodyPr wrap="square">
            <a:spAutoFit/>
          </a:bodyPr>
          <a:lstStyle/>
          <a:p>
            <a:pPr algn="l">
              <a:buFont typeface="Arial" pitchFamily="34" charset="0"/>
              <a:buChar char="•"/>
            </a:pPr>
            <a:r>
              <a:rPr lang="zh-CN" altLang="en-US" dirty="0"/>
              <a:t>和这个程序的名字一样，它太邪恶了。</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smtClean="0"/>
              <a:t>来看两个代码（</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179512" y="1340768"/>
            <a:ext cx="5616624" cy="4752528"/>
          </a:xfrm>
        </p:spPr>
        <p:txBody>
          <a:bodyPr/>
          <a:lstStyle/>
          <a:p>
            <a:pPr>
              <a:buNone/>
            </a:pPr>
            <a:r>
              <a:rPr lang="en-US" altLang="zh-CN" dirty="0" err="1" smtClean="0"/>
              <a:t>bool</a:t>
            </a:r>
            <a:r>
              <a:rPr lang="en-US" altLang="zh-CN" dirty="0" smtClean="0"/>
              <a:t> </a:t>
            </a:r>
            <a:r>
              <a:rPr lang="en-US" altLang="zh-CN" dirty="0" err="1" smtClean="0"/>
              <a:t>Satan_algo</a:t>
            </a:r>
            <a:r>
              <a:rPr lang="en-US" altLang="zh-CN" dirty="0" smtClean="0"/>
              <a:t>(char * program) </a:t>
            </a:r>
          </a:p>
          <a:p>
            <a:pPr>
              <a:buNone/>
            </a:pPr>
            <a:r>
              <a:rPr lang="en-US" altLang="zh-CN" dirty="0" smtClean="0"/>
              <a:t>{ </a:t>
            </a:r>
          </a:p>
          <a:p>
            <a:pPr>
              <a:buNone/>
            </a:pPr>
            <a:r>
              <a:rPr lang="en-US" altLang="zh-CN" dirty="0" smtClean="0"/>
              <a:t>    if(</a:t>
            </a:r>
            <a:r>
              <a:rPr lang="en-US" altLang="zh-CN" b="1" dirty="0" err="1" smtClean="0">
                <a:solidFill>
                  <a:srgbClr val="FF0000"/>
                </a:solidFill>
              </a:rPr>
              <a:t>God_algo</a:t>
            </a:r>
            <a:r>
              <a:rPr lang="en-US" altLang="zh-CN" dirty="0" smtClean="0"/>
              <a:t>(program, program)) </a:t>
            </a:r>
          </a:p>
          <a:p>
            <a:pPr>
              <a:buNone/>
            </a:pPr>
            <a:r>
              <a:rPr lang="en-US" altLang="zh-CN" dirty="0" smtClean="0"/>
              <a:t>    { </a:t>
            </a:r>
          </a:p>
          <a:p>
            <a:pPr>
              <a:buNone/>
            </a:pPr>
            <a:r>
              <a:rPr lang="en-US" altLang="zh-CN" dirty="0" smtClean="0"/>
              <a:t>        while(true); // loop forever! </a:t>
            </a:r>
          </a:p>
          <a:p>
            <a:pPr>
              <a:buNone/>
            </a:pPr>
            <a:r>
              <a:rPr lang="en-US" altLang="zh-CN" dirty="0" smtClean="0"/>
              <a:t>        return false; </a:t>
            </a:r>
          </a:p>
          <a:p>
            <a:pPr>
              <a:buNone/>
            </a:pPr>
            <a:r>
              <a:rPr lang="en-US" altLang="zh-CN" dirty="0"/>
              <a:t> </a:t>
            </a:r>
            <a:r>
              <a:rPr lang="en-US" altLang="zh-CN" dirty="0" smtClean="0"/>
              <a:t>     // </a:t>
            </a:r>
            <a:r>
              <a:rPr lang="en-US" altLang="zh-CN" dirty="0" smtClean="0">
                <a:solidFill>
                  <a:srgbClr val="FF0000"/>
                </a:solidFill>
              </a:rPr>
              <a:t>can never get here</a:t>
            </a:r>
            <a:r>
              <a:rPr lang="en-US" altLang="zh-CN" dirty="0" smtClean="0"/>
              <a:t>! </a:t>
            </a:r>
          </a:p>
          <a:p>
            <a:pPr>
              <a:buNone/>
            </a:pPr>
            <a:r>
              <a:rPr lang="en-US" altLang="zh-CN" dirty="0" smtClean="0"/>
              <a:t>    } </a:t>
            </a:r>
          </a:p>
          <a:p>
            <a:pPr>
              <a:buNone/>
            </a:pPr>
            <a:r>
              <a:rPr lang="en-US" altLang="zh-CN" dirty="0" smtClean="0"/>
              <a:t>    else </a:t>
            </a:r>
          </a:p>
          <a:p>
            <a:pPr>
              <a:buNone/>
            </a:pPr>
            <a:r>
              <a:rPr lang="en-US" altLang="zh-CN" dirty="0" smtClean="0"/>
              <a:t>        return true; </a:t>
            </a:r>
            <a:r>
              <a:rPr lang="en-US" altLang="zh-CN" dirty="0" smtClean="0"/>
              <a:t>} </a:t>
            </a:r>
            <a:endParaRPr lang="en-US" altLang="zh-CN" dirty="0" smtClean="0"/>
          </a:p>
          <a:p>
            <a:r>
              <a:rPr lang="en-US" altLang="zh-CN" dirty="0" smtClean="0"/>
              <a:t>   </a:t>
            </a:r>
            <a:r>
              <a:rPr lang="zh-CN" altLang="en-US" dirty="0" smtClean="0"/>
              <a:t>   </a:t>
            </a:r>
            <a:endParaRPr lang="zh-CN" altLang="en-US" dirty="0"/>
          </a:p>
        </p:txBody>
      </p:sp>
      <p:sp>
        <p:nvSpPr>
          <p:cNvPr id="4" name="矩形 3"/>
          <p:cNvSpPr/>
          <p:nvPr/>
        </p:nvSpPr>
        <p:spPr>
          <a:xfrm>
            <a:off x="5076056" y="2852936"/>
            <a:ext cx="3923928" cy="2677656"/>
          </a:xfrm>
          <a:prstGeom prst="rect">
            <a:avLst/>
          </a:prstGeom>
        </p:spPr>
        <p:txBody>
          <a:bodyPr wrap="square">
            <a:spAutoFit/>
          </a:bodyPr>
          <a:lstStyle/>
          <a:p>
            <a:pPr algn="just"/>
            <a:r>
              <a:rPr lang="zh-CN" altLang="en-US" dirty="0"/>
              <a:t>先假设</a:t>
            </a:r>
            <a:r>
              <a:rPr lang="en-US" altLang="zh-CN" b="1" dirty="0" err="1">
                <a:solidFill>
                  <a:srgbClr val="FF0000"/>
                </a:solidFill>
                <a:effectLst>
                  <a:outerShdw blurRad="38100" dist="38100" dir="2700000" algn="tl">
                    <a:srgbClr val="000000">
                      <a:alpha val="43137"/>
                    </a:srgbClr>
                  </a:outerShdw>
                </a:effectLst>
              </a:rPr>
              <a:t>Satan_algo</a:t>
            </a:r>
            <a:r>
              <a:rPr lang="zh-CN" altLang="en-US" dirty="0"/>
              <a:t>程序能停机，</a:t>
            </a:r>
            <a:r>
              <a:rPr lang="en-US" altLang="zh-CN" dirty="0"/>
              <a:t>if</a:t>
            </a:r>
            <a:r>
              <a:rPr lang="zh-CN" altLang="en-US" dirty="0"/>
              <a:t>条件判断肯定为真（因为</a:t>
            </a:r>
            <a:r>
              <a:rPr lang="en-US" altLang="zh-CN" dirty="0" err="1"/>
              <a:t>God_algo</a:t>
            </a:r>
            <a:r>
              <a:rPr lang="en-US" altLang="zh-CN" dirty="0"/>
              <a:t>(</a:t>
            </a:r>
            <a:r>
              <a:rPr lang="en-US" altLang="zh-CN" b="1" dirty="0" err="1">
                <a:solidFill>
                  <a:srgbClr val="FF0000"/>
                </a:solidFill>
                <a:effectLst>
                  <a:outerShdw blurRad="38100" dist="38100" dir="2700000" algn="tl">
                    <a:srgbClr val="000000">
                      <a:alpha val="43137"/>
                    </a:srgbClr>
                  </a:outerShdw>
                </a:effectLst>
              </a:rPr>
              <a:t>Satan_algo</a:t>
            </a:r>
            <a:r>
              <a:rPr lang="en-US" altLang="zh-CN" dirty="0"/>
              <a:t>, </a:t>
            </a:r>
            <a:r>
              <a:rPr lang="en-US" altLang="zh-CN" dirty="0" err="1"/>
              <a:t>Satan_algo</a:t>
            </a:r>
            <a:r>
              <a:rPr lang="en-US" altLang="zh-CN" dirty="0"/>
              <a:t>)</a:t>
            </a:r>
            <a:r>
              <a:rPr lang="zh-CN" altLang="en-US" dirty="0"/>
              <a:t>这个函数返回</a:t>
            </a:r>
            <a:r>
              <a:rPr lang="en-US" altLang="zh-CN" dirty="0"/>
              <a:t>true</a:t>
            </a:r>
            <a:r>
              <a:rPr lang="zh-CN" altLang="en-US" dirty="0"/>
              <a:t>），从而程序进入那个包含</a:t>
            </a:r>
            <a:r>
              <a:rPr lang="en-US" altLang="zh-CN" dirty="0">
                <a:solidFill>
                  <a:srgbClr val="FF0000"/>
                </a:solidFill>
              </a:rPr>
              <a:t>while(true)</a:t>
            </a:r>
            <a:r>
              <a:rPr lang="zh-CN" altLang="en-US" dirty="0"/>
              <a:t>，得出这个程序不能停机。</a:t>
            </a:r>
          </a:p>
        </p:txBody>
      </p:sp>
    </p:spTree>
    <p:extLst>
      <p:ext uri="{BB962C8B-B14F-4D97-AF65-F5344CB8AC3E}">
        <p14:creationId xmlns:p14="http://schemas.microsoft.com/office/powerpoint/2010/main" val="3198894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smtClean="0"/>
              <a:t>来看两个代码（</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179512" y="1340768"/>
            <a:ext cx="5616624" cy="5184576"/>
          </a:xfrm>
        </p:spPr>
        <p:txBody>
          <a:bodyPr/>
          <a:lstStyle/>
          <a:p>
            <a:pPr>
              <a:buNone/>
            </a:pPr>
            <a:r>
              <a:rPr lang="en-US" altLang="zh-CN" dirty="0" err="1" smtClean="0"/>
              <a:t>bool</a:t>
            </a:r>
            <a:r>
              <a:rPr lang="en-US" altLang="zh-CN" dirty="0" smtClean="0"/>
              <a:t> </a:t>
            </a:r>
            <a:r>
              <a:rPr lang="en-US" altLang="zh-CN" dirty="0" err="1" smtClean="0"/>
              <a:t>Satan_algo</a:t>
            </a:r>
            <a:r>
              <a:rPr lang="en-US" altLang="zh-CN" dirty="0" smtClean="0"/>
              <a:t>(char * program) </a:t>
            </a:r>
          </a:p>
          <a:p>
            <a:pPr>
              <a:buNone/>
            </a:pPr>
            <a:r>
              <a:rPr lang="en-US" altLang="zh-CN" dirty="0" smtClean="0"/>
              <a:t>{ </a:t>
            </a:r>
          </a:p>
          <a:p>
            <a:pPr>
              <a:buNone/>
            </a:pPr>
            <a:r>
              <a:rPr lang="en-US" altLang="zh-CN" dirty="0" smtClean="0"/>
              <a:t>    if(</a:t>
            </a:r>
            <a:r>
              <a:rPr lang="en-US" altLang="zh-CN" b="1" dirty="0" err="1" smtClean="0">
                <a:solidFill>
                  <a:srgbClr val="FF0000"/>
                </a:solidFill>
              </a:rPr>
              <a:t>God_algo</a:t>
            </a:r>
            <a:r>
              <a:rPr lang="en-US" altLang="zh-CN" dirty="0" smtClean="0"/>
              <a:t>(program, program)) </a:t>
            </a:r>
          </a:p>
          <a:p>
            <a:pPr>
              <a:buNone/>
            </a:pPr>
            <a:r>
              <a:rPr lang="en-US" altLang="zh-CN" dirty="0" smtClean="0"/>
              <a:t>    { </a:t>
            </a:r>
          </a:p>
          <a:p>
            <a:pPr>
              <a:buNone/>
            </a:pPr>
            <a:r>
              <a:rPr lang="en-US" altLang="zh-CN" dirty="0" smtClean="0"/>
              <a:t>        while(true); // loop forever! </a:t>
            </a:r>
          </a:p>
          <a:p>
            <a:pPr>
              <a:buNone/>
            </a:pPr>
            <a:r>
              <a:rPr lang="en-US" altLang="zh-CN" dirty="0" smtClean="0"/>
              <a:t>        return false; </a:t>
            </a:r>
          </a:p>
          <a:p>
            <a:pPr>
              <a:buNone/>
            </a:pPr>
            <a:r>
              <a:rPr lang="en-US" altLang="zh-CN" dirty="0"/>
              <a:t> </a:t>
            </a:r>
            <a:r>
              <a:rPr lang="en-US" altLang="zh-CN" dirty="0" smtClean="0"/>
              <a:t>     // </a:t>
            </a:r>
            <a:r>
              <a:rPr lang="en-US" altLang="zh-CN" dirty="0" smtClean="0">
                <a:solidFill>
                  <a:srgbClr val="FF0000"/>
                </a:solidFill>
              </a:rPr>
              <a:t>can never get here</a:t>
            </a:r>
            <a:r>
              <a:rPr lang="en-US" altLang="zh-CN" dirty="0" smtClean="0"/>
              <a:t>! </a:t>
            </a:r>
          </a:p>
          <a:p>
            <a:pPr>
              <a:buNone/>
            </a:pPr>
            <a:r>
              <a:rPr lang="en-US" altLang="zh-CN" dirty="0" smtClean="0"/>
              <a:t>    } </a:t>
            </a:r>
          </a:p>
          <a:p>
            <a:pPr>
              <a:buNone/>
            </a:pPr>
            <a:r>
              <a:rPr lang="en-US" altLang="zh-CN" dirty="0" smtClean="0"/>
              <a:t>    else </a:t>
            </a:r>
          </a:p>
          <a:p>
            <a:pPr>
              <a:buNone/>
            </a:pPr>
            <a:r>
              <a:rPr lang="en-US" altLang="zh-CN" dirty="0" smtClean="0"/>
              <a:t>        return true; </a:t>
            </a:r>
            <a:r>
              <a:rPr lang="en-US" altLang="zh-CN" dirty="0" smtClean="0"/>
              <a:t>} </a:t>
            </a:r>
            <a:endParaRPr lang="en-US" altLang="zh-CN" dirty="0" smtClean="0"/>
          </a:p>
          <a:p>
            <a:r>
              <a:rPr lang="en-US" altLang="zh-CN" dirty="0" smtClean="0"/>
              <a:t>   </a:t>
            </a:r>
            <a:r>
              <a:rPr lang="zh-CN" altLang="en-US" dirty="0" smtClean="0"/>
              <a:t>   </a:t>
            </a:r>
            <a:endParaRPr lang="zh-CN" altLang="en-US" dirty="0"/>
          </a:p>
        </p:txBody>
      </p:sp>
      <p:sp>
        <p:nvSpPr>
          <p:cNvPr id="4" name="矩形 3"/>
          <p:cNvSpPr/>
          <p:nvPr/>
        </p:nvSpPr>
        <p:spPr>
          <a:xfrm>
            <a:off x="4751512" y="1412776"/>
            <a:ext cx="4392488" cy="3046988"/>
          </a:xfrm>
          <a:prstGeom prst="rect">
            <a:avLst/>
          </a:prstGeom>
        </p:spPr>
        <p:txBody>
          <a:bodyPr wrap="square">
            <a:spAutoFit/>
          </a:bodyPr>
          <a:lstStyle/>
          <a:p>
            <a:r>
              <a:rPr lang="en-US" altLang="zh-CN" dirty="0" err="1">
                <a:solidFill>
                  <a:srgbClr val="FF0000"/>
                </a:solidFill>
              </a:rPr>
              <a:t>Satan_algo</a:t>
            </a:r>
            <a:r>
              <a:rPr lang="en-US" altLang="zh-CN" dirty="0">
                <a:solidFill>
                  <a:srgbClr val="FF0000"/>
                </a:solidFill>
              </a:rPr>
              <a:t>(</a:t>
            </a:r>
            <a:r>
              <a:rPr lang="en-US" altLang="zh-CN" dirty="0" err="1">
                <a:solidFill>
                  <a:srgbClr val="FF0000"/>
                </a:solidFill>
              </a:rPr>
              <a:t>Satan_algo</a:t>
            </a:r>
            <a:r>
              <a:rPr lang="en-US" altLang="zh-CN" dirty="0">
                <a:solidFill>
                  <a:srgbClr val="FF0000"/>
                </a:solidFill>
              </a:rPr>
              <a:t>)</a:t>
            </a:r>
            <a:r>
              <a:rPr lang="zh-CN" altLang="en-US" dirty="0"/>
              <a:t>能停机 </a:t>
            </a:r>
            <a:r>
              <a:rPr lang="en-US" altLang="zh-CN" dirty="0"/>
              <a:t>=&gt; </a:t>
            </a:r>
            <a:r>
              <a:rPr lang="zh-CN" altLang="en-US" dirty="0"/>
              <a:t>它不能停机</a:t>
            </a:r>
          </a:p>
          <a:p>
            <a:r>
              <a:rPr lang="zh-CN" altLang="en-US" dirty="0"/>
              <a:t>   </a:t>
            </a:r>
            <a:r>
              <a:rPr lang="en-US" altLang="zh-CN" dirty="0" err="1"/>
              <a:t>Satan_algo</a:t>
            </a:r>
            <a:r>
              <a:rPr lang="en-US" altLang="zh-CN" dirty="0"/>
              <a:t>(</a:t>
            </a:r>
            <a:r>
              <a:rPr lang="en-US" altLang="zh-CN" dirty="0" err="1"/>
              <a:t>Satan_algo</a:t>
            </a:r>
            <a:r>
              <a:rPr lang="en-US" altLang="zh-CN" dirty="0"/>
              <a:t>)</a:t>
            </a:r>
            <a:r>
              <a:rPr lang="zh-CN" altLang="en-US" dirty="0"/>
              <a:t>不能停机 </a:t>
            </a:r>
            <a:r>
              <a:rPr lang="en-US" altLang="zh-CN" dirty="0"/>
              <a:t>=&gt; </a:t>
            </a:r>
            <a:r>
              <a:rPr lang="zh-CN" altLang="en-US" dirty="0"/>
              <a:t>它能停机</a:t>
            </a:r>
          </a:p>
          <a:p>
            <a:r>
              <a:rPr lang="zh-CN" altLang="en-US" dirty="0"/>
              <a:t>  </a:t>
            </a:r>
            <a:endParaRPr lang="en-US" altLang="zh-CN" dirty="0" smtClean="0"/>
          </a:p>
          <a:p>
            <a:r>
              <a:rPr lang="zh-CN" altLang="en-US" dirty="0" smtClean="0">
                <a:solidFill>
                  <a:srgbClr val="FF0000"/>
                </a:solidFill>
              </a:rPr>
              <a:t>得出</a:t>
            </a:r>
            <a:r>
              <a:rPr lang="zh-CN" altLang="en-US" dirty="0">
                <a:solidFill>
                  <a:srgbClr val="FF0000"/>
                </a:solidFill>
              </a:rPr>
              <a:t>了一个悖论</a:t>
            </a:r>
            <a:r>
              <a:rPr lang="zh-CN" altLang="en-US" dirty="0" smtClean="0">
                <a:solidFill>
                  <a:srgbClr val="FF0000"/>
                </a:solidFill>
              </a:rPr>
              <a:t>。</a:t>
            </a:r>
            <a:endParaRPr lang="en-US" altLang="zh-CN" dirty="0" smtClean="0">
              <a:solidFill>
                <a:srgbClr val="FF0000"/>
              </a:solidFill>
            </a:endParaRPr>
          </a:p>
          <a:p>
            <a:endParaRPr lang="en-US" altLang="zh-CN" dirty="0"/>
          </a:p>
          <a:p>
            <a:r>
              <a:rPr lang="zh-CN" altLang="en-US" dirty="0" smtClean="0"/>
              <a:t>推翻</a:t>
            </a:r>
            <a:r>
              <a:rPr lang="zh-CN" altLang="en-US" dirty="0"/>
              <a:t>我们最初的</a:t>
            </a:r>
            <a:r>
              <a:rPr lang="zh-CN" altLang="en-US" dirty="0" smtClean="0"/>
              <a:t>假设。</a:t>
            </a:r>
            <a:endParaRPr lang="zh-CN" altLang="en-US" dirty="0"/>
          </a:p>
        </p:txBody>
      </p:sp>
      <p:sp>
        <p:nvSpPr>
          <p:cNvPr id="5" name="矩形 4"/>
          <p:cNvSpPr/>
          <p:nvPr/>
        </p:nvSpPr>
        <p:spPr>
          <a:xfrm>
            <a:off x="2843808" y="5157192"/>
            <a:ext cx="6120680" cy="830997"/>
          </a:xfrm>
          <a:prstGeom prst="rect">
            <a:avLst/>
          </a:prstGeom>
        </p:spPr>
        <p:txBody>
          <a:bodyPr wrap="square">
            <a:spAutoFit/>
          </a:bodyPr>
          <a:lstStyle/>
          <a:p>
            <a:pPr algn="just"/>
            <a:r>
              <a:rPr lang="zh-CN" altLang="en-US" b="1" dirty="0" smtClean="0"/>
              <a:t>不</a:t>
            </a:r>
            <a:r>
              <a:rPr lang="zh-CN" altLang="en-US" b="1" dirty="0"/>
              <a:t>存在一个程序（或算法），它能够计算任何程序在给定输入上是否会</a:t>
            </a:r>
            <a:r>
              <a:rPr lang="zh-CN" altLang="en-US" b="1" dirty="0" smtClean="0"/>
              <a:t>结束</a:t>
            </a:r>
            <a:r>
              <a:rPr lang="zh-CN" altLang="en-US" b="1" dirty="0"/>
              <a:t>（停机</a:t>
            </a:r>
            <a:r>
              <a:rPr lang="zh-CN" altLang="en-US" b="1" dirty="0" smtClean="0"/>
              <a:t>）。</a:t>
            </a:r>
            <a:endParaRPr lang="zh-CN" altLang="en-US" dirty="0"/>
          </a:p>
        </p:txBody>
      </p:sp>
    </p:spTree>
    <p:extLst>
      <p:ext uri="{BB962C8B-B14F-4D97-AF65-F5344CB8AC3E}">
        <p14:creationId xmlns:p14="http://schemas.microsoft.com/office/powerpoint/2010/main" val="863007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r>
              <a:rPr lang="zh-CN" altLang="en-US" dirty="0" smtClean="0"/>
              <a:t>停机问题是</a:t>
            </a:r>
            <a:r>
              <a:rPr lang="en-US" altLang="zh-CN" dirty="0" smtClean="0"/>
              <a:t>NP-hard</a:t>
            </a:r>
            <a:endParaRPr lang="zh-CN" altLang="en-US" dirty="0"/>
          </a:p>
        </p:txBody>
      </p:sp>
      <p:sp>
        <p:nvSpPr>
          <p:cNvPr id="3" name="内容占位符 2"/>
          <p:cNvSpPr>
            <a:spLocks noGrp="1"/>
          </p:cNvSpPr>
          <p:nvPr>
            <p:ph idx="1"/>
          </p:nvPr>
        </p:nvSpPr>
        <p:spPr>
          <a:xfrm>
            <a:off x="177280" y="1268760"/>
            <a:ext cx="8640960" cy="5544616"/>
          </a:xfrm>
        </p:spPr>
        <p:txBody>
          <a:bodyPr/>
          <a:lstStyle/>
          <a:p>
            <a:pPr algn="just"/>
            <a:r>
              <a:rPr lang="en-US" altLang="zh-CN" sz="2400" dirty="0" smtClean="0"/>
              <a:t>NP-Hard</a:t>
            </a:r>
            <a:r>
              <a:rPr lang="zh-CN" altLang="en-US" sz="2400" dirty="0" smtClean="0"/>
              <a:t>和</a:t>
            </a:r>
            <a:r>
              <a:rPr lang="en-US" altLang="zh-CN" sz="2400" dirty="0" smtClean="0"/>
              <a:t>NP-Complete</a:t>
            </a:r>
            <a:r>
              <a:rPr lang="zh-CN" altLang="en-US" sz="2400" dirty="0" smtClean="0"/>
              <a:t>有什么不同？简单的回答是根据定义，如果所有</a:t>
            </a:r>
            <a:r>
              <a:rPr lang="en-US" altLang="zh-CN" sz="2400" dirty="0" smtClean="0"/>
              <a:t>NP</a:t>
            </a:r>
            <a:r>
              <a:rPr lang="zh-CN" altLang="en-US" sz="2400" dirty="0" smtClean="0"/>
              <a:t>问题都可以多项式归约到问题</a:t>
            </a:r>
            <a:r>
              <a:rPr lang="en-US" altLang="zh-CN" sz="2400" dirty="0" smtClean="0"/>
              <a:t>A</a:t>
            </a:r>
            <a:r>
              <a:rPr lang="zh-CN" altLang="en-US" sz="2400" dirty="0" smtClean="0"/>
              <a:t>，那么问题</a:t>
            </a:r>
            <a:r>
              <a:rPr lang="en-US" altLang="zh-CN" sz="2400" dirty="0" smtClean="0"/>
              <a:t>A</a:t>
            </a:r>
            <a:r>
              <a:rPr lang="zh-CN" altLang="en-US" sz="2400" dirty="0" smtClean="0"/>
              <a:t>就是 </a:t>
            </a:r>
            <a:r>
              <a:rPr lang="en-US" altLang="zh-CN" sz="2400" dirty="0" smtClean="0"/>
              <a:t>NP-Hard</a:t>
            </a:r>
            <a:r>
              <a:rPr lang="zh-CN" altLang="en-US" sz="2400" dirty="0" smtClean="0"/>
              <a:t>；如果问题</a:t>
            </a:r>
            <a:r>
              <a:rPr lang="en-US" altLang="zh-CN" sz="2400" dirty="0" smtClean="0"/>
              <a:t>A</a:t>
            </a:r>
            <a:r>
              <a:rPr lang="zh-CN" altLang="en-US" sz="2400" dirty="0" smtClean="0">
                <a:solidFill>
                  <a:srgbClr val="FF0000"/>
                </a:solidFill>
              </a:rPr>
              <a:t>既是</a:t>
            </a:r>
            <a:r>
              <a:rPr lang="en-US" altLang="zh-CN" sz="2400" dirty="0" smtClean="0">
                <a:solidFill>
                  <a:srgbClr val="FF0000"/>
                </a:solidFill>
              </a:rPr>
              <a:t>NP-Hard</a:t>
            </a:r>
            <a:r>
              <a:rPr lang="zh-CN" altLang="en-US" sz="2400" dirty="0" smtClean="0">
                <a:solidFill>
                  <a:srgbClr val="FF0000"/>
                </a:solidFill>
              </a:rPr>
              <a:t>又是</a:t>
            </a:r>
            <a:r>
              <a:rPr lang="en-US" altLang="zh-CN" sz="2400" dirty="0" smtClean="0">
                <a:solidFill>
                  <a:srgbClr val="FF0000"/>
                </a:solidFill>
              </a:rPr>
              <a:t>NP</a:t>
            </a:r>
            <a:r>
              <a:rPr lang="zh-CN" altLang="en-US" sz="2400" dirty="0" smtClean="0"/>
              <a:t>，那么它就是</a:t>
            </a:r>
            <a:r>
              <a:rPr lang="en-US" altLang="zh-CN" sz="2400" b="1" dirty="0" smtClean="0">
                <a:solidFill>
                  <a:srgbClr val="FF0000"/>
                </a:solidFill>
                <a:effectLst>
                  <a:outerShdw blurRad="38100" dist="38100" dir="2700000" algn="tl">
                    <a:srgbClr val="000000">
                      <a:alpha val="43137"/>
                    </a:srgbClr>
                  </a:outerShdw>
                </a:effectLst>
              </a:rPr>
              <a:t>NP-Complete</a:t>
            </a:r>
            <a:r>
              <a:rPr lang="zh-CN" altLang="en-US" sz="2400" dirty="0" smtClean="0"/>
              <a:t>。</a:t>
            </a:r>
            <a:endParaRPr lang="en-US" altLang="zh-CN" sz="2400" dirty="0" smtClean="0"/>
          </a:p>
          <a:p>
            <a:pPr algn="just"/>
            <a:r>
              <a:rPr lang="zh-CN" altLang="en-US" sz="2400" dirty="0" smtClean="0"/>
              <a:t>是否有属于</a:t>
            </a:r>
            <a:r>
              <a:rPr lang="en-US" altLang="zh-CN" sz="2400" dirty="0" smtClean="0"/>
              <a:t>NP-Hard</a:t>
            </a:r>
            <a:r>
              <a:rPr lang="zh-CN" altLang="en-US" sz="2400" dirty="0" smtClean="0"/>
              <a:t>但不属于</a:t>
            </a:r>
            <a:r>
              <a:rPr lang="en-US" altLang="zh-CN" sz="2400" dirty="0" smtClean="0"/>
              <a:t>NP-Complete</a:t>
            </a:r>
            <a:r>
              <a:rPr lang="zh-CN" altLang="en-US" sz="2400" dirty="0" smtClean="0"/>
              <a:t>的问题呢？答案是肯定的。例如停机问题，也即给出一个程序和输入，判定它的运行是否会终止。</a:t>
            </a:r>
            <a:r>
              <a:rPr lang="zh-CN" altLang="en-US" sz="2400" b="1" dirty="0" smtClean="0">
                <a:solidFill>
                  <a:srgbClr val="FF0000"/>
                </a:solidFill>
                <a:effectLst>
                  <a:outerShdw blurRad="38100" dist="38100" dir="2700000" algn="tl">
                    <a:srgbClr val="000000">
                      <a:alpha val="43137"/>
                    </a:srgbClr>
                  </a:outerShdw>
                </a:effectLst>
              </a:rPr>
              <a:t>停机问题是不可判的，那它当然也不是</a:t>
            </a:r>
            <a:r>
              <a:rPr lang="en-US" altLang="zh-CN" sz="2400" b="1" dirty="0" smtClean="0">
                <a:solidFill>
                  <a:srgbClr val="FF0000"/>
                </a:solidFill>
                <a:effectLst>
                  <a:outerShdw blurRad="38100" dist="38100" dir="2700000" algn="tl">
                    <a:srgbClr val="000000">
                      <a:alpha val="43137"/>
                    </a:srgbClr>
                  </a:outerShdw>
                </a:effectLst>
              </a:rPr>
              <a:t>NP</a:t>
            </a:r>
            <a:r>
              <a:rPr lang="zh-CN" altLang="en-US" sz="2400" b="1" dirty="0" smtClean="0">
                <a:solidFill>
                  <a:srgbClr val="FF0000"/>
                </a:solidFill>
                <a:effectLst>
                  <a:outerShdw blurRad="38100" dist="38100" dir="2700000" algn="tl">
                    <a:srgbClr val="000000">
                      <a:alpha val="43137"/>
                    </a:srgbClr>
                  </a:outerShdw>
                </a:effectLst>
              </a:rPr>
              <a:t>问题</a:t>
            </a:r>
            <a:r>
              <a:rPr lang="zh-CN" altLang="en-US" sz="2400" dirty="0" smtClean="0"/>
              <a:t>。因为我们可以构造程序</a:t>
            </a:r>
            <a:r>
              <a:rPr lang="en-US" altLang="zh-CN" sz="2400" dirty="0" smtClean="0"/>
              <a:t>A</a:t>
            </a:r>
            <a:r>
              <a:rPr lang="zh-CN" altLang="en-US" sz="2400" dirty="0" smtClean="0"/>
              <a:t>，该程序对输入的公式穷举其变量的所有赋值，如果存在赋值使其为真，则停机，否则进入无限循环。这样，</a:t>
            </a:r>
            <a:r>
              <a:rPr lang="zh-CN" altLang="en-US" sz="2400" b="1" dirty="0" smtClean="0">
                <a:solidFill>
                  <a:srgbClr val="FF0000"/>
                </a:solidFill>
                <a:effectLst>
                  <a:outerShdw blurRad="38100" dist="38100" dir="2700000" algn="tl">
                    <a:srgbClr val="000000">
                      <a:alpha val="43137"/>
                    </a:srgbClr>
                  </a:outerShdw>
                </a:effectLst>
              </a:rPr>
              <a:t>判断公式是否可满足</a:t>
            </a:r>
            <a:r>
              <a:rPr lang="zh-CN" altLang="en-US" sz="2400" dirty="0" smtClean="0"/>
              <a:t>便转化为判断以公式为输入的程序</a:t>
            </a:r>
            <a:r>
              <a:rPr lang="en-US" altLang="zh-CN" sz="2400" dirty="0" smtClean="0"/>
              <a:t>A</a:t>
            </a:r>
            <a:r>
              <a:rPr lang="zh-CN" altLang="en-US" sz="2400" dirty="0" smtClean="0"/>
              <a:t>是否停机。所以，</a:t>
            </a:r>
            <a:r>
              <a:rPr lang="zh-CN" altLang="en-US" sz="2400" b="1" dirty="0" smtClean="0">
                <a:solidFill>
                  <a:srgbClr val="FF0000"/>
                </a:solidFill>
                <a:effectLst>
                  <a:outerShdw blurRad="38100" dist="38100" dir="2700000" algn="tl">
                    <a:srgbClr val="000000">
                      <a:alpha val="43137"/>
                    </a:srgbClr>
                  </a:outerShdw>
                </a:effectLst>
              </a:rPr>
              <a:t>停机问题是</a:t>
            </a:r>
            <a:r>
              <a:rPr lang="en-US" altLang="zh-CN" sz="2400" b="1" dirty="0" smtClean="0">
                <a:solidFill>
                  <a:srgbClr val="FF0000"/>
                </a:solidFill>
                <a:effectLst>
                  <a:outerShdw blurRad="38100" dist="38100" dir="2700000" algn="tl">
                    <a:srgbClr val="000000">
                      <a:alpha val="43137"/>
                    </a:srgbClr>
                  </a:outerShdw>
                </a:effectLst>
              </a:rPr>
              <a:t>NP-Hard</a:t>
            </a:r>
            <a:r>
              <a:rPr lang="zh-CN" altLang="en-US" sz="2400" dirty="0" smtClean="0"/>
              <a:t>而不是</a:t>
            </a:r>
            <a:r>
              <a:rPr lang="en-US" altLang="zh-CN" sz="2400" dirty="0" smtClean="0"/>
              <a:t>NP-Complete</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sz="3600" b="1" dirty="0" smtClean="0">
                <a:solidFill>
                  <a:srgbClr val="0000CC"/>
                </a:solidFill>
              </a:rPr>
              <a:t>NPC</a:t>
            </a:r>
            <a:r>
              <a:rPr lang="zh-CN" altLang="en-US" sz="3600" b="1" dirty="0" smtClean="0">
                <a:solidFill>
                  <a:srgbClr val="0000CC"/>
                </a:solidFill>
              </a:rPr>
              <a:t>问题：一个故事</a:t>
            </a:r>
            <a:r>
              <a:rPr lang="en-US" sz="3600" b="1" dirty="0" smtClean="0">
                <a:solidFill>
                  <a:srgbClr val="0000CC"/>
                </a:solidFill>
              </a:rPr>
              <a:t> (1)</a:t>
            </a:r>
            <a:endParaRPr lang="en-US" sz="3600" b="1" dirty="0">
              <a:solidFill>
                <a:srgbClr val="0000CC"/>
              </a:solidFill>
            </a:endParaRPr>
          </a:p>
        </p:txBody>
      </p:sp>
      <p:sp>
        <p:nvSpPr>
          <p:cNvPr id="1607683" name="Rectangle 3"/>
          <p:cNvSpPr>
            <a:spLocks noGrp="1" noChangeArrowheads="1"/>
          </p:cNvSpPr>
          <p:nvPr>
            <p:ph type="body" idx="1"/>
          </p:nvPr>
        </p:nvSpPr>
        <p:spPr>
          <a:xfrm>
            <a:off x="457200" y="1447800"/>
            <a:ext cx="8229600" cy="5105400"/>
          </a:xfrm>
        </p:spPr>
        <p:txBody>
          <a:bodyPr/>
          <a:lstStyle/>
          <a:p>
            <a:r>
              <a:rPr lang="zh-CN" altLang="en-US" sz="2400" b="1" dirty="0" smtClean="0"/>
              <a:t>你老板给你了一个</a:t>
            </a:r>
            <a:r>
              <a:rPr lang="en-US" altLang="zh-CN" sz="2400" b="1" dirty="0" smtClean="0"/>
              <a:t>NPC</a:t>
            </a:r>
            <a:r>
              <a:rPr lang="zh-CN" altLang="en-US" sz="2400" b="1" dirty="0" smtClean="0"/>
              <a:t>的问题，让你给出一个有效的解，这对你的</a:t>
            </a:r>
            <a:r>
              <a:rPr lang="zh-CN" altLang="en-US" sz="2400" b="1" dirty="0"/>
              <a:t>公司</a:t>
            </a:r>
            <a:r>
              <a:rPr lang="zh-CN" altLang="en-US" sz="2400" b="1" dirty="0" smtClean="0"/>
              <a:t>很重要；</a:t>
            </a:r>
            <a:endParaRPr lang="en-US" altLang="zh-CN" sz="2400" b="1" dirty="0" smtClean="0"/>
          </a:p>
          <a:p>
            <a:r>
              <a:rPr lang="zh-CN" altLang="en-US" sz="2400" b="1" dirty="0" smtClean="0"/>
              <a:t>最初你和你老板都不知道这是</a:t>
            </a:r>
            <a:r>
              <a:rPr lang="en-US" altLang="zh-CN" sz="2400" b="1" dirty="0" smtClean="0"/>
              <a:t>NPC</a:t>
            </a:r>
            <a:r>
              <a:rPr lang="zh-CN" altLang="en-US" sz="2400" b="1" dirty="0" smtClean="0"/>
              <a:t>问题；</a:t>
            </a:r>
            <a:endParaRPr lang="en-US" sz="2400" b="1" dirty="0" smtClean="0"/>
          </a:p>
          <a:p>
            <a:r>
              <a:rPr lang="zh-CN" altLang="en-US" sz="2400" b="1" dirty="0" smtClean="0"/>
              <a:t>你花了大量时间，不眠不休，还是没找到答案。</a:t>
            </a:r>
            <a:endParaRPr lang="en-US" sz="2400" b="1" dirty="0" smtClean="0"/>
          </a:p>
          <a:p>
            <a:endParaRPr lang="en-US" sz="2400" b="1" dirty="0" smtClean="0"/>
          </a:p>
          <a:p>
            <a:endParaRPr lang="en-US" sz="2400" b="1" dirty="0"/>
          </a:p>
          <a:p>
            <a:endParaRPr lang="en-US" sz="2400" b="1" dirty="0" smtClean="0"/>
          </a:p>
          <a:p>
            <a:endParaRPr lang="en-US" sz="2400" b="1" dirty="0" smtClean="0"/>
          </a:p>
          <a:p>
            <a:endParaRPr lang="en-US" sz="2400" b="1" dirty="0"/>
          </a:p>
          <a:p>
            <a:r>
              <a:rPr lang="zh-CN" altLang="en-US" sz="2400" b="1" dirty="0" smtClean="0"/>
              <a:t>你怎么办</a:t>
            </a:r>
            <a:r>
              <a:rPr lang="en-US" sz="2400" b="1" dirty="0" smtClean="0"/>
              <a:t>?</a:t>
            </a:r>
            <a:endParaRPr lang="en-US" sz="2400" b="1" dirty="0"/>
          </a:p>
        </p:txBody>
      </p:sp>
      <p:pic>
        <p:nvPicPr>
          <p:cNvPr id="4098" name="Picture 2" descr="http://www.wordwizardsinc.com/wp-content/uploads/2012/12/work_har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1237"/>
          <a:stretch/>
        </p:blipFill>
        <p:spPr bwMode="auto">
          <a:xfrm>
            <a:off x="1403648" y="3284984"/>
            <a:ext cx="2895599" cy="15667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www.problogger.net/wp-content/hard%20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3284984"/>
            <a:ext cx="2059068" cy="154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99"/>
                                          </p:stCondLst>
                                        </p:cTn>
                                        <p:tgtEl>
                                          <p:spTgt spid="4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607683">
                                            <p:txEl>
                                              <p:pRg st="8" end="8"/>
                                            </p:txEl>
                                          </p:spTgt>
                                        </p:tgtEl>
                                        <p:attrNameLst>
                                          <p:attrName>style.visibility</p:attrName>
                                        </p:attrNameLst>
                                      </p:cBhvr>
                                      <p:to>
                                        <p:strVal val="visible"/>
                                      </p:to>
                                    </p:set>
                                    <p:animEffect transition="in" filter="fade">
                                      <p:cBhvr>
                                        <p:cTn id="25" dur="1000"/>
                                        <p:tgtEl>
                                          <p:spTgt spid="1607683">
                                            <p:txEl>
                                              <p:pRg st="8" end="8"/>
                                            </p:txEl>
                                          </p:spTgt>
                                        </p:tgtEl>
                                      </p:cBhvr>
                                    </p:animEffect>
                                    <p:anim calcmode="lin" valueType="num">
                                      <p:cBhvr>
                                        <p:cTn id="26" dur="1000" fill="hold"/>
                                        <p:tgtEl>
                                          <p:spTgt spid="160768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16076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smtClean="0">
                <a:solidFill>
                  <a:srgbClr val="0000CC"/>
                </a:solidFill>
              </a:rPr>
              <a:t>NPC</a:t>
            </a:r>
            <a:r>
              <a:rPr lang="zh-CN" altLang="en-US" sz="3600" b="1" dirty="0" smtClean="0">
                <a:solidFill>
                  <a:srgbClr val="0000CC"/>
                </a:solidFill>
              </a:rPr>
              <a:t>问题：一个故事</a:t>
            </a:r>
            <a:r>
              <a:rPr lang="en-US" sz="3600" b="1" dirty="0" smtClean="0">
                <a:solidFill>
                  <a:srgbClr val="0000CC"/>
                </a:solidFill>
              </a:rPr>
              <a:t>(2)</a:t>
            </a:r>
            <a:endParaRPr lang="en-US" sz="3600" b="1" dirty="0">
              <a:solidFill>
                <a:srgbClr val="0000CC"/>
              </a:solidFill>
            </a:endParaRPr>
          </a:p>
        </p:txBody>
      </p:sp>
      <p:sp>
        <p:nvSpPr>
          <p:cNvPr id="1607683" name="Rectangle 3"/>
          <p:cNvSpPr>
            <a:spLocks noGrp="1" noChangeArrowheads="1"/>
          </p:cNvSpPr>
          <p:nvPr>
            <p:ph type="body" idx="1"/>
          </p:nvPr>
        </p:nvSpPr>
        <p:spPr>
          <a:xfrm>
            <a:off x="457200" y="1447800"/>
            <a:ext cx="8229600" cy="548640"/>
          </a:xfrm>
        </p:spPr>
        <p:txBody>
          <a:bodyPr/>
          <a:lstStyle/>
          <a:p>
            <a:r>
              <a:rPr lang="zh-CN" altLang="en-US" sz="2400" b="1" dirty="0" smtClean="0"/>
              <a:t>选择</a:t>
            </a:r>
            <a:r>
              <a:rPr lang="en-US" altLang="zh-CN" sz="2400" b="1" dirty="0" smtClean="0"/>
              <a:t>1</a:t>
            </a:r>
            <a:r>
              <a:rPr lang="zh-CN" altLang="en-US" sz="2400" b="1" dirty="0" smtClean="0"/>
              <a:t>：鼓起勇气告诉老板这事搞不定。</a:t>
            </a:r>
            <a:endParaRPr lang="en-US" sz="2400" b="1" dirty="0"/>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166" t="31482" r="28125" b="27036"/>
          <a:stretch/>
        </p:blipFill>
        <p:spPr bwMode="auto">
          <a:xfrm>
            <a:off x="1295400" y="1996440"/>
            <a:ext cx="6248400" cy="34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457200" y="5394960"/>
            <a:ext cx="822960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你完了，老板对你失去了信任</a:t>
            </a:r>
            <a:r>
              <a:rPr kumimoji="0" lang="en-US" sz="2400" b="1" i="0" u="none" strike="noStrike" kern="0" cap="none" spc="0" normalizeH="0" noProof="0" dirty="0" smtClean="0">
                <a:ln>
                  <a:noFill/>
                </a:ln>
                <a:solidFill>
                  <a:schemeClr val="tx1"/>
                </a:solidFill>
                <a:effectLst/>
                <a:uLnTx/>
                <a:uFillTx/>
                <a:latin typeface="+mn-lt"/>
                <a:ea typeface="+mn-ea"/>
                <a:cs typeface="+mn-cs"/>
              </a:rPr>
              <a:t>…</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8290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smtClean="0">
                <a:solidFill>
                  <a:srgbClr val="0000CC"/>
                </a:solidFill>
              </a:rPr>
              <a:t>NPC</a:t>
            </a:r>
            <a:r>
              <a:rPr lang="zh-CN" altLang="en-US" sz="3600" b="1" dirty="0" smtClean="0">
                <a:solidFill>
                  <a:srgbClr val="0000CC"/>
                </a:solidFill>
              </a:rPr>
              <a:t>问题：一个故事</a:t>
            </a:r>
            <a:r>
              <a:rPr lang="en-US" sz="3600" b="1" dirty="0" smtClean="0">
                <a:solidFill>
                  <a:srgbClr val="0000CC"/>
                </a:solidFill>
              </a:rPr>
              <a:t>(3)</a:t>
            </a:r>
            <a:endParaRPr lang="en-US" sz="3600" b="1" dirty="0">
              <a:solidFill>
                <a:srgbClr val="0000CC"/>
              </a:solidFill>
            </a:endParaRPr>
          </a:p>
        </p:txBody>
      </p:sp>
      <p:sp>
        <p:nvSpPr>
          <p:cNvPr id="1607683" name="Rectangle 3"/>
          <p:cNvSpPr>
            <a:spLocks noGrp="1" noChangeArrowheads="1"/>
          </p:cNvSpPr>
          <p:nvPr>
            <p:ph type="body" idx="1"/>
          </p:nvPr>
        </p:nvSpPr>
        <p:spPr>
          <a:xfrm>
            <a:off x="457200" y="1371600"/>
            <a:ext cx="8229600" cy="762000"/>
          </a:xfrm>
        </p:spPr>
        <p:txBody>
          <a:bodyPr/>
          <a:lstStyle/>
          <a:p>
            <a:r>
              <a:rPr lang="zh-CN" altLang="en-US" sz="2200" b="1" dirty="0" smtClean="0"/>
              <a:t>选择</a:t>
            </a:r>
            <a:r>
              <a:rPr lang="en-US" altLang="zh-CN" sz="2200" b="1" dirty="0" smtClean="0"/>
              <a:t>2</a:t>
            </a:r>
            <a:r>
              <a:rPr lang="zh-CN" altLang="en-US" sz="2200" b="1" dirty="0" smtClean="0"/>
              <a:t>：你向老板证明这个问题是不可解的。</a:t>
            </a:r>
            <a:endParaRPr lang="en-US" sz="2200" b="1" dirty="0"/>
          </a:p>
        </p:txBody>
      </p:sp>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236" t="32099" r="28750" b="27530"/>
          <a:stretch/>
        </p:blipFill>
        <p:spPr bwMode="auto">
          <a:xfrm>
            <a:off x="1453223" y="2133600"/>
            <a:ext cx="6090577" cy="3291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bwMode="auto">
          <a:xfrm>
            <a:off x="533400" y="5410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200" b="1" kern="0" dirty="0" smtClean="0"/>
              <a:t>杯具了！证明这个问题不可解就如同解这个问题一样难！</a:t>
            </a:r>
            <a:endParaRPr lang="en-US" sz="2200" b="1" kern="0" dirty="0"/>
          </a:p>
        </p:txBody>
      </p:sp>
    </p:spTree>
    <p:extLst>
      <p:ext uri="{BB962C8B-B14F-4D97-AF65-F5344CB8AC3E}">
        <p14:creationId xmlns:p14="http://schemas.microsoft.com/office/powerpoint/2010/main" val="3557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title"/>
          </p:nvPr>
        </p:nvSpPr>
        <p:spPr>
          <a:xfrm>
            <a:off x="685800" y="228600"/>
            <a:ext cx="7772400" cy="990600"/>
          </a:xfrm>
        </p:spPr>
        <p:txBody>
          <a:bodyPr/>
          <a:lstStyle/>
          <a:p>
            <a:r>
              <a:rPr lang="en-US" altLang="zh-CN" sz="3600" b="1" dirty="0" smtClean="0">
                <a:solidFill>
                  <a:srgbClr val="0000CC"/>
                </a:solidFill>
              </a:rPr>
              <a:t>NPC</a:t>
            </a:r>
            <a:r>
              <a:rPr lang="zh-CN" altLang="en-US" sz="3600" b="1" dirty="0" smtClean="0">
                <a:solidFill>
                  <a:srgbClr val="0000CC"/>
                </a:solidFill>
              </a:rPr>
              <a:t>问题：一个故事</a:t>
            </a:r>
            <a:r>
              <a:rPr lang="en-US" sz="3600" b="1" dirty="0" smtClean="0">
                <a:solidFill>
                  <a:srgbClr val="0000CC"/>
                </a:solidFill>
              </a:rPr>
              <a:t>(4)</a:t>
            </a:r>
            <a:endParaRPr lang="en-US" sz="3600" b="1" dirty="0">
              <a:solidFill>
                <a:srgbClr val="0000CC"/>
              </a:solidFill>
            </a:endParaRPr>
          </a:p>
        </p:txBody>
      </p:sp>
      <p:sp>
        <p:nvSpPr>
          <p:cNvPr id="1607683" name="Rectangle 3"/>
          <p:cNvSpPr>
            <a:spLocks noGrp="1" noChangeArrowheads="1"/>
          </p:cNvSpPr>
          <p:nvPr>
            <p:ph type="body" idx="1"/>
          </p:nvPr>
        </p:nvSpPr>
        <p:spPr>
          <a:xfrm>
            <a:off x="457200" y="1371600"/>
            <a:ext cx="8229600" cy="914400"/>
          </a:xfrm>
        </p:spPr>
        <p:txBody>
          <a:bodyPr/>
          <a:lstStyle/>
          <a:p>
            <a:r>
              <a:rPr lang="zh-CN" altLang="en-US" sz="2200" b="1" dirty="0" smtClean="0"/>
              <a:t>选择</a:t>
            </a:r>
            <a:r>
              <a:rPr lang="en-US" altLang="zh-CN" sz="2200" b="1" dirty="0" smtClean="0"/>
              <a:t>3</a:t>
            </a:r>
            <a:r>
              <a:rPr lang="zh-CN" altLang="en-US" sz="2200" b="1" dirty="0" smtClean="0"/>
              <a:t>：你向老板证明这个问题是一个</a:t>
            </a:r>
            <a:r>
              <a:rPr lang="en-US" altLang="zh-CN" sz="2200" b="1" dirty="0" smtClean="0"/>
              <a:t>NPC</a:t>
            </a:r>
            <a:r>
              <a:rPr lang="zh-CN" altLang="en-US" sz="2200" b="1" dirty="0" smtClean="0"/>
              <a:t>问题，那么多牛人都解不出</a:t>
            </a:r>
            <a:r>
              <a:rPr lang="en-US" altLang="zh-CN" sz="2200" b="1" dirty="0" smtClean="0"/>
              <a:t>NPC</a:t>
            </a:r>
            <a:r>
              <a:rPr lang="zh-CN" altLang="en-US" sz="2200" b="1" dirty="0" smtClean="0"/>
              <a:t>问题，我解不出来正常啊！</a:t>
            </a:r>
            <a:endParaRPr lang="en-US" sz="2200" b="1" dirty="0"/>
          </a:p>
        </p:txBody>
      </p:sp>
      <p:sp>
        <p:nvSpPr>
          <p:cNvPr id="7" name="Rectangle 3"/>
          <p:cNvSpPr txBox="1">
            <a:spLocks noChangeArrowheads="1"/>
          </p:cNvSpPr>
          <p:nvPr/>
        </p:nvSpPr>
        <p:spPr bwMode="auto">
          <a:xfrm>
            <a:off x="457200" y="5486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100" b="1" kern="0" dirty="0" smtClean="0"/>
              <a:t>证明一个问题是</a:t>
            </a:r>
            <a:r>
              <a:rPr lang="en-US" altLang="zh-CN" sz="2100" b="1" kern="0" dirty="0" smtClean="0"/>
              <a:t>NPC</a:t>
            </a:r>
            <a:r>
              <a:rPr lang="zh-CN" altLang="en-US" sz="2100" b="1" kern="0" dirty="0" smtClean="0"/>
              <a:t>问题，相对比较容易。</a:t>
            </a:r>
            <a:endParaRPr lang="en-US" sz="2100" b="1" kern="0" dirty="0"/>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903" t="46419" r="22014" b="20124"/>
          <a:stretch/>
        </p:blipFill>
        <p:spPr bwMode="auto">
          <a:xfrm>
            <a:off x="1828800" y="2103903"/>
            <a:ext cx="5334000" cy="338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pPr>
              <a:defRPr/>
            </a:pPr>
            <a:r>
              <a:rPr lang="en-US" altLang="zh-CN" dirty="0" smtClean="0">
                <a:ea typeface="宋体" charset="-122"/>
              </a:rPr>
              <a:t>《</a:t>
            </a:r>
            <a:r>
              <a:rPr lang="zh-CN" altLang="en-US" dirty="0" smtClean="0">
                <a:ea typeface="宋体" charset="-122"/>
              </a:rPr>
              <a:t>基本演绎法</a:t>
            </a:r>
            <a:r>
              <a:rPr lang="en-US" altLang="zh-CN" dirty="0" smtClean="0">
                <a:ea typeface="宋体" charset="-122"/>
              </a:rPr>
              <a:t>》</a:t>
            </a:r>
            <a:endParaRPr lang="zh-CN" altLang="en-US" dirty="0" smtClean="0">
              <a:ea typeface="宋体" charset="-122"/>
            </a:endParaRPr>
          </a:p>
        </p:txBody>
      </p:sp>
      <p:sp>
        <p:nvSpPr>
          <p:cNvPr id="3" name="内容占位符 2"/>
          <p:cNvSpPr>
            <a:spLocks noGrp="1"/>
          </p:cNvSpPr>
          <p:nvPr>
            <p:ph idx="1"/>
          </p:nvPr>
        </p:nvSpPr>
        <p:spPr/>
        <p:txBody>
          <a:bodyPr/>
          <a:lstStyle/>
          <a:p>
            <a:pPr algn="just">
              <a:defRPr/>
            </a:pPr>
            <a:r>
              <a:rPr lang="zh-CN" altLang="en-US" sz="2800" dirty="0" smtClean="0">
                <a:ea typeface="宋体" charset="-122"/>
              </a:rPr>
              <a:t>美剧</a:t>
            </a:r>
            <a:r>
              <a:rPr lang="en-US" altLang="zh-CN" sz="2800" dirty="0" smtClean="0">
                <a:ea typeface="宋体" charset="-122"/>
              </a:rPr>
              <a:t>《</a:t>
            </a:r>
            <a:r>
              <a:rPr lang="zh-CN" altLang="en-US" sz="2800" dirty="0" smtClean="0">
                <a:ea typeface="宋体" charset="-122"/>
              </a:rPr>
              <a:t>基本演绎法</a:t>
            </a:r>
            <a:r>
              <a:rPr lang="en-US" altLang="zh-CN" sz="2800" dirty="0" smtClean="0">
                <a:ea typeface="宋体" charset="-122"/>
              </a:rPr>
              <a:t>》</a:t>
            </a:r>
            <a:r>
              <a:rPr lang="zh-CN" altLang="en-US" sz="2800" dirty="0" smtClean="0">
                <a:ea typeface="宋体" charset="-122"/>
              </a:rPr>
              <a:t>（也就是美版“</a:t>
            </a:r>
            <a:r>
              <a:rPr lang="zh-CN" altLang="en-US" sz="2800" dirty="0" smtClean="0">
                <a:effectLst/>
                <a:ea typeface="宋体" charset="-122"/>
              </a:rPr>
              <a:t>福尔摩斯</a:t>
            </a:r>
            <a:r>
              <a:rPr lang="zh-CN" altLang="en-US" sz="2800" dirty="0" smtClean="0">
                <a:ea typeface="宋体" charset="-122"/>
              </a:rPr>
              <a:t>”）第 </a:t>
            </a:r>
            <a:r>
              <a:rPr lang="en-US" altLang="zh-CN" sz="2800" dirty="0" smtClean="0">
                <a:ea typeface="宋体" charset="-122"/>
              </a:rPr>
              <a:t>2 </a:t>
            </a:r>
            <a:r>
              <a:rPr lang="zh-CN" altLang="en-US" sz="2800" dirty="0" smtClean="0">
                <a:ea typeface="宋体" charset="-122"/>
              </a:rPr>
              <a:t>季第 </a:t>
            </a:r>
            <a:r>
              <a:rPr lang="en-US" altLang="zh-CN" sz="2800" dirty="0" smtClean="0">
                <a:ea typeface="宋体" charset="-122"/>
              </a:rPr>
              <a:t>2 </a:t>
            </a:r>
            <a:r>
              <a:rPr lang="zh-CN" altLang="en-US" sz="2800" dirty="0" smtClean="0">
                <a:ea typeface="宋体" charset="-122"/>
              </a:rPr>
              <a:t>集中，两位研究 </a:t>
            </a:r>
            <a:r>
              <a:rPr lang="en-US" altLang="zh-CN" sz="2800" dirty="0" smtClean="0">
                <a:ea typeface="宋体" charset="-122"/>
              </a:rPr>
              <a:t>NP </a:t>
            </a:r>
            <a:r>
              <a:rPr lang="zh-CN" altLang="en-US" sz="2800" dirty="0" smtClean="0">
                <a:ea typeface="宋体" charset="-122"/>
              </a:rPr>
              <a:t>问题的数学家被谋杀了，凶手是同行，因为被害者即将证明“</a:t>
            </a:r>
            <a:r>
              <a:rPr lang="en-US" altLang="zh-CN" sz="2800" dirty="0" smtClean="0">
                <a:ea typeface="宋体" charset="-122"/>
              </a:rPr>
              <a:t>P=NP </a:t>
            </a:r>
            <a:r>
              <a:rPr lang="zh-CN" altLang="en-US" sz="2800" dirty="0" smtClean="0">
                <a:ea typeface="宋体" charset="-122"/>
              </a:rPr>
              <a:t>问题”，她为独吞成果而下了毒手。</a:t>
            </a:r>
            <a:endParaRPr lang="en-US" altLang="zh-CN" sz="2800" dirty="0" smtClean="0">
              <a:ea typeface="宋体" charset="-122"/>
            </a:endParaRPr>
          </a:p>
          <a:p>
            <a:pPr algn="just">
              <a:defRPr/>
            </a:pPr>
            <a:r>
              <a:rPr lang="zh-CN" altLang="en-US" sz="2800" dirty="0" smtClean="0">
                <a:ea typeface="宋体" charset="-122"/>
              </a:rPr>
              <a:t>凶手的动机，并不是千禧年大奖难题那</a:t>
            </a:r>
            <a:r>
              <a:rPr lang="en-US" altLang="zh-CN" sz="2800" dirty="0" smtClean="0">
                <a:ea typeface="宋体" charset="-122"/>
              </a:rPr>
              <a:t>100</a:t>
            </a:r>
            <a:r>
              <a:rPr lang="zh-CN" altLang="en-US" sz="2800" dirty="0" smtClean="0">
                <a:ea typeface="宋体" charset="-122"/>
              </a:rPr>
              <a:t>万美元的奖金</a:t>
            </a:r>
            <a:r>
              <a:rPr lang="en-US" altLang="zh-CN" sz="2800" dirty="0" smtClean="0">
                <a:ea typeface="宋体" charset="-122"/>
              </a:rPr>
              <a:t>——</a:t>
            </a:r>
            <a:r>
              <a:rPr lang="zh-CN" altLang="en-US" sz="2800" dirty="0" smtClean="0">
                <a:ea typeface="宋体" charset="-122"/>
              </a:rPr>
              <a:t>解决了 </a:t>
            </a:r>
            <a:r>
              <a:rPr lang="en-US" altLang="zh-CN" sz="2800" dirty="0" smtClean="0">
                <a:ea typeface="宋体" charset="-122"/>
              </a:rPr>
              <a:t>P=NP </a:t>
            </a:r>
            <a:r>
              <a:rPr lang="zh-CN" altLang="en-US" sz="2800" dirty="0" smtClean="0">
                <a:ea typeface="宋体" charset="-122"/>
              </a:rPr>
              <a:t>问题，就能够破译世界上所有的密码系统，这里面的利益比</a:t>
            </a:r>
            <a:r>
              <a:rPr lang="en-US" altLang="zh-CN" sz="2800" dirty="0" smtClean="0">
                <a:ea typeface="宋体" charset="-122"/>
              </a:rPr>
              <a:t>100</a:t>
            </a:r>
            <a:r>
              <a:rPr lang="zh-CN" altLang="en-US" sz="2800" dirty="0" smtClean="0">
                <a:ea typeface="宋体" charset="-122"/>
              </a:rPr>
              <a:t>万美元多得多了。</a:t>
            </a:r>
          </a:p>
          <a:p>
            <a:pPr>
              <a:buFont typeface="Monotype Sorts" pitchFamily="2" charset="2"/>
              <a:buNone/>
              <a:defRPr/>
            </a:pPr>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772400" cy="1143000"/>
          </a:xfrm>
        </p:spPr>
        <p:txBody>
          <a:bodyPr/>
          <a:lstStyle/>
          <a:p>
            <a:r>
              <a:rPr lang="zh-CN" altLang="en-US" dirty="0" smtClean="0"/>
              <a:t>怎么证明一个问题是</a:t>
            </a:r>
            <a:r>
              <a:rPr lang="en-US" altLang="zh-CN" dirty="0" smtClean="0"/>
              <a:t>NPC</a:t>
            </a:r>
            <a:r>
              <a:rPr lang="zh-CN" altLang="en-US" dirty="0" smtClean="0"/>
              <a:t>问题？</a:t>
            </a:r>
            <a:endParaRPr lang="zh-CN" altLang="en-US" dirty="0"/>
          </a:p>
        </p:txBody>
      </p:sp>
      <p:sp>
        <p:nvSpPr>
          <p:cNvPr id="3" name="内容占位符 2"/>
          <p:cNvSpPr>
            <a:spLocks noGrp="1"/>
          </p:cNvSpPr>
          <p:nvPr>
            <p:ph idx="1"/>
          </p:nvPr>
        </p:nvSpPr>
        <p:spPr>
          <a:xfrm>
            <a:off x="685800" y="1981200"/>
            <a:ext cx="7772400" cy="1231776"/>
          </a:xfrm>
        </p:spPr>
        <p:txBody>
          <a:bodyPr/>
          <a:lstStyle/>
          <a:p>
            <a:r>
              <a:rPr lang="zh-CN" altLang="en-US" dirty="0" smtClean="0"/>
              <a:t>如果你有足够的兴趣和时间，请参看课本第</a:t>
            </a:r>
            <a:r>
              <a:rPr lang="en-US" altLang="zh-CN" dirty="0" smtClean="0"/>
              <a:t>34</a:t>
            </a:r>
            <a:r>
              <a:rPr lang="zh-CN" altLang="en-US" dirty="0" smtClean="0"/>
              <a:t>章，加油啊！</a:t>
            </a:r>
            <a:endParaRPr lang="zh-CN" altLang="en-US" dirty="0"/>
          </a:p>
        </p:txBody>
      </p:sp>
      <p:pic>
        <p:nvPicPr>
          <p:cNvPr id="146437" name="Picture 5" descr="C:\Users\Lenovo\AppData\Local\Microsoft\Windows\Temporary Internet Files\Content.IE5\D6EFVGL3\543e1fff615ab[1].jpg"/>
          <p:cNvPicPr>
            <a:picLocks noChangeAspect="1" noChangeArrowheads="1"/>
          </p:cNvPicPr>
          <p:nvPr/>
        </p:nvPicPr>
        <p:blipFill>
          <a:blip r:embed="rId2" cstate="print"/>
          <a:srcRect/>
          <a:stretch>
            <a:fillRect/>
          </a:stretch>
        </p:blipFill>
        <p:spPr bwMode="auto">
          <a:xfrm>
            <a:off x="4139952" y="2996952"/>
            <a:ext cx="4161309" cy="307716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72400" cy="1143000"/>
          </a:xfrm>
        </p:spPr>
        <p:txBody>
          <a:bodyPr/>
          <a:lstStyle/>
          <a:p>
            <a:pPr>
              <a:defRPr/>
            </a:pPr>
            <a:r>
              <a:rPr lang="en-US" altLang="zh-CN" dirty="0" smtClean="0">
                <a:latin typeface="Arial Unicode MS" pitchFamily="34" charset="-128"/>
                <a:ea typeface="Arial Unicode MS" pitchFamily="34" charset="-128"/>
                <a:cs typeface="Arial Unicode MS" pitchFamily="34" charset="-128"/>
              </a:rPr>
              <a:t>P vs. NP</a:t>
            </a:r>
            <a:endParaRPr lang="zh-CN" altLang="en-US" dirty="0" smtClean="0">
              <a:ea typeface="宋体" charset="-122"/>
            </a:endParaRPr>
          </a:p>
        </p:txBody>
      </p:sp>
      <p:sp>
        <p:nvSpPr>
          <p:cNvPr id="3" name="内容占位符 2"/>
          <p:cNvSpPr>
            <a:spLocks noGrp="1"/>
          </p:cNvSpPr>
          <p:nvPr>
            <p:ph idx="1"/>
          </p:nvPr>
        </p:nvSpPr>
        <p:spPr/>
        <p:txBody>
          <a:bodyPr/>
          <a:lstStyle/>
          <a:p>
            <a:pPr algn="just">
              <a:defRPr/>
            </a:pPr>
            <a:r>
              <a:rPr lang="zh-CN" altLang="en-US" sz="2800" dirty="0" smtClean="0">
                <a:ea typeface="宋体" charset="-122"/>
              </a:rPr>
              <a:t>剧中只用了一句话来介绍 </a:t>
            </a:r>
            <a:r>
              <a:rPr lang="en-US" altLang="zh-CN" sz="2800" dirty="0" smtClean="0">
                <a:ea typeface="宋体" charset="-122"/>
              </a:rPr>
              <a:t>P=NP </a:t>
            </a:r>
            <a:r>
              <a:rPr lang="zh-CN" altLang="en-US" sz="2800" dirty="0" smtClean="0">
                <a:ea typeface="宋体" charset="-122"/>
              </a:rPr>
              <a:t>的意义：“</a:t>
            </a:r>
            <a:r>
              <a:rPr lang="zh-CN" altLang="en-US" sz="2800" b="1" dirty="0" smtClean="0">
                <a:solidFill>
                  <a:srgbClr val="FF0000"/>
                </a:solidFill>
                <a:effectLst>
                  <a:outerShdw blurRad="38100" dist="38100" dir="2700000" algn="tl">
                    <a:srgbClr val="000000">
                      <a:alpha val="43137"/>
                    </a:srgbClr>
                  </a:outerShdw>
                </a:effectLst>
                <a:ea typeface="宋体" charset="-122"/>
              </a:rPr>
              <a:t>能用电脑快速验证一个解的问题，也能够用电脑快速地求出解</a:t>
            </a:r>
            <a:r>
              <a:rPr lang="zh-CN" altLang="en-US" sz="2800" dirty="0" smtClean="0">
                <a:ea typeface="宋体" charset="-122"/>
              </a:rPr>
              <a:t>”。这句过于简单的话可能让大家一头雾水，今天我们就来讲一讲 </a:t>
            </a:r>
            <a:r>
              <a:rPr lang="en-US" altLang="zh-CN" sz="2800" dirty="0" smtClean="0">
                <a:ea typeface="宋体" charset="-122"/>
              </a:rPr>
              <a:t>P vs. NP</a:t>
            </a:r>
            <a:r>
              <a:rPr lang="zh-CN" altLang="en-US" sz="2800" dirty="0" smtClean="0">
                <a:ea typeface="宋体" charset="-122"/>
              </a:rPr>
              <a:t>。</a:t>
            </a:r>
          </a:p>
          <a:p>
            <a:pPr>
              <a:defRPr/>
            </a:pPr>
            <a:endParaRPr lang="zh-CN" altLang="en-US" dirty="0" smtClean="0">
              <a:ea typeface="宋体" charset="-122"/>
            </a:endParaRPr>
          </a:p>
        </p:txBody>
      </p:sp>
      <p:pic>
        <p:nvPicPr>
          <p:cNvPr id="1026" name="Picture 2" descr="https://ss3.bdstatic.com/70cFv8Sh_Q1YnxGkpoWK1HF6hhy/it/u=4241160493,3358675134&amp;fm=15&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719736"/>
            <a:ext cx="4158460" cy="2376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772400" cy="1143000"/>
          </a:xfrm>
        </p:spPr>
        <p:txBody>
          <a:bodyPr/>
          <a:lstStyle/>
          <a:p>
            <a:pPr>
              <a:defRPr/>
            </a:pPr>
            <a:r>
              <a:rPr lang="zh-CN" altLang="en-US" dirty="0" smtClean="0">
                <a:ea typeface="宋体" charset="-122"/>
              </a:rPr>
              <a:t>从排序说起</a:t>
            </a:r>
          </a:p>
        </p:txBody>
      </p:sp>
      <p:sp>
        <p:nvSpPr>
          <p:cNvPr id="3" name="内容占位符 2"/>
          <p:cNvSpPr>
            <a:spLocks noGrp="1"/>
          </p:cNvSpPr>
          <p:nvPr>
            <p:ph idx="1"/>
          </p:nvPr>
        </p:nvSpPr>
        <p:spPr/>
        <p:txBody>
          <a:bodyPr/>
          <a:lstStyle/>
          <a:p>
            <a:pPr>
              <a:defRPr/>
            </a:pPr>
            <a:r>
              <a:rPr lang="zh-CN" altLang="en-US" dirty="0" smtClean="0">
                <a:ea typeface="宋体" charset="-122"/>
              </a:rPr>
              <a:t>复杂度</a:t>
            </a:r>
            <a:r>
              <a:rPr lang="en-US" altLang="zh-CN" dirty="0" smtClean="0">
                <a:ea typeface="宋体" charset="-122"/>
              </a:rPr>
              <a:t>:</a:t>
            </a:r>
            <a:r>
              <a:rPr lang="zh-CN" altLang="en-US" dirty="0" smtClean="0">
                <a:ea typeface="宋体" charset="-122"/>
              </a:rPr>
              <a:t> </a:t>
            </a:r>
            <a:r>
              <a:rPr lang="en-US" altLang="zh-CN" dirty="0" smtClean="0">
                <a:ea typeface="宋体" charset="-122"/>
              </a:rPr>
              <a:t>O(n</a:t>
            </a:r>
            <a:r>
              <a:rPr lang="en-US" altLang="zh-CN" baseline="30000" dirty="0" smtClean="0">
                <a:ea typeface="宋体" charset="-122"/>
              </a:rPr>
              <a:t>2</a:t>
            </a:r>
            <a:r>
              <a:rPr lang="en-US" altLang="zh-CN" dirty="0" smtClean="0">
                <a:ea typeface="宋体" charset="-122"/>
              </a:rPr>
              <a:t>)</a:t>
            </a:r>
            <a:r>
              <a:rPr lang="zh-CN" altLang="en-US" dirty="0" smtClean="0">
                <a:ea typeface="宋体" charset="-122"/>
              </a:rPr>
              <a:t>、</a:t>
            </a:r>
            <a:r>
              <a:rPr lang="en-US" altLang="zh-CN" dirty="0" smtClean="0">
                <a:ea typeface="宋体" charset="-122"/>
              </a:rPr>
              <a:t>O(</a:t>
            </a:r>
            <a:r>
              <a:rPr lang="en-US" altLang="zh-CN" dirty="0" err="1" smtClean="0">
                <a:ea typeface="宋体" charset="-122"/>
              </a:rPr>
              <a:t>nlogn</a:t>
            </a:r>
            <a:r>
              <a:rPr lang="en-US" altLang="zh-CN" dirty="0" smtClean="0">
                <a:ea typeface="宋体" charset="-122"/>
              </a:rPr>
              <a:t>) </a:t>
            </a:r>
            <a:r>
              <a:rPr lang="zh-CN" altLang="en-US" dirty="0" smtClean="0">
                <a:ea typeface="宋体" charset="-122"/>
              </a:rPr>
              <a:t>和 </a:t>
            </a:r>
            <a:r>
              <a:rPr lang="en-US" altLang="zh-CN" dirty="0" smtClean="0">
                <a:ea typeface="宋体" charset="-122"/>
              </a:rPr>
              <a:t>O(n)</a:t>
            </a:r>
            <a:r>
              <a:rPr lang="zh-CN" altLang="en-US" dirty="0" smtClean="0">
                <a:ea typeface="宋体" charset="-122"/>
              </a:rPr>
              <a:t>。</a:t>
            </a:r>
            <a:endParaRPr lang="en-US" altLang="zh-CN" dirty="0" smtClean="0">
              <a:ea typeface="宋体" charset="-122"/>
            </a:endParaRPr>
          </a:p>
          <a:p>
            <a:pPr>
              <a:defRPr/>
            </a:pPr>
            <a:r>
              <a:rPr lang="zh-CN" altLang="en-US" dirty="0" smtClean="0">
                <a:ea typeface="宋体" charset="-122"/>
              </a:rPr>
              <a:t>大家会对</a:t>
            </a:r>
            <a:r>
              <a:rPr lang="zh-CN" altLang="en-US" b="1" dirty="0" smtClean="0">
                <a:solidFill>
                  <a:srgbClr val="FF0000"/>
                </a:solidFill>
                <a:effectLst>
                  <a:outerShdw blurRad="38100" dist="38100" dir="2700000" algn="tl">
                    <a:srgbClr val="000000">
                      <a:alpha val="43137"/>
                    </a:srgbClr>
                  </a:outerShdw>
                </a:effectLst>
                <a:ea typeface="宋体" charset="-122"/>
              </a:rPr>
              <a:t>多项式级别</a:t>
            </a:r>
            <a:r>
              <a:rPr lang="zh-CN" altLang="en-US" dirty="0" smtClean="0">
                <a:ea typeface="宋体" charset="-122"/>
              </a:rPr>
              <a:t>的算法抱有好感，希望对每一个问题都能找到多项式级别的算法。</a:t>
            </a:r>
            <a:endParaRPr lang="en-US" altLang="zh-CN" dirty="0" smtClean="0">
              <a:ea typeface="宋体" charset="-122"/>
            </a:endParaRPr>
          </a:p>
          <a:p>
            <a:pPr>
              <a:defRPr/>
            </a:pPr>
            <a:r>
              <a:rPr lang="zh-CN" altLang="en-US" dirty="0" smtClean="0">
                <a:ea typeface="宋体" charset="-122"/>
              </a:rPr>
              <a:t>问题是</a:t>
            </a:r>
            <a:r>
              <a:rPr lang="en-US" altLang="zh-CN" dirty="0" smtClean="0">
                <a:ea typeface="宋体" charset="-122"/>
              </a:rPr>
              <a:t>——</a:t>
            </a:r>
            <a:r>
              <a:rPr lang="zh-CN" altLang="en-US" b="1" dirty="0" smtClean="0">
                <a:solidFill>
                  <a:srgbClr val="FF0000"/>
                </a:solidFill>
                <a:effectLst>
                  <a:outerShdw blurRad="38100" dist="38100" dir="2700000" algn="tl">
                    <a:srgbClr val="000000">
                      <a:alpha val="43137"/>
                    </a:srgbClr>
                  </a:outerShdw>
                </a:effectLst>
                <a:ea typeface="宋体" charset="-122"/>
              </a:rPr>
              <a:t>每个问题</a:t>
            </a:r>
            <a:r>
              <a:rPr lang="zh-CN" altLang="en-US" dirty="0" smtClean="0">
                <a:ea typeface="宋体" charset="-122"/>
              </a:rPr>
              <a:t>都能找到想要的</a:t>
            </a:r>
            <a:r>
              <a:rPr lang="zh-CN" altLang="en-US" b="1" dirty="0" smtClean="0">
                <a:solidFill>
                  <a:srgbClr val="FF0000"/>
                </a:solidFill>
                <a:effectLst>
                  <a:outerShdw blurRad="38100" dist="38100" dir="2700000" algn="tl">
                    <a:srgbClr val="000000">
                      <a:alpha val="43137"/>
                    </a:srgbClr>
                  </a:outerShdw>
                </a:effectLst>
                <a:ea typeface="宋体" charset="-122"/>
              </a:rPr>
              <a:t>多项式级别的算法</a:t>
            </a:r>
            <a:r>
              <a:rPr lang="zh-CN" altLang="en-US" dirty="0" smtClean="0">
                <a:ea typeface="宋体" charset="-122"/>
              </a:rPr>
              <a:t>吗？</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772400" cy="1143000"/>
          </a:xfrm>
        </p:spPr>
        <p:txBody>
          <a:bodyPr/>
          <a:lstStyle/>
          <a:p>
            <a:pPr>
              <a:defRPr/>
            </a:pPr>
            <a:r>
              <a:rPr lang="en-US" altLang="zh-CN" dirty="0" smtClean="0">
                <a:ea typeface="宋体" charset="-122"/>
              </a:rPr>
              <a:t>P</a:t>
            </a:r>
            <a:r>
              <a:rPr lang="zh-CN" altLang="en-US" dirty="0" smtClean="0">
                <a:ea typeface="宋体" charset="-122"/>
              </a:rPr>
              <a:t>问题</a:t>
            </a:r>
          </a:p>
        </p:txBody>
      </p:sp>
      <p:sp>
        <p:nvSpPr>
          <p:cNvPr id="3" name="内容占位符 2"/>
          <p:cNvSpPr>
            <a:spLocks noGrp="1"/>
          </p:cNvSpPr>
          <p:nvPr>
            <p:ph idx="1"/>
          </p:nvPr>
        </p:nvSpPr>
        <p:spPr/>
        <p:txBody>
          <a:bodyPr/>
          <a:lstStyle/>
          <a:p>
            <a:pPr>
              <a:defRPr/>
            </a:pPr>
            <a:r>
              <a:rPr lang="zh-CN" altLang="en-US" sz="2800" dirty="0" smtClean="0">
                <a:ea typeface="宋体" charset="-122"/>
              </a:rPr>
              <a:t>在一个由问题构成的集合中，如果每个问题都存在</a:t>
            </a:r>
            <a:r>
              <a:rPr lang="zh-CN" altLang="en-US" sz="2800" b="1" dirty="0" smtClean="0">
                <a:solidFill>
                  <a:srgbClr val="FF0000"/>
                </a:solidFill>
                <a:effectLst>
                  <a:outerShdw blurRad="38100" dist="38100" dir="2700000" algn="tl">
                    <a:srgbClr val="000000">
                      <a:alpha val="43137"/>
                    </a:srgbClr>
                  </a:outerShdw>
                </a:effectLst>
                <a:ea typeface="宋体" charset="-122"/>
              </a:rPr>
              <a:t>多项式级复杂度的算法</a:t>
            </a:r>
            <a:r>
              <a:rPr lang="zh-CN" altLang="en-US" sz="2800" dirty="0" smtClean="0">
                <a:ea typeface="宋体" charset="-122"/>
              </a:rPr>
              <a:t>，这个集合就是 </a:t>
            </a:r>
            <a:r>
              <a:rPr lang="en-US" altLang="zh-CN" sz="2800" dirty="0" smtClean="0">
                <a:ea typeface="宋体" charset="-122"/>
              </a:rPr>
              <a:t>P </a:t>
            </a:r>
            <a:r>
              <a:rPr lang="zh-CN" altLang="en-US" sz="2800" dirty="0" smtClean="0">
                <a:ea typeface="宋体" charset="-122"/>
              </a:rPr>
              <a:t>类问题（</a:t>
            </a:r>
            <a:r>
              <a:rPr lang="en-US" altLang="zh-CN" sz="2800" dirty="0" smtClean="0">
                <a:ea typeface="宋体" charset="-122"/>
              </a:rPr>
              <a:t>Polynomial</a:t>
            </a:r>
            <a:r>
              <a:rPr lang="zh-CN" altLang="en-US" sz="2800" dirty="0" smtClean="0">
                <a:ea typeface="宋体" charset="-122"/>
              </a:rPr>
              <a:t>）。</a:t>
            </a:r>
            <a:endParaRPr lang="en-US" altLang="zh-CN" sz="2800" dirty="0" smtClean="0">
              <a:ea typeface="宋体" charset="-122"/>
            </a:endParaRPr>
          </a:p>
          <a:p>
            <a:pPr>
              <a:defRPr/>
            </a:pPr>
            <a:endParaRPr lang="en-US" altLang="zh-CN" sz="2800" dirty="0" smtClean="0">
              <a:ea typeface="宋体" charset="-122"/>
            </a:endParaRPr>
          </a:p>
          <a:p>
            <a:pPr>
              <a:defRPr/>
            </a:pPr>
            <a:r>
              <a:rPr lang="zh-CN" altLang="en-US" sz="2800" dirty="0" smtClean="0">
                <a:ea typeface="宋体" charset="-122"/>
              </a:rPr>
              <a:t>这意味着，即使面对大规模数据，人们也能相对容易地得到一个解，比如将一组数排序。</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smtClean="0">
                <a:ea typeface="宋体" charset="-122"/>
              </a:rPr>
              <a:t>NP</a:t>
            </a:r>
            <a:r>
              <a:rPr lang="zh-CN" altLang="en-US" dirty="0" smtClean="0">
                <a:ea typeface="宋体" charset="-122"/>
              </a:rPr>
              <a:t>问题</a:t>
            </a:r>
          </a:p>
        </p:txBody>
      </p:sp>
      <p:sp>
        <p:nvSpPr>
          <p:cNvPr id="3" name="内容占位符 2"/>
          <p:cNvSpPr>
            <a:spLocks noGrp="1"/>
          </p:cNvSpPr>
          <p:nvPr>
            <p:ph idx="1"/>
          </p:nvPr>
        </p:nvSpPr>
        <p:spPr>
          <a:xfrm>
            <a:off x="539552" y="1412776"/>
            <a:ext cx="8280920" cy="4752528"/>
          </a:xfrm>
          <a:ln>
            <a:solidFill>
              <a:schemeClr val="accent5">
                <a:lumMod val="50000"/>
              </a:schemeClr>
            </a:solidFill>
          </a:ln>
        </p:spPr>
        <p:txBody>
          <a:bodyPr/>
          <a:lstStyle/>
          <a:p>
            <a:pPr algn="just">
              <a:defRPr/>
            </a:pPr>
            <a:r>
              <a:rPr lang="zh-CN" altLang="en-US" dirty="0" smtClean="0">
                <a:ea typeface="宋体" charset="-122"/>
              </a:rPr>
              <a:t>“</a:t>
            </a:r>
            <a:r>
              <a:rPr lang="en-US" altLang="zh-CN" dirty="0" smtClean="0">
                <a:ea typeface="宋体" charset="-122"/>
              </a:rPr>
              <a:t>NP”</a:t>
            </a:r>
            <a:r>
              <a:rPr lang="zh-CN" altLang="en-US" dirty="0" smtClean="0">
                <a:ea typeface="宋体" charset="-122"/>
              </a:rPr>
              <a:t>的全称为“</a:t>
            </a:r>
            <a:r>
              <a:rPr lang="en-US" altLang="zh-CN" dirty="0" smtClean="0">
                <a:ea typeface="宋体" charset="-122"/>
              </a:rPr>
              <a:t>Nondeterministic Polynomial”</a:t>
            </a:r>
            <a:r>
              <a:rPr lang="zh-CN" altLang="en-US" dirty="0" smtClean="0">
                <a:ea typeface="宋体" charset="-122"/>
              </a:rPr>
              <a:t>，而不是“</a:t>
            </a:r>
            <a:r>
              <a:rPr lang="en-US" altLang="zh-CN" dirty="0" smtClean="0">
                <a:ea typeface="宋体" charset="-122"/>
              </a:rPr>
              <a:t>Non-Polynomial”</a:t>
            </a:r>
            <a:r>
              <a:rPr lang="zh-CN" altLang="en-US" dirty="0" smtClean="0">
                <a:ea typeface="宋体" charset="-122"/>
              </a:rPr>
              <a:t>。</a:t>
            </a:r>
            <a:endParaRPr lang="en-US" altLang="zh-CN" dirty="0" smtClean="0">
              <a:ea typeface="宋体" charset="-122"/>
            </a:endParaRPr>
          </a:p>
          <a:p>
            <a:pPr algn="just">
              <a:defRPr/>
            </a:pPr>
            <a:r>
              <a:rPr lang="en-US" altLang="zh-CN" dirty="0" smtClean="0">
                <a:ea typeface="宋体" charset="-122"/>
              </a:rPr>
              <a:t>NP </a:t>
            </a:r>
            <a:r>
              <a:rPr lang="zh-CN" altLang="en-US" dirty="0" smtClean="0">
                <a:ea typeface="宋体" charset="-122"/>
              </a:rPr>
              <a:t>类问题指的是，能在</a:t>
            </a:r>
            <a:r>
              <a:rPr lang="zh-CN" altLang="en-US" b="1" dirty="0" smtClean="0">
                <a:solidFill>
                  <a:srgbClr val="FF0000"/>
                </a:solidFill>
                <a:effectLst>
                  <a:outerShdw blurRad="38100" dist="38100" dir="2700000" algn="tl">
                    <a:srgbClr val="000000">
                      <a:alpha val="43137"/>
                    </a:srgbClr>
                  </a:outerShdw>
                </a:effectLst>
                <a:ea typeface="宋体" charset="-122"/>
              </a:rPr>
              <a:t>多项式时间内检验</a:t>
            </a:r>
            <a:r>
              <a:rPr lang="zh-CN" altLang="en-US" b="1" dirty="0" smtClean="0">
                <a:solidFill>
                  <a:srgbClr val="00B050"/>
                </a:solidFill>
                <a:effectLst>
                  <a:outerShdw blurRad="38100" dist="38100" dir="2700000" algn="tl">
                    <a:srgbClr val="000000">
                      <a:alpha val="43137"/>
                    </a:srgbClr>
                  </a:outerShdw>
                </a:effectLst>
                <a:ea typeface="宋体" charset="-122"/>
              </a:rPr>
              <a:t>一个解是否正确</a:t>
            </a:r>
            <a:r>
              <a:rPr lang="zh-CN" altLang="en-US" dirty="0" smtClean="0">
                <a:ea typeface="宋体" charset="-122"/>
              </a:rPr>
              <a:t>的问题。</a:t>
            </a:r>
            <a:endParaRPr lang="en-US" altLang="zh-CN" dirty="0" smtClean="0">
              <a:ea typeface="宋体" charset="-122"/>
            </a:endParaRPr>
          </a:p>
          <a:p>
            <a:pPr algn="just">
              <a:defRPr/>
            </a:pPr>
            <a:r>
              <a:rPr lang="zh-CN" altLang="en-US" dirty="0" smtClean="0">
                <a:ea typeface="宋体" charset="-122"/>
              </a:rPr>
              <a:t>至于求解问题的时间是否为多项式，我们并不关心其复杂度。它可能有多项式算法，可能没有，或不清楚，这类问题称为</a:t>
            </a:r>
            <a:r>
              <a:rPr lang="en-US" altLang="zh-CN" dirty="0" smtClean="0">
                <a:ea typeface="宋体" charset="-122"/>
              </a:rPr>
              <a:t>NP</a:t>
            </a:r>
            <a:r>
              <a:rPr lang="zh-CN" altLang="en-US" dirty="0" smtClean="0">
                <a:ea typeface="宋体" charset="-122"/>
              </a:rPr>
              <a:t>问题。</a:t>
            </a:r>
            <a:endParaRPr lang="en-US" altLang="zh-CN" dirty="0" smtClean="0">
              <a:ea typeface="宋体" charset="-122"/>
            </a:endParaRPr>
          </a:p>
          <a:p>
            <a:pPr algn="just">
              <a:defRPr/>
            </a:pPr>
            <a:r>
              <a:rPr lang="en-US" altLang="zh-CN" dirty="0" smtClean="0">
                <a:ea typeface="宋体" charset="-122"/>
              </a:rPr>
              <a:t>NP</a:t>
            </a:r>
            <a:r>
              <a:rPr lang="zh-CN" altLang="en-US" dirty="0" smtClean="0">
                <a:ea typeface="宋体" charset="-122"/>
              </a:rPr>
              <a:t>概念</a:t>
            </a:r>
            <a:r>
              <a:rPr lang="zh-CN" altLang="en-US" dirty="0">
                <a:ea typeface="宋体" charset="-122"/>
              </a:rPr>
              <a:t>巧妙</a:t>
            </a:r>
            <a:r>
              <a:rPr lang="zh-CN" altLang="en-US" dirty="0" smtClean="0">
                <a:ea typeface="宋体" charset="-122"/>
              </a:rPr>
              <a:t>躲开求解本身，即不考虑到底解决问题的时间，而仅仅只是强调</a:t>
            </a:r>
            <a:r>
              <a:rPr lang="zh-CN" altLang="en-US" b="1" dirty="0" smtClean="0">
                <a:solidFill>
                  <a:srgbClr val="00B050"/>
                </a:solidFill>
                <a:ea typeface="宋体" charset="-122"/>
              </a:rPr>
              <a:t>验证解</a:t>
            </a:r>
            <a:r>
              <a:rPr lang="zh-CN" altLang="en-US" b="1" dirty="0" smtClean="0">
                <a:solidFill>
                  <a:srgbClr val="FF0000"/>
                </a:solidFill>
                <a:effectLst>
                  <a:outerShdw blurRad="38100" dist="38100" dir="2700000" algn="tl">
                    <a:srgbClr val="000000">
                      <a:alpha val="43137"/>
                    </a:srgbClr>
                  </a:outerShdw>
                </a:effectLst>
                <a:ea typeface="宋体" charset="-122"/>
              </a:rPr>
              <a:t>是否为问题的解</a:t>
            </a:r>
            <a:r>
              <a:rPr lang="zh-CN" altLang="en-US" dirty="0" smtClean="0">
                <a:ea typeface="宋体" charset="-122"/>
              </a:rPr>
              <a:t>所需要的时间</a:t>
            </a:r>
            <a:r>
              <a:rPr lang="zh-CN" altLang="en-US" dirty="0">
                <a:ea typeface="宋体" charset="-122"/>
              </a:rPr>
              <a:t>。</a:t>
            </a:r>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smtClean="0">
                <a:ea typeface="宋体" charset="-122"/>
              </a:rPr>
              <a:t>NP</a:t>
            </a:r>
            <a:r>
              <a:rPr lang="zh-CN" altLang="en-US" dirty="0" smtClean="0">
                <a:ea typeface="宋体" charset="-122"/>
              </a:rPr>
              <a:t>问题</a:t>
            </a:r>
          </a:p>
        </p:txBody>
      </p:sp>
      <p:sp>
        <p:nvSpPr>
          <p:cNvPr id="3" name="内容占位符 2"/>
          <p:cNvSpPr>
            <a:spLocks noGrp="1"/>
          </p:cNvSpPr>
          <p:nvPr>
            <p:ph idx="1"/>
          </p:nvPr>
        </p:nvSpPr>
        <p:spPr/>
        <p:txBody>
          <a:bodyPr/>
          <a:lstStyle/>
          <a:p>
            <a:pPr algn="just">
              <a:defRPr/>
            </a:pPr>
            <a:r>
              <a:rPr lang="zh-CN" altLang="en-US" dirty="0" smtClean="0">
                <a:ea typeface="宋体" charset="-122"/>
              </a:rPr>
              <a:t>比如机器上存有一个密码文件，我们能够在多项式时间内</a:t>
            </a:r>
            <a:r>
              <a:rPr lang="zh-CN" altLang="en-US" b="1" dirty="0" smtClean="0">
                <a:solidFill>
                  <a:srgbClr val="FF0000"/>
                </a:solidFill>
                <a:effectLst>
                  <a:outerShdw blurRad="38100" dist="38100" dir="2700000" algn="tl">
                    <a:srgbClr val="000000">
                      <a:alpha val="43137"/>
                    </a:srgbClr>
                  </a:outerShdw>
                </a:effectLst>
                <a:ea typeface="宋体" charset="-122"/>
              </a:rPr>
              <a:t>验证另一个字符串文件</a:t>
            </a:r>
            <a:r>
              <a:rPr lang="zh-CN" altLang="en-US" dirty="0" smtClean="0">
                <a:ea typeface="宋体" charset="-122"/>
              </a:rPr>
              <a:t>是否等于这个密码，所以“破译密码”是一个 </a:t>
            </a:r>
            <a:r>
              <a:rPr lang="en-US" altLang="zh-CN" dirty="0" smtClean="0">
                <a:ea typeface="宋体" charset="-122"/>
              </a:rPr>
              <a:t>NP </a:t>
            </a:r>
            <a:r>
              <a:rPr lang="zh-CN" altLang="en-US" dirty="0" smtClean="0">
                <a:ea typeface="宋体" charset="-122"/>
              </a:rPr>
              <a:t>类问题。</a:t>
            </a:r>
            <a:endParaRPr lang="en-US" altLang="zh-CN" dirty="0" smtClean="0">
              <a:ea typeface="宋体" charset="-122"/>
            </a:endParaRPr>
          </a:p>
          <a:p>
            <a:pPr algn="just">
              <a:defRPr/>
            </a:pPr>
            <a:r>
              <a:rPr lang="en-US" altLang="zh-CN" dirty="0" smtClean="0">
                <a:ea typeface="宋体" charset="-122"/>
              </a:rPr>
              <a:t>NP</a:t>
            </a:r>
            <a:r>
              <a:rPr lang="zh-CN" altLang="en-US" dirty="0" smtClean="0">
                <a:ea typeface="宋体" charset="-122"/>
              </a:rPr>
              <a:t>类问题也等价为能在多项式时间内猜出一个解的问题。这里的“猜”指的是如果有解，那每次都能在很多种可能的选择中</a:t>
            </a:r>
            <a:r>
              <a:rPr lang="zh-CN" altLang="en-US" b="1" dirty="0" smtClean="0">
                <a:solidFill>
                  <a:srgbClr val="FF0000"/>
                </a:solidFill>
                <a:effectLst>
                  <a:outerShdw blurRad="38100" dist="38100" dir="2700000" algn="tl">
                    <a:srgbClr val="000000">
                      <a:alpha val="43137"/>
                    </a:srgbClr>
                  </a:outerShdw>
                </a:effectLst>
                <a:ea typeface="宋体" charset="-122"/>
              </a:rPr>
              <a:t>运气极佳地</a:t>
            </a:r>
            <a:r>
              <a:rPr lang="zh-CN" altLang="en-US" dirty="0" smtClean="0">
                <a:ea typeface="宋体" charset="-122"/>
              </a:rPr>
              <a:t>选择正确的一步。</a:t>
            </a:r>
          </a:p>
          <a:p>
            <a:pPr>
              <a:defRPr/>
            </a:pPr>
            <a:endParaRPr lang="en-US" altLang="zh-CN" dirty="0" smtClean="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pPr>
              <a:defRPr/>
            </a:pPr>
            <a:r>
              <a:rPr lang="en-US" altLang="zh-CN" dirty="0" smtClean="0">
                <a:ea typeface="宋体" charset="-122"/>
              </a:rPr>
              <a:t>NP</a:t>
            </a:r>
            <a:r>
              <a:rPr lang="zh-CN" altLang="en-US" dirty="0" smtClean="0">
                <a:ea typeface="宋体" charset="-122"/>
              </a:rPr>
              <a:t>问题</a:t>
            </a:r>
          </a:p>
        </p:txBody>
      </p:sp>
      <p:sp>
        <p:nvSpPr>
          <p:cNvPr id="3" name="内容占位符 2"/>
          <p:cNvSpPr>
            <a:spLocks noGrp="1"/>
          </p:cNvSpPr>
          <p:nvPr>
            <p:ph idx="1"/>
          </p:nvPr>
        </p:nvSpPr>
        <p:spPr/>
        <p:txBody>
          <a:bodyPr/>
          <a:lstStyle/>
          <a:p>
            <a:pPr algn="just">
              <a:defRPr/>
            </a:pPr>
            <a:r>
              <a:rPr lang="zh-CN" altLang="en-US" dirty="0" smtClean="0">
                <a:ea typeface="宋体" charset="-122"/>
              </a:rPr>
              <a:t>有不是</a:t>
            </a:r>
            <a:r>
              <a:rPr lang="en-US" altLang="zh-CN" dirty="0" smtClean="0">
                <a:ea typeface="宋体" charset="-122"/>
              </a:rPr>
              <a:t>NP</a:t>
            </a:r>
            <a:r>
              <a:rPr lang="zh-CN" altLang="en-US" dirty="0" smtClean="0">
                <a:ea typeface="宋体" charset="-122"/>
              </a:rPr>
              <a:t>问题的问题，如果不能在多项式的时间内验证它。</a:t>
            </a:r>
            <a:endParaRPr lang="en-US" altLang="zh-CN" dirty="0" smtClean="0">
              <a:ea typeface="宋体" charset="-122"/>
            </a:endParaRPr>
          </a:p>
          <a:p>
            <a:pPr algn="just">
              <a:defRPr/>
            </a:pPr>
            <a:r>
              <a:rPr lang="en-US" altLang="zh-CN" dirty="0" smtClean="0">
                <a:ea typeface="宋体" charset="-122"/>
              </a:rPr>
              <a:t>Hamilton</a:t>
            </a:r>
            <a:r>
              <a:rPr lang="zh-CN" altLang="en-US" dirty="0" smtClean="0">
                <a:ea typeface="宋体" charset="-122"/>
              </a:rPr>
              <a:t>回路</a:t>
            </a:r>
            <a:r>
              <a:rPr lang="en-US" altLang="zh-CN" dirty="0" smtClean="0">
                <a:ea typeface="宋体" charset="-122"/>
              </a:rPr>
              <a:t>——</a:t>
            </a:r>
            <a:r>
              <a:rPr lang="zh-CN" altLang="en-US" dirty="0" smtClean="0">
                <a:ea typeface="宋体" charset="-122"/>
              </a:rPr>
              <a:t>给你一个图，问你能否找到一条经过每个顶点一次且恰好一次（不遗漏也不重复）最后又走回来的路</a:t>
            </a:r>
            <a:endParaRPr lang="en-US" altLang="zh-CN" dirty="0" smtClean="0">
              <a:ea typeface="宋体" charset="-122"/>
            </a:endParaRPr>
          </a:p>
          <a:p>
            <a:pPr>
              <a:defRPr/>
            </a:pPr>
            <a:r>
              <a:rPr lang="en-US" altLang="zh-CN" dirty="0" smtClean="0">
                <a:ea typeface="宋体" charset="-122"/>
              </a:rPr>
              <a:t>NP</a:t>
            </a:r>
            <a:r>
              <a:rPr lang="zh-CN" altLang="en-US" dirty="0" smtClean="0">
                <a:ea typeface="宋体" charset="-122"/>
              </a:rPr>
              <a:t>问题：</a:t>
            </a:r>
            <a:r>
              <a:rPr lang="en-US" altLang="zh-CN" dirty="0" smtClean="0">
                <a:ea typeface="宋体" charset="-122"/>
              </a:rPr>
              <a:t> </a:t>
            </a:r>
            <a:r>
              <a:rPr lang="zh-CN" altLang="en-US" dirty="0" smtClean="0">
                <a:ea typeface="宋体" charset="-122"/>
              </a:rPr>
              <a:t>存在</a:t>
            </a:r>
            <a:r>
              <a:rPr lang="en-US" altLang="zh-CN" dirty="0" smtClean="0">
                <a:ea typeface="宋体" charset="-122"/>
              </a:rPr>
              <a:t>Hamilton</a:t>
            </a:r>
            <a:r>
              <a:rPr lang="zh-CN" altLang="en-US" dirty="0" smtClean="0">
                <a:ea typeface="宋体" charset="-122"/>
              </a:rPr>
              <a:t>回路</a:t>
            </a:r>
            <a:endParaRPr lang="en-US" altLang="zh-CN" dirty="0" smtClean="0">
              <a:ea typeface="宋体" charset="-122"/>
            </a:endParaRPr>
          </a:p>
          <a:p>
            <a:pPr>
              <a:defRPr/>
            </a:pPr>
            <a:r>
              <a:rPr lang="zh-CN" altLang="en-US" dirty="0" smtClean="0">
                <a:ea typeface="宋体" charset="-122"/>
              </a:rPr>
              <a:t>非</a:t>
            </a:r>
            <a:r>
              <a:rPr lang="en-US" altLang="zh-CN" dirty="0" smtClean="0">
                <a:ea typeface="宋体" charset="-122"/>
              </a:rPr>
              <a:t>NP</a:t>
            </a:r>
            <a:r>
              <a:rPr lang="zh-CN" altLang="en-US" dirty="0" smtClean="0">
                <a:ea typeface="宋体" charset="-122"/>
              </a:rPr>
              <a:t>问题：不存在</a:t>
            </a:r>
            <a:r>
              <a:rPr lang="en-US" altLang="zh-CN" dirty="0" smtClean="0">
                <a:ea typeface="宋体" charset="-122"/>
              </a:rPr>
              <a:t>Hamilton</a:t>
            </a:r>
            <a:r>
              <a:rPr lang="zh-CN" altLang="en-US" dirty="0" smtClean="0">
                <a:ea typeface="宋体" charset="-122"/>
              </a:rPr>
              <a:t>回路。</a:t>
            </a:r>
          </a:p>
          <a:p>
            <a:pPr>
              <a:defRPr/>
            </a:pPr>
            <a:endParaRPr lang="zh-CN" altLang="en-US" dirty="0" smtClean="0">
              <a:ea typeface="宋体" charset="-122"/>
            </a:endParaRPr>
          </a:p>
        </p:txBody>
      </p:sp>
    </p:spTree>
  </p:cSld>
  <p:clrMapOvr>
    <a:masterClrMapping/>
  </p:clrMapOvr>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5340</TotalTime>
  <Words>2052</Words>
  <Application>Microsoft Office PowerPoint</Application>
  <PresentationFormat>全屏显示(4:3)</PresentationFormat>
  <Paragraphs>204</Paragraphs>
  <Slides>30</Slides>
  <Notes>9</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Arial Unicode MS</vt:lpstr>
      <vt:lpstr>Monotype Sorts</vt:lpstr>
      <vt:lpstr>ヒラギノ角ゴ Pro W3</vt:lpstr>
      <vt:lpstr>宋体</vt:lpstr>
      <vt:lpstr>Arial</vt:lpstr>
      <vt:lpstr>Arial Narrow</vt:lpstr>
      <vt:lpstr>Times New Roman</vt:lpstr>
      <vt:lpstr>Wingdings</vt:lpstr>
      <vt:lpstr>original</vt:lpstr>
      <vt:lpstr>Equation</vt:lpstr>
      <vt:lpstr>PowerPoint 演示文稿</vt:lpstr>
      <vt:lpstr>PowerPoint 演示文稿</vt:lpstr>
      <vt:lpstr>《基本演绎法》</vt:lpstr>
      <vt:lpstr>P vs. NP</vt:lpstr>
      <vt:lpstr>从排序说起</vt:lpstr>
      <vt:lpstr>P问题</vt:lpstr>
      <vt:lpstr>NP问题</vt:lpstr>
      <vt:lpstr>NP问题</vt:lpstr>
      <vt:lpstr>NP问题</vt:lpstr>
      <vt:lpstr>P=NP？</vt:lpstr>
      <vt:lpstr>如果P=NP，世界会怎样？</vt:lpstr>
      <vt:lpstr>P会不会等于NP？</vt:lpstr>
      <vt:lpstr>P会不会等于NP？</vt:lpstr>
      <vt:lpstr>NP-hard问题</vt:lpstr>
      <vt:lpstr>P vs NP</vt:lpstr>
      <vt:lpstr>停机问题简述</vt:lpstr>
      <vt:lpstr>停机问题(1)</vt:lpstr>
      <vt:lpstr>停机问题(2)</vt:lpstr>
      <vt:lpstr>停机问题(3)</vt:lpstr>
      <vt:lpstr>停机问题(4)</vt:lpstr>
      <vt:lpstr>来看两个代码（1）</vt:lpstr>
      <vt:lpstr>来看两个代码（2）</vt:lpstr>
      <vt:lpstr>来看两个代码（3）</vt:lpstr>
      <vt:lpstr>来看两个代码（3）</vt:lpstr>
      <vt:lpstr>停机问题是NP-hard</vt:lpstr>
      <vt:lpstr>NPC问题：一个故事 (1)</vt:lpstr>
      <vt:lpstr>NPC问题：一个故事(2)</vt:lpstr>
      <vt:lpstr>NPC问题：一个故事(3)</vt:lpstr>
      <vt:lpstr>NPC问题：一个故事(4)</vt:lpstr>
      <vt:lpstr>怎么证明一个问题是NPC问题？</vt:lpstr>
    </vt:vector>
  </TitlesOfParts>
  <Company>Villanova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Limitations of Algorithm Power</dc:title>
  <dc:creator>Anany Levitin</dc:creator>
  <cp:lastModifiedBy>Microsoft</cp:lastModifiedBy>
  <cp:revision>209</cp:revision>
  <dcterms:created xsi:type="dcterms:W3CDTF">1999-08-23T17:38:43Z</dcterms:created>
  <dcterms:modified xsi:type="dcterms:W3CDTF">2023-06-13T14:02:31Z</dcterms:modified>
</cp:coreProperties>
</file>