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72" r:id="rId6"/>
    <p:sldId id="368" r:id="rId7"/>
    <p:sldId id="300" r:id="rId8"/>
    <p:sldId id="305" r:id="rId9"/>
    <p:sldId id="337" r:id="rId10"/>
    <p:sldId id="339" r:id="rId11"/>
    <p:sldId id="301" r:id="rId12"/>
    <p:sldId id="373" r:id="rId13"/>
    <p:sldId id="307" r:id="rId14"/>
    <p:sldId id="311" r:id="rId15"/>
    <p:sldId id="275" r:id="rId16"/>
    <p:sldId id="371" r:id="rId17"/>
    <p:sldId id="370" r:id="rId18"/>
    <p:sldId id="312" r:id="rId19"/>
    <p:sldId id="378" r:id="rId20"/>
    <p:sldId id="376" r:id="rId21"/>
    <p:sldId id="377" r:id="rId22"/>
    <p:sldId id="374" r:id="rId23"/>
    <p:sldId id="375" r:id="rId24"/>
    <p:sldId id="379" r:id="rId25"/>
    <p:sldId id="317" r:id="rId26"/>
    <p:sldId id="318" r:id="rId27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464" y="102"/>
      </p:cViewPr>
      <p:guideLst>
        <p:guide orient="horz" pos="20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492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12314B-B304-42BC-90D8-BDC879EB936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3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CE875F-D6A9-4CE9-BDEF-DCB1E3F7095D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99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12314B-B304-42BC-90D8-BDC879EB936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86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以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1,2,3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为例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作业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2,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作业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5,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6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作业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7,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在机器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上完成的时间为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不光要计算作业时间，连同等待时间也要考虑在内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3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mtClean="0">
                <a:latin typeface="Times New Roman" pitchFamily="18" charset="0"/>
              </a:defRPr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19" Type="http://schemas.openxmlformats.org/officeDocument/2006/relationships/image" Target="../media/image30.png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png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1600185" y="1113471"/>
            <a:ext cx="5280450" cy="8879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7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000" dirty="0" err="1"/>
              <a:t>回溯法</a:t>
            </a:r>
            <a:endParaRPr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720158" y="344030"/>
            <a:ext cx="5278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 sz="1800"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算法设计与分析</a:t>
            </a:r>
          </a:p>
        </p:txBody>
      </p:sp>
      <p:pic>
        <p:nvPicPr>
          <p:cNvPr id="4" name="Picture 5" descr="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37" y="2001449"/>
            <a:ext cx="6119812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0060-A73A-493F-81A9-56112A0F2D9B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590640" y="154112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rPr>
              <a:t>回溯法的基本思想</a:t>
            </a:r>
          </a:p>
        </p:txBody>
      </p:sp>
      <p:sp>
        <p:nvSpPr>
          <p:cNvPr id="285745" name="Text Box 49"/>
          <p:cNvSpPr txBox="1">
            <a:spLocks noChangeArrowheads="1"/>
          </p:cNvSpPr>
          <p:nvPr/>
        </p:nvSpPr>
        <p:spPr bwMode="auto">
          <a:xfrm>
            <a:off x="334124" y="1300199"/>
            <a:ext cx="8372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ea typeface="楷体_GB2312" pitchFamily="49" charset="-122"/>
              </a:rPr>
              <a:t>(1)</a:t>
            </a:r>
            <a:r>
              <a:rPr lang="zh-CN" altLang="en-US" sz="2800" dirty="0" smtClean="0">
                <a:ea typeface="楷体_GB2312" pitchFamily="49" charset="-122"/>
              </a:rPr>
              <a:t>针对问题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 smtClean="0">
                <a:ea typeface="楷体_GB2312" pitchFamily="49" charset="-122"/>
              </a:rPr>
              <a:t>定义解</a:t>
            </a:r>
            <a:r>
              <a:rPr lang="zh-CN" altLang="en-US" sz="2800" dirty="0">
                <a:ea typeface="楷体_GB2312" pitchFamily="49" charset="-122"/>
              </a:rPr>
              <a:t>空间；</a:t>
            </a:r>
          </a:p>
          <a:p>
            <a:r>
              <a:rPr lang="en-US" altLang="zh-CN" sz="2800" dirty="0">
                <a:ea typeface="楷体_GB2312" pitchFamily="49" charset="-122"/>
              </a:rPr>
              <a:t>(2)</a:t>
            </a:r>
            <a:r>
              <a:rPr lang="zh-CN" altLang="en-US" sz="2800" dirty="0">
                <a:ea typeface="楷体_GB2312" pitchFamily="49" charset="-122"/>
              </a:rPr>
              <a:t>确定易于搜索的解空间结构；</a:t>
            </a:r>
          </a:p>
          <a:p>
            <a:r>
              <a:rPr lang="en-US" altLang="zh-CN" sz="2800" dirty="0">
                <a:ea typeface="楷体_GB2312" pitchFamily="49" charset="-122"/>
              </a:rPr>
              <a:t>(3)</a:t>
            </a:r>
            <a:r>
              <a:rPr lang="zh-CN" altLang="en-US" sz="2800" dirty="0">
                <a:ea typeface="楷体_GB2312" pitchFamily="49" charset="-122"/>
              </a:rPr>
              <a:t>以深度优先方式搜索解空间，并</a:t>
            </a:r>
            <a:r>
              <a:rPr lang="zh-CN" altLang="en-US" sz="2800" dirty="0" smtClean="0">
                <a:ea typeface="楷体_GB2312" pitchFamily="49" charset="-122"/>
              </a:rPr>
              <a:t>在</a:t>
            </a:r>
            <a:endParaRPr lang="en-US" altLang="zh-CN" sz="2800" dirty="0" smtClean="0">
              <a:ea typeface="楷体_GB2312" pitchFamily="49" charset="-122"/>
            </a:endParaRPr>
          </a:p>
          <a:p>
            <a:r>
              <a:rPr lang="zh-CN" altLang="en-US" sz="2800" dirty="0" smtClean="0">
                <a:ea typeface="楷体_GB2312" pitchFamily="49" charset="-122"/>
              </a:rPr>
              <a:t>搜索</a:t>
            </a:r>
            <a:r>
              <a:rPr lang="zh-CN" altLang="en-US" sz="2800" dirty="0">
                <a:ea typeface="楷体_GB2312" pitchFamily="49" charset="-122"/>
              </a:rPr>
              <a:t>过程中用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剪枝函数</a:t>
            </a:r>
            <a:r>
              <a:rPr lang="zh-CN" altLang="en-US" sz="2800" dirty="0">
                <a:ea typeface="楷体_GB2312" pitchFamily="49" charset="-122"/>
              </a:rPr>
              <a:t>避免无效搜索。</a:t>
            </a:r>
          </a:p>
        </p:txBody>
      </p:sp>
      <p:sp>
        <p:nvSpPr>
          <p:cNvPr id="285746" name="Text Box 50"/>
          <p:cNvSpPr txBox="1">
            <a:spLocks noChangeArrowheads="1"/>
          </p:cNvSpPr>
          <p:nvPr/>
        </p:nvSpPr>
        <p:spPr bwMode="auto">
          <a:xfrm>
            <a:off x="468313" y="3233024"/>
            <a:ext cx="8228012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常用剪枝函数：</a:t>
            </a:r>
          </a:p>
          <a:p>
            <a:r>
              <a:rPr lang="zh-CN" altLang="en-US" sz="2800" dirty="0">
                <a:ea typeface="楷体_GB2312" pitchFamily="49" charset="-122"/>
              </a:rPr>
              <a:t>用约束函数在扩展结点处剪去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不满足</a:t>
            </a:r>
            <a:r>
              <a:rPr lang="zh-CN" altLang="en-US" sz="2800" dirty="0">
                <a:ea typeface="楷体_GB2312" pitchFamily="49" charset="-122"/>
              </a:rPr>
              <a:t>约束的子树；</a:t>
            </a:r>
          </a:p>
          <a:p>
            <a:r>
              <a:rPr lang="zh-CN" altLang="en-US" sz="2800" dirty="0">
                <a:ea typeface="楷体_GB2312" pitchFamily="49" charset="-122"/>
              </a:rPr>
              <a:t>用限界函数剪去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得不到最优解</a:t>
            </a:r>
            <a:r>
              <a:rPr lang="zh-CN" altLang="en-US" sz="2800" dirty="0">
                <a:ea typeface="楷体_GB2312" pitchFamily="49" charset="-122"/>
              </a:rPr>
              <a:t>的子树。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85747" name="Text Box 51"/>
          <p:cNvSpPr txBox="1">
            <a:spLocks noChangeArrowheads="1"/>
          </p:cNvSpPr>
          <p:nvPr/>
        </p:nvSpPr>
        <p:spPr bwMode="auto">
          <a:xfrm>
            <a:off x="543056" y="4652963"/>
            <a:ext cx="82238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回溯法的一</a:t>
            </a:r>
            <a:r>
              <a:rPr lang="zh-CN" altLang="en-US" sz="2400" dirty="0">
                <a:ea typeface="楷体_GB2312" pitchFamily="49" charset="-122"/>
              </a:rPr>
              <a:t>个显著特征是在搜索过程中动态产生问题的解空间。在任何时刻，算法只保存从根结点到当前扩展结点的路径。如果解空间树中从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根结点到叶结点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最长路径</a:t>
            </a:r>
            <a:r>
              <a:rPr lang="zh-CN" altLang="en-US" sz="2400" dirty="0">
                <a:ea typeface="楷体_GB2312" pitchFamily="49" charset="-122"/>
              </a:rPr>
              <a:t>的长度为</a:t>
            </a:r>
            <a:r>
              <a:rPr lang="en-US" altLang="zh-CN" sz="2400" dirty="0">
                <a:ea typeface="楷体_GB2312" pitchFamily="49" charset="-122"/>
              </a:rPr>
              <a:t>h(n)</a:t>
            </a:r>
            <a:r>
              <a:rPr lang="zh-CN" altLang="en-US" sz="2400" dirty="0">
                <a:ea typeface="楷体_GB2312" pitchFamily="49" charset="-122"/>
              </a:rPr>
              <a:t>，则回溯法所需的计算空间通常为</a:t>
            </a:r>
            <a:r>
              <a:rPr lang="en-US" altLang="zh-CN" sz="2400" dirty="0">
                <a:ea typeface="楷体_GB2312" pitchFamily="49" charset="-122"/>
              </a:rPr>
              <a:t>O(h(n</a:t>
            </a:r>
            <a:r>
              <a:rPr lang="en-US" altLang="zh-CN" sz="2400" dirty="0" smtClean="0">
                <a:ea typeface="楷体_GB2312" pitchFamily="49" charset="-122"/>
              </a:rPr>
              <a:t>))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而</a:t>
            </a:r>
            <a:r>
              <a:rPr lang="zh-CN" altLang="en-US" sz="2400" dirty="0">
                <a:ea typeface="楷体_GB2312" pitchFamily="49" charset="-122"/>
              </a:rPr>
              <a:t>显式地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存储整个解空间</a:t>
            </a:r>
            <a:r>
              <a:rPr lang="zh-CN" altLang="en-US" sz="2400" dirty="0">
                <a:ea typeface="楷体_GB2312" pitchFamily="49" charset="-122"/>
              </a:rPr>
              <a:t>则需要</a:t>
            </a:r>
            <a:r>
              <a:rPr lang="en-US" altLang="zh-CN" sz="2400" dirty="0">
                <a:ea typeface="楷体_GB2312" pitchFamily="49" charset="-122"/>
              </a:rPr>
              <a:t>O(2</a:t>
            </a:r>
            <a:r>
              <a:rPr lang="en-US" altLang="zh-CN" sz="2400" baseline="30000" dirty="0">
                <a:ea typeface="楷体_GB2312" pitchFamily="49" charset="-122"/>
              </a:rPr>
              <a:t>h(n)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en-US" altLang="zh-CN" sz="2400" dirty="0">
                <a:ea typeface="楷体_GB2312" pitchFamily="49" charset="-122"/>
              </a:rPr>
              <a:t>O(h(n)!)</a:t>
            </a:r>
            <a:r>
              <a:rPr lang="zh-CN" altLang="en-US" sz="2400" dirty="0">
                <a:ea typeface="楷体_GB2312" pitchFamily="49" charset="-122"/>
              </a:rPr>
              <a:t>内存空间。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13" y="475962"/>
            <a:ext cx="2304857" cy="262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lang="zh-CN" altLang="en-US" sz="4000" dirty="0"/>
              <a:t>状态空间树</a:t>
            </a:r>
            <a:endParaRPr sz="40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610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状态空间树看成为一棵高度为    的树。</a:t>
            </a:r>
          </a:p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层有              个分支结点，构成     棵子树，每一棵子树都有             个分支结点。</a:t>
            </a:r>
          </a:p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层，有            个分支结点，构成            棵子树。</a:t>
            </a:r>
          </a:p>
          <a:p>
            <a:pPr eaLnBrk="1" hangingPunct="1"/>
            <a:r>
              <a:rPr lang="zh-CN" altLang="en-US" dirty="0" smtClean="0"/>
              <a:t>第         层，有                 个结点，都是叶子结点。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94918"/>
              </p:ext>
            </p:extLst>
          </p:nvPr>
        </p:nvGraphicFramePr>
        <p:xfrm>
          <a:off x="5568592" y="1375881"/>
          <a:ext cx="403261" cy="43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公式" r:id="rId3" imgW="2743200" imgH="3048000" progId="Equation.3">
                  <p:embed/>
                </p:oleObj>
              </mc:Choice>
              <mc:Fallback>
                <p:oleObj name="公式" r:id="rId3" imgW="2743200" imgH="30480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8592" y="1375881"/>
                        <a:ext cx="403261" cy="4359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72446"/>
              </p:ext>
            </p:extLst>
          </p:nvPr>
        </p:nvGraphicFramePr>
        <p:xfrm>
          <a:off x="2184971" y="1876497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公式" r:id="rId5" imgW="12801600" imgH="4572000" progId="Equation.3">
                  <p:embed/>
                </p:oleObj>
              </mc:Choice>
              <mc:Fallback>
                <p:oleObj name="公式" r:id="rId5" imgW="12801600" imgH="4572000" progId="Equation.3">
                  <p:embed/>
                  <p:pic>
                    <p:nvPicPr>
                      <p:cNvPr id="0" name="图片 30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4971" y="1876497"/>
                        <a:ext cx="1219200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6274942" y="1833081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公式" r:id="rId7" imgW="4572000" imgH="4572000" progId="Equation.3">
                  <p:embed/>
                </p:oleObj>
              </mc:Choice>
              <mc:Fallback>
                <p:oleObj name="公式" r:id="rId7" imgW="4572000" imgH="4572000" progId="Equation.3">
                  <p:embed/>
                  <p:pic>
                    <p:nvPicPr>
                      <p:cNvPr id="0" name="图片 309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4942" y="1833081"/>
                        <a:ext cx="5334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42138"/>
              </p:ext>
            </p:extLst>
          </p:nvPr>
        </p:nvGraphicFramePr>
        <p:xfrm>
          <a:off x="2774878" y="2252662"/>
          <a:ext cx="1219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公式" r:id="rId9" imgW="12192000" imgH="4572000" progId="Equation.3">
                  <p:embed/>
                </p:oleObj>
              </mc:Choice>
              <mc:Fallback>
                <p:oleObj name="公式" r:id="rId9" imgW="12192000" imgH="4572000" progId="Equation.3">
                  <p:embed/>
                  <p:pic>
                    <p:nvPicPr>
                      <p:cNvPr id="0" name="图片 309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4878" y="2252662"/>
                        <a:ext cx="12192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556553" y="2770331"/>
          <a:ext cx="1219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公式" r:id="rId11" imgW="10668000" imgH="4572000" progId="Equation.3">
                  <p:embed/>
                </p:oleObj>
              </mc:Choice>
              <mc:Fallback>
                <p:oleObj name="公式" r:id="rId11" imgW="10668000" imgH="4572000" progId="Equation.3">
                  <p:embed/>
                  <p:pic>
                    <p:nvPicPr>
                      <p:cNvPr id="0" name="图片 309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6553" y="2770331"/>
                        <a:ext cx="1219200" cy="519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30017"/>
              </p:ext>
            </p:extLst>
          </p:nvPr>
        </p:nvGraphicFramePr>
        <p:xfrm>
          <a:off x="6374907" y="2713037"/>
          <a:ext cx="1295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Microsoft 公式 3.0" r:id="rId13" imgW="10668000" imgH="4572000" progId="Equation.3">
                  <p:embed/>
                </p:oleObj>
              </mc:Choice>
              <mc:Fallback>
                <p:oleObj name="Microsoft 公式 3.0" r:id="rId13" imgW="10668000" imgH="4572000" progId="Equation.3">
                  <p:embed/>
                  <p:pic>
                    <p:nvPicPr>
                      <p:cNvPr id="0" name="图片 309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4907" y="2713037"/>
                        <a:ext cx="1295400" cy="550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28689"/>
              </p:ext>
            </p:extLst>
          </p:nvPr>
        </p:nvGraphicFramePr>
        <p:xfrm>
          <a:off x="1346771" y="330835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公式" r:id="rId15" imgW="6400800" imgH="3657600" progId="Equation.3">
                  <p:embed/>
                </p:oleObj>
              </mc:Choice>
              <mc:Fallback>
                <p:oleObj name="公式" r:id="rId15" imgW="6400800" imgH="3657600" progId="Equation.3">
                  <p:embed/>
                  <p:pic>
                    <p:nvPicPr>
                      <p:cNvPr id="0" name="图片 309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6771" y="3308350"/>
                        <a:ext cx="8382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31311"/>
              </p:ext>
            </p:extLst>
          </p:nvPr>
        </p:nvGraphicFramePr>
        <p:xfrm>
          <a:off x="3182938" y="3317875"/>
          <a:ext cx="1631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2938" y="3317875"/>
                        <a:ext cx="1631950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41" name="Picture 269" descr="https://ss1.bdstatic.com/70cFuXSh_Q1YnxGkpoWK1HF6hhy/it/u=503749727,147603420&amp;fm=15&amp;gp=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1" y="3821986"/>
            <a:ext cx="5394049" cy="27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9-8B21-400E-AC0C-2511D49662BA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43811" y="328529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rPr>
              <a:t>子集树</a:t>
            </a:r>
            <a:r>
              <a:rPr lang="en-US" altLang="zh-CN" dirty="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rPr>
              <a:t>:0-1</a:t>
            </a:r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rPr>
              <a:t>问题</a:t>
            </a:r>
          </a:p>
        </p:txBody>
      </p:sp>
      <p:pic>
        <p:nvPicPr>
          <p:cNvPr id="288773" name="Picture 5" descr="t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13" y="2118530"/>
            <a:ext cx="5376878" cy="27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2314458" y="5184807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遍历子集树需</a:t>
            </a:r>
            <a:r>
              <a:rPr lang="en-US" altLang="zh-CN" sz="2400" dirty="0">
                <a:ea typeface="楷体_GB2312" pitchFamily="49" charset="-122"/>
              </a:rPr>
              <a:t>O(2</a:t>
            </a:r>
            <a:r>
              <a:rPr lang="en-US" altLang="zh-CN" sz="2400" baseline="30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计算时间 </a:t>
            </a:r>
          </a:p>
        </p:txBody>
      </p:sp>
      <p:sp>
        <p:nvSpPr>
          <p:cNvPr id="2" name="矩形 1"/>
          <p:cNvSpPr/>
          <p:nvPr/>
        </p:nvSpPr>
        <p:spPr>
          <a:xfrm>
            <a:off x="655304" y="1533755"/>
            <a:ext cx="7140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集</a:t>
            </a:r>
            <a:r>
              <a:rPr lang="en-US" altLang="zh-CN" sz="3200" dirty="0" smtClean="0"/>
              <a:t>S={2 </a:t>
            </a:r>
            <a:r>
              <a:rPr lang="en-US" altLang="zh-CN" sz="3200" dirty="0"/>
              <a:t>4 5</a:t>
            </a:r>
            <a:r>
              <a:rPr lang="en-US" altLang="zh-CN" sz="3200" dirty="0" smtClean="0"/>
              <a:t>},</a:t>
            </a:r>
            <a:r>
              <a:rPr lang="zh-CN" altLang="en-US" sz="3200" dirty="0" smtClean="0"/>
              <a:t>找出子集之和</a:t>
            </a:r>
            <a:r>
              <a:rPr lang="en-US" altLang="zh-CN" sz="3200" dirty="0" smtClean="0"/>
              <a:t> d=7</a:t>
            </a:r>
            <a:r>
              <a:rPr lang="zh-CN" altLang="en-US" sz="3200" dirty="0" smtClean="0"/>
              <a:t>的子集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94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0" y="232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246743" y="3044315"/>
          <a:ext cx="8305800" cy="305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图片" r:id="rId3" imgW="4664710" imgH="2200910" progId="Word.Picture.8">
                  <p:embed/>
                </p:oleObj>
              </mc:Choice>
              <mc:Fallback>
                <p:oleObj name="图片" r:id="rId3" imgW="4664710" imgH="2200910" progId="Word.Picture.8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743" y="3044315"/>
                        <a:ext cx="8305800" cy="30528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31"/>
          <p:cNvSpPr txBox="1"/>
          <p:nvPr/>
        </p:nvSpPr>
        <p:spPr>
          <a:xfrm>
            <a:off x="322943" y="69383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>
              <a:defRPr sz="4400">
                <a:latin typeface="宋体"/>
                <a:ea typeface="宋体"/>
                <a:cs typeface="宋体"/>
                <a:sym typeface="宋体"/>
              </a:defRPr>
            </a:lvl1pPr>
            <a:lvl2pPr algn="ctr">
              <a:defRPr sz="440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/>
            </a:pPr>
            <a:r>
              <a:rPr lang="en-US" altLang="zh-CN" sz="4000" dirty="0" smtClean="0"/>
              <a:t>4</a:t>
            </a:r>
            <a:r>
              <a:rPr lang="zh-CN" altLang="en-US" sz="4000" dirty="0" smtClean="0"/>
              <a:t>皇后问题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简化状态空间</a:t>
            </a:r>
            <a:r>
              <a:rPr lang="zh-CN" altLang="en-US" sz="4000" dirty="0">
                <a:ea typeface="楷体_GB2312" pitchFamily="49" charset="-122"/>
              </a:rPr>
              <a:t>排列</a:t>
            </a:r>
            <a:r>
              <a:rPr lang="zh-CN" altLang="en-US" sz="4000" dirty="0" smtClean="0">
                <a:ea typeface="楷体_GB2312" pitchFamily="49" charset="-122"/>
              </a:rPr>
              <a:t>树</a:t>
            </a:r>
            <a:endParaRPr lang="zh-CN" altLang="en-US" sz="4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6378" y="1397286"/>
            <a:ext cx="84582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342900" indent="-342900">
              <a:spcBef>
                <a:spcPts val="700"/>
              </a:spcBef>
              <a:buSzPct val="100000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590" indent="-326390">
              <a:spcBef>
                <a:spcPts val="700"/>
              </a:spcBef>
              <a:buSzPct val="100000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spcBef>
                <a:spcPts val="700"/>
              </a:spcBef>
              <a:buSzPct val="100000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235200" indent="-406400">
              <a:spcBef>
                <a:spcPts val="700"/>
              </a:spcBef>
              <a:buSzPct val="100000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2692400" indent="-4064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3149600" indent="-4064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3606800" indent="-4064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4064000" indent="-4064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皇后</a:t>
            </a:r>
            <a:r>
              <a:rPr lang="zh-CN" altLang="en-US" sz="2400" dirty="0"/>
              <a:t>问题</a:t>
            </a:r>
            <a:r>
              <a:rPr lang="zh-CN" altLang="en-US" sz="2400" dirty="0" smtClean="0"/>
              <a:t>状态空间树</a:t>
            </a:r>
            <a:r>
              <a:rPr lang="en-US" altLang="zh-CN" sz="2400" dirty="0" smtClean="0"/>
              <a:t>:  4</a:t>
            </a:r>
            <a:r>
              <a:rPr lang="zh-CN" altLang="en-US" sz="2400" dirty="0" smtClean="0"/>
              <a:t>叉完全树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约束方程：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不在同一列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不在同一个斜线上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状态空间树简化为</a:t>
            </a:r>
            <a:r>
              <a:rPr lang="en-US" altLang="zh-CN" sz="2400" dirty="0" smtClean="0"/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61474"/>
              </p:ext>
            </p:extLst>
          </p:nvPr>
        </p:nvGraphicFramePr>
        <p:xfrm>
          <a:off x="2500044" y="2011639"/>
          <a:ext cx="114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公式" r:id="rId5" imgW="10058400" imgH="5181600" progId="Equation.3">
                  <p:embed/>
                </p:oleObj>
              </mc:Choice>
              <mc:Fallback>
                <p:oleObj name="公式" r:id="rId5" imgW="10058400" imgH="51816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044" y="2011639"/>
                        <a:ext cx="1143000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02726"/>
              </p:ext>
            </p:extLst>
          </p:nvPr>
        </p:nvGraphicFramePr>
        <p:xfrm>
          <a:off x="3926010" y="2097906"/>
          <a:ext cx="3581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公式" r:id="rId7" imgW="29565600" imgH="4267200" progId="Equation.3">
                  <p:embed/>
                </p:oleObj>
              </mc:Choice>
              <mc:Fallback>
                <p:oleObj name="公式" r:id="rId7" imgW="29565600" imgH="42672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6010" y="2097906"/>
                        <a:ext cx="3581400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04280"/>
              </p:ext>
            </p:extLst>
          </p:nvPr>
        </p:nvGraphicFramePr>
        <p:xfrm>
          <a:off x="3071544" y="2529493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公式" r:id="rId9" imgW="21945600" imgH="5181600" progId="Equation.3">
                  <p:embed/>
                </p:oleObj>
              </mc:Choice>
              <mc:Fallback>
                <p:oleObj name="公式" r:id="rId9" imgW="21945600" imgH="5181600" progId="Equation.3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1544" y="2529493"/>
                        <a:ext cx="2133600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42230" y="6181806"/>
            <a:ext cx="431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遍历排列树需要</a:t>
            </a:r>
            <a:r>
              <a:rPr lang="en-US" altLang="zh-CN" sz="2400" dirty="0">
                <a:ea typeface="楷体_GB2312" pitchFamily="49" charset="-122"/>
              </a:rPr>
              <a:t>O(n!)</a:t>
            </a:r>
            <a:r>
              <a:rPr lang="zh-CN" altLang="en-US" sz="2400" dirty="0">
                <a:ea typeface="楷体_GB2312" pitchFamily="49" charset="-122"/>
              </a:rPr>
              <a:t>计算时间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2085654" y="3585681"/>
            <a:ext cx="4613096" cy="513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2895598" y="4303162"/>
            <a:ext cx="1121597" cy="222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 bwMode="auto">
          <a:xfrm>
            <a:off x="2503467" y="5000092"/>
            <a:ext cx="578780" cy="34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2368190" y="5712431"/>
            <a:ext cx="251720" cy="5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2C6-17DB-4A5E-B8C5-635063B9DC01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025075" y="304332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rPr>
              <a:t>生成问题状态的基本方法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250825" y="1390935"/>
            <a:ext cx="8821256" cy="502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200" dirty="0">
                <a:ea typeface="黑体" pitchFamily="49" charset="-122"/>
              </a:rPr>
              <a:t>扩展结点</a:t>
            </a:r>
            <a:r>
              <a:rPr lang="en-US" altLang="zh-CN" sz="2200" dirty="0">
                <a:ea typeface="黑体" pitchFamily="49" charset="-122"/>
              </a:rPr>
              <a:t>:</a:t>
            </a:r>
            <a:r>
              <a:rPr lang="zh-CN" altLang="en-US" sz="2200" dirty="0">
                <a:ea typeface="黑体" pitchFamily="49" charset="-122"/>
              </a:rPr>
              <a:t>一个正在产生儿子的结点称为扩展</a:t>
            </a:r>
            <a:r>
              <a:rPr lang="zh-CN" altLang="en-US" sz="2200" dirty="0" smtClean="0">
                <a:ea typeface="黑体" pitchFamily="49" charset="-122"/>
              </a:rPr>
              <a:t>结点。</a:t>
            </a:r>
            <a:endParaRPr lang="zh-CN" altLang="en-US" sz="2200" dirty="0">
              <a:ea typeface="黑体" pitchFamily="49" charset="-122"/>
            </a:endParaRPr>
          </a:p>
          <a:p>
            <a:r>
              <a:rPr lang="zh-CN" altLang="en-US" sz="2200" dirty="0">
                <a:ea typeface="黑体" pitchFamily="49" charset="-122"/>
              </a:rPr>
              <a:t>活结点</a:t>
            </a:r>
            <a:r>
              <a:rPr lang="en-US" altLang="zh-CN" sz="2200" dirty="0">
                <a:ea typeface="黑体" pitchFamily="49" charset="-122"/>
              </a:rPr>
              <a:t>:</a:t>
            </a:r>
            <a:r>
              <a:rPr lang="zh-CN" altLang="en-US" sz="2200" dirty="0">
                <a:ea typeface="黑体" pitchFamily="49" charset="-122"/>
              </a:rPr>
              <a:t>一个自身已生成但其儿子还没有全部生成的节点称做活结</a:t>
            </a:r>
            <a:r>
              <a:rPr lang="zh-CN" altLang="en-US" sz="2200" dirty="0" smtClean="0">
                <a:ea typeface="黑体" pitchFamily="49" charset="-122"/>
              </a:rPr>
              <a:t>点。</a:t>
            </a:r>
            <a:endParaRPr lang="zh-CN" altLang="en-US" sz="2200" dirty="0">
              <a:ea typeface="黑体" pitchFamily="49" charset="-122"/>
            </a:endParaRPr>
          </a:p>
          <a:p>
            <a:r>
              <a:rPr lang="zh-CN" altLang="en-US" sz="2200" dirty="0">
                <a:ea typeface="黑体" pitchFamily="49" charset="-122"/>
              </a:rPr>
              <a:t>死结点</a:t>
            </a:r>
            <a:r>
              <a:rPr lang="en-US" altLang="zh-CN" sz="2200" dirty="0">
                <a:ea typeface="黑体" pitchFamily="49" charset="-122"/>
              </a:rPr>
              <a:t>:</a:t>
            </a:r>
            <a:r>
              <a:rPr lang="zh-CN" altLang="en-US" sz="2200" dirty="0">
                <a:ea typeface="黑体" pitchFamily="49" charset="-122"/>
              </a:rPr>
              <a:t>一个所有儿子已经产生的结点称做死结</a:t>
            </a:r>
            <a:r>
              <a:rPr lang="zh-CN" altLang="en-US" sz="2200" dirty="0" smtClean="0">
                <a:ea typeface="黑体" pitchFamily="49" charset="-122"/>
              </a:rPr>
              <a:t>点。</a:t>
            </a:r>
            <a:endParaRPr lang="zh-CN" altLang="en-US" sz="2200" dirty="0">
              <a:ea typeface="黑体" pitchFamily="49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ea typeface="黑体" pitchFamily="49" charset="-122"/>
              </a:rPr>
              <a:t>深度优先</a:t>
            </a:r>
            <a:r>
              <a:rPr lang="zh-CN" altLang="en-US" sz="2200" dirty="0">
                <a:ea typeface="黑体" pitchFamily="49" charset="-122"/>
              </a:rPr>
              <a:t>的问题状态生成法：如果对一个扩展结点</a:t>
            </a:r>
            <a:r>
              <a:rPr lang="en-US" altLang="zh-CN" sz="2200" dirty="0">
                <a:ea typeface="黑体" pitchFamily="49" charset="-122"/>
              </a:rPr>
              <a:t>R</a:t>
            </a:r>
            <a:r>
              <a:rPr lang="zh-CN" altLang="en-US" sz="2200" dirty="0">
                <a:ea typeface="黑体" pitchFamily="49" charset="-122"/>
              </a:rPr>
              <a:t>，一旦产生了它的一个儿子</a:t>
            </a:r>
            <a:r>
              <a:rPr lang="en-US" altLang="zh-CN" sz="2200" dirty="0">
                <a:ea typeface="黑体" pitchFamily="49" charset="-122"/>
              </a:rPr>
              <a:t>C</a:t>
            </a:r>
            <a:r>
              <a:rPr lang="zh-CN" altLang="en-US" sz="2200" dirty="0">
                <a:ea typeface="黑体" pitchFamily="49" charset="-122"/>
              </a:rPr>
              <a:t>，就把</a:t>
            </a:r>
            <a:r>
              <a:rPr lang="en-US" altLang="zh-CN" sz="2200" dirty="0">
                <a:ea typeface="黑体" pitchFamily="49" charset="-122"/>
              </a:rPr>
              <a:t>C</a:t>
            </a:r>
            <a:r>
              <a:rPr lang="zh-CN" altLang="en-US" sz="2200" dirty="0">
                <a:ea typeface="黑体" pitchFamily="49" charset="-122"/>
              </a:rPr>
              <a:t>当做新的扩展结点。在完成对子树</a:t>
            </a:r>
            <a:r>
              <a:rPr lang="en-US" altLang="zh-CN" sz="2200" dirty="0">
                <a:ea typeface="黑体" pitchFamily="49" charset="-122"/>
              </a:rPr>
              <a:t>C</a:t>
            </a:r>
            <a:r>
              <a:rPr lang="zh-CN" altLang="en-US" sz="2200" dirty="0">
                <a:ea typeface="黑体" pitchFamily="49" charset="-122"/>
              </a:rPr>
              <a:t>（以</a:t>
            </a:r>
            <a:r>
              <a:rPr lang="en-US" altLang="zh-CN" sz="2200" dirty="0">
                <a:ea typeface="黑体" pitchFamily="49" charset="-122"/>
              </a:rPr>
              <a:t>C</a:t>
            </a:r>
            <a:r>
              <a:rPr lang="zh-CN" altLang="en-US" sz="2200" dirty="0">
                <a:ea typeface="黑体" pitchFamily="49" charset="-122"/>
              </a:rPr>
              <a:t>为根的子树）的穷尽搜索之后，将</a:t>
            </a:r>
            <a:r>
              <a:rPr lang="en-US" altLang="zh-CN" sz="2200" dirty="0">
                <a:ea typeface="黑体" pitchFamily="49" charset="-122"/>
              </a:rPr>
              <a:t>R</a:t>
            </a:r>
            <a:r>
              <a:rPr lang="zh-CN" altLang="en-US" sz="2200" dirty="0">
                <a:ea typeface="黑体" pitchFamily="49" charset="-122"/>
              </a:rPr>
              <a:t>重新变成扩展结点，继续生成</a:t>
            </a:r>
            <a:r>
              <a:rPr lang="en-US" altLang="zh-CN" sz="2200" dirty="0">
                <a:ea typeface="黑体" pitchFamily="49" charset="-122"/>
              </a:rPr>
              <a:t>R</a:t>
            </a:r>
            <a:r>
              <a:rPr lang="zh-CN" altLang="en-US" sz="2200" dirty="0">
                <a:ea typeface="黑体" pitchFamily="49" charset="-122"/>
              </a:rPr>
              <a:t>的下一个儿子（如果存在</a:t>
            </a:r>
            <a:r>
              <a:rPr lang="zh-CN" altLang="en-US" sz="2200" dirty="0" smtClean="0">
                <a:ea typeface="黑体" pitchFamily="49" charset="-122"/>
              </a:rPr>
              <a:t>）。</a:t>
            </a:r>
            <a:endParaRPr lang="zh-CN" altLang="en-US" sz="2200" dirty="0"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rgbClr val="FF0000"/>
                </a:solidFill>
                <a:ea typeface="黑体" pitchFamily="49" charset="-122"/>
              </a:rPr>
              <a:t>广度</a:t>
            </a:r>
            <a:r>
              <a:rPr lang="zh-CN" altLang="en-US" sz="2200" dirty="0">
                <a:solidFill>
                  <a:srgbClr val="FF0000"/>
                </a:solidFill>
                <a:ea typeface="黑体" pitchFamily="49" charset="-122"/>
              </a:rPr>
              <a:t>优先</a:t>
            </a:r>
            <a:r>
              <a:rPr lang="zh-CN" altLang="en-US" sz="2200" dirty="0">
                <a:ea typeface="黑体" pitchFamily="49" charset="-122"/>
              </a:rPr>
              <a:t>的问题状态生成法：在一个扩展结点变成死结点之前，它一直是扩展</a:t>
            </a:r>
            <a:r>
              <a:rPr lang="zh-CN" altLang="en-US" sz="2200" dirty="0" smtClean="0">
                <a:ea typeface="黑体" pitchFamily="49" charset="-122"/>
              </a:rPr>
              <a:t>结点。</a:t>
            </a:r>
            <a:endParaRPr lang="zh-CN" altLang="en-US" sz="2200" dirty="0">
              <a:ea typeface="黑体" pitchFamily="49" charset="-122"/>
            </a:endParaRPr>
          </a:p>
          <a:p>
            <a:r>
              <a:rPr lang="zh-CN" altLang="en-US" sz="2200" dirty="0" smtClean="0">
                <a:ea typeface="黑体" pitchFamily="49" charset="-122"/>
              </a:rPr>
              <a:t>避免生成不可能</a:t>
            </a:r>
            <a:r>
              <a:rPr lang="zh-CN" altLang="en-US" sz="2200" dirty="0">
                <a:ea typeface="黑体" pitchFamily="49" charset="-122"/>
              </a:rPr>
              <a:t>产生最佳解的问题状态</a:t>
            </a:r>
            <a:r>
              <a:rPr lang="zh-CN" altLang="en-US" sz="2200" dirty="0" smtClean="0">
                <a:ea typeface="黑体" pitchFamily="49" charset="-122"/>
              </a:rPr>
              <a:t>，需要</a:t>
            </a:r>
            <a:r>
              <a:rPr lang="zh-CN" altLang="en-US" sz="2200" b="1" dirty="0" smtClean="0">
                <a:solidFill>
                  <a:srgbClr val="FF0000"/>
                </a:solidFill>
                <a:ea typeface="黑体" pitchFamily="49" charset="-122"/>
              </a:rPr>
              <a:t>限界</a:t>
            </a:r>
            <a:r>
              <a:rPr lang="zh-CN" altLang="en-US" sz="2200" b="1" dirty="0">
                <a:solidFill>
                  <a:srgbClr val="FF0000"/>
                </a:solidFill>
                <a:ea typeface="黑体" pitchFamily="49" charset="-122"/>
              </a:rPr>
              <a:t>函数</a:t>
            </a:r>
            <a:r>
              <a:rPr lang="en-US" altLang="zh-CN" sz="2200" dirty="0">
                <a:ea typeface="黑体" pitchFamily="49" charset="-122"/>
              </a:rPr>
              <a:t>(bounding function</a:t>
            </a:r>
            <a:r>
              <a:rPr lang="en-US" altLang="zh-CN" sz="2200" dirty="0" smtClean="0">
                <a:ea typeface="黑体" pitchFamily="49" charset="-122"/>
              </a:rPr>
              <a:t>)</a:t>
            </a:r>
            <a:r>
              <a:rPr lang="zh-CN" altLang="en-US" sz="2200" dirty="0" smtClean="0">
                <a:ea typeface="黑体" pitchFamily="49" charset="-122"/>
              </a:rPr>
              <a:t>提前结束不可能</a:t>
            </a:r>
            <a:r>
              <a:rPr lang="zh-CN" altLang="en-US" sz="2200" dirty="0">
                <a:ea typeface="黑体" pitchFamily="49" charset="-122"/>
              </a:rPr>
              <a:t>产生所需解的活结点</a:t>
            </a:r>
            <a:r>
              <a:rPr lang="zh-CN" altLang="en-US" sz="2200" dirty="0" smtClean="0">
                <a:ea typeface="黑体" pitchFamily="49" charset="-122"/>
              </a:rPr>
              <a:t>，减少</a:t>
            </a:r>
            <a:r>
              <a:rPr lang="zh-CN" altLang="en-US" sz="2200" dirty="0">
                <a:ea typeface="黑体" pitchFamily="49" charset="-122"/>
              </a:rPr>
              <a:t>问题的计算</a:t>
            </a:r>
            <a:r>
              <a:rPr lang="zh-CN" altLang="en-US" sz="2200" dirty="0" smtClean="0">
                <a:ea typeface="黑体" pitchFamily="49" charset="-122"/>
              </a:rPr>
              <a:t>量。</a:t>
            </a:r>
            <a:endParaRPr lang="en-US" altLang="zh-CN" sz="2200" dirty="0">
              <a:solidFill>
                <a:srgbClr val="FF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2238055" y="5966717"/>
            <a:ext cx="5334000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74320" lvl="0" indent="-274320" defTabSz="73152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600" dirty="0" smtClean="0">
                <a:latin typeface="宋体"/>
                <a:ea typeface="宋体"/>
                <a:cs typeface="宋体"/>
                <a:sym typeface="宋体"/>
              </a:rPr>
              <a:t>用</a:t>
            </a:r>
            <a:r>
              <a:rPr sz="1600" dirty="0"/>
              <a:t>4_queens</a:t>
            </a:r>
            <a:r>
              <a:rPr sz="1600" dirty="0">
                <a:latin typeface="宋体"/>
                <a:ea typeface="宋体"/>
                <a:cs typeface="宋体"/>
                <a:sym typeface="宋体"/>
              </a:rPr>
              <a:t>算法解</a:t>
            </a:r>
            <a:r>
              <a:rPr sz="1600" dirty="0"/>
              <a:t>4</a:t>
            </a:r>
            <a:r>
              <a:rPr sz="1600" dirty="0">
                <a:latin typeface="宋体"/>
                <a:ea typeface="宋体"/>
                <a:cs typeface="宋体"/>
                <a:sym typeface="宋体"/>
              </a:rPr>
              <a:t>后问题时的搜索树</a:t>
            </a:r>
          </a:p>
        </p:txBody>
      </p:sp>
      <p:pic>
        <p:nvPicPr>
          <p:cNvPr id="114" name="image.pd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318" y="1375667"/>
            <a:ext cx="5928082" cy="43298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1701" y="3111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</a:rPr>
              <a:t>生成问题状态的基本方法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322928" y="36389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剪枝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 dirty="0" err="1"/>
              <a:t>回溯法的哲学思想</a:t>
            </a:r>
            <a:endParaRPr sz="4400" dirty="0"/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565079" y="1672119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450" indent="-298450" defTabSz="795020">
              <a:spcBef>
                <a:spcPts val="600"/>
              </a:spcBef>
              <a:defRPr sz="1800"/>
            </a:pPr>
            <a:r>
              <a:rPr lang="zh-CN" altLang="en-US" sz="2785" dirty="0" smtClean="0">
                <a:latin typeface="宋体"/>
                <a:ea typeface="宋体"/>
                <a:cs typeface="宋体"/>
                <a:sym typeface="宋体"/>
              </a:rPr>
              <a:t>通常解决</a:t>
            </a:r>
            <a:r>
              <a:rPr sz="2785" dirty="0" err="1" smtClean="0">
                <a:latin typeface="宋体"/>
                <a:ea typeface="宋体"/>
                <a:cs typeface="宋体"/>
                <a:sym typeface="宋体"/>
              </a:rPr>
              <a:t>问题</a:t>
            </a:r>
            <a:r>
              <a:rPr lang="zh-CN" altLang="en-US" sz="2785" dirty="0">
                <a:latin typeface="宋体"/>
                <a:ea typeface="宋体"/>
                <a:cs typeface="宋体"/>
                <a:sym typeface="宋体"/>
              </a:rPr>
              <a:t>策略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。</a:t>
            </a:r>
            <a:endParaRPr sz="2785" dirty="0">
              <a:latin typeface="宋体"/>
              <a:ea typeface="宋体"/>
              <a:cs typeface="宋体"/>
              <a:sym typeface="宋体"/>
            </a:endParaRPr>
          </a:p>
          <a:p>
            <a:pPr defTabSz="795020">
              <a:spcBef>
                <a:spcPts val="600"/>
              </a:spcBef>
              <a:buFont typeface="Wingdings" panose="05000000000000000000" pitchFamily="2" charset="2"/>
              <a:buChar char="Ø"/>
              <a:defRPr sz="1800"/>
            </a:pPr>
            <a:r>
              <a:rPr sz="2785" dirty="0"/>
              <a:t>1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）碰到问题，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思考所有</a:t>
            </a:r>
            <a:r>
              <a:rPr lang="zh-CN" altLang="en-US" sz="2785" dirty="0" smtClean="0">
                <a:latin typeface="宋体"/>
                <a:ea typeface="宋体"/>
                <a:cs typeface="宋体"/>
                <a:sym typeface="宋体"/>
              </a:rPr>
              <a:t>可能方案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思考的周密性－－</a:t>
            </a:r>
            <a:r>
              <a:rPr sz="2785" b="1" dirty="0" err="1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全面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defTabSz="795020">
              <a:spcBef>
                <a:spcPts val="600"/>
              </a:spcBef>
              <a:buFont typeface="Wingdings" panose="05000000000000000000" pitchFamily="2" charset="2"/>
              <a:buChar char="Ø"/>
              <a:defRPr sz="1800"/>
            </a:pPr>
            <a:r>
              <a:rPr sz="2785" dirty="0"/>
              <a:t>2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所有</a:t>
            </a:r>
            <a:r>
              <a:rPr lang="zh-CN" altLang="en-US" sz="2785" dirty="0" smtClean="0">
                <a:latin typeface="宋体"/>
                <a:ea typeface="宋体"/>
                <a:cs typeface="宋体"/>
                <a:sym typeface="宋体"/>
              </a:rPr>
              <a:t>解决方案</a:t>
            </a:r>
            <a:r>
              <a:rPr sz="2785" dirty="0" err="1" smtClean="0">
                <a:latin typeface="宋体"/>
                <a:ea typeface="宋体"/>
                <a:cs typeface="宋体"/>
                <a:sym typeface="宋体"/>
              </a:rPr>
              <a:t>的组织</a:t>
            </a:r>
            <a:r>
              <a:rPr sz="2785" dirty="0" err="1">
                <a:latin typeface="宋体"/>
                <a:ea typeface="宋体"/>
                <a:cs typeface="宋体"/>
                <a:sym typeface="宋体"/>
              </a:rPr>
              <a:t>，关系等（思考的系统性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－－</a:t>
            </a:r>
            <a:r>
              <a:rPr sz="2785" b="1" dirty="0" err="1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条理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defTabSz="795020">
              <a:spcBef>
                <a:spcPts val="600"/>
              </a:spcBef>
              <a:buFont typeface="Wingdings" panose="05000000000000000000" pitchFamily="2" charset="2"/>
              <a:buChar char="Ø"/>
              <a:defRPr sz="1800"/>
            </a:pPr>
            <a:r>
              <a:rPr sz="2785" dirty="0"/>
              <a:t>3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排除不可行</a:t>
            </a:r>
            <a:r>
              <a:rPr lang="zh-CN" altLang="en-US" sz="2785" dirty="0" smtClean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，不实际的</a:t>
            </a:r>
            <a:r>
              <a:rPr lang="zh-CN" altLang="en-US" sz="2785" dirty="0" smtClean="0">
                <a:latin typeface="宋体"/>
                <a:ea typeface="宋体"/>
                <a:cs typeface="宋体"/>
                <a:sym typeface="宋体"/>
              </a:rPr>
              <a:t>方案</a:t>
            </a:r>
            <a:r>
              <a:rPr sz="2785" dirty="0" smtClean="0"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思考的选择性－－</a:t>
            </a:r>
            <a:r>
              <a:rPr sz="2785" b="1" dirty="0" err="1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优化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298450" indent="-298450" defTabSz="795020">
              <a:spcBef>
                <a:spcPts val="600"/>
              </a:spcBef>
              <a:defRPr sz="1800"/>
            </a:pPr>
            <a:r>
              <a:rPr sz="2785" dirty="0" err="1">
                <a:latin typeface="宋体"/>
                <a:ea typeface="宋体"/>
                <a:cs typeface="宋体"/>
                <a:sym typeface="宋体"/>
              </a:rPr>
              <a:t>解决问题</a:t>
            </a:r>
            <a:r>
              <a:rPr sz="2785" dirty="0">
                <a:latin typeface="宋体"/>
                <a:ea typeface="宋体"/>
                <a:cs typeface="宋体"/>
                <a:sym typeface="宋体"/>
              </a:rPr>
              <a:t>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17</a:t>
            </a:fld>
            <a:endParaRPr sz="1400"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7171" y="157538"/>
            <a:ext cx="77724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dirty="0" smtClean="0"/>
              <a:t>主要内容</a:t>
            </a:r>
            <a:endParaRPr sz="4400" dirty="0"/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b="1" dirty="0" err="1"/>
              <a:t>N皇后问题</a:t>
            </a:r>
            <a:endParaRPr sz="3200" b="1" dirty="0"/>
          </a:p>
          <a:p>
            <a:pPr lvl="0">
              <a:defRPr sz="1800"/>
            </a:pPr>
            <a:r>
              <a:rPr sz="3200" b="1" dirty="0" err="1"/>
              <a:t>回溯法思想</a:t>
            </a:r>
            <a:endParaRPr sz="3200" b="1" dirty="0"/>
          </a:p>
          <a:p>
            <a:pPr lvl="0">
              <a:defRPr sz="1800"/>
            </a:pPr>
            <a:r>
              <a:rPr sz="3200" b="1" dirty="0" err="1" smtClean="0">
                <a:solidFill>
                  <a:srgbClr val="FF0000"/>
                </a:solidFill>
              </a:rPr>
              <a:t>回溯法应用</a:t>
            </a:r>
            <a:endParaRPr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455483" y="1466850"/>
            <a:ext cx="8229600" cy="5391150"/>
          </a:xfrm>
        </p:spPr>
        <p:txBody>
          <a:bodyPr/>
          <a:lstStyle/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1600" dirty="0"/>
              <a:t>通过应用范例学习回溯法的设计</a:t>
            </a:r>
            <a:r>
              <a:rPr lang="zh-CN" altLang="en-US" sz="1600" dirty="0" smtClean="0"/>
              <a:t>策略：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）装载问题；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）批处理作业调度；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）符号三角形</a:t>
            </a:r>
            <a:r>
              <a:rPr lang="zh-CN" altLang="en-US" sz="1600" dirty="0" smtClean="0"/>
              <a:t>问题；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n</a:t>
            </a:r>
            <a:r>
              <a:rPr lang="zh-CN" altLang="en-US" sz="1600" dirty="0"/>
              <a:t>后问题；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</a:t>
            </a:r>
            <a:r>
              <a:rPr lang="en-US" altLang="zh-CN" sz="1600" dirty="0"/>
              <a:t>0-1</a:t>
            </a:r>
            <a:r>
              <a:rPr lang="zh-CN" altLang="en-US" sz="1600" dirty="0"/>
              <a:t>背包问题；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）最大团问题；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）图的</a:t>
            </a:r>
            <a:r>
              <a:rPr lang="en-US" altLang="zh-CN" sz="1600" dirty="0"/>
              <a:t>m</a:t>
            </a:r>
            <a:r>
              <a:rPr lang="zh-CN" altLang="en-US" sz="1600" dirty="0"/>
              <a:t>着色</a:t>
            </a:r>
            <a:r>
              <a:rPr lang="zh-CN" altLang="en-US" sz="1600" dirty="0" smtClean="0"/>
              <a:t>问题；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8</a:t>
            </a:r>
            <a:r>
              <a:rPr lang="zh-CN" altLang="en-US" sz="1600" dirty="0"/>
              <a:t>）旅行售货员</a:t>
            </a:r>
            <a:r>
              <a:rPr lang="zh-CN" altLang="en-US" sz="1600" dirty="0" smtClean="0"/>
              <a:t>问题；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9</a:t>
            </a:r>
            <a:r>
              <a:rPr lang="zh-CN" altLang="en-US" sz="1600" dirty="0"/>
              <a:t>）圆排列</a:t>
            </a:r>
            <a:r>
              <a:rPr lang="zh-CN" altLang="en-US" sz="1600" dirty="0" smtClean="0"/>
              <a:t>问题；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10</a:t>
            </a:r>
            <a:r>
              <a:rPr lang="zh-CN" altLang="en-US" sz="1600" dirty="0"/>
              <a:t>）电路板排列</a:t>
            </a:r>
            <a:r>
              <a:rPr lang="zh-CN" altLang="en-US" sz="1600" dirty="0" smtClean="0"/>
              <a:t>问题；</a:t>
            </a: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（</a:t>
            </a:r>
            <a:r>
              <a:rPr lang="en-US" altLang="zh-CN" sz="1600" dirty="0"/>
              <a:t>11</a:t>
            </a:r>
            <a:r>
              <a:rPr lang="zh-CN" altLang="en-US" sz="1600" dirty="0"/>
              <a:t>）连续邮资</a:t>
            </a:r>
            <a:r>
              <a:rPr lang="zh-CN" altLang="en-US" sz="1600" dirty="0" smtClean="0"/>
              <a:t>问题。</a:t>
            </a:r>
            <a:endParaRPr lang="zh-CN" altLang="en-US" sz="1600" dirty="0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0F5C-FAA4-4A1C-99FA-EBF82F3DBB04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4" name="Shape 17"/>
          <p:cNvSpPr>
            <a:spLocks noGrp="1"/>
          </p:cNvSpPr>
          <p:nvPr>
            <p:ph type="title"/>
          </p:nvPr>
        </p:nvSpPr>
        <p:spPr>
          <a:xfrm>
            <a:off x="737171" y="157538"/>
            <a:ext cx="77724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dirty="0" smtClean="0"/>
              <a:t>应用例子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1727" y="639391"/>
            <a:ext cx="7543800" cy="530225"/>
          </a:xfrm>
        </p:spPr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3" y="2408447"/>
            <a:ext cx="8050264" cy="189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6274" y="1684421"/>
            <a:ext cx="4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背包装的物品价值最大？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92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7171" y="157538"/>
            <a:ext cx="77724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dirty="0" smtClean="0"/>
              <a:t>主要内容</a:t>
            </a:r>
            <a:endParaRPr sz="4400" dirty="0"/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b="1" dirty="0" err="1"/>
              <a:t>N皇后问题</a:t>
            </a:r>
            <a:endParaRPr sz="3200" b="1" dirty="0"/>
          </a:p>
          <a:p>
            <a:pPr lvl="0">
              <a:defRPr sz="1800"/>
            </a:pPr>
            <a:r>
              <a:rPr sz="3200" b="1" dirty="0" err="1"/>
              <a:t>回溯法思想</a:t>
            </a:r>
            <a:endParaRPr sz="3200" b="1" dirty="0"/>
          </a:p>
          <a:p>
            <a:pPr lvl="0">
              <a:defRPr sz="1800"/>
            </a:pPr>
            <a:r>
              <a:rPr sz="3200" b="1" dirty="0" err="1" smtClean="0"/>
              <a:t>回溯法应用</a:t>
            </a:r>
            <a:endParaRPr sz="3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9450" y="21496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分支限界（</a:t>
            </a:r>
            <a:r>
              <a:rPr lang="en-US" altLang="zh-CN" dirty="0" smtClean="0"/>
              <a:t>Branch-and-Bound</a:t>
            </a:r>
            <a:r>
              <a:rPr lang="zh-CN" altLang="en-US" dirty="0" smtClean="0"/>
              <a:t>）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4363" y="1658938"/>
            <a:ext cx="7837487" cy="4826000"/>
          </a:xfrm>
          <a:noFill/>
        </p:spPr>
        <p:txBody>
          <a:bodyPr/>
          <a:lstStyle/>
          <a:p>
            <a:r>
              <a:rPr lang="zh-CN" altLang="en-US" dirty="0" smtClean="0"/>
              <a:t>与回溯法相比，分支限界需要两个额外条件：</a:t>
            </a:r>
          </a:p>
          <a:p>
            <a:pPr lvl="1"/>
            <a:r>
              <a:rPr lang="zh-CN" altLang="en-US" dirty="0" smtClean="0"/>
              <a:t>对于一棵状态空间树的每一个节点所代表的部分解，需要提供一种方法，计算出通过这个部分解繁衍出的任何解在目标函数上的</a:t>
            </a:r>
            <a:r>
              <a:rPr lang="zh-CN" altLang="en-US" dirty="0" smtClean="0">
                <a:solidFill>
                  <a:srgbClr val="FF0000"/>
                </a:solidFill>
              </a:rPr>
              <a:t>最佳值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边界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目前求得的</a:t>
            </a:r>
            <a:r>
              <a:rPr lang="zh-CN" altLang="en-US" dirty="0" smtClean="0">
                <a:solidFill>
                  <a:srgbClr val="FF0000"/>
                </a:solidFill>
              </a:rPr>
              <a:t>最佳解的值</a:t>
            </a:r>
            <a:r>
              <a:rPr lang="zh-CN" altLang="en-US" dirty="0" smtClean="0"/>
              <a:t>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" y="3965608"/>
            <a:ext cx="5931995" cy="139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30" y="3923096"/>
            <a:ext cx="1837562" cy="11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82052" y="1143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分支限界（</a:t>
            </a:r>
            <a:r>
              <a:rPr lang="en-US" altLang="zh-CN" dirty="0" smtClean="0"/>
              <a:t>Branch-and-Bound</a:t>
            </a:r>
            <a:r>
              <a:rPr lang="zh-CN" altLang="en-US" dirty="0" smtClean="0"/>
              <a:t>）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644702" y="1457218"/>
            <a:ext cx="8139701" cy="4114800"/>
          </a:xfrm>
        </p:spPr>
        <p:txBody>
          <a:bodyPr/>
          <a:lstStyle/>
          <a:p>
            <a:r>
              <a:rPr lang="zh-CN" altLang="en-US" dirty="0" smtClean="0"/>
              <a:t>路径查找终止条件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该节点的</a:t>
            </a:r>
            <a:r>
              <a:rPr lang="zh-CN" altLang="en-US" dirty="0" smtClean="0">
                <a:solidFill>
                  <a:srgbClr val="FF0000"/>
                </a:solidFill>
              </a:rPr>
              <a:t>边界值</a:t>
            </a:r>
            <a:r>
              <a:rPr lang="zh-CN" altLang="en-US" dirty="0" smtClean="0"/>
              <a:t>不能超越目前</a:t>
            </a:r>
            <a:r>
              <a:rPr lang="zh-CN" altLang="en-US" dirty="0" smtClean="0">
                <a:solidFill>
                  <a:srgbClr val="FF0000"/>
                </a:solidFill>
              </a:rPr>
              <a:t>最佳解的值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该节点</a:t>
            </a:r>
            <a:r>
              <a:rPr lang="zh-CN" altLang="en-US" dirty="0" smtClean="0">
                <a:solidFill>
                  <a:srgbClr val="FF0000"/>
                </a:solidFill>
              </a:rPr>
              <a:t>无法代表任何可行解</a:t>
            </a:r>
            <a:r>
              <a:rPr lang="zh-CN" altLang="en-US" dirty="0" smtClean="0"/>
              <a:t>，已违反了问题的约束。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该节点代表的可行解的子集</a:t>
            </a:r>
            <a:r>
              <a:rPr lang="zh-CN" altLang="en-US" dirty="0" smtClean="0">
                <a:solidFill>
                  <a:srgbClr val="FF0000"/>
                </a:solidFill>
              </a:rPr>
              <a:t>只包含一个单独的点</a:t>
            </a:r>
            <a:r>
              <a:rPr lang="zh-CN" altLang="en-US" dirty="0" smtClean="0"/>
              <a:t>（没有更多的选择）。</a:t>
            </a: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42313" y="6400800"/>
            <a:ext cx="8016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9C20787-76FA-4C5A-992E-3FF17BE4D99E}" type="slidenum">
              <a:rPr lang="en-US" altLang="zh-CN" sz="1200">
                <a:latin typeface="Arial Black" panose="020B0A04020102020204" pitchFamily="34" charset="0"/>
              </a:rPr>
              <a:pPr algn="r" eaLnBrk="1" hangingPunct="1"/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70" y="3820940"/>
            <a:ext cx="6610482" cy="3037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1382" y="4715839"/>
            <a:ext cx="16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57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269507"/>
            <a:ext cx="7543800" cy="669103"/>
          </a:xfrm>
        </p:spPr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85" y="2129723"/>
            <a:ext cx="5126037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5" y="1327171"/>
            <a:ext cx="6438219" cy="15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14313" y="3214688"/>
            <a:ext cx="383792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/>
              <a:t>边界（上界）的选择</a:t>
            </a:r>
            <a:r>
              <a:rPr lang="zh-CN" altLang="en-US" sz="2800" b="1" dirty="0" smtClean="0"/>
              <a:t>：</a:t>
            </a:r>
            <a:r>
              <a:rPr lang="zh-CN" altLang="en-US" sz="2400" dirty="0" smtClean="0"/>
              <a:t>已选价值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/>
              <a:t>背包剩余</a:t>
            </a:r>
            <a:r>
              <a:rPr lang="zh-CN" altLang="en-US" sz="2400" dirty="0"/>
              <a:t>承重</a:t>
            </a:r>
            <a:r>
              <a:rPr lang="en-US" altLang="zh-CN" sz="2400" dirty="0" smtClean="0">
                <a:solidFill>
                  <a:srgbClr val="00B050"/>
                </a:solidFill>
              </a:rPr>
              <a:t>W-w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剩下</a:t>
            </a:r>
            <a:r>
              <a:rPr lang="zh-CN" altLang="en-US" sz="2400" dirty="0" smtClean="0"/>
              <a:t>物品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最佳</a:t>
            </a:r>
            <a:r>
              <a:rPr lang="zh-CN" altLang="en-US" sz="2400" b="1" dirty="0">
                <a:solidFill>
                  <a:srgbClr val="C00000"/>
                </a:solidFill>
              </a:rPr>
              <a:t>单位回报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i+1</a:t>
            </a:r>
            <a:r>
              <a:rPr lang="en-US" altLang="zh-CN" sz="2400" dirty="0">
                <a:solidFill>
                  <a:srgbClr val="FF0000"/>
                </a:solidFill>
              </a:rPr>
              <a:t>/w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i+1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乘积，</a:t>
            </a:r>
            <a:endParaRPr lang="en-US" altLang="zh-CN" sz="24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136828"/>
              </p:ext>
            </p:extLst>
          </p:nvPr>
        </p:nvGraphicFramePr>
        <p:xfrm>
          <a:off x="532686" y="4823938"/>
          <a:ext cx="2868059" cy="123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6" imgW="1091880" imgH="469800" progId="Equation.DSMT4">
                  <p:embed/>
                </p:oleObj>
              </mc:Choice>
              <mc:Fallback>
                <p:oleObj name="Equation" r:id="rId6" imgW="1091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2686" y="4823938"/>
                        <a:ext cx="2868059" cy="123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9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7213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例子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0487"/>
            <a:ext cx="72485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76" y="2126810"/>
            <a:ext cx="6249152" cy="473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52400"/>
            <a:ext cx="7021981" cy="199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75001" y="915914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495425" y="117200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486000" y="142653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495426" y="167163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354021" y="65353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单位价值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68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DC31-F3BB-41DC-88C8-72D5BBB90ABD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111702" y="34651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批处理作业调度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95275" y="1381442"/>
            <a:ext cx="8801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ea typeface="楷体_GB2312" pitchFamily="49" charset="-122"/>
              </a:rPr>
              <a:t>给定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个作业的集合</a:t>
            </a:r>
            <a:r>
              <a:rPr lang="en-US" altLang="zh-CN" sz="2400" dirty="0">
                <a:ea typeface="楷体_GB2312" pitchFamily="49" charset="-122"/>
              </a:rPr>
              <a:t>{J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,J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J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。每个作业必须先由机器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处理，然后由机器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处理。作业</a:t>
            </a:r>
            <a:r>
              <a:rPr lang="en-US" altLang="zh-CN" sz="2400" dirty="0" err="1">
                <a:ea typeface="楷体_GB2312" pitchFamily="49" charset="-122"/>
              </a:rPr>
              <a:t>J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需要机器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的处理时间为</a:t>
            </a:r>
            <a:r>
              <a:rPr lang="en-US" altLang="zh-CN" sz="2400" dirty="0" err="1"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ea typeface="楷体_GB2312" pitchFamily="49" charset="-122"/>
              </a:rPr>
              <a:t>ji</a:t>
            </a:r>
            <a:r>
              <a:rPr lang="zh-CN" altLang="en-US" sz="2400" dirty="0">
                <a:ea typeface="楷体_GB2312" pitchFamily="49" charset="-122"/>
              </a:rPr>
              <a:t>。对于一个确定的作业调度，设</a:t>
            </a:r>
            <a:r>
              <a:rPr lang="en-US" altLang="zh-CN" sz="2400" dirty="0" err="1"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ea typeface="楷体_GB2312" pitchFamily="49" charset="-122"/>
              </a:rPr>
              <a:t>ji</a:t>
            </a:r>
            <a:r>
              <a:rPr lang="zh-CN" altLang="en-US" sz="2400" dirty="0">
                <a:ea typeface="楷体_GB2312" pitchFamily="49" charset="-122"/>
              </a:rPr>
              <a:t>是作业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在机器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上完成处理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时间点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r>
              <a:rPr lang="zh-CN" altLang="en-US" sz="2400" dirty="0">
                <a:ea typeface="楷体_GB2312" pitchFamily="49" charset="-122"/>
              </a:rPr>
              <a:t>所有作业在机器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上完成处理的</a:t>
            </a:r>
            <a:r>
              <a:rPr lang="zh-CN" altLang="en-US" sz="2400" dirty="0" smtClean="0">
                <a:ea typeface="楷体_GB2312" pitchFamily="49" charset="-122"/>
              </a:rPr>
              <a:t>时间点之和             称为</a:t>
            </a:r>
            <a:r>
              <a:rPr lang="zh-CN" altLang="en-US" sz="2400" dirty="0">
                <a:ea typeface="楷体_GB2312" pitchFamily="49" charset="-122"/>
              </a:rPr>
              <a:t>该作业调度的完成时间和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批处理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作业调度问题要求对于给定的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个作业，制定最佳作业调度方案，使其完成时间和达到最小。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1771650" y="2803525"/>
            <a:ext cx="592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9294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57213"/>
              </p:ext>
            </p:extLst>
          </p:nvPr>
        </p:nvGraphicFramePr>
        <p:xfrm>
          <a:off x="596335" y="4254785"/>
          <a:ext cx="2881313" cy="1691958"/>
        </p:xfrm>
        <a:graphic>
          <a:graphicData uri="http://schemas.openxmlformats.org/drawingml/2006/table">
            <a:tbl>
              <a:tblPr/>
              <a:tblGrid>
                <a:gridCol w="819150"/>
                <a:gridCol w="1031875"/>
                <a:gridCol w="1030288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ji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55156"/>
              </p:ext>
            </p:extLst>
          </p:nvPr>
        </p:nvGraphicFramePr>
        <p:xfrm>
          <a:off x="5494086" y="2396961"/>
          <a:ext cx="1079953" cy="6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672840" imgH="431640" progId="Equation.DSMT4">
                  <p:embed/>
                </p:oleObj>
              </mc:Choice>
              <mc:Fallback>
                <p:oleObj name="Equation" r:id="rId4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4086" y="2396961"/>
                        <a:ext cx="1079953" cy="6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704734" y="4892587"/>
            <a:ext cx="55193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ym typeface="Helvetica Neue"/>
              </a:rPr>
              <a:t>以</a:t>
            </a:r>
            <a:r>
              <a:rPr lang="en-US" altLang="zh-CN" sz="1600" dirty="0">
                <a:sym typeface="Helvetica Neue"/>
              </a:rPr>
              <a:t>1,2,3</a:t>
            </a:r>
            <a:r>
              <a:rPr lang="zh-CN" altLang="en-US" sz="1600" dirty="0">
                <a:sym typeface="Helvetica Neue"/>
              </a:rPr>
              <a:t>为例</a:t>
            </a:r>
            <a:r>
              <a:rPr lang="en-US" altLang="zh-CN" sz="1600" dirty="0">
                <a:sym typeface="Helvetica Neue"/>
              </a:rPr>
              <a:t>: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>
                <a:sym typeface="Helvetica Neue"/>
              </a:rPr>
              <a:t>作业</a:t>
            </a:r>
            <a:r>
              <a:rPr lang="en-US" altLang="zh-CN" sz="1600" dirty="0">
                <a:sym typeface="Helvetica Neue"/>
              </a:rPr>
              <a:t>1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1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2</a:t>
            </a:r>
            <a:r>
              <a:rPr lang="en-US" altLang="zh-CN" sz="1600" dirty="0">
                <a:sym typeface="Helvetica Neue"/>
              </a:rPr>
              <a:t>,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2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3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>
                <a:sym typeface="Helvetica Neue"/>
              </a:rPr>
              <a:t>作业</a:t>
            </a:r>
            <a:r>
              <a:rPr lang="en-US" altLang="zh-CN" sz="1600" dirty="0">
                <a:sym typeface="Helvetica Neue"/>
              </a:rPr>
              <a:t>2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1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5</a:t>
            </a:r>
            <a:r>
              <a:rPr lang="en-US" altLang="zh-CN" sz="1600" dirty="0">
                <a:sym typeface="Helvetica Neue"/>
              </a:rPr>
              <a:t>,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2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6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>
                <a:sym typeface="Helvetica Neue"/>
              </a:rPr>
              <a:t>作业</a:t>
            </a:r>
            <a:r>
              <a:rPr lang="en-US" altLang="zh-CN" sz="1600" dirty="0">
                <a:sym typeface="Helvetica Neue"/>
              </a:rPr>
              <a:t>3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1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7</a:t>
            </a:r>
            <a:r>
              <a:rPr lang="en-US" altLang="zh-CN" sz="1600" dirty="0">
                <a:sym typeface="Helvetica Neue"/>
              </a:rPr>
              <a:t>,</a:t>
            </a:r>
            <a:r>
              <a:rPr lang="zh-CN" altLang="en-US" sz="1600" dirty="0">
                <a:sym typeface="Helvetica Neue"/>
              </a:rPr>
              <a:t>在机器</a:t>
            </a:r>
            <a:r>
              <a:rPr lang="en-US" altLang="zh-CN" sz="1600" dirty="0">
                <a:sym typeface="Helvetica Neue"/>
              </a:rPr>
              <a:t>2</a:t>
            </a:r>
            <a:r>
              <a:rPr lang="zh-CN" altLang="en-US" sz="1600" dirty="0">
                <a:sym typeface="Helvetica Neue"/>
              </a:rPr>
              <a:t>上完成的时间为</a:t>
            </a:r>
            <a:r>
              <a:rPr lang="en-US" altLang="zh-CN" sz="1600" dirty="0">
                <a:solidFill>
                  <a:srgbClr val="FF0000"/>
                </a:solidFill>
                <a:sym typeface="Helvetica Neue"/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63D-FF00-414E-BA1E-656B3F8CF33D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11188" y="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批处理作业调度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95288" y="692150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ea typeface="楷体_GB2312" pitchFamily="49" charset="-122"/>
              </a:rPr>
              <a:t>解空间：排列树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9" y="1677872"/>
            <a:ext cx="3209894" cy="3068972"/>
          </a:xfrm>
          <a:prstGeom prst="rect">
            <a:avLst/>
          </a:prstGeom>
        </p:spPr>
      </p:pic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251408" y="5041900"/>
            <a:ext cx="8588375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这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个作业的</a:t>
            </a:r>
            <a:r>
              <a:rPr lang="en-US" altLang="zh-CN" sz="2400" dirty="0">
                <a:ea typeface="楷体_GB2312" pitchFamily="49" charset="-122"/>
              </a:rPr>
              <a:t>6</a:t>
            </a:r>
            <a:r>
              <a:rPr lang="zh-CN" altLang="en-US" sz="2400" dirty="0">
                <a:ea typeface="楷体_GB2312" pitchFamily="49" charset="-122"/>
              </a:rPr>
              <a:t>种可能的调度方案是</a:t>
            </a:r>
            <a:r>
              <a:rPr lang="en-US" altLang="zh-CN" sz="2400" dirty="0">
                <a:ea typeface="楷体_GB2312" pitchFamily="49" charset="-122"/>
              </a:rPr>
              <a:t>1,2,3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1,3,2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2,1,3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2,3,1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3,1,2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3,2,1</a:t>
            </a:r>
            <a:r>
              <a:rPr lang="zh-CN" altLang="en-US" sz="2400" dirty="0">
                <a:ea typeface="楷体_GB2312" pitchFamily="49" charset="-122"/>
              </a:rPr>
              <a:t>；它们所相应的完成时间和分别是</a:t>
            </a:r>
            <a:r>
              <a:rPr lang="en-US" altLang="zh-CN" sz="2400" dirty="0">
                <a:ea typeface="楷体_GB2312" pitchFamily="49" charset="-122"/>
              </a:rPr>
              <a:t>19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18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19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19</a:t>
            </a:r>
            <a:r>
              <a:rPr lang="zh-CN" altLang="en-US" sz="2400" dirty="0">
                <a:ea typeface="楷体_GB2312" pitchFamily="49" charset="-122"/>
              </a:rPr>
              <a:t>。易见，最佳调度方案是</a:t>
            </a:r>
            <a:r>
              <a:rPr lang="en-US" altLang="zh-CN" sz="2400" dirty="0">
                <a:ea typeface="楷体_GB2312" pitchFamily="49" charset="-122"/>
              </a:rPr>
              <a:t>1,3,2</a:t>
            </a:r>
            <a:r>
              <a:rPr lang="zh-CN" altLang="en-US" sz="2400" dirty="0">
                <a:ea typeface="楷体_GB2312" pitchFamily="49" charset="-122"/>
              </a:rPr>
              <a:t>，其完成时间和为</a:t>
            </a:r>
            <a:r>
              <a:rPr lang="en-US" altLang="zh-CN" sz="2400" dirty="0">
                <a:ea typeface="楷体_GB2312" pitchFamily="49" charset="-122"/>
              </a:rPr>
              <a:t>18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err="1"/>
              <a:t>N</a:t>
            </a:r>
            <a:r>
              <a:rPr sz="4400" dirty="0" err="1">
                <a:latin typeface="宋体"/>
                <a:ea typeface="宋体"/>
                <a:cs typeface="宋体"/>
                <a:sym typeface="宋体"/>
              </a:rPr>
              <a:t>皇后问题</a:t>
            </a:r>
            <a:endParaRPr sz="44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395926" y="1468332"/>
            <a:ext cx="8599363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zh-CN" altLang="en-US" sz="2200" b="1" dirty="0" smtClean="0">
                <a:latin typeface="+mj-lt"/>
                <a:sym typeface="楷体_GB2312"/>
              </a:rPr>
              <a:t>       在</a:t>
            </a:r>
            <a:r>
              <a:rPr lang="zh-CN" altLang="en-US" sz="2200" b="1" dirty="0" smtClean="0">
                <a:latin typeface="+mj-lt"/>
              </a:rPr>
              <a:t>n×n</a:t>
            </a:r>
            <a:r>
              <a:rPr lang="zh-CN" altLang="en-US" sz="2200" b="1" dirty="0" smtClean="0">
                <a:latin typeface="+mj-lt"/>
                <a:sym typeface="楷体_GB2312"/>
              </a:rPr>
              <a:t>格的棋盘上放置</a:t>
            </a:r>
            <a:r>
              <a:rPr lang="zh-CN" altLang="en-US" sz="2200" b="1" dirty="0" smtClean="0">
                <a:latin typeface="+mj-lt"/>
              </a:rPr>
              <a:t>n</a:t>
            </a:r>
            <a:r>
              <a:rPr lang="zh-CN" altLang="en-US" sz="2200" b="1" dirty="0" smtClean="0">
                <a:latin typeface="+mj-lt"/>
                <a:sym typeface="楷体_GB2312"/>
              </a:rPr>
              <a:t>皇后</a:t>
            </a:r>
            <a:r>
              <a:rPr lang="en-US" altLang="zh-CN" sz="2200" b="1" dirty="0" smtClean="0">
                <a:latin typeface="+mj-lt"/>
                <a:sym typeface="楷体_GB2312"/>
              </a:rPr>
              <a:t>,</a:t>
            </a:r>
            <a:r>
              <a:rPr lang="zh-CN" altLang="en-US" sz="2200" b="1" dirty="0" smtClean="0">
                <a:latin typeface="+mj-lt"/>
                <a:sym typeface="楷体_GB2312"/>
              </a:rPr>
              <a:t>即</a:t>
            </a:r>
            <a:r>
              <a:rPr lang="zh-CN" altLang="en-US" sz="2200" b="1" dirty="0" smtClean="0">
                <a:solidFill>
                  <a:srgbClr val="C00000"/>
                </a:solidFill>
                <a:latin typeface="+mj-lt"/>
                <a:sym typeface="楷体_GB2312"/>
              </a:rPr>
              <a:t>任意</a:t>
            </a:r>
            <a:r>
              <a:rPr lang="en-US" altLang="zh-CN" sz="2200" b="1" dirty="0" smtClean="0">
                <a:solidFill>
                  <a:srgbClr val="C00000"/>
                </a:solidFill>
                <a:latin typeface="+mj-lt"/>
                <a:sym typeface="楷体_GB2312"/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  <a:latin typeface="+mj-lt"/>
                <a:sym typeface="楷体_GB2312"/>
              </a:rPr>
              <a:t>皇后</a:t>
            </a:r>
            <a:r>
              <a:rPr lang="zh-CN" altLang="en-US" sz="2200" b="1" dirty="0" smtClean="0">
                <a:solidFill>
                  <a:srgbClr val="00B050"/>
                </a:solidFill>
                <a:latin typeface="+mj-lt"/>
                <a:sym typeface="楷体_GB2312"/>
              </a:rPr>
              <a:t>不在</a:t>
            </a:r>
            <a:r>
              <a:rPr lang="zh-CN" altLang="en-US" sz="2200" b="1" dirty="0" smtClean="0">
                <a:solidFill>
                  <a:srgbClr val="FF0000"/>
                </a:solidFill>
                <a:latin typeface="+mj-lt"/>
                <a:sym typeface="楷体_GB2312"/>
              </a:rPr>
              <a:t>同一行</a:t>
            </a:r>
            <a:r>
              <a:rPr lang="zh-CN" altLang="en-US" sz="2200" b="1" dirty="0" smtClean="0">
                <a:latin typeface="+mj-lt"/>
                <a:sym typeface="楷体_GB2312"/>
              </a:rPr>
              <a:t>或</a:t>
            </a:r>
            <a:r>
              <a:rPr lang="zh-CN" altLang="en-US" sz="2200" b="1" dirty="0" smtClean="0">
                <a:solidFill>
                  <a:srgbClr val="FF0000"/>
                </a:solidFill>
                <a:latin typeface="+mj-lt"/>
                <a:sym typeface="楷体_GB2312"/>
              </a:rPr>
              <a:t>同一列</a:t>
            </a:r>
            <a:r>
              <a:rPr lang="zh-CN" altLang="en-US" sz="2200" b="1" dirty="0" smtClean="0">
                <a:latin typeface="+mj-lt"/>
                <a:sym typeface="楷体_GB2312"/>
              </a:rPr>
              <a:t>或</a:t>
            </a:r>
            <a:r>
              <a:rPr lang="zh-CN" altLang="en-US" sz="2200" b="1" dirty="0" smtClean="0">
                <a:solidFill>
                  <a:srgbClr val="FF0000"/>
                </a:solidFill>
                <a:latin typeface="+mj-lt"/>
                <a:sym typeface="楷体_GB2312"/>
              </a:rPr>
              <a:t>同一斜线</a:t>
            </a:r>
            <a:r>
              <a:rPr lang="zh-CN" altLang="en-US" sz="2200" b="1" dirty="0" smtClean="0">
                <a:latin typeface="+mj-lt"/>
                <a:sym typeface="楷体_GB2312"/>
              </a:rPr>
              <a:t>上。n＝1 显然成立；n＝2、3，问题无解；n&gt;=4 时，多少种可能？以4皇后为例</a:t>
            </a:r>
            <a:r>
              <a:rPr lang="zh-CN" altLang="en-US" sz="2200" b="1" dirty="0">
                <a:latin typeface="+mj-lt"/>
                <a:sym typeface="楷体_GB2312"/>
              </a:rPr>
              <a:t>。</a:t>
            </a:r>
          </a:p>
        </p:txBody>
      </p:sp>
      <p:pic>
        <p:nvPicPr>
          <p:cNvPr id="22" name="image.pd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216692"/>
            <a:ext cx="3352800" cy="1457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/>
        </p:nvSpPr>
        <p:spPr>
          <a:xfrm>
            <a:off x="1219199" y="6019800"/>
            <a:ext cx="1631214" cy="4001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/>
            <a:r>
              <a:rPr sz="2000" dirty="0" err="1" smtClean="0">
                <a:latin typeface="宋体"/>
                <a:ea typeface="宋体"/>
                <a:cs typeface="宋体"/>
                <a:sym typeface="宋体"/>
              </a:rPr>
              <a:t>两种无效布局</a:t>
            </a:r>
            <a:endParaRPr sz="20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5937315" y="6027135"/>
            <a:ext cx="1905787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500"/>
              </a:spcBef>
            </a:pPr>
            <a:r>
              <a:rPr sz="2000" dirty="0" smtClean="0">
                <a:latin typeface="宋体"/>
                <a:ea typeface="宋体"/>
                <a:cs typeface="宋体"/>
                <a:sym typeface="宋体"/>
              </a:rPr>
              <a:t>一</a:t>
            </a:r>
            <a:r>
              <a:rPr lang="zh-CN" altLang="en-US" sz="2000" dirty="0">
                <a:latin typeface="宋体"/>
                <a:ea typeface="宋体"/>
                <a:cs typeface="宋体"/>
                <a:sym typeface="宋体"/>
              </a:rPr>
              <a:t>种</a:t>
            </a:r>
            <a:r>
              <a:rPr sz="2000" dirty="0" err="1" smtClean="0">
                <a:latin typeface="宋体"/>
                <a:ea typeface="宋体"/>
                <a:cs typeface="宋体"/>
                <a:sym typeface="宋体"/>
              </a:rPr>
              <a:t>有效布局</a:t>
            </a:r>
            <a:endParaRPr sz="2000" dirty="0"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25" name="image.pd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4216692"/>
            <a:ext cx="1447800" cy="12588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13214"/>
              </p:ext>
            </p:extLst>
          </p:nvPr>
        </p:nvGraphicFramePr>
        <p:xfrm>
          <a:off x="4004603" y="2663180"/>
          <a:ext cx="1559274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758"/>
                <a:gridCol w="519758"/>
                <a:gridCol w="51975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 dirty="0" err="1"/>
              <a:t>求解过程图示</a:t>
            </a:r>
            <a:endParaRPr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1" y="1318048"/>
            <a:ext cx="6053839" cy="55399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20140127194138201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00" y="1329570"/>
            <a:ext cx="6979468" cy="5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7"/>
          <p:cNvSpPr txBox="1">
            <a:spLocks/>
          </p:cNvSpPr>
          <p:nvPr/>
        </p:nvSpPr>
        <p:spPr bwMode="auto">
          <a:xfrm>
            <a:off x="724275" y="0"/>
            <a:ext cx="7632073" cy="171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 sz="1800"/>
            </a:pPr>
            <a:r>
              <a:rPr lang="zh-CN" altLang="en-US" sz="4000" dirty="0"/>
              <a:t>求解过程图示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2036815" y="4177364"/>
            <a:ext cx="773762" cy="2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4374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7171" y="157538"/>
            <a:ext cx="77724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dirty="0" smtClean="0"/>
              <a:t>主要内容</a:t>
            </a:r>
            <a:endParaRPr sz="4400" dirty="0"/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b="1" dirty="0" err="1"/>
              <a:t>N皇后问题</a:t>
            </a:r>
            <a:endParaRPr sz="3200" b="1" dirty="0"/>
          </a:p>
          <a:p>
            <a:pPr lvl="0">
              <a:defRPr sz="1800"/>
            </a:pPr>
            <a:r>
              <a:rPr sz="3200" b="1" dirty="0" err="1">
                <a:solidFill>
                  <a:srgbClr val="FF0000"/>
                </a:solidFill>
              </a:rPr>
              <a:t>回溯法思想</a:t>
            </a:r>
          </a:p>
          <a:p>
            <a:pPr lvl="0">
              <a:defRPr sz="1800"/>
            </a:pPr>
            <a:r>
              <a:rPr sz="3200" b="1" dirty="0" err="1" smtClean="0"/>
              <a:t>回溯法应用</a:t>
            </a:r>
            <a:endParaRPr sz="3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9574"/>
            <a:ext cx="8229600" cy="412559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问题的解向量 </a:t>
            </a:r>
            <a:r>
              <a:rPr lang="zh-CN" altLang="en-US" dirty="0" smtClean="0"/>
              <a:t>                   ，其中      </a:t>
            </a:r>
            <a:r>
              <a:rPr lang="zh-CN" altLang="en-US" dirty="0" smtClean="0"/>
              <a:t>集合</a:t>
            </a:r>
            <a:r>
              <a:rPr lang="zh-CN" altLang="en-US" dirty="0" smtClean="0"/>
              <a:t>   </a:t>
            </a:r>
            <a:endParaRPr lang="zh-CN" altLang="en-US" dirty="0" smtClean="0"/>
          </a:p>
          <a:p>
            <a:r>
              <a:rPr lang="zh-CN" altLang="en-US" dirty="0" smtClean="0"/>
              <a:t>解空间由</a:t>
            </a:r>
            <a:r>
              <a:rPr lang="zh-CN" altLang="en-US" dirty="0"/>
              <a:t>笛卡尔</a:t>
            </a:r>
            <a:r>
              <a:rPr lang="zh-CN" altLang="en-US" dirty="0" smtClean="0"/>
              <a:t>积                       </a:t>
            </a:r>
            <a:r>
              <a:rPr lang="zh-CN" altLang="en-US" dirty="0" smtClean="0"/>
              <a:t>构成，    </a:t>
            </a:r>
          </a:p>
          <a:p>
            <a:pPr eaLnBrk="1" hangingPunct="1"/>
            <a:r>
              <a:rPr lang="zh-CN" altLang="en-US" dirty="0" smtClean="0"/>
              <a:t>解空间中的取值                称为一个</a:t>
            </a:r>
            <a:r>
              <a:rPr lang="zh-CN" altLang="en-US" dirty="0" smtClean="0">
                <a:solidFill>
                  <a:srgbClr val="FF0000"/>
                </a:solidFill>
                <a:uFillTx/>
              </a:rPr>
              <a:t>可能解</a:t>
            </a:r>
            <a:endParaRPr lang="en-US" altLang="zh-CN" dirty="0" smtClean="0">
              <a:solidFill>
                <a:srgbClr val="FF0000"/>
              </a:solidFill>
              <a:uFillTx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uFillTx/>
                <a:sym typeface="+mn-ea"/>
              </a:rPr>
              <a:t>可行解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满足约束条件的解</a:t>
            </a:r>
            <a:r>
              <a:rPr lang="zh-CN" altLang="en-US" dirty="0" smtClean="0">
                <a:sym typeface="+mn-ea"/>
              </a:rPr>
              <a:t>，解空间中的一个子集，（子集树）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  <a:uFillTx/>
                <a:sym typeface="+mn-ea"/>
              </a:rPr>
              <a:t>最优解</a:t>
            </a:r>
            <a:r>
              <a:rPr lang="zh-CN" altLang="en-US" dirty="0" smtClean="0">
                <a:sym typeface="+mn-ea"/>
              </a:rPr>
              <a:t>：使目标函数取极值（极大或极小）的可行解，一个或少数几个（排列树）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+mn-ea"/>
              </a:rPr>
              <a:t>找可行解，一般找到就可以，但是</a:t>
            </a:r>
            <a:r>
              <a:rPr lang="zh-CN" altLang="en-US" dirty="0">
                <a:sym typeface="+mn-ea"/>
              </a:rPr>
              <a:t>求</a:t>
            </a:r>
            <a:r>
              <a:rPr lang="zh-CN" altLang="en-US" dirty="0" smtClean="0">
                <a:sym typeface="+mn-ea"/>
              </a:rPr>
              <a:t>最优解一般要遍历整个解空间。</a:t>
            </a:r>
            <a:endParaRPr lang="zh-CN" alt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Shape 37"/>
          <p:cNvSpPr>
            <a:spLocks noGrp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 algn="ctr">
              <a:defRPr sz="1800"/>
            </a:pPr>
            <a:r>
              <a:rPr sz="4400" dirty="0" err="1"/>
              <a:t>基本概念</a:t>
            </a:r>
            <a:endParaRPr sz="44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3783"/>
              </p:ext>
            </p:extLst>
          </p:nvPr>
        </p:nvGraphicFramePr>
        <p:xfrm>
          <a:off x="4102100" y="1914407"/>
          <a:ext cx="18875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100" y="1914407"/>
                        <a:ext cx="188753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16807"/>
              </p:ext>
            </p:extLst>
          </p:nvPr>
        </p:nvGraphicFramePr>
        <p:xfrm>
          <a:off x="6066908" y="1368691"/>
          <a:ext cx="5603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6908" y="1368691"/>
                        <a:ext cx="560387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11901"/>
              </p:ext>
            </p:extLst>
          </p:nvPr>
        </p:nvGraphicFramePr>
        <p:xfrm>
          <a:off x="3659269" y="2408022"/>
          <a:ext cx="13509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269" y="2408022"/>
                        <a:ext cx="1350963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7343"/>
              </p:ext>
            </p:extLst>
          </p:nvPr>
        </p:nvGraphicFramePr>
        <p:xfrm>
          <a:off x="7313095" y="1410732"/>
          <a:ext cx="3063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3095" y="1410732"/>
                        <a:ext cx="3063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00339"/>
              </p:ext>
            </p:extLst>
          </p:nvPr>
        </p:nvGraphicFramePr>
        <p:xfrm>
          <a:off x="3473080" y="3339744"/>
          <a:ext cx="846465" cy="51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3080" y="3339744"/>
                        <a:ext cx="846465" cy="51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24672"/>
              </p:ext>
            </p:extLst>
          </p:nvPr>
        </p:nvGraphicFramePr>
        <p:xfrm>
          <a:off x="7653299" y="2445433"/>
          <a:ext cx="760396" cy="45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Equation" r:id="rId13" imgW="342720" imgH="203040" progId="Equation.DSMT4">
                  <p:embed/>
                </p:oleObj>
              </mc:Choice>
              <mc:Fallback>
                <p:oleObj name="Equation" r:id="rId13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53299" y="2445433"/>
                        <a:ext cx="760396" cy="45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19106"/>
              </p:ext>
            </p:extLst>
          </p:nvPr>
        </p:nvGraphicFramePr>
        <p:xfrm>
          <a:off x="6418162" y="4209649"/>
          <a:ext cx="781534" cy="51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15" imgW="304560" imgH="203040" progId="Equation.DSMT4">
                  <p:embed/>
                </p:oleObj>
              </mc:Choice>
              <mc:Fallback>
                <p:oleObj name="Equation" r:id="rId15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18162" y="4209649"/>
                        <a:ext cx="781534" cy="51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595333" y="313538"/>
                <a:ext cx="2631298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|≤1</m:t>
                                  </m:r>
                                </m:e>
                              </m:mr>
                            </m: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,|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|≤1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33" y="313538"/>
                <a:ext cx="2631298" cy="7876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153383" y="1431527"/>
                <a:ext cx="19228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83" y="1431527"/>
                <a:ext cx="1922834" cy="400110"/>
              </a:xfrm>
              <a:prstGeom prst="rect">
                <a:avLst/>
              </a:prstGeom>
              <a:blipFill rotWithShape="0">
                <a:blip r:embed="rId18"/>
                <a:stretch>
                  <a:fillRect t="-124615" r="-30380" b="-19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785164" cy="487363"/>
          </a:xfrm>
        </p:spPr>
        <p:txBody>
          <a:bodyPr/>
          <a:lstStyle/>
          <a:p>
            <a:r>
              <a:rPr lang="zh-CN" altLang="en-US" dirty="0"/>
              <a:t>四皇后问题的解空间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3137" y="944563"/>
            <a:ext cx="8710863" cy="5684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/>
              <a:t>	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 smtClean="0"/>
              <a:t>向量                             </a:t>
            </a:r>
            <a:r>
              <a:rPr lang="zh-CN" altLang="en-US" sz="2400" dirty="0" smtClean="0"/>
              <a:t>表示皇后的布局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 smtClean="0"/>
              <a:t>分量    表示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行第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i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个皇后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列位置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 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个可能解，（</a:t>
            </a:r>
            <a:r>
              <a:rPr lang="en-US" altLang="zh-CN" sz="2400" dirty="0" smtClean="0"/>
              <a:t>2,4,1,3</a:t>
            </a:r>
            <a:r>
              <a:rPr lang="zh-CN" altLang="en-US" sz="2400" dirty="0" smtClean="0"/>
              <a:t>）是一个可行解（</a:t>
            </a:r>
            <a:r>
              <a:rPr lang="zh-CN" altLang="en-US" sz="2400" dirty="0" smtClean="0">
                <a:ea typeface="宋体" charset="0"/>
              </a:rPr>
              <a:t>图</a:t>
            </a:r>
            <a:r>
              <a:rPr lang="en-US" altLang="zh-CN" sz="2400" dirty="0"/>
              <a:t>c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 完全四叉树的所有叶子节点构成一个解空间，每个叶子节点就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 是一个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可能解</a:t>
            </a:r>
            <a:r>
              <a:rPr lang="zh-CN" altLang="en-US" sz="2400" dirty="0" smtClean="0"/>
              <a:t>，满足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要求</a:t>
            </a:r>
            <a:r>
              <a:rPr lang="zh-CN" altLang="en-US" sz="2400" dirty="0" smtClean="0"/>
              <a:t>的叶子节点就是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可行解</a:t>
            </a:r>
            <a:r>
              <a:rPr lang="zh-CN" altLang="en-US" sz="2400" b="1" dirty="0" smtClean="0"/>
              <a:t>。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57568"/>
              </p:ext>
            </p:extLst>
          </p:nvPr>
        </p:nvGraphicFramePr>
        <p:xfrm>
          <a:off x="772274" y="4081017"/>
          <a:ext cx="40386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图片" r:id="rId3" imgW="3218180" imgH="1400810" progId="Word.Picture.8">
                  <p:embed/>
                </p:oleObj>
              </mc:Choice>
              <mc:Fallback>
                <p:oleObj name="图片" r:id="rId3" imgW="3218180" imgH="1400810" progId="Word.Picture.8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274" y="4081017"/>
                        <a:ext cx="4038600" cy="175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86557"/>
              </p:ext>
            </p:extLst>
          </p:nvPr>
        </p:nvGraphicFramePr>
        <p:xfrm>
          <a:off x="5861985" y="4136043"/>
          <a:ext cx="1696125" cy="1474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图片" r:id="rId5" imgW="1390650" imgH="1210310" progId="Word.Picture.8">
                  <p:embed/>
                </p:oleObj>
              </mc:Choice>
              <mc:Fallback>
                <p:oleObj name="图片" r:id="rId5" imgW="1390650" imgH="1210310" progId="Word.Picture.8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1985" y="4136043"/>
                        <a:ext cx="1696125" cy="14748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203642" y="5866382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(2,4,3,1)</a:t>
            </a:r>
            <a:endParaRPr lang="zh-CN" altLang="en-US" dirty="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382454" y="5869131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(1,4,2,3)</a:t>
            </a:r>
            <a:endParaRPr lang="zh-CN" altLang="en-US" dirty="0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6375935" y="5891218"/>
            <a:ext cx="142842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(2,4,1,3)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48259"/>
              </p:ext>
            </p:extLst>
          </p:nvPr>
        </p:nvGraphicFramePr>
        <p:xfrm>
          <a:off x="1203642" y="1804455"/>
          <a:ext cx="306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3642" y="1804455"/>
                        <a:ext cx="306388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09472" y="5574605"/>
            <a:ext cx="9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03642" y="1408150"/>
                <a:ext cx="22409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42" y="1408150"/>
                <a:ext cx="2240934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122727" r="-26087" b="-19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689447" y="1423539"/>
                <a:ext cx="2041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={1,2,3,4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47" y="1423539"/>
                <a:ext cx="2041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26667" r="-25373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 dirty="0" err="1"/>
              <a:t>回溯法简介</a:t>
            </a:r>
            <a:endParaRPr sz="4400" dirty="0"/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1272"/>
            <a:ext cx="7772400" cy="44719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5755" lvl="0" indent="-325755" algn="just" defTabSz="868680">
              <a:buNone/>
              <a:defRPr sz="1800"/>
            </a:pPr>
            <a:r>
              <a:rPr lang="en-US" sz="3040" dirty="0" smtClean="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sz="3040" dirty="0" err="1" smtClean="0">
                <a:latin typeface="+mj-lt"/>
                <a:ea typeface="宋体"/>
                <a:cs typeface="宋体"/>
                <a:sym typeface="宋体"/>
              </a:rPr>
              <a:t>有</a:t>
            </a:r>
            <a:r>
              <a:rPr sz="3040" dirty="0" err="1">
                <a:latin typeface="+mj-lt"/>
              </a:rPr>
              <a:t>“</a:t>
            </a:r>
            <a:r>
              <a:rPr sz="3040" dirty="0" err="1">
                <a:latin typeface="+mj-lt"/>
                <a:ea typeface="宋体"/>
                <a:cs typeface="宋体"/>
                <a:sym typeface="宋体"/>
              </a:rPr>
              <a:t>通用解题法</a:t>
            </a:r>
            <a:r>
              <a:rPr sz="3040" dirty="0" err="1">
                <a:latin typeface="+mj-lt"/>
              </a:rPr>
              <a:t>”</a:t>
            </a:r>
            <a:r>
              <a:rPr sz="3040" dirty="0" err="1">
                <a:latin typeface="+mj-lt"/>
                <a:ea typeface="宋体"/>
                <a:cs typeface="宋体"/>
                <a:sym typeface="宋体"/>
              </a:rPr>
              <a:t>之称，将所有的解（问题的解空间）按照一定结构排列，再进行搜索</a:t>
            </a:r>
            <a:r>
              <a:rPr sz="3040" dirty="0">
                <a:latin typeface="+mj-lt"/>
                <a:ea typeface="宋体"/>
                <a:cs typeface="宋体"/>
                <a:sym typeface="宋体"/>
              </a:rPr>
              <a:t>。</a:t>
            </a:r>
          </a:p>
          <a:p>
            <a:pPr marL="705485" lvl="1" indent="-271145" defTabSz="868680">
              <a:spcBef>
                <a:spcPts val="600"/>
              </a:spcBef>
              <a:defRPr sz="1800"/>
            </a:pPr>
            <a:r>
              <a:rPr sz="2660" dirty="0" err="1" smtClean="0">
                <a:latin typeface="+mj-lt"/>
                <a:ea typeface="宋体"/>
                <a:cs typeface="宋体"/>
                <a:sym typeface="宋体"/>
              </a:rPr>
              <a:t>一般解空间构造成为树状结构</a:t>
            </a:r>
            <a:r>
              <a:rPr sz="2660" dirty="0" err="1">
                <a:latin typeface="+mj-lt"/>
                <a:ea typeface="宋体"/>
                <a:cs typeface="宋体"/>
                <a:sym typeface="宋体"/>
              </a:rPr>
              <a:t>，</a:t>
            </a:r>
            <a:r>
              <a:rPr sz="2660" dirty="0" err="1" smtClean="0">
                <a:latin typeface="+mj-lt"/>
                <a:ea typeface="宋体"/>
                <a:cs typeface="宋体"/>
                <a:sym typeface="宋体"/>
              </a:rPr>
              <a:t>用</a:t>
            </a:r>
            <a:r>
              <a:rPr sz="2660" b="1" dirty="0" err="1" smtClean="0">
                <a:solidFill>
                  <a:srgbClr val="FF0000"/>
                </a:solidFill>
                <a:latin typeface="+mj-lt"/>
                <a:ea typeface="宋体"/>
                <a:cs typeface="宋体"/>
                <a:sym typeface="宋体"/>
              </a:rPr>
              <a:t>深度优先</a:t>
            </a:r>
            <a:r>
              <a:rPr sz="2660" dirty="0" err="1" smtClean="0">
                <a:latin typeface="+mj-lt"/>
                <a:ea typeface="宋体"/>
                <a:cs typeface="宋体"/>
                <a:sym typeface="宋体"/>
              </a:rPr>
              <a:t>的策略搜索</a:t>
            </a:r>
            <a:r>
              <a:rPr lang="zh-CN" altLang="en-US" sz="2660" dirty="0" smtClean="0">
                <a:latin typeface="+mj-lt"/>
                <a:ea typeface="宋体"/>
                <a:cs typeface="宋体"/>
                <a:sym typeface="宋体"/>
              </a:rPr>
              <a:t>；</a:t>
            </a:r>
            <a:endParaRPr sz="2660" dirty="0">
              <a:latin typeface="+mj-lt"/>
            </a:endParaRPr>
          </a:p>
          <a:p>
            <a:pPr marL="705485" lvl="1" indent="-271145" defTabSz="868680">
              <a:spcBef>
                <a:spcPts val="600"/>
              </a:spcBef>
              <a:defRPr sz="1800"/>
            </a:pPr>
            <a:r>
              <a:rPr sz="2660" dirty="0" err="1">
                <a:latin typeface="+mj-lt"/>
                <a:ea typeface="宋体"/>
                <a:cs typeface="宋体"/>
                <a:sym typeface="宋体"/>
              </a:rPr>
              <a:t>两种方式</a:t>
            </a:r>
            <a:r>
              <a:rPr sz="2660" dirty="0">
                <a:latin typeface="+mj-lt"/>
                <a:ea typeface="宋体"/>
                <a:cs typeface="宋体"/>
                <a:sym typeface="宋体"/>
              </a:rPr>
              <a:t>：</a:t>
            </a:r>
            <a:endParaRPr sz="2660" dirty="0">
              <a:latin typeface="+mj-lt"/>
            </a:endParaRPr>
          </a:p>
          <a:p>
            <a:pPr marL="1085850" lvl="2" indent="-217170" defTabSz="868680">
              <a:spcBef>
                <a:spcPts val="500"/>
              </a:spcBef>
              <a:defRPr sz="1800"/>
            </a:pPr>
            <a:r>
              <a:rPr sz="2280" dirty="0" err="1">
                <a:latin typeface="+mj-lt"/>
                <a:ea typeface="宋体"/>
                <a:cs typeface="宋体"/>
                <a:sym typeface="宋体"/>
              </a:rPr>
              <a:t>只需要一个解的话，</a:t>
            </a:r>
            <a:r>
              <a:rPr sz="2280" dirty="0" err="1" smtClean="0">
                <a:latin typeface="+mj-lt"/>
                <a:ea typeface="宋体"/>
                <a:cs typeface="宋体"/>
                <a:sym typeface="宋体"/>
              </a:rPr>
              <a:t>找到解就停止</a:t>
            </a:r>
            <a:r>
              <a:rPr lang="zh-CN" altLang="en-US" sz="2280" dirty="0" smtClean="0">
                <a:latin typeface="+mj-lt"/>
                <a:ea typeface="宋体"/>
                <a:cs typeface="宋体"/>
                <a:sym typeface="宋体"/>
              </a:rPr>
              <a:t>；</a:t>
            </a:r>
            <a:endParaRPr sz="2280" dirty="0">
              <a:latin typeface="+mj-lt"/>
            </a:endParaRPr>
          </a:p>
          <a:p>
            <a:pPr marL="1085850" lvl="2" indent="-217170" defTabSz="868680">
              <a:spcBef>
                <a:spcPts val="500"/>
              </a:spcBef>
              <a:defRPr sz="1800"/>
            </a:pPr>
            <a:r>
              <a:rPr sz="2280" dirty="0" err="1">
                <a:latin typeface="+mj-lt"/>
                <a:ea typeface="宋体"/>
                <a:cs typeface="宋体"/>
                <a:sym typeface="宋体"/>
              </a:rPr>
              <a:t>需要求所有解，则需做</a:t>
            </a:r>
            <a:r>
              <a:rPr sz="2280" dirty="0" err="1">
                <a:latin typeface="+mj-lt"/>
              </a:rPr>
              <a:t>“</a:t>
            </a:r>
            <a:r>
              <a:rPr sz="2280" dirty="0" err="1">
                <a:latin typeface="+mj-lt"/>
                <a:ea typeface="宋体"/>
                <a:cs typeface="宋体"/>
                <a:sym typeface="宋体"/>
              </a:rPr>
              <a:t>树的遍历</a:t>
            </a:r>
            <a:r>
              <a:rPr sz="2280" dirty="0" err="1">
                <a:latin typeface="+mj-lt"/>
              </a:rPr>
              <a:t>”</a:t>
            </a:r>
            <a:r>
              <a:rPr sz="2280" dirty="0" err="1">
                <a:latin typeface="+mj-lt"/>
                <a:ea typeface="宋体"/>
                <a:cs typeface="宋体"/>
                <a:sym typeface="宋体"/>
              </a:rPr>
              <a:t>找到所有解</a:t>
            </a:r>
            <a:r>
              <a:rPr sz="2280" dirty="0">
                <a:latin typeface="+mj-lt"/>
                <a:ea typeface="宋体"/>
                <a:cs typeface="宋体"/>
                <a:sym typeface="宋体"/>
              </a:rPr>
              <a:t>。</a:t>
            </a:r>
            <a:endParaRPr sz="2280" dirty="0">
              <a:latin typeface="+mj-lt"/>
            </a:endParaRPr>
          </a:p>
          <a:p>
            <a:pPr marL="705485" lvl="1" indent="-271145" defTabSz="868680">
              <a:spcBef>
                <a:spcPts val="600"/>
              </a:spcBef>
              <a:defRPr sz="1800"/>
            </a:pPr>
            <a:r>
              <a:rPr sz="2660" dirty="0" err="1">
                <a:latin typeface="+mj-lt"/>
                <a:ea typeface="宋体"/>
                <a:cs typeface="宋体"/>
                <a:sym typeface="宋体"/>
              </a:rPr>
              <a:t>通常用</a:t>
            </a:r>
            <a:r>
              <a:rPr sz="2660" b="1" dirty="0" err="1">
                <a:solidFill>
                  <a:srgbClr val="FF0000"/>
                </a:solidFill>
                <a:latin typeface="+mj-lt"/>
                <a:ea typeface="宋体"/>
                <a:cs typeface="宋体"/>
                <a:sym typeface="宋体"/>
              </a:rPr>
              <a:t>排除法</a:t>
            </a:r>
            <a:r>
              <a:rPr sz="2660" dirty="0" err="1">
                <a:latin typeface="+mj-lt"/>
                <a:ea typeface="宋体"/>
                <a:cs typeface="宋体"/>
                <a:sym typeface="宋体"/>
              </a:rPr>
              <a:t>，</a:t>
            </a:r>
            <a:r>
              <a:rPr sz="2660" dirty="0" err="1" smtClean="0">
                <a:latin typeface="+mj-lt"/>
                <a:ea typeface="宋体"/>
                <a:cs typeface="宋体"/>
                <a:sym typeface="宋体"/>
              </a:rPr>
              <a:t>减少搜索空间</a:t>
            </a:r>
            <a:r>
              <a:rPr lang="zh-CN" altLang="en-US" sz="2660" dirty="0">
                <a:latin typeface="+mj-lt"/>
                <a:ea typeface="宋体"/>
                <a:cs typeface="宋体"/>
                <a:sym typeface="宋体"/>
              </a:rPr>
              <a:t>。</a:t>
            </a:r>
            <a:endParaRPr sz="2660" dirty="0">
              <a:latin typeface="+mj-lt"/>
              <a:ea typeface="宋体"/>
              <a:cs typeface="宋体"/>
              <a:sym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23" y="4887370"/>
            <a:ext cx="2798749" cy="17733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in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</Template>
  <TotalTime>2002</TotalTime>
  <Words>1363</Words>
  <Application>Microsoft Office PowerPoint</Application>
  <PresentationFormat>全屏显示(4:3)</PresentationFormat>
  <Paragraphs>157</Paragraphs>
  <Slides>26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Helvetica Neue</vt:lpstr>
      <vt:lpstr>黑体</vt:lpstr>
      <vt:lpstr>楷体_GB2312</vt:lpstr>
      <vt:lpstr>宋体</vt:lpstr>
      <vt:lpstr>Arial</vt:lpstr>
      <vt:lpstr>Arial Black</vt:lpstr>
      <vt:lpstr>Cambria Math</vt:lpstr>
      <vt:lpstr>Symbol</vt:lpstr>
      <vt:lpstr>Times New Roman</vt:lpstr>
      <vt:lpstr>Wingdings</vt:lpstr>
      <vt:lpstr>original</vt:lpstr>
      <vt:lpstr>Equation</vt:lpstr>
      <vt:lpstr>图片</vt:lpstr>
      <vt:lpstr>公式</vt:lpstr>
      <vt:lpstr>Microsoft 公式 3.0</vt:lpstr>
      <vt:lpstr>回溯法</vt:lpstr>
      <vt:lpstr>主要内容</vt:lpstr>
      <vt:lpstr>N皇后问题</vt:lpstr>
      <vt:lpstr>求解过程图示</vt:lpstr>
      <vt:lpstr>PowerPoint 演示文稿</vt:lpstr>
      <vt:lpstr>主要内容</vt:lpstr>
      <vt:lpstr>PowerPoint 演示文稿</vt:lpstr>
      <vt:lpstr>四皇后问题的解空间</vt:lpstr>
      <vt:lpstr>回溯法简介</vt:lpstr>
      <vt:lpstr>PowerPoint 演示文稿</vt:lpstr>
      <vt:lpstr>状态空间树</vt:lpstr>
      <vt:lpstr>PowerPoint 演示文稿</vt:lpstr>
      <vt:lpstr>PowerPoint 演示文稿</vt:lpstr>
      <vt:lpstr>PowerPoint 演示文稿</vt:lpstr>
      <vt:lpstr>PowerPoint 演示文稿</vt:lpstr>
      <vt:lpstr>回溯法的哲学思想</vt:lpstr>
      <vt:lpstr>主要内容</vt:lpstr>
      <vt:lpstr>应用例子</vt:lpstr>
      <vt:lpstr>0-1背包问题</vt:lpstr>
      <vt:lpstr>分支限界（Branch-and-Bound）</vt:lpstr>
      <vt:lpstr>分支限界（Branch-and-Bound）</vt:lpstr>
      <vt:lpstr>0-1背包问题</vt:lpstr>
      <vt:lpstr>例子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回溯法</dc:title>
  <dc:creator>Galaxy</dc:creator>
  <cp:lastModifiedBy>Microsoft</cp:lastModifiedBy>
  <cp:revision>81</cp:revision>
  <dcterms:created xsi:type="dcterms:W3CDTF">2016-09-12T08:33:24Z</dcterms:created>
  <dcterms:modified xsi:type="dcterms:W3CDTF">2023-03-21T13:39:11Z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