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heme/theme2.xml" ContentType="application/vnd.openxmlformats-officedocument.them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heme/themeOverride1.xml" ContentType="application/vnd.openxmlformats-officedocument.themeOverr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.xml" ContentType="application/vnd.openxmlformats-officedocument.presentationml.notesSlide+xml"/>
  <Override PartName="/ppt/tags/tag115.xml" ContentType="application/vnd.openxmlformats-officedocument.presentationml.tags+xml"/>
  <Override PartName="/ppt/notesSlides/notesSlide2.xml" ContentType="application/vnd.openxmlformats-officedocument.presentationml.notesSlide+xml"/>
  <Override PartName="/ppt/tags/tag116.xml" ContentType="application/vnd.openxmlformats-officedocument.presentationml.tags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tags/tag117.xml" ContentType="application/vnd.openxmlformats-officedocument.presentationml.tags+xml"/>
  <Override PartName="/ppt/notesSlides/notesSlide4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5.xml" ContentType="application/vnd.openxmlformats-officedocument.presentationml.notesSlide+xml"/>
  <Override PartName="/ppt/tags/tag120.xml" ContentType="application/vnd.openxmlformats-officedocument.presentationml.tags+xml"/>
  <Override PartName="/ppt/notesSlides/notesSlide6.xml" ContentType="application/vnd.openxmlformats-officedocument.presentationml.notesSlide+xml"/>
  <Override PartName="/ppt/tags/tag121.xml" ContentType="application/vnd.openxmlformats-officedocument.presentationml.tags+xml"/>
  <Override PartName="/ppt/notesSlides/notesSlide7.xml" ContentType="application/vnd.openxmlformats-officedocument.presentationml.notesSlide+xml"/>
  <Override PartName="/ppt/tags/tag122.xml" ContentType="application/vnd.openxmlformats-officedocument.presentationml.tags+xml"/>
  <Override PartName="/ppt/notesSlides/notesSlide8.xml" ContentType="application/vnd.openxmlformats-officedocument.presentationml.notesSlide+xml"/>
  <Override PartName="/ppt/tags/tag123.xml" ContentType="application/vnd.openxmlformats-officedocument.presentationml.tags+xml"/>
  <Override PartName="/ppt/notesSlides/notesSlide9.xml" ContentType="application/vnd.openxmlformats-officedocument.presentationml.notesSlide+xml"/>
  <Override PartName="/ppt/tags/tag124.xml" ContentType="application/vnd.openxmlformats-officedocument.presentationml.tags+xml"/>
  <Override PartName="/ppt/notesSlides/notesSlide10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11.xml" ContentType="application/vnd.openxmlformats-officedocument.presentationml.notesSlide+xml"/>
  <Override PartName="/ppt/tags/tag127.xml" ContentType="application/vnd.openxmlformats-officedocument.presentationml.tags+xml"/>
  <Override PartName="/ppt/notesSlides/notesSlide12.xml" ContentType="application/vnd.openxmlformats-officedocument.presentationml.notesSlide+xml"/>
  <Override PartName="/ppt/tags/tag128.xml" ContentType="application/vnd.openxmlformats-officedocument.presentationml.tags+xml"/>
  <Override PartName="/ppt/notesSlides/notesSlide13.xml" ContentType="application/vnd.openxmlformats-officedocument.presentationml.notesSlide+xml"/>
  <Override PartName="/ppt/tags/tag129.xml" ContentType="application/vnd.openxmlformats-officedocument.presentationml.tags+xml"/>
  <Override PartName="/ppt/notesSlides/notesSlide14.xml" ContentType="application/vnd.openxmlformats-officedocument.presentationml.notesSlide+xml"/>
  <Override PartName="/ppt/tags/tag130.xml" ContentType="application/vnd.openxmlformats-officedocument.presentationml.tags+xml"/>
  <Override PartName="/ppt/notesSlides/notesSlide15.xml" ContentType="application/vnd.openxmlformats-officedocument.presentationml.notesSlide+xml"/>
  <Override PartName="/ppt/tags/tag131.xml" ContentType="application/vnd.openxmlformats-officedocument.presentationml.tags+xml"/>
  <Override PartName="/ppt/notesSlides/notesSlide16.xml" ContentType="application/vnd.openxmlformats-officedocument.presentationml.notesSlide+xml"/>
  <Override PartName="/ppt/tags/tag132.xml" ContentType="application/vnd.openxmlformats-officedocument.presentationml.tags+xml"/>
  <Override PartName="/ppt/notesSlides/notesSlide17.xml" ContentType="application/vnd.openxmlformats-officedocument.presentationml.notesSlide+xml"/>
  <Override PartName="/ppt/tags/tag133.xml" ContentType="application/vnd.openxmlformats-officedocument.presentationml.tags+xml"/>
  <Override PartName="/ppt/notesSlides/notesSlide18.xml" ContentType="application/vnd.openxmlformats-officedocument.presentationml.notesSlide+xml"/>
  <Override PartName="/ppt/tags/tag134.xml" ContentType="application/vnd.openxmlformats-officedocument.presentationml.tags+xml"/>
  <Override PartName="/ppt/notesSlides/notesSlide19.xml" ContentType="application/vnd.openxmlformats-officedocument.presentationml.notesSlide+xml"/>
  <Override PartName="/ppt/tags/tag135.xml" ContentType="application/vnd.openxmlformats-officedocument.presentationml.tags+xml"/>
  <Override PartName="/ppt/notesSlides/notesSlide20.xml" ContentType="application/vnd.openxmlformats-officedocument.presentationml.notesSlide+xml"/>
  <Override PartName="/ppt/tags/tag136.xml" ContentType="application/vnd.openxmlformats-officedocument.presentationml.tags+xml"/>
  <Override PartName="/ppt/notesSlides/notesSlide21.xml" ContentType="application/vnd.openxmlformats-officedocument.presentationml.notesSlide+xml"/>
  <Override PartName="/ppt/tags/tag137.xml" ContentType="application/vnd.openxmlformats-officedocument.presentationml.tags+xml"/>
  <Override PartName="/ppt/notesSlides/notesSlide22.xml" ContentType="application/vnd.openxmlformats-officedocument.presentationml.notesSlide+xml"/>
  <Override PartName="/ppt/tags/tag138.xml" ContentType="application/vnd.openxmlformats-officedocument.presentationml.tags+xml"/>
  <Override PartName="/ppt/notesSlides/notesSlide23.xml" ContentType="application/vnd.openxmlformats-officedocument.presentationml.notesSlide+xml"/>
  <Override PartName="/ppt/tags/tag139.xml" ContentType="application/vnd.openxmlformats-officedocument.presentationml.tags+xml"/>
  <Override PartName="/ppt/notesSlides/notesSlide24.xml" ContentType="application/vnd.openxmlformats-officedocument.presentationml.notesSlide+xml"/>
  <Override PartName="/ppt/tags/tag140.xml" ContentType="application/vnd.openxmlformats-officedocument.presentationml.tags+xml"/>
  <Override PartName="/ppt/notesSlides/notesSlide25.xml" ContentType="application/vnd.openxmlformats-officedocument.presentationml.notesSlide+xml"/>
  <Override PartName="/ppt/tags/tag141.xml" ContentType="application/vnd.openxmlformats-officedocument.presentationml.tags+xml"/>
  <Override PartName="/ppt/notesSlides/notesSlide26.xml" ContentType="application/vnd.openxmlformats-officedocument.presentationml.notesSlide+xml"/>
  <Override PartName="/ppt/tags/tag142.xml" ContentType="application/vnd.openxmlformats-officedocument.presentationml.tags+xml"/>
  <Override PartName="/ppt/notesSlides/notesSlide27.xml" ContentType="application/vnd.openxmlformats-officedocument.presentationml.notesSlide+xml"/>
  <Override PartName="/ppt/tags/tag143.xml" ContentType="application/vnd.openxmlformats-officedocument.presentationml.tags+xml"/>
  <Override PartName="/ppt/notesSlides/notesSlide28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notesSlides/notesSlide29.xml" ContentType="application/vnd.openxmlformats-officedocument.presentationml.notesSlide+xml"/>
  <Override PartName="/ppt/tags/tag146.xml" ContentType="application/vnd.openxmlformats-officedocument.presentationml.tags+xml"/>
  <Override PartName="/ppt/notesSlides/notesSlide30.xml" ContentType="application/vnd.openxmlformats-officedocument.presentationml.notesSlide+xml"/>
  <Override PartName="/ppt/tags/tag147.xml" ContentType="application/vnd.openxmlformats-officedocument.presentationml.tags+xml"/>
  <Override PartName="/ppt/notesSlides/notesSlide31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32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9" r:id="rId2"/>
    <p:sldId id="273" r:id="rId3"/>
    <p:sldId id="304" r:id="rId4"/>
    <p:sldId id="408" r:id="rId5"/>
    <p:sldId id="439" r:id="rId6"/>
    <p:sldId id="426" r:id="rId7"/>
    <p:sldId id="440" r:id="rId8"/>
    <p:sldId id="443" r:id="rId9"/>
    <p:sldId id="444" r:id="rId10"/>
    <p:sldId id="450" r:id="rId11"/>
    <p:sldId id="445" r:id="rId12"/>
    <p:sldId id="446" r:id="rId13"/>
    <p:sldId id="447" r:id="rId14"/>
    <p:sldId id="514" r:id="rId15"/>
    <p:sldId id="456" r:id="rId16"/>
    <p:sldId id="449" r:id="rId17"/>
    <p:sldId id="466" r:id="rId18"/>
    <p:sldId id="486" r:id="rId19"/>
    <p:sldId id="487" r:id="rId20"/>
    <p:sldId id="488" r:id="rId21"/>
    <p:sldId id="494" r:id="rId22"/>
    <p:sldId id="489" r:id="rId23"/>
    <p:sldId id="491" r:id="rId24"/>
    <p:sldId id="492" r:id="rId25"/>
    <p:sldId id="493" r:id="rId26"/>
    <p:sldId id="495" r:id="rId27"/>
    <p:sldId id="496" r:id="rId28"/>
    <p:sldId id="497" r:id="rId29"/>
    <p:sldId id="498" r:id="rId30"/>
    <p:sldId id="499" r:id="rId31"/>
    <p:sldId id="500" r:id="rId32"/>
    <p:sldId id="501" r:id="rId33"/>
    <p:sldId id="502" r:id="rId34"/>
    <p:sldId id="503" r:id="rId35"/>
    <p:sldId id="509" r:id="rId36"/>
    <p:sldId id="510" r:id="rId37"/>
    <p:sldId id="512" r:id="rId38"/>
    <p:sldId id="272" r:id="rId39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84">
          <p15:clr>
            <a:srgbClr val="A4A3A4"/>
          </p15:clr>
        </p15:guide>
        <p15:guide id="2" orient="horz" pos="222">
          <p15:clr>
            <a:srgbClr val="A4A3A4"/>
          </p15:clr>
        </p15:guide>
        <p15:guide id="3" orient="horz" pos="3972">
          <p15:clr>
            <a:srgbClr val="A4A3A4"/>
          </p15:clr>
        </p15:guide>
        <p15:guide id="4" pos="3969">
          <p15:clr>
            <a:srgbClr val="A4A3A4"/>
          </p15:clr>
        </p15:guide>
        <p15:guide id="5" pos="70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W" initials="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B5856-5146-4043-AE93-64F003B2A4A1}" v="2" dt="2025-04-01T13:02:48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303" autoAdjust="0"/>
  </p:normalViewPr>
  <p:slideViewPr>
    <p:cSldViewPr snapToGrid="0" snapToObjects="1">
      <p:cViewPr>
        <p:scale>
          <a:sx n="125" d="100"/>
          <a:sy n="125" d="100"/>
        </p:scale>
        <p:origin x="1482" y="570"/>
      </p:cViewPr>
      <p:guideLst>
        <p:guide orient="horz" pos="1984"/>
        <p:guide orient="horz" pos="222"/>
        <p:guide orient="horz" pos="3972"/>
        <p:guide pos="3969"/>
        <p:guide pos="7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D89B5856-5146-4043-AE93-64F003B2A4A1}"/>
    <pc:docChg chg="undo custSel modSld">
      <pc:chgData name="Wenjun Lee" userId="ba2d9a24ccc042b8" providerId="LiveId" clId="{D89B5856-5146-4043-AE93-64F003B2A4A1}" dt="2025-04-01T13:13:02.938" v="60" actId="1076"/>
      <pc:docMkLst>
        <pc:docMk/>
      </pc:docMkLst>
      <pc:sldChg chg="modSp mod">
        <pc:chgData name="Wenjun Lee" userId="ba2d9a24ccc042b8" providerId="LiveId" clId="{D89B5856-5146-4043-AE93-64F003B2A4A1}" dt="2025-04-01T08:58:16.833" v="0" actId="1076"/>
        <pc:sldMkLst>
          <pc:docMk/>
          <pc:sldMk cId="0" sldId="444"/>
        </pc:sldMkLst>
        <pc:spChg chg="mod">
          <ac:chgData name="Wenjun Lee" userId="ba2d9a24ccc042b8" providerId="LiveId" clId="{D89B5856-5146-4043-AE93-64F003B2A4A1}" dt="2025-04-01T08:58:16.833" v="0" actId="1076"/>
          <ac:spMkLst>
            <pc:docMk/>
            <pc:sldMk cId="0" sldId="444"/>
            <ac:spMk id="6" creationId="{00000000-0000-0000-0000-000000000000}"/>
          </ac:spMkLst>
        </pc:spChg>
      </pc:sldChg>
      <pc:sldChg chg="modSp mod">
        <pc:chgData name="Wenjun Lee" userId="ba2d9a24ccc042b8" providerId="LiveId" clId="{D89B5856-5146-4043-AE93-64F003B2A4A1}" dt="2025-04-01T11:03:50.912" v="2" actId="1076"/>
        <pc:sldMkLst>
          <pc:docMk/>
          <pc:sldMk cId="0" sldId="445"/>
        </pc:sldMkLst>
        <pc:cxnChg chg="mod">
          <ac:chgData name="Wenjun Lee" userId="ba2d9a24ccc042b8" providerId="LiveId" clId="{D89B5856-5146-4043-AE93-64F003B2A4A1}" dt="2025-04-01T11:03:50.912" v="2" actId="1076"/>
          <ac:cxnSpMkLst>
            <pc:docMk/>
            <pc:sldMk cId="0" sldId="445"/>
            <ac:cxnSpMk id="15" creationId="{00000000-0000-0000-0000-000000000000}"/>
          </ac:cxnSpMkLst>
        </pc:cxnChg>
      </pc:sldChg>
      <pc:sldChg chg="modSp mod">
        <pc:chgData name="Wenjun Lee" userId="ba2d9a24ccc042b8" providerId="LiveId" clId="{D89B5856-5146-4043-AE93-64F003B2A4A1}" dt="2025-04-01T13:01:17.959" v="3" actId="1076"/>
        <pc:sldMkLst>
          <pc:docMk/>
          <pc:sldMk cId="0" sldId="502"/>
        </pc:sldMkLst>
        <pc:spChg chg="mod">
          <ac:chgData name="Wenjun Lee" userId="ba2d9a24ccc042b8" providerId="LiveId" clId="{D89B5856-5146-4043-AE93-64F003B2A4A1}" dt="2025-04-01T13:01:17.959" v="3" actId="1076"/>
          <ac:spMkLst>
            <pc:docMk/>
            <pc:sldMk cId="0" sldId="502"/>
            <ac:spMk id="45" creationId="{00000000-0000-0000-0000-000000000000}"/>
          </ac:spMkLst>
        </pc:spChg>
      </pc:sldChg>
      <pc:sldChg chg="addSp modSp mod modAnim">
        <pc:chgData name="Wenjun Lee" userId="ba2d9a24ccc042b8" providerId="LiveId" clId="{D89B5856-5146-4043-AE93-64F003B2A4A1}" dt="2025-04-01T13:13:02.938" v="60" actId="1076"/>
        <pc:sldMkLst>
          <pc:docMk/>
          <pc:sldMk cId="0" sldId="514"/>
        </pc:sldMkLst>
        <pc:spChg chg="mod">
          <ac:chgData name="Wenjun Lee" userId="ba2d9a24ccc042b8" providerId="LiveId" clId="{D89B5856-5146-4043-AE93-64F003B2A4A1}" dt="2025-04-01T13:02:26.438" v="25" actId="1076"/>
          <ac:spMkLst>
            <pc:docMk/>
            <pc:sldMk cId="0" sldId="514"/>
            <ac:spMk id="2" creationId="{00000000-0000-0000-0000-000000000000}"/>
          </ac:spMkLst>
        </pc:spChg>
        <pc:spChg chg="mod ord">
          <ac:chgData name="Wenjun Lee" userId="ba2d9a24ccc042b8" providerId="LiveId" clId="{D89B5856-5146-4043-AE93-64F003B2A4A1}" dt="2025-04-01T13:11:18.150" v="52" actId="1076"/>
          <ac:spMkLst>
            <pc:docMk/>
            <pc:sldMk cId="0" sldId="514"/>
            <ac:spMk id="3" creationId="{00000000-0000-0000-0000-000000000000}"/>
          </ac:spMkLst>
        </pc:spChg>
        <pc:spChg chg="add mod ord">
          <ac:chgData name="Wenjun Lee" userId="ba2d9a24ccc042b8" providerId="LiveId" clId="{D89B5856-5146-4043-AE93-64F003B2A4A1}" dt="2025-04-01T13:01:47.124" v="8" actId="167"/>
          <ac:spMkLst>
            <pc:docMk/>
            <pc:sldMk cId="0" sldId="514"/>
            <ac:spMk id="10" creationId="{EDFD7EC1-F340-8034-05FA-3DC9F570FD45}"/>
          </ac:spMkLst>
        </pc:spChg>
        <pc:spChg chg="add mod">
          <ac:chgData name="Wenjun Lee" userId="ba2d9a24ccc042b8" providerId="LiveId" clId="{D89B5856-5146-4043-AE93-64F003B2A4A1}" dt="2025-04-01T13:01:32.803" v="5" actId="1076"/>
          <ac:spMkLst>
            <pc:docMk/>
            <pc:sldMk cId="0" sldId="514"/>
            <ac:spMk id="14" creationId="{D5BD8A58-C88A-5274-8619-DD2306E3FF20}"/>
          </ac:spMkLst>
        </pc:spChg>
        <pc:spChg chg="add mod">
          <ac:chgData name="Wenjun Lee" userId="ba2d9a24ccc042b8" providerId="LiveId" clId="{D89B5856-5146-4043-AE93-64F003B2A4A1}" dt="2025-04-01T13:01:32.803" v="5" actId="1076"/>
          <ac:spMkLst>
            <pc:docMk/>
            <pc:sldMk cId="0" sldId="514"/>
            <ac:spMk id="15" creationId="{006A3A40-C691-A117-1605-DBD5E9D1190A}"/>
          </ac:spMkLst>
        </pc:spChg>
        <pc:spChg chg="add mod">
          <ac:chgData name="Wenjun Lee" userId="ba2d9a24ccc042b8" providerId="LiveId" clId="{D89B5856-5146-4043-AE93-64F003B2A4A1}" dt="2025-04-01T13:13:02.938" v="60" actId="1076"/>
          <ac:spMkLst>
            <pc:docMk/>
            <pc:sldMk cId="0" sldId="514"/>
            <ac:spMk id="21" creationId="{CDF65B5C-9859-2465-41A7-ED611B880969}"/>
          </ac:spMkLst>
        </pc:spChg>
        <pc:spChg chg="mod ord">
          <ac:chgData name="Wenjun Lee" userId="ba2d9a24ccc042b8" providerId="LiveId" clId="{D89B5856-5146-4043-AE93-64F003B2A4A1}" dt="2025-04-01T13:13:02.938" v="60" actId="1076"/>
          <ac:spMkLst>
            <pc:docMk/>
            <pc:sldMk cId="0" sldId="514"/>
            <ac:spMk id="47" creationId="{00000000-0000-0000-0000-000000000000}"/>
          </ac:spMkLst>
        </pc:spChg>
        <pc:spChg chg="mod">
          <ac:chgData name="Wenjun Lee" userId="ba2d9a24ccc042b8" providerId="LiveId" clId="{D89B5856-5146-4043-AE93-64F003B2A4A1}" dt="2025-04-01T13:11:05.356" v="48" actId="1076"/>
          <ac:spMkLst>
            <pc:docMk/>
            <pc:sldMk cId="0" sldId="514"/>
            <ac:spMk id="68" creationId="{00000000-0000-0000-0000-000000000000}"/>
          </ac:spMkLst>
        </pc:spChg>
        <pc:spChg chg="mod">
          <ac:chgData name="Wenjun Lee" userId="ba2d9a24ccc042b8" providerId="LiveId" clId="{D89B5856-5146-4043-AE93-64F003B2A4A1}" dt="2025-04-01T13:02:13.146" v="17" actId="1076"/>
          <ac:spMkLst>
            <pc:docMk/>
            <pc:sldMk cId="0" sldId="514"/>
            <ac:spMk id="73" creationId="{00000000-0000-0000-0000-000000000000}"/>
          </ac:spMkLst>
        </pc:spChg>
        <pc:cxnChg chg="mod">
          <ac:chgData name="Wenjun Lee" userId="ba2d9a24ccc042b8" providerId="LiveId" clId="{D89B5856-5146-4043-AE93-64F003B2A4A1}" dt="2025-04-01T13:02:38.090" v="29" actId="1076"/>
          <ac:cxnSpMkLst>
            <pc:docMk/>
            <pc:sldMk cId="0" sldId="514"/>
            <ac:cxnSpMk id="4" creationId="{00000000-0000-0000-0000-000000000000}"/>
          </ac:cxnSpMkLst>
        </pc:cxnChg>
        <pc:cxnChg chg="mod">
          <ac:chgData name="Wenjun Lee" userId="ba2d9a24ccc042b8" providerId="LiveId" clId="{D89B5856-5146-4043-AE93-64F003B2A4A1}" dt="2025-04-01T13:02:40.285" v="30" actId="1076"/>
          <ac:cxnSpMkLst>
            <pc:docMk/>
            <pc:sldMk cId="0" sldId="514"/>
            <ac:cxnSpMk id="5" creationId="{00000000-0000-0000-0000-000000000000}"/>
          </ac:cxnSpMkLst>
        </pc:cxnChg>
        <pc:cxnChg chg="mod">
          <ac:chgData name="Wenjun Lee" userId="ba2d9a24ccc042b8" providerId="LiveId" clId="{D89B5856-5146-4043-AE93-64F003B2A4A1}" dt="2025-04-01T13:11:25.423" v="55" actId="1076"/>
          <ac:cxnSpMkLst>
            <pc:docMk/>
            <pc:sldMk cId="0" sldId="514"/>
            <ac:cxnSpMk id="6" creationId="{00000000-0000-0000-0000-000000000000}"/>
          </ac:cxnSpMkLst>
        </pc:cxnChg>
        <pc:cxnChg chg="mod">
          <ac:chgData name="Wenjun Lee" userId="ba2d9a24ccc042b8" providerId="LiveId" clId="{D89B5856-5146-4043-AE93-64F003B2A4A1}" dt="2025-04-01T13:11:18.150" v="52" actId="1076"/>
          <ac:cxnSpMkLst>
            <pc:docMk/>
            <pc:sldMk cId="0" sldId="514"/>
            <ac:cxnSpMk id="9" creationId="{00000000-0000-0000-0000-000000000000}"/>
          </ac:cxnSpMkLst>
        </pc:cxnChg>
        <pc:cxnChg chg="add mod">
          <ac:chgData name="Wenjun Lee" userId="ba2d9a24ccc042b8" providerId="LiveId" clId="{D89B5856-5146-4043-AE93-64F003B2A4A1}" dt="2025-04-01T13:02:36.067" v="28" actId="1076"/>
          <ac:cxnSpMkLst>
            <pc:docMk/>
            <pc:sldMk cId="0" sldId="514"/>
            <ac:cxnSpMk id="11" creationId="{49E7C565-1AFC-3DBA-C4E5-366A1CB67BD2}"/>
          </ac:cxnSpMkLst>
        </pc:cxnChg>
        <pc:cxnChg chg="add mod">
          <ac:chgData name="Wenjun Lee" userId="ba2d9a24ccc042b8" providerId="LiveId" clId="{D89B5856-5146-4043-AE93-64F003B2A4A1}" dt="2025-04-01T13:02:42.582" v="31" actId="1076"/>
          <ac:cxnSpMkLst>
            <pc:docMk/>
            <pc:sldMk cId="0" sldId="514"/>
            <ac:cxnSpMk id="12" creationId="{F5DAF8FA-3E1C-1A78-05FD-AEAC9A23E1F4}"/>
          </ac:cxnSpMkLst>
        </pc:cxnChg>
        <pc:cxnChg chg="add mod">
          <ac:chgData name="Wenjun Lee" userId="ba2d9a24ccc042b8" providerId="LiveId" clId="{D89B5856-5146-4043-AE93-64F003B2A4A1}" dt="2025-04-01T13:01:44.031" v="7" actId="1076"/>
          <ac:cxnSpMkLst>
            <pc:docMk/>
            <pc:sldMk cId="0" sldId="514"/>
            <ac:cxnSpMk id="13" creationId="{6654385C-53D8-FB14-BFE6-08D5B7ACB1B7}"/>
          </ac:cxnSpMkLst>
        </pc:cxnChg>
        <pc:cxnChg chg="add mod">
          <ac:chgData name="Wenjun Lee" userId="ba2d9a24ccc042b8" providerId="LiveId" clId="{D89B5856-5146-4043-AE93-64F003B2A4A1}" dt="2025-04-01T13:02:16.067" v="18" actId="14100"/>
          <ac:cxnSpMkLst>
            <pc:docMk/>
            <pc:sldMk cId="0" sldId="514"/>
            <ac:cxnSpMk id="16" creationId="{A4A29F90-5AB2-D077-1CE7-DD68233871F2}"/>
          </ac:cxnSpMkLst>
        </pc:cxnChg>
        <pc:cxnChg chg="mod">
          <ac:chgData name="Wenjun Lee" userId="ba2d9a24ccc042b8" providerId="LiveId" clId="{D89B5856-5146-4043-AE93-64F003B2A4A1}" dt="2025-04-01T13:13:02.938" v="60" actId="1076"/>
          <ac:cxnSpMkLst>
            <pc:docMk/>
            <pc:sldMk cId="0" sldId="514"/>
            <ac:cxnSpMk id="49" creationId="{00000000-0000-0000-0000-000000000000}"/>
          </ac:cxnSpMkLst>
        </pc:cxn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9T14:01:43.299" idx="2">
    <p:pos x="5" y="5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6B783-5FF8-4D90-8D0F-1E0774ABAB97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75CF-16FF-4CA4-A55F-DF04FD4150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5.jpe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../media/image6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7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6.xml"/><Relationship Id="rId9" Type="http://schemas.openxmlformats.org/officeDocument/2006/relationships/tags" Target="../tags/tag10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tags" Target="../tags/tag10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818783" y="2699344"/>
            <a:ext cx="6130657" cy="1194951"/>
          </a:xfrm>
        </p:spPr>
        <p:txBody>
          <a:bodyPr lIns="91440" tIns="45720" rIns="91440" bIns="45720" anchor="t" anchorCtr="0">
            <a:normAutofit/>
          </a:bodyPr>
          <a:lstStyle>
            <a:lvl1pPr algn="l">
              <a:defRPr sz="5400" spc="600" baseline="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818783" y="2257424"/>
            <a:ext cx="6130657" cy="353931"/>
          </a:xfrm>
        </p:spPr>
        <p:txBody>
          <a:bodyPr lIns="91440" tIns="45720" rIns="91440" bIns="45720" anchor="b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600" u="none" strike="noStrike" kern="1200" cap="none" spc="200" normalizeH="0" baseline="0">
                <a:solidFill>
                  <a:schemeClr val="accent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818783" y="5463545"/>
            <a:ext cx="4424363" cy="619125"/>
          </a:xfrm>
        </p:spPr>
        <p:txBody>
          <a:bodyPr lIns="91440" tIns="45720" rIns="91440" bIns="45720">
            <a:normAutofit/>
          </a:bodyPr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69882" y="2548901"/>
            <a:ext cx="10852237" cy="1760199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blipFill rotWithShape="1">
            <a:blip r:embed="rId9" cstate="email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blipFill rotWithShape="1">
            <a:blip r:embed="rId9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8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9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485700" y="3498850"/>
            <a:ext cx="7220600" cy="971550"/>
          </a:xfrm>
        </p:spPr>
        <p:txBody>
          <a:bodyPr lIns="91440" tIns="45720" rIns="91440" bIns="45720" anchor="t" anchorCtr="0">
            <a:normAutofit/>
          </a:bodyPr>
          <a:lstStyle>
            <a:lvl1pPr algn="ctr"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7.xml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3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6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1931" y="1532370"/>
            <a:ext cx="871728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dirty="0"/>
              <a:t>算法设计与分析</a:t>
            </a:r>
          </a:p>
          <a:p>
            <a:pPr algn="ctr"/>
            <a:r>
              <a:rPr lang="zh-CN" altLang="en-US" sz="4800" b="1" dirty="0"/>
              <a:t>实验二：分治法求最近点对问题</a:t>
            </a:r>
          </a:p>
        </p:txBody>
      </p:sp>
      <p:sp>
        <p:nvSpPr>
          <p:cNvPr id="5122" name="副标题 5122"/>
          <p:cNvSpPr>
            <a:spLocks noGrp="1"/>
          </p:cNvSpPr>
          <p:nvPr/>
        </p:nvSpPr>
        <p:spPr>
          <a:xfrm>
            <a:off x="4424045" y="3952240"/>
            <a:ext cx="4259580" cy="169862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91440" tIns="45720" rIns="91440" bIns="45720" anchor="t"/>
          <a:lstStyle>
            <a:lvl1pPr marL="85725" lvl="0" indent="-85725" algn="ctr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None/>
              <a:defRPr sz="20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1pPr>
            <a:lvl2pPr marL="85725" lvl="1" indent="-85725" algn="ctr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6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2pPr>
            <a:lvl3pPr marL="914400" lvl="2" indent="-9144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4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3pPr>
            <a:lvl4pPr marL="1371600" lvl="3" indent="-13716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4pPr>
            <a:lvl5pPr marL="1828800" lvl="4" indent="-1828800" algn="ctr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None/>
              <a:defRPr sz="1200" kern="1200">
                <a:solidFill>
                  <a:srgbClr val="873713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姓       名：沈晨玙</a:t>
            </a:r>
          </a:p>
          <a:p>
            <a:pPr indent="-342900" algn="l" eaLnBrk="1" hangingPunct="1">
              <a:buSzPct val="100000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专       业：计算机科学与技术</a:t>
            </a:r>
            <a:endParaRPr lang="zh-CN" altLang="en-US" sz="2400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indent="-342900" algn="l" eaLnBrk="1" hangingPunct="1">
              <a:buSzPct val="100000"/>
            </a:pPr>
            <a:r>
              <a: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指导老师：杨烜</a:t>
            </a: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  <a:p>
            <a:pPr indent="-342900" algn="l" eaLnBrk="1" hangingPunct="1">
              <a:buSzPct val="100000"/>
            </a:pPr>
            <a:endParaRPr lang="zh-CN" altLang="en-US" sz="900" kern="1200" dirty="0">
              <a:solidFill>
                <a:srgbClr val="873713"/>
              </a:solidFill>
              <a:latin typeface="+mn-lt"/>
              <a:ea typeface="幼圆" panose="02010509060101010101" pitchFamily="1" charset="-122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5485" y="205105"/>
            <a:ext cx="68148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方法</a:t>
            </a:r>
            <a:r>
              <a:rPr lang="en-US" altLang="zh-CN" sz="2400"/>
              <a:t>1</a:t>
            </a:r>
            <a:r>
              <a:rPr lang="zh-CN" altLang="en-US" sz="2400"/>
              <a:t>：暴力法</a:t>
            </a:r>
            <a:r>
              <a:rPr lang="en-US" altLang="zh-CN" sz="2400"/>
              <a:t>      </a:t>
            </a:r>
            <a:r>
              <a:rPr lang="zh-CN" altLang="en-US" sz="2400">
                <a:sym typeface="+mn-ea"/>
              </a:rPr>
              <a:t>时间复杂度O（nlogn)</a:t>
            </a:r>
          </a:p>
          <a:p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</p:txBody>
      </p:sp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2035" y="808355"/>
            <a:ext cx="5977255" cy="448373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4359910" y="5488305"/>
          <a:ext cx="7733665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1478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2037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3362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15485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：优化理论</a:t>
            </a:r>
          </a:p>
        </p:txBody>
      </p:sp>
      <p:sp>
        <p:nvSpPr>
          <p:cNvPr id="3" name="矩形 2"/>
          <p:cNvSpPr/>
          <p:nvPr/>
        </p:nvSpPr>
        <p:spPr>
          <a:xfrm>
            <a:off x="5962650" y="1229360"/>
            <a:ext cx="3261360" cy="4761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7593330" y="946150"/>
            <a:ext cx="0" cy="535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6960235" y="331724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36765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7816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0839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441055" y="51231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01878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8983980" y="3014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8018780" y="40252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cxnSpLocks/>
          </p:cNvCxnSpPr>
          <p:nvPr/>
        </p:nvCxnSpPr>
        <p:spPr>
          <a:xfrm flipH="1">
            <a:off x="5951855" y="338201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596265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 = 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/>
      <p:bldP spid="55" grpId="1"/>
      <p:bldP spid="3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951865" y="1049655"/>
            <a:ext cx="3261360" cy="47618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573020" y="946150"/>
            <a:ext cx="0" cy="5358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1939925" y="331724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47345" y="172466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157855" y="16243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688080" y="21964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420745" y="5105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9847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963670" y="29972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2998470" y="402526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5" idx="3"/>
          </p:cNvCxnSpPr>
          <p:nvPr/>
        </p:nvCxnSpPr>
        <p:spPr>
          <a:xfrm flipH="1">
            <a:off x="942340" y="338201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42340" y="354203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r = d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2955925" y="1442085"/>
            <a:ext cx="1236345" cy="4077970"/>
          </a:xfrm>
          <a:custGeom>
            <a:avLst/>
            <a:gdLst>
              <a:gd name="connisteX0" fmla="*/ 268127 w 1236068"/>
              <a:gd name="connsiteY0" fmla="*/ 53584 h 4077744"/>
              <a:gd name="connisteX1" fmla="*/ 29367 w 1236068"/>
              <a:gd name="connsiteY1" fmla="*/ 172964 h 4077744"/>
              <a:gd name="connisteX2" fmla="*/ 881537 w 1236068"/>
              <a:gd name="connsiteY2" fmla="*/ 1537579 h 4077744"/>
              <a:gd name="connisteX3" fmla="*/ 350042 w 1236068"/>
              <a:gd name="connsiteY3" fmla="*/ 3800084 h 4077744"/>
              <a:gd name="connisteX4" fmla="*/ 716437 w 1236068"/>
              <a:gd name="connsiteY4" fmla="*/ 3671814 h 4077744"/>
              <a:gd name="connisteX5" fmla="*/ 1220627 w 1236068"/>
              <a:gd name="connsiteY5" fmla="*/ 1436614 h 4077744"/>
              <a:gd name="connisteX6" fmla="*/ 203992 w 1236068"/>
              <a:gd name="connsiteY6" fmla="*/ 16754 h 407774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rect l="l" t="t" r="r" b="b"/>
            <a:pathLst>
              <a:path w="1236069" h="4077745">
                <a:moveTo>
                  <a:pt x="268128" y="53585"/>
                </a:moveTo>
                <a:cubicBezTo>
                  <a:pt x="203358" y="50410"/>
                  <a:pt x="-93187" y="-123580"/>
                  <a:pt x="29368" y="172965"/>
                </a:cubicBezTo>
                <a:cubicBezTo>
                  <a:pt x="151923" y="469510"/>
                  <a:pt x="817403" y="812410"/>
                  <a:pt x="881538" y="1537580"/>
                </a:cubicBezTo>
                <a:cubicBezTo>
                  <a:pt x="945673" y="2262750"/>
                  <a:pt x="383063" y="3373365"/>
                  <a:pt x="350043" y="3800085"/>
                </a:cubicBezTo>
                <a:cubicBezTo>
                  <a:pt x="317023" y="4226805"/>
                  <a:pt x="542448" y="4144255"/>
                  <a:pt x="716438" y="3671815"/>
                </a:cubicBezTo>
                <a:cubicBezTo>
                  <a:pt x="890428" y="3199375"/>
                  <a:pt x="1322863" y="2167500"/>
                  <a:pt x="1220628" y="1436615"/>
                </a:cubicBezTo>
                <a:cubicBezTo>
                  <a:pt x="1118393" y="705730"/>
                  <a:pt x="417353" y="256150"/>
                  <a:pt x="203993" y="167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08705" y="1568450"/>
            <a:ext cx="1703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无效点</a:t>
            </a:r>
          </a:p>
        </p:txBody>
      </p:sp>
      <p:sp>
        <p:nvSpPr>
          <p:cNvPr id="21" name="椭圆 20"/>
          <p:cNvSpPr/>
          <p:nvPr/>
        </p:nvSpPr>
        <p:spPr>
          <a:xfrm>
            <a:off x="8271510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678930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stCxn id="21" idx="3"/>
          </p:cNvCxnSpPr>
          <p:nvPr/>
        </p:nvCxnSpPr>
        <p:spPr>
          <a:xfrm flipH="1">
            <a:off x="7273925" y="3519170"/>
            <a:ext cx="1008380" cy="1337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8309610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255635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8232775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246745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668135" y="21844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82105" y="3454400"/>
            <a:ext cx="3261360" cy="3261360"/>
          </a:xfrm>
          <a:prstGeom prst="ellipse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637395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664065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/>
          <p:cNvCxnSpPr/>
          <p:nvPr/>
        </p:nvCxnSpPr>
        <p:spPr>
          <a:xfrm>
            <a:off x="3036570" y="3157855"/>
            <a:ext cx="0" cy="93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3157855" y="3317240"/>
            <a:ext cx="9829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</a:rPr>
              <a:t>dis &gt; d</a:t>
            </a:r>
          </a:p>
        </p:txBody>
      </p:sp>
      <p:cxnSp>
        <p:nvCxnSpPr>
          <p:cNvPr id="38" name="直接连接符 37"/>
          <p:cNvCxnSpPr>
            <a:endCxn id="31" idx="0"/>
          </p:cNvCxnSpPr>
          <p:nvPr/>
        </p:nvCxnSpPr>
        <p:spPr>
          <a:xfrm flipH="1">
            <a:off x="8312785" y="191516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8312150" y="3518535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8368665" y="1896110"/>
            <a:ext cx="1287780" cy="72009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8312785" y="2663190"/>
            <a:ext cx="1324610" cy="79121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8313420" y="3454400"/>
            <a:ext cx="1416685" cy="879475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8378825" y="4333875"/>
            <a:ext cx="1351280" cy="7899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9730105" y="2705100"/>
            <a:ext cx="635" cy="1539240"/>
          </a:xfrm>
          <a:prstGeom prst="line">
            <a:avLst/>
          </a:prstGeom>
          <a:ln w="98425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/>
      <p:bldP spid="16" grpId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6" grpId="0"/>
      <p:bldP spid="3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8547100" y="1147445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21" name="椭圆 20"/>
          <p:cNvSpPr/>
          <p:nvPr/>
        </p:nvSpPr>
        <p:spPr>
          <a:xfrm>
            <a:off x="2179955" y="34544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87375" y="1861820"/>
            <a:ext cx="3261360" cy="3261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22" idx="0"/>
            <a:endCxn id="22" idx="4"/>
          </p:cNvCxnSpPr>
          <p:nvPr/>
        </p:nvCxnSpPr>
        <p:spPr>
          <a:xfrm>
            <a:off x="2218055" y="1861820"/>
            <a:ext cx="0" cy="326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2164080" y="17830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1220" y="340868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2155190" y="50577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545840" y="259715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572510" y="420179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/>
          <p:nvPr/>
        </p:nvCxnSpPr>
        <p:spPr>
          <a:xfrm flipH="1">
            <a:off x="2221230" y="189611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2220595" y="3518535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6" idx="5"/>
            <a:endCxn id="32" idx="1"/>
          </p:cNvCxnSpPr>
          <p:nvPr/>
        </p:nvCxnSpPr>
        <p:spPr>
          <a:xfrm>
            <a:off x="2277110" y="1896110"/>
            <a:ext cx="1287780" cy="72009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32" idx="2"/>
            <a:endCxn id="31" idx="0"/>
          </p:cNvCxnSpPr>
          <p:nvPr/>
        </p:nvCxnSpPr>
        <p:spPr>
          <a:xfrm flipH="1">
            <a:off x="2221230" y="2663190"/>
            <a:ext cx="1324610" cy="79121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endCxn id="33" idx="4"/>
          </p:cNvCxnSpPr>
          <p:nvPr/>
        </p:nvCxnSpPr>
        <p:spPr>
          <a:xfrm>
            <a:off x="2221865" y="3454400"/>
            <a:ext cx="1416685" cy="879475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28" idx="6"/>
          </p:cNvCxnSpPr>
          <p:nvPr/>
        </p:nvCxnSpPr>
        <p:spPr>
          <a:xfrm flipH="1">
            <a:off x="2287270" y="4333875"/>
            <a:ext cx="1351280" cy="7899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 flipH="1">
            <a:off x="3638550" y="2705100"/>
            <a:ext cx="635" cy="1539240"/>
          </a:xfrm>
          <a:prstGeom prst="line">
            <a:avLst/>
          </a:prstGeom>
          <a:ln w="63500" cmpd="sng">
            <a:solidFill>
              <a:srgbClr val="E73A1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849249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6201410" y="1147445"/>
            <a:ext cx="4690110" cy="4690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8546465" y="1147445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847788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847598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849249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1081976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82040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1081151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8" grpId="1" animBg="1"/>
      <p:bldP spid="21" grpId="0" animBg="1"/>
      <p:bldP spid="21" grpId="1" animBg="1"/>
      <p:bldP spid="22" grpId="0" animBg="1"/>
      <p:bldP spid="22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2" grpId="0" animBg="1"/>
      <p:bldP spid="32" grpId="1" animBg="1"/>
      <p:bldP spid="33" grpId="0" animBg="1"/>
      <p:bldP spid="33" grpId="1" animBg="1"/>
      <p:bldP spid="46" grpId="0" animBg="1"/>
      <p:bldP spid="46" grpId="1" animBg="1"/>
      <p:bldP spid="47" grpId="0" animBg="1"/>
      <p:bldP spid="47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69436" y="1143000"/>
            <a:ext cx="234743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FD7EC1-F340-8034-05FA-3DC9F570FD45}"/>
              </a:ext>
            </a:extLst>
          </p:cNvPr>
          <p:cNvSpPr/>
          <p:nvPr/>
        </p:nvSpPr>
        <p:spPr>
          <a:xfrm>
            <a:off x="2925128" y="1159827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2933385" y="1151096"/>
            <a:ext cx="2345055" cy="4690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84177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895600" y="3345815"/>
            <a:ext cx="108585" cy="108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cxnSpLocks/>
            <a:stCxn id="47" idx="0"/>
            <a:endCxn id="47" idx="4"/>
          </p:cNvCxnSpPr>
          <p:nvPr/>
        </p:nvCxnSpPr>
        <p:spPr>
          <a:xfrm>
            <a:off x="2899967" y="1123314"/>
            <a:ext cx="0" cy="4690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880995" y="1076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879090" y="333438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895600" y="576643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222875" y="105727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248593" y="3373119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5214620" y="5757545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943860" y="2738437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542925" y="436435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>
            <a:off x="1604727" y="1143000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7171690" y="155956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2/3 d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69910" y="815340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1/2 d</a:t>
            </a:r>
          </a:p>
        </p:txBody>
      </p:sp>
      <p:cxnSp>
        <p:nvCxnSpPr>
          <p:cNvPr id="9" name="直接连接符 8"/>
          <p:cNvCxnSpPr>
            <a:cxnSpLocks/>
            <a:stCxn id="3" idx="0"/>
          </p:cNvCxnSpPr>
          <p:nvPr/>
        </p:nvCxnSpPr>
        <p:spPr>
          <a:xfrm flipH="1">
            <a:off x="592136" y="1143000"/>
            <a:ext cx="1151018" cy="156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9E7C565-1AFC-3DBA-C4E5-366A1CB67BD2}"/>
              </a:ext>
            </a:extLst>
          </p:cNvPr>
          <p:cNvCxnSpPr/>
          <p:nvPr/>
        </p:nvCxnSpPr>
        <p:spPr>
          <a:xfrm>
            <a:off x="580073" y="2747327"/>
            <a:ext cx="23450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DAF8FA-3E1C-1A78-05FD-AEAC9A23E1F4}"/>
              </a:ext>
            </a:extLst>
          </p:cNvPr>
          <p:cNvCxnSpPr/>
          <p:nvPr/>
        </p:nvCxnSpPr>
        <p:spPr>
          <a:xfrm>
            <a:off x="2943860" y="4364355"/>
            <a:ext cx="233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54385C-53D8-FB14-BFE6-08D5B7ACB1B7}"/>
              </a:ext>
            </a:extLst>
          </p:cNvPr>
          <p:cNvCxnSpPr>
            <a:stCxn id="10" idx="0"/>
          </p:cNvCxnSpPr>
          <p:nvPr/>
        </p:nvCxnSpPr>
        <p:spPr>
          <a:xfrm>
            <a:off x="4097973" y="1159827"/>
            <a:ext cx="0" cy="4654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D5BD8A58-C88A-5274-8619-DD2306E3FF20}"/>
              </a:ext>
            </a:extLst>
          </p:cNvPr>
          <p:cNvSpPr txBox="1"/>
          <p:nvPr/>
        </p:nvSpPr>
        <p:spPr>
          <a:xfrm>
            <a:off x="9496425" y="1552575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2/3 d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6A3A40-C691-A117-1605-DBD5E9D1190A}"/>
              </a:ext>
            </a:extLst>
          </p:cNvPr>
          <p:cNvSpPr txBox="1"/>
          <p:nvPr/>
        </p:nvSpPr>
        <p:spPr>
          <a:xfrm>
            <a:off x="10494645" y="808355"/>
            <a:ext cx="897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1/2 d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4A29F90-5AB2-D077-1CE7-DD68233871F2}"/>
              </a:ext>
            </a:extLst>
          </p:cNvPr>
          <p:cNvCxnSpPr>
            <a:cxnSpLocks/>
          </p:cNvCxnSpPr>
          <p:nvPr/>
        </p:nvCxnSpPr>
        <p:spPr>
          <a:xfrm flipH="1">
            <a:off x="2945448" y="1279525"/>
            <a:ext cx="1098547" cy="144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/>
          <p:cNvSpPr/>
          <p:nvPr/>
        </p:nvSpPr>
        <p:spPr>
          <a:xfrm>
            <a:off x="541973" y="1123314"/>
            <a:ext cx="4715987" cy="469011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CDF65B5C-9859-2465-41A7-ED611B880969}"/>
              </a:ext>
            </a:extLst>
          </p:cNvPr>
          <p:cNvSpPr/>
          <p:nvPr/>
        </p:nvSpPr>
        <p:spPr>
          <a:xfrm>
            <a:off x="2836388" y="3336289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  <p:bldP spid="10" grpId="0" bldLvl="0" animBg="1"/>
      <p:bldP spid="10" grpId="1" animBg="1"/>
      <p:bldP spid="68" grpId="0" bldLvl="0" animBg="1"/>
      <p:bldP spid="68" grpId="1" animBg="1"/>
      <p:bldP spid="46" grpId="0" bldLvl="0" animBg="1"/>
      <p:bldP spid="46" grpId="1" animBg="1"/>
      <p:bldP spid="69" grpId="0" bldLvl="0" animBg="1"/>
      <p:bldP spid="69" grpId="1" animBg="1"/>
      <p:bldP spid="70" grpId="0" bldLvl="0" animBg="1"/>
      <p:bldP spid="70" grpId="1" animBg="1"/>
      <p:bldP spid="71" grpId="0" bldLvl="0" animBg="1"/>
      <p:bldP spid="71" grpId="1" animBg="1"/>
      <p:bldP spid="72" grpId="0" bldLvl="0" animBg="1"/>
      <p:bldP spid="72" grpId="1" animBg="1"/>
      <p:bldP spid="73" grpId="0" bldLvl="0" animBg="1"/>
      <p:bldP spid="73" grpId="1" animBg="1"/>
      <p:bldP spid="74" grpId="0" bldLvl="0" animBg="1"/>
      <p:bldP spid="74" grpId="1" animBg="1"/>
      <p:bldP spid="47" grpId="0" bldLvl="0" animBg="1"/>
      <p:bldP spid="47" grpId="1" animBg="1"/>
      <p:bldP spid="21" grpId="0" bldLvl="0" animBg="1"/>
      <p:bldP spid="2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15485" y="388620"/>
                <a:ext cx="6814820" cy="5403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方法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：分治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多躺查询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for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= 1 to </a:t>
                </a:r>
                <a:r>
                  <a:rPr lang="en-US" altLang="zh-CN" sz="2400" dirty="0" err="1"/>
                  <a:t>left.size</a:t>
                </a:r>
                <a:endParaRPr lang="en-US" altLang="zh-CN" sz="2400" dirty="0"/>
              </a:p>
              <a:p>
                <a:r>
                  <a:rPr lang="en-US" altLang="zh-CN" sz="2400" dirty="0"/>
                  <a:t>     for j = 1 to </a:t>
                </a:r>
                <a:r>
                  <a:rPr lang="en-US" altLang="zh-CN" sz="2400" dirty="0" err="1"/>
                  <a:t>right.size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en-US" altLang="zh-CN" sz="2400" dirty="0">
                    <a:sym typeface="+mn-ea"/>
                  </a:rPr>
                  <a:t>if right[j] </a:t>
                </a:r>
                <a:r>
                  <a:rPr lang="zh-CN" altLang="en-US" sz="2400" dirty="0">
                    <a:sym typeface="+mn-ea"/>
                  </a:rPr>
                  <a:t>在相应的矩形内</a:t>
                </a:r>
                <a:endParaRPr lang="en-US" altLang="zh-CN" sz="2400" dirty="0"/>
              </a:p>
              <a:p>
                <a:r>
                  <a:rPr lang="en-US" altLang="zh-CN" sz="2400" dirty="0">
                    <a:sym typeface="+mn-ea"/>
                  </a:rPr>
                  <a:t>                   for k = j to j + 6 and k &lt; </a:t>
                </a:r>
                <a:r>
                  <a:rPr lang="en-US" altLang="zh-CN" sz="2400" dirty="0" err="1">
                    <a:sym typeface="+mn-ea"/>
                  </a:rPr>
                  <a:t>right.size</a:t>
                </a:r>
                <a:endParaRPr lang="en-US" altLang="zh-CN" sz="2400" dirty="0">
                  <a:sym typeface="+mn-ea"/>
                </a:endParaRPr>
              </a:p>
              <a:p>
                <a:r>
                  <a:rPr lang="en-US" altLang="zh-CN" sz="2400" dirty="0">
                    <a:sym typeface="+mn-ea"/>
                  </a:rPr>
                  <a:t>	             </a:t>
                </a:r>
                <a:r>
                  <a:rPr lang="en-US" altLang="zh-CN" sz="2400" dirty="0" err="1">
                    <a:sym typeface="+mn-ea"/>
                  </a:rPr>
                  <a:t>ans</a:t>
                </a:r>
                <a:r>
                  <a:rPr lang="en-US" altLang="zh-CN" sz="2400" dirty="0">
                    <a:sym typeface="+mn-ea"/>
                  </a:rPr>
                  <a:t> = min(</a:t>
                </a:r>
                <a:r>
                  <a:rPr lang="en-US" altLang="zh-CN" sz="2400" dirty="0" err="1">
                    <a:sym typeface="+mn-ea"/>
                  </a:rPr>
                  <a:t>ans</a:t>
                </a:r>
                <a:r>
                  <a:rPr lang="en-US" altLang="zh-CN" sz="2400" dirty="0">
                    <a:sym typeface="+mn-ea"/>
                  </a:rPr>
                  <a:t>, dis(left[</a:t>
                </a:r>
                <a:r>
                  <a:rPr lang="en-US" altLang="zh-CN" sz="2400" dirty="0" err="1">
                    <a:sym typeface="+mn-ea"/>
                  </a:rPr>
                  <a:t>i</a:t>
                </a:r>
                <a:r>
                  <a:rPr lang="en-US" altLang="zh-CN" sz="2400" dirty="0">
                    <a:sym typeface="+mn-ea"/>
                  </a:rPr>
                  <a:t>], right[j]))</a:t>
                </a:r>
              </a:p>
              <a:p>
                <a:endParaRPr lang="en-US" altLang="zh-CN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递推公式</a:t>
                </a:r>
              </a:p>
              <a:p>
                <a:r>
                  <a:rPr lang="zh-CN" altLang="en-US" sz="2400" dirty="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总体时间复杂度O（nlogn)</a:t>
                </a:r>
              </a:p>
              <a:p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最坏情况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总体时间复杂度O（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ym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485" y="388620"/>
                <a:ext cx="6814820" cy="54032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矩形 67"/>
          <p:cNvSpPr/>
          <p:nvPr/>
        </p:nvSpPr>
        <p:spPr>
          <a:xfrm>
            <a:off x="2160270" y="1504950"/>
            <a:ext cx="2018030" cy="4037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46" name="椭圆 45"/>
          <p:cNvSpPr/>
          <p:nvPr/>
        </p:nvSpPr>
        <p:spPr>
          <a:xfrm>
            <a:off x="2105660" y="3383280"/>
            <a:ext cx="93980" cy="939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41605" y="1504950"/>
            <a:ext cx="4036695" cy="40366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/>
          <p:cNvCxnSpPr>
            <a:stCxn id="47" idx="0"/>
            <a:endCxn id="47" idx="4"/>
          </p:cNvCxnSpPr>
          <p:nvPr/>
        </p:nvCxnSpPr>
        <p:spPr>
          <a:xfrm>
            <a:off x="2160270" y="1504950"/>
            <a:ext cx="0" cy="4036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/>
          <p:cNvSpPr/>
          <p:nvPr/>
        </p:nvSpPr>
        <p:spPr>
          <a:xfrm>
            <a:off x="2103120" y="144399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2102485" y="337185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2103120" y="547243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4109085" y="142621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4046220" y="3362960"/>
            <a:ext cx="132080" cy="13208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109085" y="5463540"/>
            <a:ext cx="114300" cy="114300"/>
          </a:xfrm>
          <a:prstGeom prst="ellipse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068570" y="196215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：优化方法</a:t>
            </a:r>
            <a:r>
              <a:rPr lang="en-US" altLang="zh-CN" sz="2400"/>
              <a:t>1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retur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3335" y="849630"/>
            <a:ext cx="6036310" cy="4527550"/>
          </a:xfrm>
          <a:prstGeom prst="rect">
            <a:avLst/>
          </a:prstGeom>
        </p:spPr>
      </p:pic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370070" y="5544820"/>
          <a:ext cx="7733665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1181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1423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2467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2898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方法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1825" y="580072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00020" y="506031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82365" y="40570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cxnSp>
        <p:nvCxnSpPr>
          <p:cNvPr id="8" name="直接箭头连接符 7"/>
          <p:cNvCxnSpPr/>
          <p:nvPr/>
        </p:nvCxnSpPr>
        <p:spPr>
          <a:xfrm flipH="1" flipV="1">
            <a:off x="3041650" y="4591050"/>
            <a:ext cx="482600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505200" y="4385310"/>
            <a:ext cx="518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k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325"/>
            <a:ext cx="421386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ONE </a:t>
            </a:r>
            <a:r>
              <a:rPr lang="zh-CN" altLang="en-US" sz="3200" b="1" dirty="0"/>
              <a:t>开发背景</a:t>
            </a:r>
          </a:p>
        </p:txBody>
      </p:sp>
      <p:sp>
        <p:nvSpPr>
          <p:cNvPr id="3" name="椭圆 2"/>
          <p:cNvSpPr/>
          <p:nvPr/>
        </p:nvSpPr>
        <p:spPr>
          <a:xfrm>
            <a:off x="3949805" y="313315"/>
            <a:ext cx="130917" cy="1133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pic>
        <p:nvPicPr>
          <p:cNvPr id="7169" name="图片 6145" descr="office6\wpsassist\cache\53b24f42035f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960" y="426085"/>
            <a:ext cx="6030913" cy="575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内容占位符 6147"/>
          <p:cNvSpPr>
            <a:spLocks noGrp="1"/>
          </p:cNvSpPr>
          <p:nvPr/>
        </p:nvSpPr>
        <p:spPr>
          <a:xfrm>
            <a:off x="1362075" y="2357120"/>
            <a:ext cx="7652385" cy="3302000"/>
          </a:xfrm>
          <a:prstGeom prst="flowChartOr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/>
          <a:lstStyle>
            <a:lvl1pPr marL="342900" indent="-257175" algn="l" rtl="0" fontAlgn="base">
              <a:spcBef>
                <a:spcPts val="18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ebdings" panose="05030102010509060703" pitchFamily="18" charset="2"/>
              <a:buChar char="4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lvl="1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defRPr sz="1600" kern="1200">
                <a:solidFill>
                  <a:srgbClr val="5F5F5F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•"/>
              <a:defRPr sz="14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–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fontAlgn="base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kern="1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Font typeface="Webdings" panose="05030102010509060703" pitchFamily="18" charset="2"/>
              <a:buChar char="»"/>
              <a:defRPr sz="1200" b="0" i="0" u="none" kern="1200" baseline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 </a:t>
            </a: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程序代码：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C++</a:t>
            </a:r>
          </a:p>
          <a:p>
            <a:pPr marL="1905" indent="0" eaLnBrk="1" fontAlgn="base" hangingPunct="1"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344805" indent="-342900" algn="l" eaLnBrk="1" fontAlgn="base" hangingPunct="1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绘图工具：</a:t>
            </a:r>
            <a:r>
              <a:rPr lang="en-US" altLang="zh-CN" sz="2400" b="1" noProof="1">
                <a:solidFill>
                  <a:schemeClr val="tx1"/>
                </a:solidFill>
                <a:uFillTx/>
                <a:ea typeface="微软雅黑" panose="020B0503020204020204" charset="-122"/>
              </a:rPr>
              <a:t>Python Matplotlib</a:t>
            </a:r>
            <a:endParaRPr lang="zh-CN" altLang="en-US" sz="2400" b="1" noProof="1">
              <a:solidFill>
                <a:schemeClr val="tx1"/>
              </a:solidFill>
              <a:uFillTx/>
              <a:ea typeface="微软雅黑" panose="020B0503020204020204" charset="-122"/>
            </a:endParaRPr>
          </a:p>
          <a:p>
            <a:pPr marL="1905" indent="0" eaLnBrk="1" fontAlgn="base" hangingPunct="1">
              <a:buFont typeface="Wingdings" panose="05000000000000000000" pitchFamily="2" charset="2"/>
              <a:buNone/>
            </a:pPr>
            <a:endParaRPr lang="zh-CN" altLang="en-US" sz="2400" b="1" strike="noStrike" noProof="1">
              <a:solidFill>
                <a:schemeClr val="tx2"/>
              </a:solidFill>
              <a:uFillTx/>
              <a:ea typeface="微软雅黑" panose="020B0503020204020204" charset="-122"/>
              <a:sym typeface="+mn-ea"/>
            </a:endParaRPr>
          </a:p>
          <a:p>
            <a:pPr marL="1905" indent="82550" eaLnBrk="1" fontAlgn="base" hangingPunct="1">
              <a:buFont typeface="Wingdings" panose="05000000000000000000" pitchFamily="2" charset="2"/>
              <a:buChar char="Ø"/>
            </a:pPr>
            <a:endParaRPr lang="en-US" altLang="en-US" sz="2400" b="1" strike="noStrike" noProof="1"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781425" y="390525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270125" y="3164205"/>
            <a:ext cx="1654175" cy="2495550"/>
          </a:xfrm>
          <a:prstGeom prst="rect">
            <a:avLst/>
          </a:prstGeom>
          <a:noFill/>
          <a:ln w="69850" cmpd="sng">
            <a:solidFill>
              <a:srgbClr val="F23C00"/>
            </a:solidFill>
            <a:prstDash val="soli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807845" y="3164840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042035" y="423227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700020" y="521779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07055" y="339217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2265" y="258254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979420" y="439483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4353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710940" y="3905250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8165" y="322072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330" y="257746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152775" y="247840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775585" y="2298700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54965" y="257810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2041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方法</a:t>
            </a:r>
            <a:r>
              <a:rPr lang="en-US" altLang="zh-CN" sz="2400" dirty="0">
                <a:sym typeface="+mn-ea"/>
              </a:rPr>
              <a:t>2</a:t>
            </a:r>
            <a:r>
              <a:rPr lang="zh-CN" altLang="en-US" sz="2400" dirty="0">
                <a:sym typeface="+mn-ea"/>
              </a:rPr>
              <a:t>：优化方法</a:t>
            </a:r>
            <a:r>
              <a:rPr lang="en-US" altLang="zh-CN" sz="2400" dirty="0">
                <a:sym typeface="+mn-ea"/>
              </a:rPr>
              <a:t>2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j = 0</a:t>
            </a:r>
          </a:p>
          <a:p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 to </a:t>
            </a:r>
            <a:r>
              <a:rPr lang="en-US" altLang="zh-CN" sz="2400" dirty="0" err="1"/>
              <a:t>left.size</a:t>
            </a:r>
            <a:endParaRPr lang="en-US" altLang="zh-CN" sz="2400" dirty="0"/>
          </a:p>
          <a:p>
            <a:r>
              <a:rPr lang="en-US" altLang="zh-CN" sz="2400" dirty="0"/>
              <a:t>     while j &lt; </a:t>
            </a:r>
            <a:r>
              <a:rPr lang="en-US" altLang="zh-CN" sz="2400" dirty="0" err="1"/>
              <a:t>right.size</a:t>
            </a:r>
            <a:r>
              <a:rPr lang="en-US" altLang="zh-CN" sz="2400" dirty="0"/>
              <a:t> and right[j].y &lt; left[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].y - d</a:t>
            </a:r>
          </a:p>
          <a:p>
            <a:r>
              <a:rPr lang="en-US" altLang="zh-CN" sz="2400" dirty="0"/>
              <a:t>          j += 1</a:t>
            </a:r>
          </a:p>
          <a:p>
            <a:r>
              <a:rPr lang="en-US" altLang="zh-CN" sz="2400" dirty="0">
                <a:sym typeface="+mn-ea"/>
              </a:rPr>
              <a:t>     for k = j to j + 6 and right[k].y &lt; left[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].y + d</a:t>
            </a:r>
          </a:p>
          <a:p>
            <a:r>
              <a:rPr lang="en-US" altLang="zh-CN" sz="2400" dirty="0">
                <a:sym typeface="+mn-ea"/>
              </a:rPr>
              <a:t>          </a:t>
            </a:r>
            <a:r>
              <a:rPr lang="en-US" altLang="zh-CN" sz="2400" dirty="0" err="1">
                <a:sym typeface="+mn-ea"/>
              </a:rPr>
              <a:t>ans</a:t>
            </a:r>
            <a:r>
              <a:rPr lang="en-US" altLang="zh-CN" sz="2400" dirty="0">
                <a:sym typeface="+mn-ea"/>
              </a:rPr>
              <a:t> = min(</a:t>
            </a:r>
            <a:r>
              <a:rPr lang="en-US" altLang="zh-CN" sz="2400" dirty="0" err="1">
                <a:sym typeface="+mn-ea"/>
              </a:rPr>
              <a:t>ans</a:t>
            </a:r>
            <a:r>
              <a:rPr lang="en-US" altLang="zh-CN" sz="2400" dirty="0">
                <a:sym typeface="+mn-ea"/>
              </a:rPr>
              <a:t>, dis(left[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], right[j]))</a:t>
            </a:r>
          </a:p>
          <a:p>
            <a:endParaRPr lang="en-US" altLang="zh-CN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递推公式</a:t>
            </a:r>
          </a:p>
          <a:p>
            <a:r>
              <a:rPr lang="zh-CN" altLang="en-US" sz="2400" dirty="0">
                <a:sym typeface="+mn-ea"/>
              </a:rPr>
              <a:t>T(n) = 2T(n/2) + </a:t>
            </a:r>
            <a:r>
              <a:rPr lang="en-US" altLang="zh-CN" sz="2400" dirty="0">
                <a:sym typeface="+mn-ea"/>
              </a:rPr>
              <a:t>n</a:t>
            </a:r>
            <a:endParaRPr lang="zh-CN" altLang="en-US" sz="2400" dirty="0">
              <a:sym typeface="+mn-ea"/>
            </a:endParaRPr>
          </a:p>
          <a:p>
            <a:r>
              <a:rPr lang="zh-CN" altLang="en-US" sz="2400" dirty="0">
                <a:sym typeface="+mn-ea"/>
              </a:rPr>
              <a:t>总体时间复杂度O（nlogn)</a:t>
            </a:r>
          </a:p>
          <a:p>
            <a:endParaRPr lang="zh-CN" altLang="en-US" sz="2400" dirty="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151890" y="151447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363855" y="2577465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33928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98750" y="13963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2454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问题</a:t>
            </a:r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91845"/>
            <a:ext cx="770382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1. 对于平面上给定的N个点，给出所有点对的最短距离，即，输入是平面上的N个点，输出是N点中具有最短距离的两点。</a:t>
            </a:r>
          </a:p>
          <a:p>
            <a:endParaRPr lang="zh-CN" altLang="en-US" sz="2000"/>
          </a:p>
          <a:p>
            <a:r>
              <a:rPr lang="zh-CN" altLang="en-US" sz="2000"/>
              <a:t>2. 要求随机生成N个点的平面坐标，应用蛮力法编程计算出所有点对的最短距离。</a:t>
            </a:r>
          </a:p>
          <a:p>
            <a:endParaRPr lang="zh-CN" altLang="en-US" sz="2000"/>
          </a:p>
          <a:p>
            <a:r>
              <a:rPr lang="zh-CN" altLang="en-US" sz="2000"/>
              <a:t>3. 要求随机生成N个点的平面坐标，应用分治法编程计算出所有点对的最短距离。</a:t>
            </a:r>
          </a:p>
          <a:p>
            <a:endParaRPr lang="zh-CN" altLang="en-US" sz="2000"/>
          </a:p>
          <a:p>
            <a:r>
              <a:rPr lang="zh-CN" altLang="en-US" sz="2000"/>
              <a:t>4. 分别对N=100000—1000000，统计算法运行时间，比较理论效率与实测效率的差异，同时对蛮力法和分治法的算法效率进行分析和比较。</a:t>
            </a:r>
          </a:p>
          <a:p>
            <a:endParaRPr lang="zh-CN" altLang="en-US" sz="2000"/>
          </a:p>
          <a:p>
            <a:r>
              <a:rPr lang="zh-CN" altLang="en-US" sz="2000"/>
              <a:t>5. 如果能将算法执行过程利用图形界面输出，可获加分。</a:t>
            </a:r>
          </a:p>
        </p:txBody>
      </p:sp>
      <p:pic>
        <p:nvPicPr>
          <p:cNvPr id="32" name="图片 32" descr="C:/Users/HW/AppData/Local/Temp/kaimatting/20210406190602/output_aiMatting_20210406190605.pngoutput_aiMatting_202104061906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 rot="840000">
            <a:off x="8158480" y="3102610"/>
            <a:ext cx="3482340" cy="2013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99435" y="230695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258185" y="187007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77160" y="13963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j = 0</a:t>
            </a:r>
          </a:p>
          <a:p>
            <a:r>
              <a:rPr lang="en-US" altLang="zh-CN" sz="2400"/>
              <a:t>for i = 1 to left.size</a:t>
            </a:r>
          </a:p>
          <a:p>
            <a:r>
              <a:rPr lang="en-US" altLang="zh-CN" sz="2400"/>
              <a:t>     while j &lt; right.size and right[j].y &lt; left[i].y - d</a:t>
            </a:r>
          </a:p>
          <a:p>
            <a:r>
              <a:rPr lang="en-US" altLang="zh-CN" sz="2400"/>
              <a:t>          j += 1</a:t>
            </a:r>
          </a:p>
          <a:p>
            <a:r>
              <a:rPr lang="en-US" altLang="zh-CN" sz="2400">
                <a:sym typeface="+mn-ea"/>
              </a:rPr>
              <a:t>     for k = j to j + 6 and right[k].y &lt; left[i].y + d</a:t>
            </a:r>
          </a:p>
          <a:p>
            <a:r>
              <a:rPr lang="en-US" altLang="zh-CN" sz="2400">
                <a:sym typeface="+mn-ea"/>
              </a:rPr>
              <a:t>          ans = min(ans, dis(left[i], right[j]))</a:t>
            </a:r>
          </a:p>
          <a:p>
            <a:endParaRPr lang="en-US" altLang="zh-CN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递推公式</a:t>
            </a:r>
          </a:p>
          <a:p>
            <a:r>
              <a:rPr lang="zh-CN" altLang="en-US" sz="2400">
                <a:sym typeface="+mn-ea"/>
              </a:rPr>
              <a:t>T(n) = 2T(n/2) + </a:t>
            </a:r>
            <a:r>
              <a:rPr lang="en-US" altLang="zh-CN" sz="2400">
                <a:sym typeface="+mn-ea"/>
              </a:rPr>
              <a:t>n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总体时间复杂度O（nlogn)</a:t>
            </a:r>
          </a:p>
          <a:p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861502" y="5434012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506595" y="388620"/>
            <a:ext cx="681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方法</a:t>
            </a:r>
            <a:r>
              <a:rPr lang="en-US" altLang="zh-CN" sz="2400">
                <a:sym typeface="+mn-ea"/>
              </a:rPr>
              <a:t>2</a:t>
            </a:r>
            <a:r>
              <a:rPr lang="zh-CN" altLang="en-US" sz="2400">
                <a:sym typeface="+mn-ea"/>
              </a:rPr>
              <a:t>：优化方法</a:t>
            </a:r>
            <a:r>
              <a:rPr lang="en-US" altLang="zh-CN" sz="2400">
                <a:sym typeface="+mn-ea"/>
              </a:rPr>
              <a:t>2</a:t>
            </a:r>
            <a:endParaRPr lang="zh-CN" altLang="en-US" sz="2400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7720" y="921385"/>
            <a:ext cx="5610225" cy="420751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>
            <p:custDataLst>
              <p:tags r:id="rId2"/>
            </p:custDataLst>
          </p:nvPr>
        </p:nvGraphicFramePr>
        <p:xfrm>
          <a:off x="4171315" y="5464175"/>
          <a:ext cx="7733665" cy="93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5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单次排序时间（</a:t>
                      </a:r>
                      <a:r>
                        <a:rPr lang="en-US" altLang="zh-CN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1121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2332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2726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98035" y="1244600"/>
                <a:ext cx="5805805" cy="456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前提条件：左右区域内的点是依据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坐标进行排序的。</a:t>
                </a:r>
              </a:p>
              <a:p>
                <a:endParaRPr lang="zh-CN" altLang="en-US" dirty="0"/>
              </a:p>
              <a:p>
                <a:r>
                  <a:rPr lang="zh-CN" altLang="en-US" dirty="0"/>
                  <a:t>实际条件：</a:t>
                </a:r>
                <a:r>
                  <a:rPr lang="zh-CN" altLang="en-US" dirty="0">
                    <a:sym typeface="+mn-ea"/>
                  </a:rPr>
                  <a:t>左右区域内的点是依据</a:t>
                </a:r>
                <a:r>
                  <a:rPr lang="en-US" altLang="zh-CN" dirty="0">
                    <a:sym typeface="+mn-ea"/>
                  </a:rPr>
                  <a:t>x</a:t>
                </a:r>
                <a:r>
                  <a:rPr lang="zh-CN" altLang="en-US" dirty="0">
                    <a:sym typeface="+mn-ea"/>
                  </a:rPr>
                  <a:t>坐标进行排序的。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每次递归调用都需要执行对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坐标的排序。</a:t>
                </a:r>
              </a:p>
              <a:p>
                <a:endParaRPr lang="zh-CN" altLang="en-US" dirty="0"/>
              </a:p>
              <a:p>
                <a:r>
                  <a:rPr lang="zh-CN" altLang="en-US" dirty="0">
                    <a:sym typeface="+mn-ea"/>
                  </a:rPr>
                  <a:t>递推公式</a:t>
                </a:r>
              </a:p>
              <a:p>
                <a:r>
                  <a:rPr lang="zh-CN" altLang="en-US" dirty="0">
                    <a:sym typeface="+mn-ea"/>
                  </a:rPr>
                  <a:t>平均情况 T(n) = 2T(n/2) +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>
                        <a:latin typeface="Cambria Math" panose="02040503050406030204" charset="0"/>
                        <a:sym typeface="+mn-ea"/>
                      </a:rPr>
                      <m:t>𝑛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∙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√</m:t>
                        </m:r>
                        <m:r>
                          <a:rPr lang="zh-CN" altLang="en-US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zh-CN" dirty="0">
                    <a:sym typeface="+mn-ea"/>
                  </a:rPr>
                  <a:t> &lt; </a:t>
                </a:r>
                <a:r>
                  <a:rPr lang="zh-CN" altLang="en-US" dirty="0">
                    <a:sym typeface="+mn-ea"/>
                  </a:rPr>
                  <a:t>2T(n/2) +</a:t>
                </a:r>
                <a:r>
                  <a:rPr lang="en-US" altLang="zh-CN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sym typeface="+mn-ea"/>
                      </a:rPr>
                      <m:t>n</m:t>
                    </m:r>
                  </m:oMath>
                </a14:m>
                <a:endParaRPr lang="en-US" altLang="zh-CN" dirty="0">
                  <a:latin typeface="Cambria Math" panose="02040503050406030204" charset="0"/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dirty="0">
                  <a:sym typeface="+mn-ea"/>
                </a:endParaRPr>
              </a:p>
              <a:p>
                <a:endParaRPr lang="zh-CN" altLang="en-US" dirty="0"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最坏情况 T(n) = 2T(n/2) +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dirty="0">
                  <a:sym typeface="+mn-ea"/>
                </a:endParaRPr>
              </a:p>
              <a:p>
                <a:r>
                  <a:rPr lang="zh-CN" altLang="en-US" dirty="0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dirty="0">
                  <a:sym typeface="+mn-ea"/>
                </a:endParaRP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35" y="1244600"/>
                <a:ext cx="5805805" cy="456184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/>
              <p:cNvSpPr txBox="1"/>
              <p:nvPr/>
            </p:nvSpPr>
            <p:spPr>
              <a:xfrm>
                <a:off x="9706610" y="4631690"/>
                <a:ext cx="2183765" cy="1845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solidFill>
                      <a:srgbClr val="FF0000"/>
                    </a:solidFill>
                  </a:rPr>
                  <a:t>对于均匀分布的大型点集，预计位于该带中的点的个数是非常少的。事实上，容易论证平均只有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O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 sz="1400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 sz="1400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sz="1400">
                    <a:solidFill>
                      <a:srgbClr val="FF0000"/>
                    </a:solidFill>
                  </a:rPr>
                  <a:t>）个点是在这个带中的。</a:t>
                </a:r>
              </a:p>
              <a:p>
                <a:endParaRPr lang="zh-CN" altLang="en-US" sz="1400">
                  <a:solidFill>
                    <a:srgbClr val="FF0000"/>
                  </a:solidFill>
                </a:endParaRPr>
              </a:p>
              <a:p>
                <a:r>
                  <a:rPr lang="en-US" altLang="zh-CN" sz="1400">
                    <a:solidFill>
                      <a:srgbClr val="FF0000"/>
                    </a:solidFill>
                  </a:rPr>
                  <a:t>-----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《数据结构与算法分析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-C</a:t>
                </a:r>
                <a:r>
                  <a:rPr lang="zh-CN" altLang="en-US" sz="1400">
                    <a:solidFill>
                      <a:srgbClr val="FF0000"/>
                    </a:solidFill>
                  </a:rPr>
                  <a:t>语言描述》</a:t>
                </a:r>
                <a:r>
                  <a:rPr lang="en-US" altLang="zh-CN" sz="1400">
                    <a:solidFill>
                      <a:srgbClr val="FF0000"/>
                    </a:solidFill>
                  </a:rPr>
                  <a:t>P280</a:t>
                </a:r>
              </a:p>
            </p:txBody>
          </p:sp>
        </mc:Choice>
        <mc:Fallback xmlns=""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610" y="4631690"/>
                <a:ext cx="2183765" cy="1845310"/>
              </a:xfrm>
              <a:prstGeom prst="rect">
                <a:avLst/>
              </a:prstGeom>
              <a:blipFill rotWithShape="1">
                <a:blip r:embed="rId5"/>
                <a:stretch>
                  <a:fillRect r="-1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问题思考：</a:t>
            </a:r>
          </a:p>
        </p:txBody>
      </p:sp>
      <p:sp>
        <p:nvSpPr>
          <p:cNvPr id="35" name="矩形 34"/>
          <p:cNvSpPr/>
          <p:nvPr/>
        </p:nvSpPr>
        <p:spPr>
          <a:xfrm>
            <a:off x="657860" y="1209675"/>
            <a:ext cx="3224530" cy="50742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270125" y="744220"/>
            <a:ext cx="0" cy="5844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3524250" y="14909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543050" y="19646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547620" y="1566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880360" y="45561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12522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547620" y="5388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031490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182620" y="20402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623185" y="2469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107055" y="599567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955925" y="35629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635375" y="407543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581660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sp>
        <p:nvSpPr>
          <p:cNvPr id="7" name="矩形 6"/>
          <p:cNvSpPr/>
          <p:nvPr/>
        </p:nvSpPr>
        <p:spPr>
          <a:xfrm>
            <a:off x="1604010" y="755015"/>
            <a:ext cx="1654175" cy="2495550"/>
          </a:xfrm>
          <a:prstGeom prst="rect">
            <a:avLst/>
          </a:prstGeo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76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81990" y="1818640"/>
            <a:ext cx="765175" cy="368300"/>
            <a:chOff x="1641" y="6665"/>
            <a:chExt cx="1205" cy="580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2018" y="6938"/>
              <a:ext cx="829" cy="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1641" y="666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i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17215" y="2478405"/>
            <a:ext cx="981710" cy="368300"/>
            <a:chOff x="4995" y="9135"/>
            <a:chExt cx="1546" cy="580"/>
          </a:xfrm>
        </p:grpSpPr>
        <p:cxnSp>
          <p:nvCxnSpPr>
            <p:cNvPr id="11" name="直接箭头连接符 10"/>
            <p:cNvCxnSpPr>
              <a:endCxn id="51" idx="7"/>
            </p:cNvCxnSpPr>
            <p:nvPr/>
          </p:nvCxnSpPr>
          <p:spPr>
            <a:xfrm flipH="1" flipV="1">
              <a:off x="4995" y="945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5725" y="913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j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635375" y="1320165"/>
            <a:ext cx="981710" cy="368300"/>
            <a:chOff x="7503" y="8255"/>
            <a:chExt cx="1546" cy="580"/>
          </a:xfrm>
        </p:grpSpPr>
        <p:cxnSp>
          <p:nvCxnSpPr>
            <p:cNvPr id="8" name="直接箭头连接符 7"/>
            <p:cNvCxnSpPr/>
            <p:nvPr/>
          </p:nvCxnSpPr>
          <p:spPr>
            <a:xfrm flipH="1" flipV="1">
              <a:off x="7503" y="8579"/>
              <a:ext cx="760" cy="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233" y="8255"/>
              <a:ext cx="81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4598035" y="1244600"/>
                <a:ext cx="5805805" cy="4123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/>
                  <a:t>解决方案：</a:t>
                </a:r>
              </a:p>
              <a:p>
                <a:r>
                  <a:rPr lang="en-US" altLang="zh-CN" sz="1600">
                    <a:solidFill>
                      <a:srgbClr val="FF0000"/>
                    </a:solidFill>
                  </a:rPr>
                  <a:t>       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我们将保留两个表。一个按照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坐标排序，一个按照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坐标排序，成为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。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传递给左半部分递归调用，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Pr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传递给右半部分递归调用。一旦分割线已知，我们依序转到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，把每一个元素放入相应的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或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。容易看出，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Ql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和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Qr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将自动地按照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坐标排序。当递归调用返回时，我们扫描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表并删除其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x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坐标不在带内的所有的点。此时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Q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只含有带中的点，而这些点保证是按照它们的</a:t>
                </a:r>
                <a:r>
                  <a:rPr lang="en-US" altLang="zh-CN" sz="1600">
                    <a:solidFill>
                      <a:srgbClr val="FF0000"/>
                    </a:solidFill>
                  </a:rPr>
                  <a:t>y</a:t>
                </a:r>
                <a:r>
                  <a:rPr lang="zh-CN" altLang="en-US" sz="1600">
                    <a:solidFill>
                      <a:srgbClr val="FF0000"/>
                    </a:solidFill>
                  </a:rPr>
                  <a:t>坐标排序的。</a:t>
                </a:r>
              </a:p>
              <a:p>
                <a:r>
                  <a:rPr lang="en-US" altLang="zh-CN">
                    <a:solidFill>
                      <a:srgbClr val="FF0000"/>
                    </a:solidFill>
                    <a:sym typeface="+mn-ea"/>
                  </a:rPr>
                  <a:t>		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-----</a:t>
                </a:r>
                <a:r>
                  <a:rPr lang="zh-CN" altLang="en-US" sz="1400">
                    <a:solidFill>
                      <a:srgbClr val="FF0000"/>
                    </a:solidFill>
                    <a:sym typeface="+mn-ea"/>
                  </a:rPr>
                  <a:t>《数据结构与算法分析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-C</a:t>
                </a:r>
                <a:r>
                  <a:rPr lang="zh-CN" altLang="en-US" sz="1400">
                    <a:solidFill>
                      <a:srgbClr val="FF0000"/>
                    </a:solidFill>
                    <a:sym typeface="+mn-ea"/>
                  </a:rPr>
                  <a:t>语言描述》</a:t>
                </a:r>
                <a:r>
                  <a:rPr lang="en-US" altLang="zh-CN" sz="1400">
                    <a:solidFill>
                      <a:srgbClr val="FF0000"/>
                    </a:solidFill>
                    <a:sym typeface="+mn-ea"/>
                  </a:rPr>
                  <a:t>P281</a:t>
                </a:r>
                <a:endParaRPr lang="en-US" altLang="zh-CN" sz="1400">
                  <a:solidFill>
                    <a:srgbClr val="FF0000"/>
                  </a:solidFill>
                </a:endParaRPr>
              </a:p>
              <a:p>
                <a:endParaRPr lang="zh-CN" altLang="en-US"/>
              </a:p>
              <a:p>
                <a:r>
                  <a:rPr lang="zh-CN" altLang="en-US" sz="2000">
                    <a:sym typeface="+mn-ea"/>
                  </a:rPr>
                  <a:t>递推公式</a:t>
                </a:r>
              </a:p>
              <a:p>
                <a:r>
                  <a:rPr lang="zh-CN" altLang="en-US" sz="2000">
                    <a:sym typeface="+mn-ea"/>
                  </a:rPr>
                  <a:t>T(n) = 2T(n/2) +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endParaRPr lang="zh-CN" altLang="en-US" sz="2000">
                  <a:sym typeface="+mn-ea"/>
                </a:endParaRPr>
              </a:p>
              <a:p>
                <a:r>
                  <a:rPr lang="zh-CN" altLang="en-US" sz="2000">
                    <a:sym typeface="+mn-ea"/>
                  </a:rPr>
                  <a:t>总体时间复杂度O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𝑛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charset="0"/>
                            <a:sym typeface="+mn-ea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log</m:t>
                        </m:r>
                      </m:fName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</m:func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endParaRPr lang="zh-CN" altLang="en-US" sz="2000">
                  <a:sym typeface="+mn-ea"/>
                </a:endParaRP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035" y="1244600"/>
                <a:ext cx="5805805" cy="41230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2214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综合分析：</a:t>
            </a:r>
          </a:p>
        </p:txBody>
      </p:sp>
      <p:pic>
        <p:nvPicPr>
          <p:cNvPr id="4" name="图片 3" descr="C:\Users\HW\桌面\Figure_1.pngFigure_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471488" y="644208"/>
            <a:ext cx="7889240" cy="59169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8630285" y="972185"/>
            <a:ext cx="33623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显然，分治法的时间效率是要远远优于蛮力法。</a:t>
            </a:r>
          </a:p>
          <a:p>
            <a:endParaRPr lang="zh-CN" altLang="en-US"/>
          </a:p>
          <a:p>
            <a:r>
              <a:rPr lang="zh-CN" altLang="en-US"/>
              <a:t>每一次的优化，都对于时间效率有着小幅度的提升。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5055870" y="2390890"/>
            <a:ext cx="2240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/>
              <a:t>谢谢！</a:t>
            </a:r>
          </a:p>
        </p:txBody>
      </p:sp>
      <p:sp>
        <p:nvSpPr>
          <p:cNvPr id="9" name="椭圆 8"/>
          <p:cNvSpPr/>
          <p:nvPr>
            <p:custDataLst>
              <p:tags r:id="rId3"/>
            </p:custDataLst>
          </p:nvPr>
        </p:nvSpPr>
        <p:spPr>
          <a:xfrm>
            <a:off x="2312493" y="60523"/>
            <a:ext cx="307776" cy="3077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46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蛮力法求解</a:t>
            </a:r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494030" y="782955"/>
            <a:ext cx="62179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存在</a:t>
            </a:r>
            <a:r>
              <a:rPr lang="en-US" altLang="zh-CN" sz="2400"/>
              <a:t>N</a:t>
            </a:r>
            <a:r>
              <a:rPr lang="zh-CN" altLang="en-US" sz="2400"/>
              <a:t>个点，那么就存在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N - 1</a:t>
            </a:r>
            <a:r>
              <a:rPr lang="zh-CN" altLang="en-US" sz="2400"/>
              <a:t>）</a:t>
            </a:r>
            <a:r>
              <a:rPr lang="en-US" altLang="zh-CN" sz="2400"/>
              <a:t>/ 2 </a:t>
            </a:r>
            <a:r>
              <a:rPr lang="zh-CN" altLang="en-US" sz="2400"/>
              <a:t>对点间的距离。</a:t>
            </a:r>
          </a:p>
          <a:p>
            <a:endParaRPr lang="zh-CN" altLang="en-US" sz="2400"/>
          </a:p>
          <a:p>
            <a:r>
              <a:rPr lang="zh-CN" altLang="en-US" sz="2400">
                <a:sym typeface="+mn-ea"/>
              </a:rPr>
              <a:t>总体</a:t>
            </a:r>
            <a:r>
              <a:rPr lang="zh-CN" altLang="en-US" sz="2400"/>
              <a:t>时间复杂度：</a:t>
            </a:r>
            <a:r>
              <a:rPr lang="en-US" altLang="zh-CN" sz="2400"/>
              <a:t>O(N^2)	</a:t>
            </a:r>
            <a:r>
              <a:rPr lang="zh-CN" altLang="en-US" sz="2400"/>
              <a:t>空间复杂度：</a:t>
            </a:r>
            <a:r>
              <a:rPr lang="en-US" altLang="zh-CN" sz="2400"/>
              <a:t>O(1)</a:t>
            </a:r>
          </a:p>
          <a:p>
            <a:endParaRPr lang="en-US" altLang="zh-CN" sz="2400"/>
          </a:p>
          <a:p>
            <a:r>
              <a:rPr lang="en-US" altLang="zh-CN" sz="2400"/>
              <a:t>for i = 1 to N - 1</a:t>
            </a:r>
          </a:p>
          <a:p>
            <a:r>
              <a:rPr lang="en-US" altLang="zh-CN" sz="2400"/>
              <a:t>     for  j = i + 1 to N</a:t>
            </a:r>
            <a:endParaRPr lang="zh-CN" altLang="en-US" sz="2400"/>
          </a:p>
          <a:p>
            <a:r>
              <a:rPr lang="en-US" altLang="zh-CN" sz="2400"/>
              <a:t>          if ( dis(p[i], p[j]) &lt; min )</a:t>
            </a:r>
          </a:p>
          <a:p>
            <a:r>
              <a:rPr lang="en-US" altLang="zh-CN" sz="2400"/>
              <a:t>               min = </a:t>
            </a:r>
            <a:r>
              <a:rPr lang="en-US" altLang="zh-CN" sz="2400">
                <a:sym typeface="+mn-ea"/>
              </a:rPr>
              <a:t>dis(p[i], p[j])</a:t>
            </a:r>
            <a:endParaRPr lang="en-US" altLang="zh-CN" sz="2400"/>
          </a:p>
        </p:txBody>
      </p:sp>
      <p:pic>
        <p:nvPicPr>
          <p:cNvPr id="4" name="图片 3" descr="Figure_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2150" y="782955"/>
            <a:ext cx="4675505" cy="3505835"/>
          </a:xfrm>
          <a:prstGeom prst="rect">
            <a:avLst/>
          </a:prstGeom>
        </p:spPr>
      </p:pic>
      <p:graphicFrame>
        <p:nvGraphicFramePr>
          <p:cNvPr id="38" name="表格 37"/>
          <p:cNvGraphicFramePr/>
          <p:nvPr>
            <p:custDataLst>
              <p:tags r:id="rId3"/>
            </p:custDataLst>
          </p:nvPr>
        </p:nvGraphicFramePr>
        <p:xfrm>
          <a:off x="540385" y="4749800"/>
          <a:ext cx="11242040" cy="161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9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9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1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1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1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491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464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数据量</a:t>
                      </a:r>
                      <a:endParaRPr lang="en-US" altLang="zh-CN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35000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实际时间（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670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1509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4456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6317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8161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理论时间</a:t>
                      </a:r>
                    </a:p>
                    <a:p>
                      <a:pPr indent="0" algn="ctr">
                        <a:buNone/>
                      </a:pP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（</a:t>
                      </a:r>
                      <a:r>
                        <a:rPr lang="en-US" altLang="zh-CN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ms</a:t>
                      </a:r>
                      <a:r>
                        <a:rPr lang="zh-CN" alt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）</a:t>
                      </a: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6.7825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169.5625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678.25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1526.0625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2713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4239.0625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6104.25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8308.5625</a:t>
                      </a:r>
                      <a:endParaRPr lang="en-US" altLang="en-US" sz="16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446468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/>
              <a:t>PART TWO </a:t>
            </a:r>
            <a:r>
              <a:rPr lang="zh-CN" altLang="en-US" sz="3200" b="1" dirty="0"/>
              <a:t>分治法求解</a:t>
            </a:r>
          </a:p>
        </p:txBody>
      </p:sp>
      <p:sp>
        <p:nvSpPr>
          <p:cNvPr id="3" name="椭圆 2"/>
          <p:cNvSpPr/>
          <p:nvPr/>
        </p:nvSpPr>
        <p:spPr>
          <a:xfrm>
            <a:off x="6239775" y="296170"/>
            <a:ext cx="130917" cy="11334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4400"/>
          </a:p>
        </p:txBody>
      </p:sp>
      <p:sp>
        <p:nvSpPr>
          <p:cNvPr id="10" name="文本框 9"/>
          <p:cNvSpPr txBox="1"/>
          <p:nvPr/>
        </p:nvSpPr>
        <p:spPr>
          <a:xfrm>
            <a:off x="304800" y="78295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分治法思路：</a:t>
            </a:r>
          </a:p>
          <a:p>
            <a:endParaRPr lang="zh-CN" altLang="en-US" sz="2400"/>
          </a:p>
          <a:p>
            <a:r>
              <a:rPr lang="zh-CN" altLang="en-US" sz="2400"/>
              <a:t>分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将问题分解为规模更小的子问题；</a:t>
            </a:r>
          </a:p>
          <a:p>
            <a:endParaRPr lang="zh-CN" altLang="en-US" sz="2400"/>
          </a:p>
          <a:p>
            <a:r>
              <a:rPr lang="zh-CN" altLang="en-US" sz="2400"/>
              <a:t>治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将这些规模更小的子问题逐个击破；</a:t>
            </a:r>
          </a:p>
          <a:p>
            <a:endParaRPr lang="zh-CN" altLang="en-US" sz="2400"/>
          </a:p>
          <a:p>
            <a:r>
              <a:rPr lang="zh-CN" altLang="en-US" sz="2400"/>
              <a:t>合</a:t>
            </a:r>
            <a:r>
              <a:rPr lang="en-US" altLang="zh-CN" sz="2400"/>
              <a:t> </a:t>
            </a:r>
            <a:r>
              <a:rPr lang="zh-CN" altLang="en-US" sz="2400"/>
              <a:t>--</a:t>
            </a:r>
            <a:r>
              <a:rPr lang="en-US" altLang="zh-CN" sz="2400"/>
              <a:t> </a:t>
            </a:r>
            <a:r>
              <a:rPr lang="zh-CN" altLang="en-US" sz="2400"/>
              <a:t>将已解决的子问题合并，最终得出“母”问题的解；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5874385" y="320929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422390" y="3560445"/>
            <a:ext cx="543623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本题思路：</a:t>
            </a:r>
          </a:p>
          <a:p>
            <a:endParaRPr lang="zh-CN" altLang="en-US" sz="2400" dirty="0"/>
          </a:p>
          <a:p>
            <a:r>
              <a:rPr lang="zh-CN" altLang="en-US" sz="2400" dirty="0"/>
              <a:t>分</a:t>
            </a:r>
            <a:r>
              <a:rPr lang="en-US" altLang="zh-CN" sz="2400" dirty="0"/>
              <a:t> </a:t>
            </a:r>
            <a:r>
              <a:rPr lang="zh-CN" altLang="en-US" sz="2400" dirty="0"/>
              <a:t>--</a:t>
            </a:r>
            <a:r>
              <a:rPr lang="en-US" altLang="zh-CN" sz="2400" dirty="0"/>
              <a:t> </a:t>
            </a:r>
            <a:r>
              <a:rPr lang="zh-CN" altLang="en-US" sz="2400" dirty="0"/>
              <a:t>将整体分为左右两个区域；</a:t>
            </a:r>
          </a:p>
          <a:p>
            <a:endParaRPr lang="zh-CN" altLang="en-US" sz="2400" dirty="0"/>
          </a:p>
          <a:p>
            <a:r>
              <a:rPr lang="zh-CN" altLang="en-US" sz="2400" dirty="0"/>
              <a:t>治</a:t>
            </a:r>
            <a:r>
              <a:rPr lang="en-US" altLang="zh-CN" sz="2400" dirty="0"/>
              <a:t> </a:t>
            </a:r>
            <a:r>
              <a:rPr lang="zh-CN" altLang="en-US" sz="2400" dirty="0"/>
              <a:t>--</a:t>
            </a:r>
            <a:r>
              <a:rPr lang="en-US" altLang="zh-CN" sz="2400" dirty="0"/>
              <a:t> </a:t>
            </a:r>
            <a:r>
              <a:rPr lang="zh-CN" altLang="en-US" sz="2400" dirty="0"/>
              <a:t>递归计算左右两区域的最短距离；</a:t>
            </a:r>
          </a:p>
          <a:p>
            <a:endParaRPr lang="zh-CN" altLang="en-US" sz="2400" dirty="0"/>
          </a:p>
          <a:p>
            <a:r>
              <a:rPr lang="zh-CN" altLang="en-US" sz="2400" dirty="0"/>
              <a:t>合</a:t>
            </a:r>
            <a:r>
              <a:rPr lang="en-US" altLang="zh-CN" sz="2400" dirty="0"/>
              <a:t> </a:t>
            </a:r>
            <a:r>
              <a:rPr lang="zh-CN" altLang="en-US" sz="2400" dirty="0"/>
              <a:t>--</a:t>
            </a:r>
            <a:r>
              <a:rPr lang="en-US" altLang="zh-CN" sz="2400" dirty="0"/>
              <a:t> </a:t>
            </a:r>
            <a:r>
              <a:rPr lang="zh-CN" altLang="en-US" sz="2400" dirty="0"/>
              <a:t>合并左右区域，并求合并后的最短距离；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5741035" y="3332480"/>
            <a:ext cx="548005" cy="496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706235" y="408940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22465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022465" y="1342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7454900" y="9188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7379335" y="1850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7987030" y="10629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7784465" y="2433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089900" y="1478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10370185" y="1342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9702800" y="9944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9054465" y="12045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861675" y="210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78365" y="18326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239375" y="2268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0079990" y="2763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8366125" y="28390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8640445" y="1925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221470" y="2433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565130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1120120" y="1239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1290935" y="782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11120120" y="27635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9102725" y="17570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351010" y="16814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98"/>
            <a:ext cx="6775450" cy="1568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分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将整体分为左右两个区域</a:t>
            </a:r>
          </a:p>
          <a:p>
            <a:pPr algn="l"/>
            <a:r>
              <a:rPr lang="zh-CN" altLang="en-US" sz="3200">
                <a:sym typeface="+mn-ea"/>
              </a:rPr>
              <a:t>治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递归计算左右两区域的最短距离</a:t>
            </a:r>
            <a:endParaRPr lang="zh-CN" altLang="en-US" sz="3200" b="1" dirty="0"/>
          </a:p>
          <a:p>
            <a:pPr algn="l"/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881505"/>
            <a:ext cx="0" cy="34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01740" y="2124075"/>
            <a:ext cx="412242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思路：</a:t>
            </a:r>
          </a:p>
          <a:p>
            <a:endParaRPr lang="zh-CN" altLang="en-US"/>
          </a:p>
          <a:p>
            <a:r>
              <a:rPr lang="zh-CN" altLang="en-US"/>
              <a:t>根据</a:t>
            </a:r>
            <a:r>
              <a:rPr lang="en-US" altLang="zh-CN"/>
              <a:t>x</a:t>
            </a:r>
            <a:r>
              <a:rPr lang="zh-CN" altLang="en-US"/>
              <a:t>坐标进行排序，取中间点。</a:t>
            </a:r>
          </a:p>
          <a:p>
            <a:r>
              <a:rPr lang="zh-CN" altLang="en-US"/>
              <a:t>算法时间复杂度下限：</a:t>
            </a:r>
            <a:r>
              <a:rPr lang="en-US" altLang="zh-CN"/>
              <a:t>O</a:t>
            </a:r>
            <a:r>
              <a:rPr lang="zh-CN" altLang="en-US"/>
              <a:t>（</a:t>
            </a:r>
            <a:r>
              <a:rPr lang="en-US" altLang="zh-CN"/>
              <a:t>nlogn</a:t>
            </a:r>
            <a:r>
              <a:rPr lang="zh-CN" altLang="en-US"/>
              <a:t>）</a:t>
            </a:r>
          </a:p>
          <a:p>
            <a:endParaRPr lang="zh-CN" altLang="en-US"/>
          </a:p>
          <a:p>
            <a:r>
              <a:rPr lang="zh-CN" altLang="en-US" sz="2800">
                <a:solidFill>
                  <a:srgbClr val="FF0000"/>
                </a:solidFill>
              </a:rPr>
              <a:t>mid = (l + r) / 2</a:t>
            </a:r>
          </a:p>
          <a:p>
            <a:endParaRPr lang="zh-CN" altLang="en-US" sz="2800">
              <a:solidFill>
                <a:srgbClr val="FF0000"/>
              </a:solidFill>
            </a:endParaRPr>
          </a:p>
          <a:p>
            <a:r>
              <a:rPr lang="zh-CN" altLang="en-US" sz="1800"/>
              <a:t>做到左右区域点集数目基本相同，降低数据随机性带来的影响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881505"/>
            <a:ext cx="0" cy="3475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92850" y="2121535"/>
            <a:ext cx="520255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问题转化为：已知左右区域各自最短距离，求合并后的最短距离。</a:t>
            </a:r>
          </a:p>
          <a:p>
            <a:endParaRPr lang="zh-CN" altLang="en-US" sz="2400"/>
          </a:p>
          <a:p>
            <a:r>
              <a:rPr lang="zh-CN" sz="2400"/>
              <a:t>合并之后两点的选择一共有三种情况</a:t>
            </a:r>
            <a:r>
              <a:rPr lang="en-US" altLang="zh-CN" sz="2400"/>
              <a:t> </a:t>
            </a:r>
            <a:r>
              <a:rPr lang="zh-CN" altLang="en-US" sz="2400"/>
              <a:t>：</a:t>
            </a:r>
          </a:p>
          <a:p>
            <a:endParaRPr lang="zh-CN" altLang="en-US" sz="2400"/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</a:p>
          <a:p>
            <a:r>
              <a:rPr lang="zh-CN" altLang="en-US" sz="2400"/>
              <a:t>左</a:t>
            </a:r>
            <a:r>
              <a:rPr lang="en-US" altLang="zh-CN" sz="2400"/>
              <a:t>+</a:t>
            </a:r>
            <a:r>
              <a:rPr lang="zh-CN" altLang="en-US" sz="2400"/>
              <a:t>左</a:t>
            </a:r>
          </a:p>
          <a:p>
            <a:r>
              <a:rPr lang="zh-CN" altLang="en-US" sz="2400"/>
              <a:t>右</a:t>
            </a:r>
            <a:r>
              <a:rPr lang="en-US" altLang="zh-CN" sz="2400"/>
              <a:t>+</a:t>
            </a:r>
            <a:r>
              <a:rPr lang="zh-CN" altLang="en-US" sz="2400"/>
              <a:t>右</a:t>
            </a:r>
          </a:p>
        </p:txBody>
      </p: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d2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8" name="矩形 7"/>
          <p:cNvSpPr/>
          <p:nvPr/>
        </p:nvSpPr>
        <p:spPr>
          <a:xfrm>
            <a:off x="578485" y="2214245"/>
            <a:ext cx="5152390" cy="29235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1915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89471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1327150" y="27241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251585" y="3655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59280" y="28682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656715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962150" y="328422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242435" y="3147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575050" y="2799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2926715" y="300990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33925" y="3909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650615" y="36379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111625" y="40735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95224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238375" y="464439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512695" y="3731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3093720" y="4239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437380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4992370" y="3044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163185" y="258826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4992370" y="456882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974975" y="356235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223260" y="34867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>
            <a:off x="3154680" y="1995170"/>
            <a:ext cx="0" cy="34715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肘形连接符 2"/>
          <p:cNvCxnSpPr>
            <a:stCxn id="12" idx="1"/>
            <a:endCxn id="14" idx="0"/>
          </p:cNvCxnSpPr>
          <p:nvPr/>
        </p:nvCxnSpPr>
        <p:spPr>
          <a:xfrm rot="16200000" flipH="1">
            <a:off x="1550670" y="2522220"/>
            <a:ext cx="133350" cy="559435"/>
          </a:xfrm>
          <a:prstGeom prst="bentConnector3">
            <a:avLst>
              <a:gd name="adj1" fmla="val -125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连接符 3"/>
          <p:cNvCxnSpPr>
            <a:stCxn id="33" idx="1"/>
            <a:endCxn id="21" idx="7"/>
          </p:cNvCxnSpPr>
          <p:nvPr/>
        </p:nvCxnSpPr>
        <p:spPr>
          <a:xfrm rot="16200000" flipH="1">
            <a:off x="3399155" y="3332480"/>
            <a:ext cx="151130" cy="481330"/>
          </a:xfrm>
          <a:prstGeom prst="bentConnector3">
            <a:avLst>
              <a:gd name="adj1" fmla="val -1159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422400" y="2262505"/>
            <a:ext cx="579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d1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270250" y="2979420"/>
            <a:ext cx="467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d2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738120" y="1986280"/>
            <a:ext cx="0" cy="3480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3506470" y="1929765"/>
            <a:ext cx="0" cy="353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41870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903097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801433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782955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864933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830389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837946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801433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57377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01433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923290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979233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86790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30846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1014285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938403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979233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34250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p:cxnSp>
        <p:nvCxnSpPr>
          <p:cNvPr id="36" name="直接连接符 35"/>
          <p:cNvCxnSpPr>
            <a:stCxn id="46" idx="5"/>
            <a:endCxn id="53" idx="3"/>
          </p:cNvCxnSpPr>
          <p:nvPr/>
        </p:nvCxnSpPr>
        <p:spPr>
          <a:xfrm flipV="1">
            <a:off x="8079105" y="3484880"/>
            <a:ext cx="1724025" cy="12998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5" grpId="0"/>
      <p:bldP spid="5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60523"/>
            <a:ext cx="352425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3200">
                <a:sym typeface="+mn-ea"/>
              </a:rPr>
              <a:t>合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--</a:t>
            </a:r>
            <a:r>
              <a:rPr lang="en-US" altLang="zh-CN" sz="3200">
                <a:sym typeface="+mn-ea"/>
              </a:rPr>
              <a:t> </a:t>
            </a:r>
            <a:r>
              <a:rPr lang="zh-CN" altLang="en-US" sz="3200">
                <a:sym typeface="+mn-ea"/>
              </a:rPr>
              <a:t>合并左右区域</a:t>
            </a:r>
            <a:endParaRPr lang="zh-CN" altLang="en-US" sz="3200" b="1" dirty="0"/>
          </a:p>
        </p:txBody>
      </p:sp>
      <p:sp>
        <p:nvSpPr>
          <p:cNvPr id="35" name="矩形 34"/>
          <p:cNvSpPr/>
          <p:nvPr/>
        </p:nvSpPr>
        <p:spPr>
          <a:xfrm>
            <a:off x="841375" y="1209675"/>
            <a:ext cx="3224530" cy="47815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/>
          <p:cNvCxnSpPr/>
          <p:nvPr/>
        </p:nvCxnSpPr>
        <p:spPr>
          <a:xfrm>
            <a:off x="2453640" y="744220"/>
            <a:ext cx="0" cy="5560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1437005" y="1642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252220" y="2404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2072005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1726565" y="213868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802130" y="30905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437005" y="36887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996440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437005" y="471995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2655570" y="221424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3215005" y="264858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3290570" y="1717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2731135" y="324167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3565525" y="416369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2806700" y="4374515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3215005" y="3420110"/>
            <a:ext cx="75565" cy="75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765175" y="744220"/>
            <a:ext cx="168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d = min(</a:t>
            </a:r>
            <a:r>
              <a:rPr lang="en-US" altLang="zh-CN"/>
              <a:t>d1,d2)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765039" y="177165"/>
                <a:ext cx="4815840" cy="5772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方法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：暴力法</a:t>
                </a:r>
              </a:p>
              <a:p>
                <a:endParaRPr lang="zh-CN" altLang="en-US" sz="2400" dirty="0"/>
              </a:p>
              <a:p>
                <a:r>
                  <a:rPr lang="en-US" altLang="zh-CN" sz="2400" dirty="0" err="1"/>
                  <a:t>ans</a:t>
                </a:r>
                <a:r>
                  <a:rPr lang="en-US" altLang="zh-CN" sz="2400" dirty="0"/>
                  <a:t> = </a:t>
                </a:r>
                <a:r>
                  <a:rPr lang="zh-CN" altLang="en-US" sz="2400" dirty="0">
                    <a:sym typeface="+mn-ea"/>
                  </a:rPr>
                  <a:t>min(</a:t>
                </a:r>
                <a:r>
                  <a:rPr lang="en-US" altLang="zh-CN" sz="2400" dirty="0">
                    <a:sym typeface="+mn-ea"/>
                  </a:rPr>
                  <a:t>d1,d2)</a:t>
                </a:r>
                <a:endParaRPr lang="zh-CN" altLang="en-US" sz="2400" dirty="0"/>
              </a:p>
              <a:p>
                <a:r>
                  <a:rPr lang="en-US" altLang="zh-CN" sz="2400" dirty="0"/>
                  <a:t>for 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/>
                  <a:t> = 1 to </a:t>
                </a:r>
                <a:r>
                  <a:rPr lang="en-US" altLang="zh-CN" sz="2400" dirty="0" err="1"/>
                  <a:t>left.size</a:t>
                </a:r>
                <a:endParaRPr lang="en-US" altLang="zh-CN" sz="2400" dirty="0"/>
              </a:p>
              <a:p>
                <a:r>
                  <a:rPr lang="en-US" altLang="zh-CN" sz="2400" dirty="0"/>
                  <a:t>     for j = 1 to </a:t>
                </a:r>
                <a:r>
                  <a:rPr lang="en-US" altLang="zh-CN" sz="2400" dirty="0" err="1"/>
                  <a:t>right.size</a:t>
                </a:r>
                <a:endParaRPr lang="en-US" altLang="zh-CN" sz="2400" dirty="0"/>
              </a:p>
              <a:p>
                <a:r>
                  <a:rPr lang="en-US" altLang="zh-CN" sz="2400" dirty="0"/>
                  <a:t>	</a:t>
                </a:r>
                <a:r>
                  <a:rPr lang="en-US" altLang="zh-CN" sz="2400" dirty="0">
                    <a:sym typeface="+mn-ea"/>
                  </a:rPr>
                  <a:t>if ( dis(left[</a:t>
                </a:r>
                <a:r>
                  <a:rPr lang="en-US" altLang="zh-CN" sz="2400" dirty="0" err="1">
                    <a:sym typeface="+mn-ea"/>
                  </a:rPr>
                  <a:t>i</a:t>
                </a:r>
                <a:r>
                  <a:rPr lang="en-US" altLang="zh-CN" sz="2400" dirty="0">
                    <a:sym typeface="+mn-ea"/>
                  </a:rPr>
                  <a:t>], right[j]) &lt; </a:t>
                </a:r>
                <a:r>
                  <a:rPr lang="en-US" altLang="zh-CN" sz="2400" dirty="0" err="1">
                    <a:sym typeface="+mn-ea"/>
                  </a:rPr>
                  <a:t>ans</a:t>
                </a:r>
                <a:r>
                  <a:rPr lang="en-US" altLang="zh-CN" sz="2400" dirty="0">
                    <a:sym typeface="+mn-ea"/>
                  </a:rPr>
                  <a:t> )</a:t>
                </a:r>
                <a:endParaRPr lang="en-US" altLang="zh-CN" sz="2400" dirty="0"/>
              </a:p>
              <a:p>
                <a:r>
                  <a:rPr lang="en-US" altLang="zh-CN" sz="2400" dirty="0">
                    <a:sym typeface="+mn-ea"/>
                  </a:rPr>
                  <a:t>                   </a:t>
                </a:r>
                <a:r>
                  <a:rPr lang="en-US" altLang="zh-CN" sz="2400" dirty="0" err="1">
                    <a:sym typeface="+mn-ea"/>
                  </a:rPr>
                  <a:t>ans</a:t>
                </a:r>
                <a:r>
                  <a:rPr lang="en-US" altLang="zh-CN" sz="2400" dirty="0">
                    <a:sym typeface="+mn-ea"/>
                  </a:rPr>
                  <a:t> = dis(left[</a:t>
                </a:r>
                <a:r>
                  <a:rPr lang="en-US" altLang="zh-CN" sz="2400" dirty="0" err="1">
                    <a:sym typeface="+mn-ea"/>
                  </a:rPr>
                  <a:t>i</a:t>
                </a:r>
                <a:r>
                  <a:rPr lang="en-US" altLang="zh-CN" sz="2400" dirty="0">
                    <a:sym typeface="+mn-ea"/>
                  </a:rPr>
                  <a:t>], right[j])</a:t>
                </a:r>
              </a:p>
              <a:p>
                <a:endParaRPr lang="en-US" altLang="zh-CN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递推公式</a:t>
                </a:r>
              </a:p>
              <a:p>
                <a:r>
                  <a:rPr lang="zh-CN" altLang="en-US" sz="2400" dirty="0">
                    <a:sym typeface="+mn-ea"/>
                  </a:rPr>
                  <a:t>平均情况 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(√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总体时间复杂度O（nlogn)</a:t>
                </a:r>
              </a:p>
              <a:p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最坏情况 </a:t>
                </a:r>
              </a:p>
              <a:p>
                <a:r>
                  <a:rPr lang="zh-CN" altLang="en-US" sz="2400" dirty="0">
                    <a:sym typeface="+mn-ea"/>
                  </a:rPr>
                  <a:t>T(n) = 2T(n/2)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(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)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400" dirty="0">
                  <a:sym typeface="+mn-ea"/>
                </a:endParaRPr>
              </a:p>
              <a:p>
                <a:r>
                  <a:rPr lang="zh-CN" altLang="en-US" sz="2400" dirty="0">
                    <a:sym typeface="+mn-ea"/>
                  </a:rPr>
                  <a:t>总体时间复杂度O（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sym typeface="+mn-ea"/>
                  </a:rPr>
                  <a:t>)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5039" y="177165"/>
                <a:ext cx="4815840" cy="5772150"/>
              </a:xfrm>
              <a:prstGeom prst="rect">
                <a:avLst/>
              </a:prstGeom>
              <a:blipFill>
                <a:blip r:embed="rId4"/>
                <a:stretch>
                  <a:fillRect l="-2025" t="-845" r="-2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/>
          <p:cNvCxnSpPr>
            <a:stCxn id="42" idx="2"/>
            <a:endCxn id="47" idx="7"/>
          </p:cNvCxnSpPr>
          <p:nvPr/>
        </p:nvCxnSpPr>
        <p:spPr>
          <a:xfrm>
            <a:off x="1726565" y="2176780"/>
            <a:ext cx="993775" cy="4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2" idx="2"/>
            <a:endCxn id="49" idx="6"/>
          </p:cNvCxnSpPr>
          <p:nvPr/>
        </p:nvCxnSpPr>
        <p:spPr>
          <a:xfrm flipV="1">
            <a:off x="1726565" y="1755775"/>
            <a:ext cx="1639570" cy="421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42" idx="2"/>
            <a:endCxn id="48" idx="5"/>
          </p:cNvCxnSpPr>
          <p:nvPr/>
        </p:nvCxnSpPr>
        <p:spPr>
          <a:xfrm>
            <a:off x="1726565" y="2176780"/>
            <a:ext cx="1553210" cy="536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42" idx="3"/>
            <a:endCxn id="50" idx="5"/>
          </p:cNvCxnSpPr>
          <p:nvPr/>
        </p:nvCxnSpPr>
        <p:spPr>
          <a:xfrm>
            <a:off x="1737360" y="2203450"/>
            <a:ext cx="1058545" cy="1102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53" idx="4"/>
          </p:cNvCxnSpPr>
          <p:nvPr/>
        </p:nvCxnSpPr>
        <p:spPr>
          <a:xfrm>
            <a:off x="1726565" y="2176780"/>
            <a:ext cx="1526540" cy="131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42" idx="2"/>
            <a:endCxn id="52" idx="6"/>
          </p:cNvCxnSpPr>
          <p:nvPr/>
        </p:nvCxnSpPr>
        <p:spPr>
          <a:xfrm>
            <a:off x="1726565" y="2176780"/>
            <a:ext cx="1155700" cy="223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1" idx="0"/>
          </p:cNvCxnSpPr>
          <p:nvPr/>
        </p:nvCxnSpPr>
        <p:spPr>
          <a:xfrm>
            <a:off x="1726565" y="2138680"/>
            <a:ext cx="1877060" cy="2025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9303385" y="3926205"/>
                <a:ext cx="2687320" cy="2623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对于均匀分布的大型点集，预计位于该带中的点的个数是非常少的。事实上，容易论证平均只有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O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√</m:t>
                    </m:r>
                    <m:r>
                      <a:rPr lang="zh-CN" altLang="en-US">
                        <a:solidFill>
                          <a:srgbClr val="FF0000"/>
                        </a:solidFill>
                        <a:latin typeface="Cambria Math" panose="02040503050406030204" charset="0"/>
                        <a:sym typeface="+mn-ea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）个点是在这个带中的。</a:t>
                </a:r>
              </a:p>
              <a:p>
                <a:endParaRPr lang="zh-CN" altLang="en-US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-----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《数据结构与算法分析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-C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语言描述》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P280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385" y="3926205"/>
                <a:ext cx="2687320" cy="26238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c990be-954d-47dd-b84b-6a0dfd70a936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c990be-954d-47dd-b84b-6a0dfd70a93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c990be-954d-47dd-b84b-6a0dfd70a936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cc990be-954d-47dd-b84b-6a0dfd70a936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912,&quot;width&quot;:9216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21864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5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FULL_TEXT_BEAUTIFY_COPY_ID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1864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20218640"/>
  <p:tag name="KSO_WM_SPECIAL_SOURCE" val="bdnull"/>
  <p:tag name="KSO_WM_TEMPLATE_THUMBS_INDEX" val="1、4、6、7、10、12、14、17、20、2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设计组工作汇报（第2套）4">
      <a:dk1>
        <a:sysClr val="windowText" lastClr="000000"/>
      </a:dk1>
      <a:lt1>
        <a:sysClr val="window" lastClr="FFFFFF"/>
      </a:lt1>
      <a:dk2>
        <a:srgbClr val="FFF0DD"/>
      </a:dk2>
      <a:lt2>
        <a:srgbClr val="FDFAF6"/>
      </a:lt2>
      <a:accent1>
        <a:srgbClr val="C8701A"/>
      </a:accent1>
      <a:accent2>
        <a:srgbClr val="D28434"/>
      </a:accent2>
      <a:accent3>
        <a:srgbClr val="DD984D"/>
      </a:accent3>
      <a:accent4>
        <a:srgbClr val="E7AB67"/>
      </a:accent4>
      <a:accent5>
        <a:srgbClr val="F2BF80"/>
      </a:accent5>
      <a:accent6>
        <a:srgbClr val="FCD39A"/>
      </a:accent6>
      <a:hlink>
        <a:srgbClr val="658BD5"/>
      </a:hlink>
      <a:folHlink>
        <a:srgbClr val="A16AA5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设计组工作汇报（第2套）4">
    <a:dk1>
      <a:sysClr val="windowText" lastClr="000000"/>
    </a:dk1>
    <a:lt1>
      <a:sysClr val="window" lastClr="FFFFFF"/>
    </a:lt1>
    <a:dk2>
      <a:srgbClr val="FFF0DD"/>
    </a:dk2>
    <a:lt2>
      <a:srgbClr val="FDFAF6"/>
    </a:lt2>
    <a:accent1>
      <a:srgbClr val="C8701A"/>
    </a:accent1>
    <a:accent2>
      <a:srgbClr val="D28434"/>
    </a:accent2>
    <a:accent3>
      <a:srgbClr val="DD984D"/>
    </a:accent3>
    <a:accent4>
      <a:srgbClr val="E7AB67"/>
    </a:accent4>
    <a:accent5>
      <a:srgbClr val="F2BF80"/>
    </a:accent5>
    <a:accent6>
      <a:srgbClr val="FCD39A"/>
    </a:accent6>
    <a:hlink>
      <a:srgbClr val="658BD5"/>
    </a:hlink>
    <a:folHlink>
      <a:srgbClr val="A16A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3506</Words>
  <Application>Microsoft Office PowerPoint</Application>
  <PresentationFormat>宽屏</PresentationFormat>
  <Paragraphs>522</Paragraphs>
  <Slides>38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5" baseType="lpstr">
      <vt:lpstr>宋体</vt:lpstr>
      <vt:lpstr>Arial</vt:lpstr>
      <vt:lpstr>Cambria Math</vt:lpstr>
      <vt:lpstr>Wingdings</vt:lpstr>
      <vt:lpstr>等线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12sc.taobao.com</dc:subject>
  <dc:creator>清风素材;12sc.taobao.com</dc:creator>
  <cp:keywords>12sc.taobao.com</cp:keywords>
  <dc:description>12sc.taobao.com</dc:description>
  <cp:lastModifiedBy>Wenjun Lee</cp:lastModifiedBy>
  <cp:revision>135</cp:revision>
  <dcterms:created xsi:type="dcterms:W3CDTF">2015-08-18T02:51:00Z</dcterms:created>
  <dcterms:modified xsi:type="dcterms:W3CDTF">2025-04-01T14:09:41Z</dcterms:modified>
  <cp:category>12sc.taobao.com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KSORubyTemplateID">
    <vt:lpwstr>8</vt:lpwstr>
  </property>
  <property fmtid="{D5CDD505-2E9C-101B-9397-08002B2CF9AE}" pid="4" name="ICV">
    <vt:lpwstr>1A86D901414944DA92EDADB3C12EF2A5</vt:lpwstr>
  </property>
</Properties>
</file>