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6" r:id="rId2"/>
    <p:sldId id="393" r:id="rId3"/>
    <p:sldId id="717" r:id="rId4"/>
    <p:sldId id="708" r:id="rId5"/>
    <p:sldId id="644" r:id="rId6"/>
    <p:sldId id="725" r:id="rId7"/>
    <p:sldId id="718" r:id="rId8"/>
    <p:sldId id="650" r:id="rId9"/>
    <p:sldId id="726" r:id="rId10"/>
    <p:sldId id="727" r:id="rId11"/>
    <p:sldId id="719" r:id="rId12"/>
    <p:sldId id="728" r:id="rId13"/>
    <p:sldId id="715" r:id="rId14"/>
    <p:sldId id="729" r:id="rId15"/>
    <p:sldId id="720" r:id="rId16"/>
    <p:sldId id="716" r:id="rId17"/>
    <p:sldId id="730" r:id="rId18"/>
    <p:sldId id="731" r:id="rId19"/>
    <p:sldId id="721" r:id="rId20"/>
    <p:sldId id="651" r:id="rId21"/>
    <p:sldId id="732" r:id="rId22"/>
    <p:sldId id="738" r:id="rId23"/>
    <p:sldId id="737" r:id="rId24"/>
    <p:sldId id="733" r:id="rId25"/>
    <p:sldId id="706" r:id="rId26"/>
    <p:sldId id="734" r:id="rId27"/>
    <p:sldId id="714" r:id="rId28"/>
    <p:sldId id="713" r:id="rId29"/>
    <p:sldId id="735" r:id="rId30"/>
    <p:sldId id="712" r:id="rId31"/>
    <p:sldId id="73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1_&#31639;&#27861;&#24615;&#33021;&#20998;&#26512;\&#25490;&#24207;&#26102;&#383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1_&#31639;&#27861;&#24615;&#33021;&#20998;&#26512;\&#25490;&#24207;&#26102;&#3838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1_&#31639;&#27861;&#24615;&#33021;&#20998;&#26512;\&#25490;&#24207;&#26102;&#3838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1_&#31639;&#27861;&#24615;&#33021;&#20998;&#26512;\&#25490;&#24207;&#26102;&#38388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1_&#31639;&#27861;&#24615;&#33021;&#20998;&#26512;\&#25490;&#24207;&#26102;&#38388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1_&#31639;&#27861;&#24615;&#33021;&#20998;&#26512;\&#25490;&#24207;&#26102;&#38388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1_&#31639;&#27861;&#24615;&#33021;&#20998;&#26512;\&#25490;&#24207;&#26102;&#38388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1_&#31639;&#27861;&#24615;&#33021;&#20998;&#26512;\&#25490;&#24207;&#26102;&#38388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插入排序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理论值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Sheet1!$A$8:$E$8</c:f>
              <c:numCache>
                <c:formatCode>General</c:formatCode>
                <c:ptCount val="5"/>
                <c:pt idx="0">
                  <c:v>9.4299999999999995E-2</c:v>
                </c:pt>
                <c:pt idx="1">
                  <c:v>0.37719999999999998</c:v>
                </c:pt>
                <c:pt idx="2">
                  <c:v>0.84870000000000001</c:v>
                </c:pt>
                <c:pt idx="3">
                  <c:v>1.5087999999999999</c:v>
                </c:pt>
                <c:pt idx="4">
                  <c:v>2.3574999999999999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87-4558-A187-55E4F5BF2BA5}"/>
            </c:ext>
          </c:extLst>
        </c:ser>
        <c:ser>
          <c:idx val="1"/>
          <c:order val="1"/>
          <c:tx>
            <c:v>实验值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Sheet1!$A$7:$E$7</c:f>
              <c:numCache>
                <c:formatCode>General</c:formatCode>
                <c:ptCount val="5"/>
                <c:pt idx="0">
                  <c:v>9.4299999999999995E-2</c:v>
                </c:pt>
                <c:pt idx="1">
                  <c:v>0.37780000000000002</c:v>
                </c:pt>
                <c:pt idx="2">
                  <c:v>0.84350000000000003</c:v>
                </c:pt>
                <c:pt idx="3">
                  <c:v>1.5238</c:v>
                </c:pt>
                <c:pt idx="4">
                  <c:v>2.3553000000000002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287-4558-A187-55E4F5BF2BA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54556704"/>
        <c:axId val="1390762880"/>
      </c:scatterChart>
      <c:valAx>
        <c:axId val="125455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数据规模（个）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0762880"/>
        <c:crosses val="autoZero"/>
        <c:crossBetween val="midCat"/>
      </c:valAx>
      <c:valAx>
        <c:axId val="139076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程序运行时间（</a:t>
                </a:r>
                <a:r>
                  <a:rPr lang="en-US" altLang="zh-CN"/>
                  <a:t>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45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666666666666661"/>
          <c:y val="5.0764071157771894E-2"/>
          <c:w val="0.34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冒泡排序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理论值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Sheet1!$A$2:$E$2</c:f>
              <c:numCache>
                <c:formatCode>General</c:formatCode>
                <c:ptCount val="5"/>
                <c:pt idx="0">
                  <c:v>0.1525</c:v>
                </c:pt>
                <c:pt idx="1">
                  <c:v>0.61</c:v>
                </c:pt>
                <c:pt idx="2">
                  <c:v>1.3725000000000001</c:v>
                </c:pt>
                <c:pt idx="3">
                  <c:v>2.44</c:v>
                </c:pt>
                <c:pt idx="4">
                  <c:v>3.8125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ED8-4D99-9CA1-BAEF6BBC1F8C}"/>
            </c:ext>
          </c:extLst>
        </c:ser>
        <c:ser>
          <c:idx val="1"/>
          <c:order val="1"/>
          <c:tx>
            <c:v>实验值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Sheet1!$A$1:$E$1</c:f>
              <c:numCache>
                <c:formatCode>General</c:formatCode>
                <c:ptCount val="5"/>
                <c:pt idx="0">
                  <c:v>0.1525</c:v>
                </c:pt>
                <c:pt idx="1">
                  <c:v>0.68969999999999998</c:v>
                </c:pt>
                <c:pt idx="2">
                  <c:v>1.9207000000000001</c:v>
                </c:pt>
                <c:pt idx="3">
                  <c:v>3.8877999999999999</c:v>
                </c:pt>
                <c:pt idx="4">
                  <c:v>6.5446999999999997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ED8-4D99-9CA1-BAEF6BBC1F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54556704"/>
        <c:axId val="1390762880"/>
      </c:scatterChart>
      <c:valAx>
        <c:axId val="125455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数据规模（个）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0762880"/>
        <c:crosses val="autoZero"/>
        <c:crossBetween val="midCat"/>
      </c:valAx>
      <c:valAx>
        <c:axId val="139076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程序运行时间（</a:t>
                </a:r>
                <a:r>
                  <a:rPr lang="en-US" altLang="zh-CN"/>
                  <a:t>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45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666666666666661"/>
          <c:y val="5.0764071157771894E-2"/>
          <c:w val="0.34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选择排序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理论值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Sheet1!$A$5:$E$5</c:f>
              <c:numCache>
                <c:formatCode>General</c:formatCode>
                <c:ptCount val="5"/>
                <c:pt idx="0">
                  <c:v>0.3014</c:v>
                </c:pt>
                <c:pt idx="1">
                  <c:v>1.2056</c:v>
                </c:pt>
                <c:pt idx="2">
                  <c:v>2.7126000000000001</c:v>
                </c:pt>
                <c:pt idx="3">
                  <c:v>4.8224</c:v>
                </c:pt>
                <c:pt idx="4">
                  <c:v>7.5350000000000001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D52-4873-BEB4-FF7197784FE1}"/>
            </c:ext>
          </c:extLst>
        </c:ser>
        <c:ser>
          <c:idx val="1"/>
          <c:order val="1"/>
          <c:tx>
            <c:v>实验值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Sheet1!$A$4:$E$4</c:f>
              <c:numCache>
                <c:formatCode>General</c:formatCode>
                <c:ptCount val="5"/>
                <c:pt idx="0">
                  <c:v>0.3014</c:v>
                </c:pt>
                <c:pt idx="1">
                  <c:v>1.2509999999999999</c:v>
                </c:pt>
                <c:pt idx="2">
                  <c:v>2.7854999999999999</c:v>
                </c:pt>
                <c:pt idx="3">
                  <c:v>4.9302999999999999</c:v>
                </c:pt>
                <c:pt idx="4">
                  <c:v>7.7457000000000003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D52-4873-BEB4-FF7197784FE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54556704"/>
        <c:axId val="1390762880"/>
      </c:scatterChart>
      <c:valAx>
        <c:axId val="125455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数据规模（个）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0762880"/>
        <c:crosses val="autoZero"/>
        <c:crossBetween val="midCat"/>
      </c:valAx>
      <c:valAx>
        <c:axId val="139076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程序运行时间（</a:t>
                </a:r>
                <a:r>
                  <a:rPr lang="en-US" altLang="zh-CN"/>
                  <a:t>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45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666666666666661"/>
          <c:y val="5.0764071157771894E-2"/>
          <c:w val="0.34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归并排序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理论值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Sheet1!$A$11:$E$11</c:f>
              <c:numCache>
                <c:formatCode>General</c:formatCode>
                <c:ptCount val="5"/>
                <c:pt idx="0">
                  <c:v>1.8200000000000001E-2</c:v>
                </c:pt>
                <c:pt idx="1">
                  <c:v>3.9139372960542221E-2</c:v>
                </c:pt>
                <c:pt idx="2">
                  <c:v>6.1112705126923385E-2</c:v>
                </c:pt>
                <c:pt idx="3">
                  <c:v>8.3757491842168907E-2</c:v>
                </c:pt>
                <c:pt idx="4">
                  <c:v>0.10690156759864443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7AD-4DEF-BABE-EF4E8C8C8990}"/>
            </c:ext>
          </c:extLst>
        </c:ser>
        <c:ser>
          <c:idx val="1"/>
          <c:order val="1"/>
          <c:tx>
            <c:v>实验值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Sheet1!$A$10:$E$10</c:f>
              <c:numCache>
                <c:formatCode>General</c:formatCode>
                <c:ptCount val="5"/>
                <c:pt idx="0">
                  <c:v>1.8200000000000001E-2</c:v>
                </c:pt>
                <c:pt idx="1">
                  <c:v>0.1041</c:v>
                </c:pt>
                <c:pt idx="2">
                  <c:v>0.2155</c:v>
                </c:pt>
                <c:pt idx="3">
                  <c:v>0.47749999999999998</c:v>
                </c:pt>
                <c:pt idx="4">
                  <c:v>0.69899999999999995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7AD-4DEF-BABE-EF4E8C8C899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54556704"/>
        <c:axId val="1390762880"/>
      </c:scatterChart>
      <c:valAx>
        <c:axId val="125455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数据规模（个）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0762880"/>
        <c:crosses val="autoZero"/>
        <c:crossBetween val="midCat"/>
      </c:valAx>
      <c:valAx>
        <c:axId val="139076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程序运行时间（</a:t>
                </a:r>
                <a:r>
                  <a:rPr lang="en-US" altLang="zh-CN"/>
                  <a:t>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45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666666666666661"/>
          <c:y val="5.0764071157771894E-2"/>
          <c:w val="0.34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快速排序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理论值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Sheet1!$A$14:$E$14</c:f>
              <c:numCache>
                <c:formatCode>General</c:formatCode>
                <c:ptCount val="5"/>
                <c:pt idx="0">
                  <c:v>1.6999999999999999E-3</c:v>
                </c:pt>
                <c:pt idx="1">
                  <c:v>3.6558754963143831E-3</c:v>
                </c:pt>
                <c:pt idx="2">
                  <c:v>5.7083295997675679E-3</c:v>
                </c:pt>
                <c:pt idx="3">
                  <c:v>7.8235019852575336E-3</c:v>
                </c:pt>
                <c:pt idx="4">
                  <c:v>9.9853112592140393E-3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0B9-4CEB-96B1-E18556D85F7D}"/>
            </c:ext>
          </c:extLst>
        </c:ser>
        <c:ser>
          <c:idx val="1"/>
          <c:order val="1"/>
          <c:tx>
            <c:v>实验值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Sheet1!$A$13:$E$13</c:f>
              <c:numCache>
                <c:formatCode>General</c:formatCode>
                <c:ptCount val="5"/>
                <c:pt idx="0">
                  <c:v>1.6999999999999999E-3</c:v>
                </c:pt>
                <c:pt idx="1">
                  <c:v>2.5999999999999999E-3</c:v>
                </c:pt>
                <c:pt idx="2">
                  <c:v>3.3999999999999998E-3</c:v>
                </c:pt>
                <c:pt idx="3">
                  <c:v>4.5999999999999999E-3</c:v>
                </c:pt>
                <c:pt idx="4">
                  <c:v>6.0000000000000001E-3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0B9-4CEB-96B1-E18556D85F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54556704"/>
        <c:axId val="1390762880"/>
      </c:scatterChart>
      <c:valAx>
        <c:axId val="125455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数据规模（个）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0762880"/>
        <c:crosses val="autoZero"/>
        <c:crossBetween val="midCat"/>
      </c:valAx>
      <c:valAx>
        <c:axId val="139076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程序运行时间（</a:t>
                </a:r>
                <a:r>
                  <a:rPr lang="en-US" altLang="zh-CN"/>
                  <a:t>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45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666666666666661"/>
          <c:y val="5.0764071157771894E-2"/>
          <c:w val="0.34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五种排序</a:t>
            </a:r>
          </a:p>
        </c:rich>
      </c:tx>
      <c:layout>
        <c:manualLayout>
          <c:xMode val="edge"/>
          <c:yMode val="edge"/>
          <c:x val="0.4194444444444444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821981627296588"/>
          <c:y val="9.2592592592592587E-2"/>
          <c:w val="0.81489129483814526"/>
          <c:h val="0.73727653834937301"/>
        </c:manualLayout>
      </c:layout>
      <c:scatterChart>
        <c:scatterStyle val="smoothMarker"/>
        <c:varyColors val="0"/>
        <c:ser>
          <c:idx val="0"/>
          <c:order val="0"/>
          <c:tx>
            <c:v>选择排序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Sheet1!$A$4:$E$4</c:f>
              <c:numCache>
                <c:formatCode>General</c:formatCode>
                <c:ptCount val="5"/>
                <c:pt idx="0">
                  <c:v>0.3014</c:v>
                </c:pt>
                <c:pt idx="1">
                  <c:v>1.2509999999999999</c:v>
                </c:pt>
                <c:pt idx="2">
                  <c:v>2.7854999999999999</c:v>
                </c:pt>
                <c:pt idx="3">
                  <c:v>4.9302999999999999</c:v>
                </c:pt>
                <c:pt idx="4">
                  <c:v>7.7457000000000003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48-44A7-9865-7CF60593345C}"/>
            </c:ext>
          </c:extLst>
        </c:ser>
        <c:ser>
          <c:idx val="1"/>
          <c:order val="1"/>
          <c:tx>
            <c:v>冒泡排序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Sheet1!$A$1:$E$1</c:f>
              <c:numCache>
                <c:formatCode>General</c:formatCode>
                <c:ptCount val="5"/>
                <c:pt idx="0">
                  <c:v>0.1525</c:v>
                </c:pt>
                <c:pt idx="1">
                  <c:v>0.68969999999999998</c:v>
                </c:pt>
                <c:pt idx="2">
                  <c:v>1.9207000000000001</c:v>
                </c:pt>
                <c:pt idx="3">
                  <c:v>3.8877999999999999</c:v>
                </c:pt>
                <c:pt idx="4">
                  <c:v>6.5446999999999997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648-44A7-9865-7CF60593345C}"/>
            </c:ext>
          </c:extLst>
        </c:ser>
        <c:ser>
          <c:idx val="2"/>
          <c:order val="2"/>
          <c:tx>
            <c:v>插入排序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Sheet1!$A$7:$E$7</c:f>
              <c:numCache>
                <c:formatCode>General</c:formatCode>
                <c:ptCount val="5"/>
                <c:pt idx="0">
                  <c:v>9.4299999999999995E-2</c:v>
                </c:pt>
                <c:pt idx="1">
                  <c:v>0.37780000000000002</c:v>
                </c:pt>
                <c:pt idx="2">
                  <c:v>0.84350000000000003</c:v>
                </c:pt>
                <c:pt idx="3">
                  <c:v>1.5238</c:v>
                </c:pt>
                <c:pt idx="4">
                  <c:v>2.3553000000000002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648-44A7-9865-7CF60593345C}"/>
            </c:ext>
          </c:extLst>
        </c:ser>
        <c:ser>
          <c:idx val="3"/>
          <c:order val="3"/>
          <c:tx>
            <c:v>归并排序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Sheet1!$A$10:$E$10</c:f>
              <c:numCache>
                <c:formatCode>General</c:formatCode>
                <c:ptCount val="5"/>
                <c:pt idx="0">
                  <c:v>1.8200000000000001E-2</c:v>
                </c:pt>
                <c:pt idx="1">
                  <c:v>0.1041</c:v>
                </c:pt>
                <c:pt idx="2">
                  <c:v>0.2155</c:v>
                </c:pt>
                <c:pt idx="3">
                  <c:v>0.47749999999999998</c:v>
                </c:pt>
                <c:pt idx="4">
                  <c:v>0.69899999999999995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648-44A7-9865-7CF60593345C}"/>
            </c:ext>
          </c:extLst>
        </c:ser>
        <c:ser>
          <c:idx val="4"/>
          <c:order val="4"/>
          <c:tx>
            <c:v>快速排序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Sheet1!$A$20:$E$20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Sheet1!$A$13:$E$13</c:f>
              <c:numCache>
                <c:formatCode>General</c:formatCode>
                <c:ptCount val="5"/>
                <c:pt idx="0">
                  <c:v>1.6999999999999999E-3</c:v>
                </c:pt>
                <c:pt idx="1">
                  <c:v>2.5999999999999999E-3</c:v>
                </c:pt>
                <c:pt idx="2">
                  <c:v>3.3999999999999998E-3</c:v>
                </c:pt>
                <c:pt idx="3">
                  <c:v>4.5999999999999999E-3</c:v>
                </c:pt>
                <c:pt idx="4">
                  <c:v>6.0000000000000001E-3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648-44A7-9865-7CF605933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4556704"/>
        <c:axId val="1390762880"/>
      </c:scatterChart>
      <c:valAx>
        <c:axId val="125455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数据规模（个）</a:t>
                </a:r>
              </a:p>
            </c:rich>
          </c:tx>
          <c:layout>
            <c:manualLayout>
              <c:xMode val="edge"/>
              <c:yMode val="edge"/>
              <c:x val="0.410109798775153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0762880"/>
        <c:crosses val="autoZero"/>
        <c:crossBetween val="midCat"/>
      </c:valAx>
      <c:valAx>
        <c:axId val="139076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程序运行时间（</a:t>
                </a:r>
                <a:r>
                  <a:rPr lang="en-US" altLang="zh-CN"/>
                  <a:t>s</a:t>
                </a:r>
                <a:r>
                  <a:rPr lang="zh-CN" altLang="en-US"/>
                  <a:t>）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04031787693205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45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mProblemInsert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Sheet1!$A$18:$E$18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Sheet1!$A$16:$E$16</c:f>
              <c:numCache>
                <c:formatCode>General</c:formatCode>
                <c:ptCount val="5"/>
                <c:pt idx="0">
                  <c:v>5.0000000000000001E-3</c:v>
                </c:pt>
                <c:pt idx="1">
                  <c:v>7.1000000000000004E-3</c:v>
                </c:pt>
                <c:pt idx="2">
                  <c:v>9.1000000000000004E-3</c:v>
                </c:pt>
                <c:pt idx="3">
                  <c:v>1.2200000000000001E-2</c:v>
                </c:pt>
                <c:pt idx="4">
                  <c:v>1.5299999999999999E-2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13-46DB-9D14-3FDA6C037B8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54556704"/>
        <c:axId val="1390762880"/>
      </c:scatterChart>
      <c:valAx>
        <c:axId val="125455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数据规模（个）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0762880"/>
        <c:crosses val="autoZero"/>
        <c:crossBetween val="midCat"/>
      </c:valAx>
      <c:valAx>
        <c:axId val="139076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程序运行时间（</a:t>
                </a:r>
                <a:r>
                  <a:rPr lang="en-US" altLang="zh-CN"/>
                  <a:t>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4556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mProblemInsert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插入排序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Sheet1!$A$18:$E$18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Sheet1!$A$16:$E$16</c:f>
              <c:numCache>
                <c:formatCode>General</c:formatCode>
                <c:ptCount val="5"/>
                <c:pt idx="0">
                  <c:v>5.0000000000000001E-3</c:v>
                </c:pt>
                <c:pt idx="1">
                  <c:v>7.1000000000000004E-3</c:v>
                </c:pt>
                <c:pt idx="2">
                  <c:v>9.1000000000000004E-3</c:v>
                </c:pt>
                <c:pt idx="3">
                  <c:v>1.2200000000000001E-2</c:v>
                </c:pt>
                <c:pt idx="4">
                  <c:v>1.5299999999999999E-2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5D-4398-B77B-D14B75449B2E}"/>
            </c:ext>
          </c:extLst>
        </c:ser>
        <c:ser>
          <c:idx val="1"/>
          <c:order val="1"/>
          <c:tx>
            <c:v>堆排序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Sheet1!$A$18:$E$18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Sheet1!$A$22:$E$22</c:f>
              <c:numCache>
                <c:formatCode>General</c:formatCode>
                <c:ptCount val="5"/>
                <c:pt idx="0">
                  <c:v>2.5000000000000001E-3</c:v>
                </c:pt>
                <c:pt idx="1">
                  <c:v>4.1000000000000003E-3</c:v>
                </c:pt>
                <c:pt idx="2">
                  <c:v>6.0000000000000001E-3</c:v>
                </c:pt>
                <c:pt idx="3">
                  <c:v>8.6E-3</c:v>
                </c:pt>
                <c:pt idx="4">
                  <c:v>1.0200000000000001E-2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25D-4398-B77B-D14B75449B2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54556704"/>
        <c:axId val="1390762880"/>
      </c:scatterChart>
      <c:valAx>
        <c:axId val="125455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数据规模（个）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0762880"/>
        <c:crosses val="autoZero"/>
        <c:crossBetween val="midCat"/>
      </c:valAx>
      <c:valAx>
        <c:axId val="139076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程序运行时间（</a:t>
                </a:r>
                <a:r>
                  <a:rPr lang="en-US" altLang="zh-CN"/>
                  <a:t>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45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333333333333329"/>
          <c:y val="4.9954954954954965E-2"/>
          <c:w val="0.37000000000000005"/>
          <c:h val="7.601404554160461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DEAD-618C-4633-AF9C-459E32DFED47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B174-820C-4A87-9411-D04EFFC8A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1487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</a:t>
            </a:r>
            <a:r>
              <a:rPr lang="en-US" altLang="zh-CN" dirty="0"/>
              <a:t>15</a:t>
            </a:r>
            <a:r>
              <a:rPr lang="zh-CN" altLang="en-US" dirty="0"/>
              <a:t>分钟，提问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36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10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603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54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12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1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13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928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12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212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16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93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501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46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03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60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20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006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21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76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22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702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364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118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432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033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347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3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238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30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193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31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45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29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18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6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3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49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865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9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8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1602C-96DF-4382-B90F-99EBFF9C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91D6D-E2C6-4F34-8B03-63F0C94C8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14502-C347-4AE8-B68D-B91D2656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C7D46-6259-415E-B79B-D6CF4FD7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80910-7E34-4822-A72E-BB4FE8C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FAE73-AE24-4CAE-988A-B78087E9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87B9E-0689-4D94-AA79-7FA64D00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94E68-C32B-468E-B016-44A3F4C8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6063A-5536-4A13-B656-79FE2C5F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C01F3-DCC7-4443-8C0C-08D458B6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7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A2638-1865-4282-A5FB-F44A0800C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FBAAF-AB47-4946-B8EF-6504C3D2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972FE-D750-4C5A-9A36-A5B9E87C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C65B5-F6F9-4ABA-AE12-8D8517A3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56EFD-AF12-4283-B13F-919123D3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6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46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92693-117A-479D-8B66-C57EDC9B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AAD12-C164-474A-8A0D-EAD7EA94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2DC2A-9F3C-4BC1-8A78-8ED22B00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82000-A21B-49C8-9761-76F856DB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56641-C168-4A48-A893-AFB2173C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AA30-961F-42E8-BF0B-CEEE48BD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8BDF8-69AD-41D2-A465-E845EFA96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A332-21B1-41A5-AC79-72435CDA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DFF12-9BA0-4D21-BD67-32939D48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5B8D3-3A08-4E19-A5B5-915E659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8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ADAB9-0691-4213-9DB3-4DA183E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B36AF-C4B9-43F9-A349-9D6A9330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9AD46-0D74-4745-B34A-94F8285BC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480E-F8AA-445B-BBEF-9DACB52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6954B-EB4C-404D-9B55-BF457905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074A2-1962-4177-AEE2-8CDB0928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F73C9-BC09-4062-BD74-ED112972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C4389-D3DA-4757-AF31-1478EFEF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F8A8E-DE90-49C0-9E0F-36AE3707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BAE7C-3AA9-4B52-B3D5-F8C4865F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71F3A-46D8-414F-905E-8890794B2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83874-8075-4D1F-B24F-029DDD29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67416B-1525-494E-8F58-2A00429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ABB75-9782-42EF-871F-A8956BD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082A-1BF0-45B3-9843-D739F9F2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CB825D-9897-4627-8354-1627CBAD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1176B-E154-43DA-8C4C-10665551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B6755-4DF3-4672-9C27-A754A79F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0DA23-6E3E-467C-9989-FDFA3E6C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F5ED7-DDBE-42BA-84FB-C35B8D43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1218D-BD7F-4A8D-9E5C-24A219B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FEFBF-7F74-4539-B4D3-7015B2E3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3B400-791D-49C7-9B0D-ECDDCEAE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44617-CF7A-48C4-A6B2-8CE22102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EC9F1-2FA1-4AFB-9D2B-56BFC983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5C67E-D1C3-47F8-828D-F7AD7A8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D0CC0-EBC4-421A-B9D0-F7C890E7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10E93-0F65-44F0-A89F-0B9D229D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199E5-B3B7-404A-A9B8-6B567CE6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2D93D-EA3D-4B2E-BA98-6576C0A1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D4AB4-85FD-4AF2-9C03-B22D515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93130-C926-4AAA-919E-59991C3B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114FE-6650-4C16-A7FD-180516D3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2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26D428-17F6-4E90-A28D-FCD0BD23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7B3C6-743C-4BC2-9276-9417E7EC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CFB04-BD98-46BC-B2EB-D6573A3B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6984-95FF-4105-9E1C-DCBB0D38545F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96D83-F497-415D-8F9B-6AD19A275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64302-5730-439F-9D75-639E54DCB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5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03512" y="2247008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：排序算法性能分析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31664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AEA3FD3-6E18-4241-8765-7CE92A60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37" y="5715700"/>
            <a:ext cx="2361905" cy="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377ED-4EB6-4666-BCBC-C46B54B9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427"/>
            <a:ext cx="9144001" cy="22486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2ABBD4-2F0D-42EE-9D85-9EC13C83757C}"/>
              </a:ext>
            </a:extLst>
          </p:cNvPr>
          <p:cNvSpPr txBox="1"/>
          <p:nvPr/>
        </p:nvSpPr>
        <p:spPr>
          <a:xfrm>
            <a:off x="7762875" y="496742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报告人：叶茂林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4"/>
    </mc:Choice>
    <mc:Fallback xmlns=""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冒泡排序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F0B1931-80D3-F3A0-B653-828318284E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946982"/>
              </p:ext>
            </p:extLst>
          </p:nvPr>
        </p:nvGraphicFramePr>
        <p:xfrm>
          <a:off x="3378172" y="3049818"/>
          <a:ext cx="4838700" cy="281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560928E6-D283-0CAF-F8F0-AC449FD3B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781" y="1414586"/>
            <a:ext cx="596348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37756" y="28403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1.3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选择排序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pSp>
        <p:nvGrpSpPr>
          <p:cNvPr id="58" name="Group 60">
            <a:extLst>
              <a:ext uri="{FF2B5EF4-FFF2-40B4-BE49-F238E27FC236}">
                <a16:creationId xmlns:a16="http://schemas.microsoft.com/office/drawing/2014/main" id="{5DD66CFD-CC63-F444-CCA5-786A783E746F}"/>
              </a:ext>
            </a:extLst>
          </p:cNvPr>
          <p:cNvGrpSpPr>
            <a:grpSpLocks/>
          </p:cNvGrpSpPr>
          <p:nvPr/>
        </p:nvGrpSpPr>
        <p:grpSpPr bwMode="auto">
          <a:xfrm>
            <a:off x="2284412" y="1477973"/>
            <a:ext cx="7623175" cy="3868703"/>
            <a:chOff x="432" y="1755"/>
            <a:chExt cx="4802" cy="2436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59" name="Group 51">
              <a:extLst>
                <a:ext uri="{FF2B5EF4-FFF2-40B4-BE49-F238E27FC236}">
                  <a16:creationId xmlns:a16="http://schemas.microsoft.com/office/drawing/2014/main" id="{494BF9B0-674A-BDD6-A4E2-F880C20F8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776"/>
              <a:ext cx="336" cy="2064"/>
              <a:chOff x="528" y="1824"/>
              <a:chExt cx="336" cy="2016"/>
            </a:xfrm>
            <a:grpFill/>
          </p:grpSpPr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F9C4E664-3E09-6120-E15E-3A86E03CC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82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DCDE830C-9ED6-4568-1E94-C8E715DBD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08</a:t>
                </a:r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B992213C-BB93-A465-E47F-FD115977F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160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25</a:t>
                </a:r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17427646-8205-8559-EDAD-C0F208161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336" cy="34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53C5C058-1E0F-96F8-A29E-238F6D840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836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kern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27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BC1B4B61-3F67-97C5-7364-EDE054014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168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16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64ED6A0-327B-E2D1-4ABC-5A70A4A0A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" y="1755"/>
              <a:ext cx="3565" cy="2085"/>
              <a:chOff x="1571" y="1755"/>
              <a:chExt cx="3565" cy="2085"/>
            </a:xfrm>
            <a:grpFill/>
          </p:grpSpPr>
          <p:grpSp>
            <p:nvGrpSpPr>
              <p:cNvPr id="67" name="Group 14">
                <a:extLst>
                  <a:ext uri="{FF2B5EF4-FFF2-40B4-BE49-F238E27FC236}">
                    <a16:creationId xmlns:a16="http://schemas.microsoft.com/office/drawing/2014/main" id="{271D6AEE-276D-DDDD-F279-3C6950C24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1" y="1776"/>
                <a:ext cx="349" cy="2064"/>
                <a:chOff x="1091" y="624"/>
                <a:chExt cx="349" cy="2064"/>
              </a:xfrm>
              <a:grpFill/>
            </p:grpSpPr>
            <p:sp>
              <p:nvSpPr>
                <p:cNvPr id="99" name="Oval 15">
                  <a:extLst>
                    <a:ext uri="{FF2B5EF4-FFF2-40B4-BE49-F238E27FC236}">
                      <a16:creationId xmlns:a16="http://schemas.microsoft.com/office/drawing/2014/main" id="{125FD0A5-6643-729D-A75F-D8F101FC14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624"/>
                  <a:ext cx="336" cy="336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charset="0"/>
                      <a:ea typeface="宋体" panose="02010600030101010101" pitchFamily="2" charset="-122"/>
                    </a:rPr>
                    <a:t>21</a:t>
                  </a:r>
                </a:p>
              </p:txBody>
            </p:sp>
            <p:sp>
              <p:nvSpPr>
                <p:cNvPr id="100" name="Oval 16">
                  <a:extLst>
                    <a:ext uri="{FF2B5EF4-FFF2-40B4-BE49-F238E27FC236}">
                      <a16:creationId xmlns:a16="http://schemas.microsoft.com/office/drawing/2014/main" id="{71234A5F-7DEF-D403-7201-DAC5B545E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352"/>
                  <a:ext cx="336" cy="33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charset="0"/>
                      <a:ea typeface="宋体" panose="02010600030101010101" pitchFamily="2" charset="-122"/>
                    </a:rPr>
                    <a:t>49</a:t>
                  </a:r>
                </a:p>
              </p:txBody>
            </p:sp>
            <p:sp>
              <p:nvSpPr>
                <p:cNvPr id="101" name="Oval 17">
                  <a:extLst>
                    <a:ext uri="{FF2B5EF4-FFF2-40B4-BE49-F238E27FC236}">
                      <a16:creationId xmlns:a16="http://schemas.microsoft.com/office/drawing/2014/main" id="{9C8BD112-AD15-F51E-27A0-D80B937F39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960"/>
                  <a:ext cx="336" cy="336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charset="0"/>
                      <a:ea typeface="宋体" panose="02010600030101010101" pitchFamily="2" charset="-122"/>
                    </a:rPr>
                    <a:t>25</a:t>
                  </a:r>
                </a:p>
              </p:txBody>
            </p:sp>
            <p:sp>
              <p:nvSpPr>
                <p:cNvPr id="102" name="Oval 18">
                  <a:extLst>
                    <a:ext uri="{FF2B5EF4-FFF2-40B4-BE49-F238E27FC236}">
                      <a16:creationId xmlns:a16="http://schemas.microsoft.com/office/drawing/2014/main" id="{354F0459-B62B-22CF-818E-709587AEA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1" y="1632"/>
                  <a:ext cx="336" cy="336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kern="0" dirty="0"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  <a:ea typeface="宋体" panose="02010600030101010101" pitchFamily="2" charset="-122"/>
                    </a:rPr>
                    <a:t>27</a:t>
                  </a:r>
                  <a:endPara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" name="Oval 19">
                  <a:extLst>
                    <a:ext uri="{FF2B5EF4-FFF2-40B4-BE49-F238E27FC236}">
                      <a16:creationId xmlns:a16="http://schemas.microsoft.com/office/drawing/2014/main" id="{D81D9C53-4337-7131-523D-A698D7B78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1" y="1996"/>
                  <a:ext cx="336" cy="348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charset="0"/>
                      <a:ea typeface="宋体" panose="02010600030101010101" pitchFamily="2" charset="-122"/>
                    </a:rPr>
                    <a:t>16</a:t>
                  </a:r>
                </a:p>
              </p:txBody>
            </p:sp>
            <p:sp>
              <p:nvSpPr>
                <p:cNvPr id="104" name="Oval 20">
                  <a:extLst>
                    <a:ext uri="{FF2B5EF4-FFF2-40B4-BE49-F238E27FC236}">
                      <a16:creationId xmlns:a16="http://schemas.microsoft.com/office/drawing/2014/main" id="{50E8AA70-E93E-884F-1F9E-C1306BD31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296"/>
                  <a:ext cx="336" cy="33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charset="0"/>
                      <a:ea typeface="宋体" panose="02010600030101010101" pitchFamily="2" charset="-122"/>
                    </a:rPr>
                    <a:t>08</a:t>
                  </a:r>
                </a:p>
              </p:txBody>
            </p:sp>
          </p:grpSp>
          <p:sp>
            <p:nvSpPr>
              <p:cNvPr id="69" name="Oval 23">
                <a:extLst>
                  <a:ext uri="{FF2B5EF4-FFF2-40B4-BE49-F238E27FC236}">
                    <a16:creationId xmlns:a16="http://schemas.microsoft.com/office/drawing/2014/main" id="{2CF5907F-C0C6-3876-D61E-147B5BDA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70" name="Oval 24">
                <a:extLst>
                  <a:ext uri="{FF2B5EF4-FFF2-40B4-BE49-F238E27FC236}">
                    <a16:creationId xmlns:a16="http://schemas.microsoft.com/office/drawing/2014/main" id="{A6A30EFE-CA7E-D59C-19AF-33A8B69D2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71" name="Oval 25">
                <a:extLst>
                  <a:ext uri="{FF2B5EF4-FFF2-40B4-BE49-F238E27FC236}">
                    <a16:creationId xmlns:a16="http://schemas.microsoft.com/office/drawing/2014/main" id="{FB88E37F-BBA8-E551-06B7-AAD318E3B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25</a:t>
                </a:r>
              </a:p>
            </p:txBody>
          </p:sp>
          <p:sp>
            <p:nvSpPr>
              <p:cNvPr id="72" name="Oval 26">
                <a:extLst>
                  <a:ext uri="{FF2B5EF4-FFF2-40B4-BE49-F238E27FC236}">
                    <a16:creationId xmlns:a16="http://schemas.microsoft.com/office/drawing/2014/main" id="{86F560A9-F017-18AD-CA72-C74C25C99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33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kern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27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Oval 27">
                <a:extLst>
                  <a:ext uri="{FF2B5EF4-FFF2-40B4-BE49-F238E27FC236}">
                    <a16:creationId xmlns:a16="http://schemas.microsoft.com/office/drawing/2014/main" id="{CB916D6A-B203-A086-6B44-DCBCE1B27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2808"/>
                <a:ext cx="336" cy="33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76" name="Oval 28">
                <a:extLst>
                  <a:ext uri="{FF2B5EF4-FFF2-40B4-BE49-F238E27FC236}">
                    <a16:creationId xmlns:a16="http://schemas.microsoft.com/office/drawing/2014/main" id="{E33BC161-3C18-C58B-62DF-48626CCAC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2457"/>
                <a:ext cx="336" cy="34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08</a:t>
                </a:r>
              </a:p>
            </p:txBody>
          </p:sp>
          <p:sp>
            <p:nvSpPr>
              <p:cNvPr id="78" name="Oval 30">
                <a:extLst>
                  <a:ext uri="{FF2B5EF4-FFF2-40B4-BE49-F238E27FC236}">
                    <a16:creationId xmlns:a16="http://schemas.microsoft.com/office/drawing/2014/main" id="{76AB9D3B-5195-96EA-3660-3A17F5881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76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79" name="Oval 31">
                <a:extLst>
                  <a:ext uri="{FF2B5EF4-FFF2-40B4-BE49-F238E27FC236}">
                    <a16:creationId xmlns:a16="http://schemas.microsoft.com/office/drawing/2014/main" id="{A32D22E6-B20D-50B9-74B9-C306B99A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50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80" name="Oval 32">
                <a:extLst>
                  <a:ext uri="{FF2B5EF4-FFF2-40B4-BE49-F238E27FC236}">
                    <a16:creationId xmlns:a16="http://schemas.microsoft.com/office/drawing/2014/main" id="{5B5A0E6C-F0EA-1D1C-D3A6-A90B16AC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844"/>
                <a:ext cx="336" cy="33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25</a:t>
                </a:r>
              </a:p>
            </p:txBody>
          </p:sp>
          <p:sp>
            <p:nvSpPr>
              <p:cNvPr id="81" name="Oval 33">
                <a:extLst>
                  <a:ext uri="{FF2B5EF4-FFF2-40B4-BE49-F238E27FC236}">
                    <a16:creationId xmlns:a16="http://schemas.microsoft.com/office/drawing/2014/main" id="{17F07B79-8D7C-632E-F8C7-63E9A3781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kern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27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Oval 34">
                <a:extLst>
                  <a:ext uri="{FF2B5EF4-FFF2-40B4-BE49-F238E27FC236}">
                    <a16:creationId xmlns:a16="http://schemas.microsoft.com/office/drawing/2014/main" id="{9A440513-D338-20ED-3021-AB0B6CC04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112"/>
                <a:ext cx="336" cy="33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83" name="Oval 35">
                <a:extLst>
                  <a:ext uri="{FF2B5EF4-FFF2-40B4-BE49-F238E27FC236}">
                    <a16:creationId xmlns:a16="http://schemas.microsoft.com/office/drawing/2014/main" id="{4B903701-0896-0E96-97D0-12981E6F6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2463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08</a:t>
                </a:r>
              </a:p>
            </p:txBody>
          </p:sp>
          <p:sp>
            <p:nvSpPr>
              <p:cNvPr id="85" name="Oval 37">
                <a:extLst>
                  <a:ext uri="{FF2B5EF4-FFF2-40B4-BE49-F238E27FC236}">
                    <a16:creationId xmlns:a16="http://schemas.microsoft.com/office/drawing/2014/main" id="{AA34C9A5-5452-2E77-664A-1A69DFC0A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496"/>
                <a:ext cx="336" cy="3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86" name="Oval 38">
                <a:extLst>
                  <a:ext uri="{FF2B5EF4-FFF2-40B4-BE49-F238E27FC236}">
                    <a16:creationId xmlns:a16="http://schemas.microsoft.com/office/drawing/2014/main" id="{E02AD15F-35E9-C8A0-EC59-820AB57C2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50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87" name="Oval 39">
                <a:extLst>
                  <a:ext uri="{FF2B5EF4-FFF2-40B4-BE49-F238E27FC236}">
                    <a16:creationId xmlns:a16="http://schemas.microsoft.com/office/drawing/2014/main" id="{83354DB7-58A2-AD12-E502-D34AA64A9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84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25</a:t>
                </a:r>
              </a:p>
            </p:txBody>
          </p:sp>
          <p:sp>
            <p:nvSpPr>
              <p:cNvPr id="88" name="Oval 40">
                <a:extLst>
                  <a:ext uri="{FF2B5EF4-FFF2-40B4-BE49-F238E27FC236}">
                    <a16:creationId xmlns:a16="http://schemas.microsoft.com/office/drawing/2014/main" id="{02F7ABE1-4D47-1EC5-6F44-6B12559B4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168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kern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27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Oval 41">
                <a:extLst>
                  <a:ext uri="{FF2B5EF4-FFF2-40B4-BE49-F238E27FC236}">
                    <a16:creationId xmlns:a16="http://schemas.microsoft.com/office/drawing/2014/main" id="{05BE3ABE-115E-1722-829A-BAFF6DDC3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119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90" name="Oval 42">
                <a:extLst>
                  <a:ext uri="{FF2B5EF4-FFF2-40B4-BE49-F238E27FC236}">
                    <a16:creationId xmlns:a16="http://schemas.microsoft.com/office/drawing/2014/main" id="{A34733AF-B439-1484-C7C2-57D7AB79B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755"/>
                <a:ext cx="336" cy="33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08</a:t>
                </a:r>
              </a:p>
            </p:txBody>
          </p:sp>
          <p:sp>
            <p:nvSpPr>
              <p:cNvPr id="92" name="Oval 44">
                <a:extLst>
                  <a:ext uri="{FF2B5EF4-FFF2-40B4-BE49-F238E27FC236}">
                    <a16:creationId xmlns:a16="http://schemas.microsoft.com/office/drawing/2014/main" id="{90910DCF-131A-52FD-2D6E-DA411F4B9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496"/>
                <a:ext cx="336" cy="34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93" name="Oval 45">
                <a:extLst>
                  <a:ext uri="{FF2B5EF4-FFF2-40B4-BE49-F238E27FC236}">
                    <a16:creationId xmlns:a16="http://schemas.microsoft.com/office/drawing/2014/main" id="{E2431715-E021-09DC-F905-CEBF131AC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50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94" name="Oval 46">
                <a:extLst>
                  <a:ext uri="{FF2B5EF4-FFF2-40B4-BE49-F238E27FC236}">
                    <a16:creationId xmlns:a16="http://schemas.microsoft.com/office/drawing/2014/main" id="{4C91B5AA-BA1D-E515-1971-963BF05E1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84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25</a:t>
                </a:r>
              </a:p>
            </p:txBody>
          </p:sp>
          <p:sp>
            <p:nvSpPr>
              <p:cNvPr id="95" name="Oval 47">
                <a:extLst>
                  <a:ext uri="{FF2B5EF4-FFF2-40B4-BE49-F238E27FC236}">
                    <a16:creationId xmlns:a16="http://schemas.microsoft.com/office/drawing/2014/main" id="{745D6805-8AF4-6B40-6581-7C15BA3D5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168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kern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27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Oval 48">
                <a:extLst>
                  <a:ext uri="{FF2B5EF4-FFF2-40B4-BE49-F238E27FC236}">
                    <a16:creationId xmlns:a16="http://schemas.microsoft.com/office/drawing/2014/main" id="{01778230-D604-591A-BA9D-61C45F6C7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160"/>
                <a:ext cx="336" cy="33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97" name="Oval 49">
                <a:extLst>
                  <a:ext uri="{FF2B5EF4-FFF2-40B4-BE49-F238E27FC236}">
                    <a16:creationId xmlns:a16="http://schemas.microsoft.com/office/drawing/2014/main" id="{85135C64-55FB-77BF-DF5F-B3331AE80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776"/>
                <a:ext cx="336" cy="33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08</a:t>
                </a:r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A6C59499-3848-7122-20D2-27BBD2DC4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112"/>
                <a:ext cx="3264" cy="1392"/>
              </a:xfrm>
              <a:prstGeom prst="line">
                <a:avLst/>
              </a:prstGeom>
              <a:grpFill/>
              <a:ln w="28575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Text Box 53">
              <a:extLst>
                <a:ext uri="{FF2B5EF4-FFF2-40B4-BE49-F238E27FC236}">
                  <a16:creationId xmlns:a16="http://schemas.microsoft.com/office/drawing/2014/main" id="{0DB8768E-4401-4A75-4006-3676C7A39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432" y="3968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700" kern="0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begin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54">
              <a:extLst>
                <a:ext uri="{FF2B5EF4-FFF2-40B4-BE49-F238E27FC236}">
                  <a16:creationId xmlns:a16="http://schemas.microsoft.com/office/drawing/2014/main" id="{EDFC34F0-B65A-DA3B-90A0-DC5DDB52F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1488" y="3968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700" kern="0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1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0D227B1-BBEF-FE63-EF47-8BD2E998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3840" y="3964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E23FE050-0ED4-796E-4E25-0A0B70E0E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2256" y="3964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700" kern="0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2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A0EB6DEE-2F6F-6CC9-A9D2-641E00067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3024" y="3964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136D5536-D4D5-F841-5AC0-C63FC8C72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4704" y="3964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1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95437E-B279-4EA2-B98A-04FAA2BE4F5E}"/>
              </a:ext>
            </a:extLst>
          </p:cNvPr>
          <p:cNvSpPr txBox="1"/>
          <p:nvPr/>
        </p:nvSpPr>
        <p:spPr>
          <a:xfrm>
            <a:off x="4495800" y="2244060"/>
            <a:ext cx="32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算法复杂度：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000" b="1" dirty="0"/>
              <a:t>最坏时间复杂度：</a:t>
            </a:r>
            <a:r>
              <a:rPr lang="en-US" altLang="zh-CN" sz="2000" b="1" dirty="0"/>
              <a:t>O(n^2)</a:t>
            </a:r>
          </a:p>
          <a:p>
            <a:r>
              <a:rPr lang="zh-CN" altLang="en-US" sz="2000" b="1" dirty="0"/>
              <a:t>最好时间复杂度：</a:t>
            </a:r>
            <a:r>
              <a:rPr lang="en-US" altLang="zh-CN" sz="2000" b="1" dirty="0"/>
              <a:t>O(n^2)</a:t>
            </a:r>
          </a:p>
          <a:p>
            <a:r>
              <a:rPr lang="zh-CN" altLang="en-US" sz="2000" b="1" dirty="0"/>
              <a:t>平均时间复杂度：</a:t>
            </a:r>
            <a:r>
              <a:rPr lang="en-US" altLang="zh-CN" sz="2000" b="1" dirty="0"/>
              <a:t>O(n^2)</a:t>
            </a:r>
          </a:p>
          <a:p>
            <a:endParaRPr lang="en-US" altLang="zh-CN" sz="2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6D7C61-0945-D690-4236-BE3A7B077C02}"/>
              </a:ext>
            </a:extLst>
          </p:cNvPr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选择排序</a:t>
            </a:r>
          </a:p>
        </p:txBody>
      </p:sp>
    </p:spTree>
    <p:extLst>
      <p:ext uri="{BB962C8B-B14F-4D97-AF65-F5344CB8AC3E}">
        <p14:creationId xmlns:p14="http://schemas.microsoft.com/office/powerpoint/2010/main" val="73383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AB4E1433-0084-4D9D-AF22-FBDC3F039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189759"/>
              </p:ext>
            </p:extLst>
          </p:nvPr>
        </p:nvGraphicFramePr>
        <p:xfrm>
          <a:off x="3378171" y="2935564"/>
          <a:ext cx="48387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DE3E4251-60FD-BEB0-CE6F-C43550A7D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254" y="1451282"/>
            <a:ext cx="5982535" cy="111458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E1264C3-C7C0-B3A6-EC5F-1EE064386005}"/>
              </a:ext>
            </a:extLst>
          </p:cNvPr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选择排序</a:t>
            </a:r>
          </a:p>
        </p:txBody>
      </p:sp>
    </p:spTree>
    <p:extLst>
      <p:ext uri="{BB962C8B-B14F-4D97-AF65-F5344CB8AC3E}">
        <p14:creationId xmlns:p14="http://schemas.microsoft.com/office/powerpoint/2010/main" val="37992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37755" y="28403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1.4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归并排序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pSp>
        <p:nvGrpSpPr>
          <p:cNvPr id="2" name="Group 8">
            <a:extLst>
              <a:ext uri="{FF2B5EF4-FFF2-40B4-BE49-F238E27FC236}">
                <a16:creationId xmlns:a16="http://schemas.microsoft.com/office/drawing/2014/main" id="{1C489605-91B5-6A5F-B8E5-6C0BC7E4DE96}"/>
              </a:ext>
            </a:extLst>
          </p:cNvPr>
          <p:cNvGrpSpPr>
            <a:grpSpLocks/>
          </p:cNvGrpSpPr>
          <p:nvPr/>
        </p:nvGrpSpPr>
        <p:grpSpPr bwMode="auto">
          <a:xfrm>
            <a:off x="3793331" y="1900081"/>
            <a:ext cx="4341904" cy="532474"/>
            <a:chOff x="1200" y="3312"/>
            <a:chExt cx="2736" cy="336"/>
          </a:xfrm>
          <a:solidFill>
            <a:srgbClr val="92D050"/>
          </a:solidFill>
        </p:grpSpPr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9A3C7905-6003-DE9C-AC39-EDFDE4DBE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31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21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1ECC5016-DF66-2271-7486-DD0AD15D6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31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08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C0EF2E6E-F009-F38D-57CC-AC9E030A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31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C161CD1C-1BE8-F934-B0B6-792E0003B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1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49</a:t>
              </a: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051CF166-3CB8-D598-DFE8-DC728EA91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31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25*</a:t>
              </a: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FB883C8D-41BC-BC14-96FB-5BD3021C3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31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16</a:t>
              </a: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id="{A58333F2-2A88-A6E0-C9B8-EB4E98C0FB47}"/>
              </a:ext>
            </a:extLst>
          </p:cNvPr>
          <p:cNvGrpSpPr>
            <a:grpSpLocks/>
          </p:cNvGrpSpPr>
          <p:nvPr/>
        </p:nvGrpSpPr>
        <p:grpSpPr bwMode="auto">
          <a:xfrm>
            <a:off x="3791835" y="2782082"/>
            <a:ext cx="4343400" cy="530225"/>
            <a:chOff x="1872" y="2688"/>
            <a:chExt cx="2736" cy="336"/>
          </a:xfrm>
          <a:solidFill>
            <a:srgbClr val="FFC000"/>
          </a:solidFill>
        </p:grpSpPr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FA3CFC1D-63A2-0DB2-4D6B-1C05B931B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688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21</a:t>
              </a: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EF362588-E730-81E8-6EEF-020BDAB3A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336" cy="336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08</a:t>
              </a: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CBD367CC-91CE-0441-3992-2B814729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88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</a:t>
              </a: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38D2DE42-AB5B-2003-3D35-381AF1C8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688"/>
              <a:ext cx="336" cy="33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49</a:t>
              </a: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EBABAC82-8CD1-ABA4-59E5-D37C0A9A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688"/>
              <a:ext cx="336" cy="33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25*</a:t>
              </a: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EEA2A571-EBDD-663D-5A67-061B1E437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88"/>
              <a:ext cx="336" cy="336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16</a:t>
              </a:r>
            </a:p>
          </p:txBody>
        </p:sp>
      </p:grpSp>
      <p:grpSp>
        <p:nvGrpSpPr>
          <p:cNvPr id="21" name="Group 39">
            <a:extLst>
              <a:ext uri="{FF2B5EF4-FFF2-40B4-BE49-F238E27FC236}">
                <a16:creationId xmlns:a16="http://schemas.microsoft.com/office/drawing/2014/main" id="{A5D6F164-A63D-0921-8C1C-4B6CF19323FB}"/>
              </a:ext>
            </a:extLst>
          </p:cNvPr>
          <p:cNvGrpSpPr>
            <a:grpSpLocks/>
          </p:cNvGrpSpPr>
          <p:nvPr/>
        </p:nvGrpSpPr>
        <p:grpSpPr bwMode="auto">
          <a:xfrm>
            <a:off x="3829935" y="3661834"/>
            <a:ext cx="4343400" cy="530225"/>
            <a:chOff x="1872" y="3216"/>
            <a:chExt cx="2736" cy="336"/>
          </a:xfrm>
          <a:solidFill>
            <a:srgbClr val="FFC000"/>
          </a:solidFill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22016E41-4F52-1513-3134-8ACED745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216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21</a:t>
              </a:r>
            </a:p>
          </p:txBody>
        </p:sp>
        <p:sp>
          <p:nvSpPr>
            <p:cNvPr id="23" name="Oval 27">
              <a:extLst>
                <a:ext uri="{FF2B5EF4-FFF2-40B4-BE49-F238E27FC236}">
                  <a16:creationId xmlns:a16="http://schemas.microsoft.com/office/drawing/2014/main" id="{4CBFD43A-33B8-D61D-440F-008A14CD8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16"/>
              <a:ext cx="336" cy="33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08</a:t>
              </a:r>
            </a:p>
          </p:txBody>
        </p:sp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E0013003-2BDE-79E6-11E9-1C69071DA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</a:t>
              </a:r>
            </a:p>
          </p:txBody>
        </p:sp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2B1C03AD-C601-ABE7-DA2E-38152B8C2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16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49</a:t>
              </a:r>
            </a:p>
          </p:txBody>
        </p:sp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6CC91CEE-F55F-8562-2972-809B12435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16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25*</a:t>
              </a:r>
            </a:p>
          </p:txBody>
        </p:sp>
        <p:sp>
          <p:nvSpPr>
            <p:cNvPr id="27" name="Oval 31">
              <a:extLst>
                <a:ext uri="{FF2B5EF4-FFF2-40B4-BE49-F238E27FC236}">
                  <a16:creationId xmlns:a16="http://schemas.microsoft.com/office/drawing/2014/main" id="{9B2180D5-BB06-25DF-0BA2-F6F77D93E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216"/>
              <a:ext cx="336" cy="33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16</a:t>
              </a:r>
            </a:p>
          </p:txBody>
        </p:sp>
      </p:grpSp>
      <p:grpSp>
        <p:nvGrpSpPr>
          <p:cNvPr id="28" name="Group 38">
            <a:extLst>
              <a:ext uri="{FF2B5EF4-FFF2-40B4-BE49-F238E27FC236}">
                <a16:creationId xmlns:a16="http://schemas.microsoft.com/office/drawing/2014/main" id="{924198CD-3F37-4E91-8816-B00D9D5D6B00}"/>
              </a:ext>
            </a:extLst>
          </p:cNvPr>
          <p:cNvGrpSpPr>
            <a:grpSpLocks/>
          </p:cNvGrpSpPr>
          <p:nvPr/>
        </p:nvGrpSpPr>
        <p:grpSpPr bwMode="auto">
          <a:xfrm>
            <a:off x="3858529" y="4541586"/>
            <a:ext cx="4267200" cy="533400"/>
            <a:chOff x="1920" y="3792"/>
            <a:chExt cx="2688" cy="336"/>
          </a:xfrm>
          <a:solidFill>
            <a:srgbClr val="FFC000"/>
          </a:solidFill>
        </p:grpSpPr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48E8ADF1-6DBC-64E3-5208-70BC5559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9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21</a:t>
              </a: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B5CFCE32-B0DA-787A-10CF-A8BA7064B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79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08</a:t>
              </a: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45956731-9DDC-263E-1A57-FA2F4318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79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</a:t>
              </a: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B325D03B-28D0-4AB7-12F5-A879AC1C6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79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49</a:t>
              </a: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EB7338D9-B17B-6E94-7F96-0D50B22C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79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25*</a:t>
              </a: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9E766056-D72B-142B-5803-350BCE1CC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79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32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95437E-B279-4EA2-B98A-04FAA2BE4F5E}"/>
              </a:ext>
            </a:extLst>
          </p:cNvPr>
          <p:cNvSpPr txBox="1"/>
          <p:nvPr/>
        </p:nvSpPr>
        <p:spPr>
          <a:xfrm>
            <a:off x="4197322" y="2244060"/>
            <a:ext cx="32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算法复杂度：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000" b="1" dirty="0"/>
              <a:t>最坏时间复杂度：</a:t>
            </a:r>
            <a:r>
              <a:rPr lang="en-US" altLang="zh-CN" sz="2000" b="1" dirty="0"/>
              <a:t>O(nlogn)</a:t>
            </a:r>
          </a:p>
          <a:p>
            <a:r>
              <a:rPr lang="zh-CN" altLang="en-US" sz="2000" b="1" dirty="0"/>
              <a:t>最好时间复杂度：</a:t>
            </a:r>
            <a:r>
              <a:rPr lang="en-US" altLang="zh-CN" sz="2000" b="1" dirty="0"/>
              <a:t>O(nlogn)</a:t>
            </a:r>
          </a:p>
          <a:p>
            <a:r>
              <a:rPr lang="zh-CN" altLang="en-US" sz="2000" b="1" dirty="0"/>
              <a:t>平均时间复杂度：</a:t>
            </a:r>
            <a:r>
              <a:rPr lang="en-US" altLang="zh-CN" sz="2000" b="1" dirty="0"/>
              <a:t>O(nlogn)</a:t>
            </a:r>
          </a:p>
          <a:p>
            <a:endParaRPr lang="en-US" altLang="zh-CN" sz="2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DD9572-6437-B50E-BF42-C98F4FEB82E2}"/>
              </a:ext>
            </a:extLst>
          </p:cNvPr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归并排序</a:t>
            </a:r>
          </a:p>
        </p:txBody>
      </p:sp>
    </p:spTree>
    <p:extLst>
      <p:ext uri="{BB962C8B-B14F-4D97-AF65-F5344CB8AC3E}">
        <p14:creationId xmlns:p14="http://schemas.microsoft.com/office/powerpoint/2010/main" val="252213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80829C-F9EC-17E3-E56A-BE9592312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259" y="1432714"/>
            <a:ext cx="5963482" cy="1105054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039FC4C-4A3C-4D1A-AAA2-6020AB326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353566"/>
              </p:ext>
            </p:extLst>
          </p:nvPr>
        </p:nvGraphicFramePr>
        <p:xfrm>
          <a:off x="3378172" y="3054256"/>
          <a:ext cx="4838700" cy="281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186A46F-94E5-16BC-63B0-46334B955750}"/>
              </a:ext>
            </a:extLst>
          </p:cNvPr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归并排序</a:t>
            </a:r>
          </a:p>
        </p:txBody>
      </p:sp>
    </p:spTree>
    <p:extLst>
      <p:ext uri="{BB962C8B-B14F-4D97-AF65-F5344CB8AC3E}">
        <p14:creationId xmlns:p14="http://schemas.microsoft.com/office/powerpoint/2010/main" val="100833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37755" y="2840328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1.5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286789" y="2778774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1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排序算法性能分析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快速排序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pSp>
        <p:nvGrpSpPr>
          <p:cNvPr id="79" name="Group 106">
            <a:extLst>
              <a:ext uri="{FF2B5EF4-FFF2-40B4-BE49-F238E27FC236}">
                <a16:creationId xmlns:a16="http://schemas.microsoft.com/office/drawing/2014/main" id="{23E48CF8-0F80-2B02-8EC7-19BBFD25F0C9}"/>
              </a:ext>
            </a:extLst>
          </p:cNvPr>
          <p:cNvGrpSpPr>
            <a:grpSpLocks/>
          </p:cNvGrpSpPr>
          <p:nvPr/>
        </p:nvGrpSpPr>
        <p:grpSpPr bwMode="auto">
          <a:xfrm>
            <a:off x="3713162" y="1997868"/>
            <a:ext cx="4765675" cy="2862263"/>
            <a:chOff x="1804" y="2055"/>
            <a:chExt cx="3002" cy="180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0" name="Oval 83">
              <a:extLst>
                <a:ext uri="{FF2B5EF4-FFF2-40B4-BE49-F238E27FC236}">
                  <a16:creationId xmlns:a16="http://schemas.microsoft.com/office/drawing/2014/main" id="{A2E26A82-8669-C31A-AC26-2B2C5F73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2065"/>
              <a:ext cx="291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</a:t>
              </a:r>
            </a:p>
          </p:txBody>
        </p:sp>
        <p:sp>
          <p:nvSpPr>
            <p:cNvPr id="81" name="Oval 84">
              <a:extLst>
                <a:ext uri="{FF2B5EF4-FFF2-40B4-BE49-F238E27FC236}">
                  <a16:creationId xmlns:a16="http://schemas.microsoft.com/office/drawing/2014/main" id="{D13D1694-378D-A931-05C1-9A573C7E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2065"/>
              <a:ext cx="291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49</a:t>
              </a:r>
            </a:p>
          </p:txBody>
        </p:sp>
        <p:sp>
          <p:nvSpPr>
            <p:cNvPr id="82" name="Oval 85">
              <a:extLst>
                <a:ext uri="{FF2B5EF4-FFF2-40B4-BE49-F238E27FC236}">
                  <a16:creationId xmlns:a16="http://schemas.microsoft.com/office/drawing/2014/main" id="{38429CE8-D78F-8D8A-97B4-C6663A9B4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065"/>
              <a:ext cx="291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25*</a:t>
              </a:r>
            </a:p>
          </p:txBody>
        </p:sp>
        <p:sp>
          <p:nvSpPr>
            <p:cNvPr id="83" name="Oval 86">
              <a:extLst>
                <a:ext uri="{FF2B5EF4-FFF2-40B4-BE49-F238E27FC236}">
                  <a16:creationId xmlns:a16="http://schemas.microsoft.com/office/drawing/2014/main" id="{75F876F1-84CC-090D-472A-645253410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065"/>
              <a:ext cx="291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16</a:t>
              </a:r>
            </a:p>
          </p:txBody>
        </p:sp>
        <p:sp>
          <p:nvSpPr>
            <p:cNvPr id="84" name="Oval 87">
              <a:extLst>
                <a:ext uri="{FF2B5EF4-FFF2-40B4-BE49-F238E27FC236}">
                  <a16:creationId xmlns:a16="http://schemas.microsoft.com/office/drawing/2014/main" id="{04D0641A-51A4-7AC3-CF6C-CD6F70FC5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2064"/>
              <a:ext cx="291" cy="27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21</a:t>
              </a:r>
            </a:p>
          </p:txBody>
        </p:sp>
        <p:sp>
          <p:nvSpPr>
            <p:cNvPr id="85" name="Oval 90">
              <a:extLst>
                <a:ext uri="{FF2B5EF4-FFF2-40B4-BE49-F238E27FC236}">
                  <a16:creationId xmlns:a16="http://schemas.microsoft.com/office/drawing/2014/main" id="{1C5BC6BD-C75E-41FB-0C83-4C9D12837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824"/>
              <a:ext cx="291" cy="27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08</a:t>
              </a:r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3D6E75CD-F5E0-3157-8532-FBC434C36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32"/>
              <a:ext cx="291" cy="27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</a:t>
              </a:r>
            </a:p>
          </p:txBody>
        </p:sp>
        <p:sp>
          <p:nvSpPr>
            <p:cNvPr id="87" name="Oval 92">
              <a:extLst>
                <a:ext uri="{FF2B5EF4-FFF2-40B4-BE49-F238E27FC236}">
                  <a16:creationId xmlns:a16="http://schemas.microsoft.com/office/drawing/2014/main" id="{C0F3FA78-E9AE-680F-0C57-CDC987DF7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2832"/>
              <a:ext cx="291" cy="27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49</a:t>
              </a:r>
            </a:p>
          </p:txBody>
        </p:sp>
        <p:sp>
          <p:nvSpPr>
            <p:cNvPr id="88" name="Oval 93">
              <a:extLst>
                <a:ext uri="{FF2B5EF4-FFF2-40B4-BE49-F238E27FC236}">
                  <a16:creationId xmlns:a16="http://schemas.microsoft.com/office/drawing/2014/main" id="{35464F7D-58F2-2517-DA2D-AC50CFD36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32"/>
              <a:ext cx="292" cy="27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25*</a:t>
              </a:r>
            </a:p>
          </p:txBody>
        </p:sp>
        <p:sp>
          <p:nvSpPr>
            <p:cNvPr id="89" name="Oval 94">
              <a:extLst>
                <a:ext uri="{FF2B5EF4-FFF2-40B4-BE49-F238E27FC236}">
                  <a16:creationId xmlns:a16="http://schemas.microsoft.com/office/drawing/2014/main" id="{04CFC792-868C-9BE4-DF65-24B717AD8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2824"/>
              <a:ext cx="291" cy="27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16</a:t>
              </a:r>
            </a:p>
          </p:txBody>
        </p:sp>
        <p:sp>
          <p:nvSpPr>
            <p:cNvPr id="90" name="Oval 95">
              <a:extLst>
                <a:ext uri="{FF2B5EF4-FFF2-40B4-BE49-F238E27FC236}">
                  <a16:creationId xmlns:a16="http://schemas.microsoft.com/office/drawing/2014/main" id="{AFC8B926-1D67-9F10-9C98-2F77DC0A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2824"/>
              <a:ext cx="291" cy="27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21</a:t>
              </a:r>
            </a:p>
          </p:txBody>
        </p:sp>
        <p:sp>
          <p:nvSpPr>
            <p:cNvPr id="91" name="Oval 82">
              <a:extLst>
                <a:ext uri="{FF2B5EF4-FFF2-40B4-BE49-F238E27FC236}">
                  <a16:creationId xmlns:a16="http://schemas.microsoft.com/office/drawing/2014/main" id="{38DDE503-4A84-89EE-C633-9A44CA478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064"/>
              <a:ext cx="349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08</a:t>
              </a:r>
            </a:p>
          </p:txBody>
        </p:sp>
        <p:sp>
          <p:nvSpPr>
            <p:cNvPr id="92" name="Text Box 88">
              <a:extLst>
                <a:ext uri="{FF2B5EF4-FFF2-40B4-BE49-F238E27FC236}">
                  <a16:creationId xmlns:a16="http://schemas.microsoft.com/office/drawing/2014/main" id="{27DE8573-FB25-47E0-5B64-51F7AE9C3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" y="2055"/>
              <a:ext cx="217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Text Box 89">
              <a:extLst>
                <a:ext uri="{FF2B5EF4-FFF2-40B4-BE49-F238E27FC236}">
                  <a16:creationId xmlns:a16="http://schemas.microsoft.com/office/drawing/2014/main" id="{35361E15-2F5A-DCC2-02E2-4112E7B04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" y="2816"/>
              <a:ext cx="223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Text Box 96">
              <a:extLst>
                <a:ext uri="{FF2B5EF4-FFF2-40B4-BE49-F238E27FC236}">
                  <a16:creationId xmlns:a16="http://schemas.microsoft.com/office/drawing/2014/main" id="{D1D7BEE1-4E39-EAF8-D853-5EF31E5B8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" y="3567"/>
              <a:ext cx="223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Oval 97">
              <a:extLst>
                <a:ext uri="{FF2B5EF4-FFF2-40B4-BE49-F238E27FC236}">
                  <a16:creationId xmlns:a16="http://schemas.microsoft.com/office/drawing/2014/main" id="{3B6776AF-2F87-A1E1-4457-F8A54B7BE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3567"/>
              <a:ext cx="291" cy="27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08</a:t>
              </a:r>
            </a:p>
          </p:txBody>
        </p:sp>
        <p:sp>
          <p:nvSpPr>
            <p:cNvPr id="96" name="Oval 98">
              <a:extLst>
                <a:ext uri="{FF2B5EF4-FFF2-40B4-BE49-F238E27FC236}">
                  <a16:creationId xmlns:a16="http://schemas.microsoft.com/office/drawing/2014/main" id="{8112610A-6266-C99E-736F-9CC2DB9AA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570"/>
              <a:ext cx="291" cy="27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</a:t>
              </a:r>
            </a:p>
          </p:txBody>
        </p:sp>
        <p:sp>
          <p:nvSpPr>
            <p:cNvPr id="97" name="Oval 99">
              <a:extLst>
                <a:ext uri="{FF2B5EF4-FFF2-40B4-BE49-F238E27FC236}">
                  <a16:creationId xmlns:a16="http://schemas.microsoft.com/office/drawing/2014/main" id="{A2B01202-B663-52BB-8CCE-C67BA91A8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3567"/>
              <a:ext cx="291" cy="27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49</a:t>
              </a:r>
            </a:p>
          </p:txBody>
        </p:sp>
        <p:sp>
          <p:nvSpPr>
            <p:cNvPr id="98" name="Oval 100">
              <a:extLst>
                <a:ext uri="{FF2B5EF4-FFF2-40B4-BE49-F238E27FC236}">
                  <a16:creationId xmlns:a16="http://schemas.microsoft.com/office/drawing/2014/main" id="{8BBFCC9D-2475-F8A4-A06D-A1AB31D6B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570"/>
              <a:ext cx="292" cy="27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25*</a:t>
              </a:r>
            </a:p>
          </p:txBody>
        </p:sp>
        <p:sp>
          <p:nvSpPr>
            <p:cNvPr id="99" name="Oval 101">
              <a:extLst>
                <a:ext uri="{FF2B5EF4-FFF2-40B4-BE49-F238E27FC236}">
                  <a16:creationId xmlns:a16="http://schemas.microsoft.com/office/drawing/2014/main" id="{5D4F0604-7975-8511-142B-B94D45DE9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3567"/>
              <a:ext cx="291" cy="27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16</a:t>
              </a:r>
            </a:p>
          </p:txBody>
        </p:sp>
        <p:sp>
          <p:nvSpPr>
            <p:cNvPr id="100" name="Oval 102">
              <a:extLst>
                <a:ext uri="{FF2B5EF4-FFF2-40B4-BE49-F238E27FC236}">
                  <a16:creationId xmlns:a16="http://schemas.microsoft.com/office/drawing/2014/main" id="{BBE116CF-1F59-6BB6-3DB8-CAE0F0824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3547"/>
              <a:ext cx="291" cy="27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2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快速排序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12CE6C-4725-79FF-8D46-85B112DC7E7F}"/>
              </a:ext>
            </a:extLst>
          </p:cNvPr>
          <p:cNvSpPr txBox="1"/>
          <p:nvPr/>
        </p:nvSpPr>
        <p:spPr>
          <a:xfrm>
            <a:off x="4197322" y="2244060"/>
            <a:ext cx="32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算法复杂度：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000" b="1" dirty="0"/>
              <a:t>最坏时间复杂度：</a:t>
            </a:r>
            <a:r>
              <a:rPr lang="en-US" altLang="zh-CN" sz="2000" b="1" dirty="0"/>
              <a:t>O(n^2)</a:t>
            </a:r>
          </a:p>
          <a:p>
            <a:r>
              <a:rPr lang="zh-CN" altLang="en-US" sz="2000" b="1" dirty="0"/>
              <a:t>最好时间复杂度：</a:t>
            </a:r>
            <a:r>
              <a:rPr lang="en-US" altLang="zh-CN" sz="2000" b="1" dirty="0"/>
              <a:t>O(nlogn)</a:t>
            </a:r>
          </a:p>
          <a:p>
            <a:r>
              <a:rPr lang="zh-CN" altLang="en-US" sz="2000" b="1" dirty="0"/>
              <a:t>平均时间复杂度：</a:t>
            </a:r>
            <a:r>
              <a:rPr lang="en-US" altLang="zh-CN" sz="2000" b="1" dirty="0"/>
              <a:t>O(nlogn)</a:t>
            </a: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8047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快速排序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C7A66E-C497-E63C-102D-A2BA5AE4F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443" y="1505514"/>
            <a:ext cx="6011114" cy="1133633"/>
          </a:xfrm>
          <a:prstGeom prst="rect">
            <a:avLst/>
          </a:prstGeom>
        </p:spPr>
      </p:pic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BD0CE8F-2173-4E5A-A34B-E4F704F14224}"/>
              </a:ext>
            </a:extLst>
          </p:cNvPr>
          <p:cNvGraphicFramePr>
            <a:graphicFrameLocks/>
          </p:cNvGraphicFramePr>
          <p:nvPr/>
        </p:nvGraphicFramePr>
        <p:xfrm>
          <a:off x="3676650" y="2988815"/>
          <a:ext cx="4838700" cy="281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386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76091" y="2840328"/>
            <a:ext cx="29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各个排序比较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1.6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各个排序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9FD9A7DA-D72B-4927-A1C7-9261BD80EF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319164"/>
              </p:ext>
            </p:extLst>
          </p:nvPr>
        </p:nvGraphicFramePr>
        <p:xfrm>
          <a:off x="3838575" y="2057400"/>
          <a:ext cx="45148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592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82459" y="2916499"/>
            <a:ext cx="2484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2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02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37756" y="28403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2.1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83AC2A10-1984-4CD0-9265-3EEE11FD7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91813"/>
              </p:ext>
            </p:extLst>
          </p:nvPr>
        </p:nvGraphicFramePr>
        <p:xfrm>
          <a:off x="3591983" y="2150534"/>
          <a:ext cx="4838700" cy="281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215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1A79E77-6126-24B5-4F11-985C9A7999E5}"/>
              </a:ext>
            </a:extLst>
          </p:cNvPr>
          <p:cNvSpPr txBox="1"/>
          <p:nvPr/>
        </p:nvSpPr>
        <p:spPr>
          <a:xfrm>
            <a:off x="1919537" y="1769533"/>
            <a:ext cx="75861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组大数据测试平均时间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一千万：</a:t>
            </a:r>
            <a:r>
              <a:rPr lang="en-US" altLang="zh-CN" dirty="0"/>
              <a:t>0.0390s</a:t>
            </a:r>
          </a:p>
          <a:p>
            <a:endParaRPr lang="en-US" altLang="zh-CN" dirty="0"/>
          </a:p>
          <a:p>
            <a:r>
              <a:rPr lang="zh-CN" altLang="en-US" dirty="0"/>
              <a:t>五千万：</a:t>
            </a:r>
            <a:r>
              <a:rPr lang="en-US" altLang="zh-CN" dirty="0"/>
              <a:t>0.1832s</a:t>
            </a:r>
          </a:p>
          <a:p>
            <a:endParaRPr lang="en-US" altLang="zh-CN" dirty="0"/>
          </a:p>
          <a:p>
            <a:r>
              <a:rPr lang="zh-CN" altLang="en-US" dirty="0"/>
              <a:t>一亿：</a:t>
            </a:r>
            <a:r>
              <a:rPr lang="en-US" altLang="zh-CN" dirty="0"/>
              <a:t>0.3727s</a:t>
            </a:r>
          </a:p>
          <a:p>
            <a:endParaRPr lang="en-US" altLang="zh-CN" dirty="0"/>
          </a:p>
          <a:p>
            <a:r>
              <a:rPr lang="zh-CN" altLang="en-US" dirty="0"/>
              <a:t>五亿：</a:t>
            </a:r>
            <a:r>
              <a:rPr lang="en-US" altLang="zh-CN" dirty="0"/>
              <a:t>1.8612s</a:t>
            </a:r>
          </a:p>
          <a:p>
            <a:endParaRPr lang="en-US" altLang="zh-CN" dirty="0"/>
          </a:p>
          <a:p>
            <a:r>
              <a:rPr lang="zh-CN" altLang="en-US" dirty="0"/>
              <a:t>十亿：</a:t>
            </a:r>
            <a:r>
              <a:rPr lang="en-US" altLang="zh-CN" dirty="0"/>
              <a:t>5.6923s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12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68588" y="28403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2.1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37755" y="28403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1.1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堆排序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3AC2A10-1984-4CD0-9265-3EEE11FD7D69}"/>
              </a:ext>
            </a:extLst>
          </p:cNvPr>
          <p:cNvGraphicFramePr>
            <a:graphicFrameLocks/>
          </p:cNvGraphicFramePr>
          <p:nvPr/>
        </p:nvGraphicFramePr>
        <p:xfrm>
          <a:off x="3810000" y="20193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33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堆排序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1A79E77-6126-24B5-4F11-985C9A7999E5}"/>
              </a:ext>
            </a:extLst>
          </p:cNvPr>
          <p:cNvSpPr txBox="1"/>
          <p:nvPr/>
        </p:nvSpPr>
        <p:spPr>
          <a:xfrm>
            <a:off x="1919537" y="1769533"/>
            <a:ext cx="2879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组大数据测试平均时间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插入排序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一千万：</a:t>
            </a:r>
            <a:r>
              <a:rPr lang="en-US" altLang="zh-CN" dirty="0"/>
              <a:t>0.0390s</a:t>
            </a:r>
          </a:p>
          <a:p>
            <a:endParaRPr lang="en-US" altLang="zh-CN" dirty="0"/>
          </a:p>
          <a:p>
            <a:r>
              <a:rPr lang="zh-CN" altLang="en-US" dirty="0"/>
              <a:t>五千万：</a:t>
            </a:r>
            <a:r>
              <a:rPr lang="en-US" altLang="zh-CN" dirty="0"/>
              <a:t>0.1832s</a:t>
            </a:r>
          </a:p>
          <a:p>
            <a:endParaRPr lang="en-US" altLang="zh-CN" dirty="0"/>
          </a:p>
          <a:p>
            <a:r>
              <a:rPr lang="zh-CN" altLang="en-US" dirty="0"/>
              <a:t>一亿：</a:t>
            </a:r>
            <a:r>
              <a:rPr lang="en-US" altLang="zh-CN" dirty="0"/>
              <a:t>0.3727s</a:t>
            </a:r>
          </a:p>
          <a:p>
            <a:endParaRPr lang="en-US" altLang="zh-CN" dirty="0"/>
          </a:p>
          <a:p>
            <a:r>
              <a:rPr lang="zh-CN" altLang="en-US" dirty="0"/>
              <a:t>五亿：</a:t>
            </a:r>
            <a:r>
              <a:rPr lang="en-US" altLang="zh-CN" dirty="0"/>
              <a:t>1.8612s</a:t>
            </a:r>
          </a:p>
          <a:p>
            <a:endParaRPr lang="en-US" altLang="zh-CN" dirty="0"/>
          </a:p>
          <a:p>
            <a:r>
              <a:rPr lang="zh-CN" altLang="en-US" dirty="0"/>
              <a:t>十亿：</a:t>
            </a:r>
            <a:r>
              <a:rPr lang="en-US" altLang="zh-CN" dirty="0"/>
              <a:t>5.6923s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EBD63F-B041-C25D-B5D6-1E3BF119E4DE}"/>
              </a:ext>
            </a:extLst>
          </p:cNvPr>
          <p:cNvSpPr txBox="1"/>
          <p:nvPr/>
        </p:nvSpPr>
        <p:spPr>
          <a:xfrm>
            <a:off x="5645988" y="1769532"/>
            <a:ext cx="2879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组大数据测试平均时间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堆排序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一千万：</a:t>
            </a:r>
            <a:r>
              <a:rPr lang="en-US" altLang="zh-CN" dirty="0"/>
              <a:t>0.0201s</a:t>
            </a:r>
          </a:p>
          <a:p>
            <a:endParaRPr lang="en-US" altLang="zh-CN" dirty="0"/>
          </a:p>
          <a:p>
            <a:r>
              <a:rPr lang="zh-CN" altLang="en-US" dirty="0"/>
              <a:t>五千万：</a:t>
            </a:r>
            <a:r>
              <a:rPr lang="en-US" altLang="zh-CN" dirty="0"/>
              <a:t>0.1059s</a:t>
            </a:r>
          </a:p>
          <a:p>
            <a:endParaRPr lang="en-US" altLang="zh-CN" dirty="0"/>
          </a:p>
          <a:p>
            <a:r>
              <a:rPr lang="zh-CN" altLang="en-US" dirty="0"/>
              <a:t>一亿：</a:t>
            </a:r>
            <a:r>
              <a:rPr lang="en-US" altLang="zh-CN" dirty="0"/>
              <a:t>0.2001s</a:t>
            </a:r>
          </a:p>
          <a:p>
            <a:endParaRPr lang="en-US" altLang="zh-CN" dirty="0"/>
          </a:p>
          <a:p>
            <a:r>
              <a:rPr lang="zh-CN" altLang="en-US" dirty="0"/>
              <a:t>五亿：</a:t>
            </a:r>
            <a:r>
              <a:rPr lang="en-US" altLang="zh-CN" dirty="0"/>
              <a:t>1.0711s</a:t>
            </a:r>
          </a:p>
          <a:p>
            <a:endParaRPr lang="en-US" altLang="zh-CN" dirty="0"/>
          </a:p>
          <a:p>
            <a:r>
              <a:rPr lang="zh-CN" altLang="en-US" dirty="0"/>
              <a:t>十亿：</a:t>
            </a:r>
            <a:r>
              <a:rPr lang="en-US" altLang="zh-CN" dirty="0"/>
              <a:t>4.6140s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7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pSp>
        <p:nvGrpSpPr>
          <p:cNvPr id="3" name="Group 17">
            <a:extLst>
              <a:ext uri="{FF2B5EF4-FFF2-40B4-BE49-F238E27FC236}">
                <a16:creationId xmlns:a16="http://schemas.microsoft.com/office/drawing/2014/main" id="{DBB08AC0-CB40-4403-0579-649BC869CC0A}"/>
              </a:ext>
            </a:extLst>
          </p:cNvPr>
          <p:cNvGrpSpPr>
            <a:grpSpLocks/>
          </p:cNvGrpSpPr>
          <p:nvPr/>
        </p:nvGrpSpPr>
        <p:grpSpPr bwMode="auto">
          <a:xfrm>
            <a:off x="4244572" y="1226452"/>
            <a:ext cx="4343400" cy="1143000"/>
            <a:chOff x="1296" y="1584"/>
            <a:chExt cx="2736" cy="720"/>
          </a:xfrm>
        </p:grpSpPr>
        <p:sp>
          <p:nvSpPr>
            <p:cNvPr id="4" name="AutoShape 20">
              <a:extLst>
                <a:ext uri="{FF2B5EF4-FFF2-40B4-BE49-F238E27FC236}">
                  <a16:creationId xmlns:a16="http://schemas.microsoft.com/office/drawing/2014/main" id="{D433D738-D2EE-B87E-9EFD-F55FFC7CB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24"/>
              <a:ext cx="336" cy="480"/>
            </a:xfrm>
            <a:prstGeom prst="can">
              <a:avLst>
                <a:gd name="adj" fmla="val 35714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" name="AutoShape 21">
              <a:extLst>
                <a:ext uri="{FF2B5EF4-FFF2-40B4-BE49-F238E27FC236}">
                  <a16:creationId xmlns:a16="http://schemas.microsoft.com/office/drawing/2014/main" id="{5A590BF6-9F5A-51B8-1FE3-D63FAEAC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7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Arial" charset="0"/>
                </a:rPr>
                <a:t>4</a:t>
              </a:r>
              <a:endPara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AutoShape 22">
              <a:extLst>
                <a:ext uri="{FF2B5EF4-FFF2-40B4-BE49-F238E27FC236}">
                  <a16:creationId xmlns:a16="http://schemas.microsoft.com/office/drawing/2014/main" id="{3C32374D-523C-30DF-141C-88CF974E7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336" cy="720"/>
            </a:xfrm>
            <a:prstGeom prst="can">
              <a:avLst>
                <a:gd name="adj" fmla="val 53571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9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" name="AutoShape 23">
              <a:extLst>
                <a:ext uri="{FF2B5EF4-FFF2-40B4-BE49-F238E27FC236}">
                  <a16:creationId xmlns:a16="http://schemas.microsoft.com/office/drawing/2014/main" id="{EDA48C4F-ADBE-13B2-AB0F-29D34D19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7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" name="AutoShape 24">
              <a:extLst>
                <a:ext uri="{FF2B5EF4-FFF2-40B4-BE49-F238E27FC236}">
                  <a16:creationId xmlns:a16="http://schemas.microsoft.com/office/drawing/2014/main" id="{86C5AD35-A4B8-8F61-537D-A2AFE0733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872"/>
              <a:ext cx="336" cy="432"/>
            </a:xfrm>
            <a:prstGeom prst="can">
              <a:avLst>
                <a:gd name="adj" fmla="val 32143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" name="AutoShape 25">
              <a:extLst>
                <a:ext uri="{FF2B5EF4-FFF2-40B4-BE49-F238E27FC236}">
                  <a16:creationId xmlns:a16="http://schemas.microsoft.com/office/drawing/2014/main" id="{01E7F0F2-C101-4C1B-628F-6234212A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64"/>
              <a:ext cx="336" cy="240"/>
            </a:xfrm>
            <a:prstGeom prst="can">
              <a:avLst>
                <a:gd name="adj" fmla="val 25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16" name="Group 17">
            <a:extLst>
              <a:ext uri="{FF2B5EF4-FFF2-40B4-BE49-F238E27FC236}">
                <a16:creationId xmlns:a16="http://schemas.microsoft.com/office/drawing/2014/main" id="{287B4261-E28B-D2FE-99F7-1F84306272D4}"/>
              </a:ext>
            </a:extLst>
          </p:cNvPr>
          <p:cNvGrpSpPr>
            <a:grpSpLocks/>
          </p:cNvGrpSpPr>
          <p:nvPr/>
        </p:nvGrpSpPr>
        <p:grpSpPr bwMode="auto">
          <a:xfrm>
            <a:off x="4244572" y="2532737"/>
            <a:ext cx="4343400" cy="1143000"/>
            <a:chOff x="1296" y="1584"/>
            <a:chExt cx="2736" cy="720"/>
          </a:xfrm>
        </p:grpSpPr>
        <p:sp>
          <p:nvSpPr>
            <p:cNvPr id="17" name="AutoShape 20">
              <a:extLst>
                <a:ext uri="{FF2B5EF4-FFF2-40B4-BE49-F238E27FC236}">
                  <a16:creationId xmlns:a16="http://schemas.microsoft.com/office/drawing/2014/main" id="{CDDCB829-840E-3FE1-AB07-821A1C34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24"/>
              <a:ext cx="336" cy="480"/>
            </a:xfrm>
            <a:prstGeom prst="can">
              <a:avLst>
                <a:gd name="adj" fmla="val 35714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8" name="AutoShape 21">
              <a:extLst>
                <a:ext uri="{FF2B5EF4-FFF2-40B4-BE49-F238E27FC236}">
                  <a16:creationId xmlns:a16="http://schemas.microsoft.com/office/drawing/2014/main" id="{9C7BF554-6A08-596F-D7AB-C5522CBC6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7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Arial" charset="0"/>
                </a:rPr>
                <a:t>4</a:t>
              </a:r>
              <a:endPara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9" name="AutoShape 22">
              <a:extLst>
                <a:ext uri="{FF2B5EF4-FFF2-40B4-BE49-F238E27FC236}">
                  <a16:creationId xmlns:a16="http://schemas.microsoft.com/office/drawing/2014/main" id="{2857FE94-F76D-640E-A7D1-65093C22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336" cy="720"/>
            </a:xfrm>
            <a:prstGeom prst="can">
              <a:avLst>
                <a:gd name="adj" fmla="val 53571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9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0" name="AutoShape 23">
              <a:extLst>
                <a:ext uri="{FF2B5EF4-FFF2-40B4-BE49-F238E27FC236}">
                  <a16:creationId xmlns:a16="http://schemas.microsoft.com/office/drawing/2014/main" id="{823C5CDB-165C-36B5-A263-77FE8520A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7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4B61A465-2BB0-AA0F-14E0-952E538A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872"/>
              <a:ext cx="336" cy="432"/>
            </a:xfrm>
            <a:prstGeom prst="can">
              <a:avLst>
                <a:gd name="adj" fmla="val 32143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C79B4BBF-DB47-9608-B35C-DBCF6ED3E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64"/>
              <a:ext cx="336" cy="240"/>
            </a:xfrm>
            <a:prstGeom prst="can">
              <a:avLst>
                <a:gd name="adj" fmla="val 25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3" name="Group 17">
            <a:extLst>
              <a:ext uri="{FF2B5EF4-FFF2-40B4-BE49-F238E27FC236}">
                <a16:creationId xmlns:a16="http://schemas.microsoft.com/office/drawing/2014/main" id="{28793186-0C3E-57C3-1FB4-9BE0C496EF34}"/>
              </a:ext>
            </a:extLst>
          </p:cNvPr>
          <p:cNvGrpSpPr>
            <a:grpSpLocks/>
          </p:cNvGrpSpPr>
          <p:nvPr/>
        </p:nvGrpSpPr>
        <p:grpSpPr bwMode="auto">
          <a:xfrm>
            <a:off x="4267828" y="3839022"/>
            <a:ext cx="4343400" cy="1143000"/>
            <a:chOff x="1296" y="1584"/>
            <a:chExt cx="2736" cy="720"/>
          </a:xfrm>
        </p:grpSpPr>
        <p:sp>
          <p:nvSpPr>
            <p:cNvPr id="24" name="AutoShape 20">
              <a:extLst>
                <a:ext uri="{FF2B5EF4-FFF2-40B4-BE49-F238E27FC236}">
                  <a16:creationId xmlns:a16="http://schemas.microsoft.com/office/drawing/2014/main" id="{42D111F9-65A1-671D-4608-DEF504BE7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24"/>
              <a:ext cx="336" cy="480"/>
            </a:xfrm>
            <a:prstGeom prst="can">
              <a:avLst>
                <a:gd name="adj" fmla="val 35714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" name="AutoShape 21">
              <a:extLst>
                <a:ext uri="{FF2B5EF4-FFF2-40B4-BE49-F238E27FC236}">
                  <a16:creationId xmlns:a16="http://schemas.microsoft.com/office/drawing/2014/main" id="{A163B94F-5AA5-99CA-74E6-DFBAD3743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7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Arial" charset="0"/>
                </a:rPr>
                <a:t>4</a:t>
              </a:r>
              <a:endPara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" name="AutoShape 22">
              <a:extLst>
                <a:ext uri="{FF2B5EF4-FFF2-40B4-BE49-F238E27FC236}">
                  <a16:creationId xmlns:a16="http://schemas.microsoft.com/office/drawing/2014/main" id="{66D81B22-7202-3215-4183-46FDC001C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336" cy="720"/>
            </a:xfrm>
            <a:prstGeom prst="can">
              <a:avLst>
                <a:gd name="adj" fmla="val 53571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9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7" name="AutoShape 23">
              <a:extLst>
                <a:ext uri="{FF2B5EF4-FFF2-40B4-BE49-F238E27FC236}">
                  <a16:creationId xmlns:a16="http://schemas.microsoft.com/office/drawing/2014/main" id="{A04D02AC-3EA0-3B81-2743-D0F8E9CC4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7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9B5D8BAE-0289-145E-D96A-9EAE23B55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872"/>
              <a:ext cx="336" cy="432"/>
            </a:xfrm>
            <a:prstGeom prst="can">
              <a:avLst>
                <a:gd name="adj" fmla="val 32143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9" name="AutoShape 25">
              <a:extLst>
                <a:ext uri="{FF2B5EF4-FFF2-40B4-BE49-F238E27FC236}">
                  <a16:creationId xmlns:a16="http://schemas.microsoft.com/office/drawing/2014/main" id="{40D71859-24FC-1E17-F833-3A3507A5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64"/>
              <a:ext cx="336" cy="240"/>
            </a:xfrm>
            <a:prstGeom prst="can">
              <a:avLst>
                <a:gd name="adj" fmla="val 25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B0EFA6CF-9764-D2E2-B56B-AE3F65BCC43C}"/>
              </a:ext>
            </a:extLst>
          </p:cNvPr>
          <p:cNvGrpSpPr>
            <a:grpSpLocks/>
          </p:cNvGrpSpPr>
          <p:nvPr/>
        </p:nvGrpSpPr>
        <p:grpSpPr bwMode="auto">
          <a:xfrm>
            <a:off x="4244572" y="5145307"/>
            <a:ext cx="4343400" cy="1143000"/>
            <a:chOff x="1296" y="1584"/>
            <a:chExt cx="2736" cy="720"/>
          </a:xfrm>
        </p:grpSpPr>
        <p:sp>
          <p:nvSpPr>
            <p:cNvPr id="31" name="AutoShape 20">
              <a:extLst>
                <a:ext uri="{FF2B5EF4-FFF2-40B4-BE49-F238E27FC236}">
                  <a16:creationId xmlns:a16="http://schemas.microsoft.com/office/drawing/2014/main" id="{5BC4A771-CE4A-226E-3729-D1DB2246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24"/>
              <a:ext cx="336" cy="480"/>
            </a:xfrm>
            <a:prstGeom prst="can">
              <a:avLst>
                <a:gd name="adj" fmla="val 35714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2" name="AutoShape 21">
              <a:extLst>
                <a:ext uri="{FF2B5EF4-FFF2-40B4-BE49-F238E27FC236}">
                  <a16:creationId xmlns:a16="http://schemas.microsoft.com/office/drawing/2014/main" id="{6C3000D2-9025-3D25-79C0-DBCAF1A7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7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Arial" charset="0"/>
                </a:rPr>
                <a:t>4</a:t>
              </a:r>
              <a:endPara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3" name="AutoShape 22">
              <a:extLst>
                <a:ext uri="{FF2B5EF4-FFF2-40B4-BE49-F238E27FC236}">
                  <a16:creationId xmlns:a16="http://schemas.microsoft.com/office/drawing/2014/main" id="{6392E2E0-7254-1F0D-91E6-F89130F78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84"/>
              <a:ext cx="336" cy="720"/>
            </a:xfrm>
            <a:prstGeom prst="can">
              <a:avLst>
                <a:gd name="adj" fmla="val 53571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9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4" name="AutoShape 23">
              <a:extLst>
                <a:ext uri="{FF2B5EF4-FFF2-40B4-BE49-F238E27FC236}">
                  <a16:creationId xmlns:a16="http://schemas.microsoft.com/office/drawing/2014/main" id="{6183DC40-BF27-6DA3-856F-FF2C6A42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77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5" name="AutoShape 24">
              <a:extLst>
                <a:ext uri="{FF2B5EF4-FFF2-40B4-BE49-F238E27FC236}">
                  <a16:creationId xmlns:a16="http://schemas.microsoft.com/office/drawing/2014/main" id="{E4A6F229-C2E7-E0D7-F182-47BB430A6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872"/>
              <a:ext cx="336" cy="432"/>
            </a:xfrm>
            <a:prstGeom prst="can">
              <a:avLst>
                <a:gd name="adj" fmla="val 32143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6" name="AutoShape 25">
              <a:extLst>
                <a:ext uri="{FF2B5EF4-FFF2-40B4-BE49-F238E27FC236}">
                  <a16:creationId xmlns:a16="http://schemas.microsoft.com/office/drawing/2014/main" id="{250BA1CF-7B90-148E-E17A-0DB9F1D60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64"/>
              <a:ext cx="336" cy="240"/>
            </a:xfrm>
            <a:prstGeom prst="can">
              <a:avLst>
                <a:gd name="adj" fmla="val 25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A1A8D8D-B80B-9D4E-4024-1ABC903DD0A7}"/>
              </a:ext>
            </a:extLst>
          </p:cNvPr>
          <p:cNvSpPr txBox="1"/>
          <p:nvPr/>
        </p:nvSpPr>
        <p:spPr>
          <a:xfrm>
            <a:off x="2557535" y="1429621"/>
            <a:ext cx="4595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①</a:t>
            </a:r>
            <a:endParaRPr lang="en-US" altLang="zh-CN" sz="8000" dirty="0"/>
          </a:p>
          <a:p>
            <a:r>
              <a:rPr lang="zh-CN" altLang="en-US" sz="8000" dirty="0"/>
              <a:t>②</a:t>
            </a:r>
            <a:endParaRPr lang="en-US" altLang="zh-CN" sz="8000" dirty="0"/>
          </a:p>
          <a:p>
            <a:r>
              <a:rPr lang="zh-CN" altLang="en-US" sz="8000" dirty="0"/>
              <a:t>③</a:t>
            </a:r>
            <a:endParaRPr lang="en-US" altLang="zh-CN" sz="8000" dirty="0"/>
          </a:p>
          <a:p>
            <a:r>
              <a:rPr lang="zh-CN" altLang="en-US" sz="80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1260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95437E-B279-4EA2-B98A-04FAA2BE4F5E}"/>
              </a:ext>
            </a:extLst>
          </p:cNvPr>
          <p:cNvSpPr txBox="1"/>
          <p:nvPr/>
        </p:nvSpPr>
        <p:spPr>
          <a:xfrm>
            <a:off x="3691294" y="2090172"/>
            <a:ext cx="48094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算法复杂度：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200" b="1" dirty="0"/>
              <a:t>最坏时间复杂度：</a:t>
            </a:r>
            <a:r>
              <a:rPr lang="en-US" altLang="zh-CN" sz="3200" b="1" dirty="0"/>
              <a:t>O(n^2)</a:t>
            </a:r>
          </a:p>
          <a:p>
            <a:r>
              <a:rPr lang="zh-CN" altLang="en-US" sz="3200" b="1" dirty="0"/>
              <a:t>最好时间复杂度：</a:t>
            </a:r>
            <a:r>
              <a:rPr lang="en-US" altLang="zh-CN" sz="3200" b="1" dirty="0"/>
              <a:t>O(n)</a:t>
            </a:r>
          </a:p>
          <a:p>
            <a:r>
              <a:rPr lang="zh-CN" altLang="en-US" sz="3200" b="1" dirty="0"/>
              <a:t>平均时间复杂度：</a:t>
            </a:r>
            <a:r>
              <a:rPr lang="en-US" altLang="zh-CN" sz="3200" b="1" dirty="0"/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25243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C9A169-15A9-6BB9-5F78-C586177AB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254" y="1489627"/>
            <a:ext cx="5982535" cy="1095528"/>
          </a:xfrm>
          <a:prstGeom prst="rect">
            <a:avLst/>
          </a:prstGeom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3952555-2EE4-4C53-A11B-88152E90E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056376"/>
              </p:ext>
            </p:extLst>
          </p:nvPr>
        </p:nvGraphicFramePr>
        <p:xfrm>
          <a:off x="3378171" y="2993201"/>
          <a:ext cx="4838700" cy="281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7503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37755" y="28403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1.2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冒泡排序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pSp>
        <p:nvGrpSpPr>
          <p:cNvPr id="58" name="Group 60">
            <a:extLst>
              <a:ext uri="{FF2B5EF4-FFF2-40B4-BE49-F238E27FC236}">
                <a16:creationId xmlns:a16="http://schemas.microsoft.com/office/drawing/2014/main" id="{5DD66CFD-CC63-F444-CCA5-786A783E746F}"/>
              </a:ext>
            </a:extLst>
          </p:cNvPr>
          <p:cNvGrpSpPr>
            <a:grpSpLocks/>
          </p:cNvGrpSpPr>
          <p:nvPr/>
        </p:nvGrpSpPr>
        <p:grpSpPr bwMode="auto">
          <a:xfrm>
            <a:off x="2284412" y="1511324"/>
            <a:ext cx="7623175" cy="3835352"/>
            <a:chOff x="432" y="1776"/>
            <a:chExt cx="4802" cy="2415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59" name="Group 51">
              <a:extLst>
                <a:ext uri="{FF2B5EF4-FFF2-40B4-BE49-F238E27FC236}">
                  <a16:creationId xmlns:a16="http://schemas.microsoft.com/office/drawing/2014/main" id="{494BF9B0-674A-BDD6-A4E2-F880C20F8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776"/>
              <a:ext cx="336" cy="2064"/>
              <a:chOff x="528" y="1824"/>
              <a:chExt cx="336" cy="2016"/>
            </a:xfrm>
            <a:grpFill/>
          </p:grpSpPr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F9C4E664-3E09-6120-E15E-3A86E03CC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82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DCDE830C-9ED6-4568-1E94-C8E715DBD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08</a:t>
                </a:r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B992213C-BB93-A465-E47F-FD115977F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160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25</a:t>
                </a:r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17427646-8205-8559-EDAD-C0F208161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336" cy="34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53C5C058-1E0F-96F8-A29E-238F6D840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836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kern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27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BC1B4B61-3F67-97C5-7364-EDE054014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168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16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64ED6A0-327B-E2D1-4ABC-5A70A4A0A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3552" cy="2064"/>
              <a:chOff x="1584" y="1776"/>
              <a:chExt cx="3552" cy="2064"/>
            </a:xfrm>
            <a:grpFill/>
          </p:grpSpPr>
          <p:grpSp>
            <p:nvGrpSpPr>
              <p:cNvPr id="67" name="Group 14">
                <a:extLst>
                  <a:ext uri="{FF2B5EF4-FFF2-40B4-BE49-F238E27FC236}">
                    <a16:creationId xmlns:a16="http://schemas.microsoft.com/office/drawing/2014/main" id="{271D6AEE-276D-DDDD-F279-3C6950C24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776"/>
                <a:ext cx="336" cy="2064"/>
                <a:chOff x="1104" y="624"/>
                <a:chExt cx="336" cy="2064"/>
              </a:xfrm>
              <a:grpFill/>
            </p:grpSpPr>
            <p:sp>
              <p:nvSpPr>
                <p:cNvPr id="99" name="Oval 15">
                  <a:extLst>
                    <a:ext uri="{FF2B5EF4-FFF2-40B4-BE49-F238E27FC236}">
                      <a16:creationId xmlns:a16="http://schemas.microsoft.com/office/drawing/2014/main" id="{125FD0A5-6643-729D-A75F-D8F101FC14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624"/>
                  <a:ext cx="336" cy="336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charset="0"/>
                      <a:ea typeface="宋体" panose="02010600030101010101" pitchFamily="2" charset="-122"/>
                    </a:rPr>
                    <a:t>21</a:t>
                  </a:r>
                </a:p>
              </p:txBody>
            </p:sp>
            <p:sp>
              <p:nvSpPr>
                <p:cNvPr id="100" name="Oval 16">
                  <a:extLst>
                    <a:ext uri="{FF2B5EF4-FFF2-40B4-BE49-F238E27FC236}">
                      <a16:creationId xmlns:a16="http://schemas.microsoft.com/office/drawing/2014/main" id="{71234A5F-7DEF-D403-7201-DAC5B545E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352"/>
                  <a:ext cx="336" cy="33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charset="0"/>
                      <a:ea typeface="宋体" panose="02010600030101010101" pitchFamily="2" charset="-122"/>
                    </a:rPr>
                    <a:t>49</a:t>
                  </a:r>
                </a:p>
              </p:txBody>
            </p:sp>
            <p:sp>
              <p:nvSpPr>
                <p:cNvPr id="101" name="Oval 17">
                  <a:extLst>
                    <a:ext uri="{FF2B5EF4-FFF2-40B4-BE49-F238E27FC236}">
                      <a16:creationId xmlns:a16="http://schemas.microsoft.com/office/drawing/2014/main" id="{9C8BD112-AD15-F51E-27A0-D80B937F39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960"/>
                  <a:ext cx="336" cy="336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charset="0"/>
                      <a:ea typeface="宋体" panose="02010600030101010101" pitchFamily="2" charset="-122"/>
                    </a:rPr>
                    <a:t>25</a:t>
                  </a:r>
                </a:p>
              </p:txBody>
            </p:sp>
            <p:sp>
              <p:nvSpPr>
                <p:cNvPr id="102" name="Oval 18">
                  <a:extLst>
                    <a:ext uri="{FF2B5EF4-FFF2-40B4-BE49-F238E27FC236}">
                      <a16:creationId xmlns:a16="http://schemas.microsoft.com/office/drawing/2014/main" id="{354F0459-B62B-22CF-818E-709587AEA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296"/>
                  <a:ext cx="336" cy="336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kern="0" dirty="0"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  <a:ea typeface="宋体" panose="02010600030101010101" pitchFamily="2" charset="-122"/>
                    </a:rPr>
                    <a:t>27</a:t>
                  </a:r>
                  <a:endPara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" name="Oval 19">
                  <a:extLst>
                    <a:ext uri="{FF2B5EF4-FFF2-40B4-BE49-F238E27FC236}">
                      <a16:creationId xmlns:a16="http://schemas.microsoft.com/office/drawing/2014/main" id="{D81D9C53-4337-7131-523D-A698D7B78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632"/>
                  <a:ext cx="336" cy="348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charset="0"/>
                      <a:ea typeface="宋体" panose="02010600030101010101" pitchFamily="2" charset="-122"/>
                    </a:rPr>
                    <a:t>16</a:t>
                  </a:r>
                </a:p>
              </p:txBody>
            </p:sp>
            <p:sp>
              <p:nvSpPr>
                <p:cNvPr id="104" name="Oval 20">
                  <a:extLst>
                    <a:ext uri="{FF2B5EF4-FFF2-40B4-BE49-F238E27FC236}">
                      <a16:creationId xmlns:a16="http://schemas.microsoft.com/office/drawing/2014/main" id="{50E8AA70-E93E-884F-1F9E-C1306BD31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968"/>
                  <a:ext cx="336" cy="336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marL="0" marR="0" lvl="0" indent="0" algn="dist" defTabSz="9239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charset="0"/>
                      <a:ea typeface="宋体" panose="02010600030101010101" pitchFamily="2" charset="-122"/>
                    </a:rPr>
                    <a:t>08</a:t>
                  </a:r>
                </a:p>
              </p:txBody>
            </p:sp>
          </p:grpSp>
          <p:sp>
            <p:nvSpPr>
              <p:cNvPr id="68" name="Text Box 22">
                <a:extLst>
                  <a:ext uri="{FF2B5EF4-FFF2-40B4-BE49-F238E27FC236}">
                    <a16:creationId xmlns:a16="http://schemas.microsoft.com/office/drawing/2014/main" id="{89CC8E99-83ED-F248-E913-007B3A36E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3" y="1825"/>
                <a:ext cx="118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355" tIns="46178" rIns="92355" bIns="46178">
                <a:spAutoFit/>
              </a:bodyPr>
              <a:lstStyle>
                <a:lvl1pPr defTabSz="92392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92392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9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92392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92392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92392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Oval 23">
                <a:extLst>
                  <a:ext uri="{FF2B5EF4-FFF2-40B4-BE49-F238E27FC236}">
                    <a16:creationId xmlns:a16="http://schemas.microsoft.com/office/drawing/2014/main" id="{2CF5907F-C0C6-3876-D61E-147B5BDA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70" name="Oval 24">
                <a:extLst>
                  <a:ext uri="{FF2B5EF4-FFF2-40B4-BE49-F238E27FC236}">
                    <a16:creationId xmlns:a16="http://schemas.microsoft.com/office/drawing/2014/main" id="{A6A30EFE-CA7E-D59C-19AF-33A8B69D2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71" name="Oval 25">
                <a:extLst>
                  <a:ext uri="{FF2B5EF4-FFF2-40B4-BE49-F238E27FC236}">
                    <a16:creationId xmlns:a16="http://schemas.microsoft.com/office/drawing/2014/main" id="{FB88E37F-BBA8-E551-06B7-AAD318E3B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25</a:t>
                </a:r>
              </a:p>
            </p:txBody>
          </p:sp>
          <p:sp>
            <p:nvSpPr>
              <p:cNvPr id="72" name="Oval 26">
                <a:extLst>
                  <a:ext uri="{FF2B5EF4-FFF2-40B4-BE49-F238E27FC236}">
                    <a16:creationId xmlns:a16="http://schemas.microsoft.com/office/drawing/2014/main" id="{86F560A9-F017-18AD-CA72-C74C25C99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33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kern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27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Oval 27">
                <a:extLst>
                  <a:ext uri="{FF2B5EF4-FFF2-40B4-BE49-F238E27FC236}">
                    <a16:creationId xmlns:a16="http://schemas.microsoft.com/office/drawing/2014/main" id="{CB916D6A-B203-A086-6B44-DCBCE1B27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76" name="Oval 28">
                <a:extLst>
                  <a:ext uri="{FF2B5EF4-FFF2-40B4-BE49-F238E27FC236}">
                    <a16:creationId xmlns:a16="http://schemas.microsoft.com/office/drawing/2014/main" id="{E33BC161-3C18-C58B-62DF-48626CCAC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336" cy="34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08</a:t>
                </a:r>
              </a:p>
            </p:txBody>
          </p:sp>
          <p:sp>
            <p:nvSpPr>
              <p:cNvPr id="77" name="Text Box 29">
                <a:extLst>
                  <a:ext uri="{FF2B5EF4-FFF2-40B4-BE49-F238E27FC236}">
                    <a16:creationId xmlns:a16="http://schemas.microsoft.com/office/drawing/2014/main" id="{9DBA7E9F-A942-5F8B-642D-2AFEF4C70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1" y="1825"/>
                <a:ext cx="118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355" tIns="46178" rIns="92355" bIns="46178">
                <a:spAutoFit/>
              </a:bodyPr>
              <a:lstStyle>
                <a:lvl1pPr defTabSz="92392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92392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9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92392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92392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92392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Oval 30">
                <a:extLst>
                  <a:ext uri="{FF2B5EF4-FFF2-40B4-BE49-F238E27FC236}">
                    <a16:creationId xmlns:a16="http://schemas.microsoft.com/office/drawing/2014/main" id="{76AB9D3B-5195-96EA-3660-3A17F5881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76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79" name="Oval 31">
                <a:extLst>
                  <a:ext uri="{FF2B5EF4-FFF2-40B4-BE49-F238E27FC236}">
                    <a16:creationId xmlns:a16="http://schemas.microsoft.com/office/drawing/2014/main" id="{A32D22E6-B20D-50B9-74B9-C306B99A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50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80" name="Oval 32">
                <a:extLst>
                  <a:ext uri="{FF2B5EF4-FFF2-40B4-BE49-F238E27FC236}">
                    <a16:creationId xmlns:a16="http://schemas.microsoft.com/office/drawing/2014/main" id="{5B5A0E6C-F0EA-1D1C-D3A6-A90B16AC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844"/>
                <a:ext cx="336" cy="33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25</a:t>
                </a:r>
              </a:p>
            </p:txBody>
          </p:sp>
          <p:sp>
            <p:nvSpPr>
              <p:cNvPr id="81" name="Oval 33">
                <a:extLst>
                  <a:ext uri="{FF2B5EF4-FFF2-40B4-BE49-F238E27FC236}">
                    <a16:creationId xmlns:a16="http://schemas.microsoft.com/office/drawing/2014/main" id="{17F07B79-8D7C-632E-F8C7-63E9A3781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kern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27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Oval 34">
                <a:extLst>
                  <a:ext uri="{FF2B5EF4-FFF2-40B4-BE49-F238E27FC236}">
                    <a16:creationId xmlns:a16="http://schemas.microsoft.com/office/drawing/2014/main" id="{9A440513-D338-20ED-3021-AB0B6CC04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112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83" name="Oval 35">
                <a:extLst>
                  <a:ext uri="{FF2B5EF4-FFF2-40B4-BE49-F238E27FC236}">
                    <a16:creationId xmlns:a16="http://schemas.microsoft.com/office/drawing/2014/main" id="{4B903701-0896-0E96-97D0-12981E6F6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448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08</a:t>
                </a:r>
              </a:p>
            </p:txBody>
          </p:sp>
          <p:sp>
            <p:nvSpPr>
              <p:cNvPr id="84" name="Text Box 36">
                <a:extLst>
                  <a:ext uri="{FF2B5EF4-FFF2-40B4-BE49-F238E27FC236}">
                    <a16:creationId xmlns:a16="http://schemas.microsoft.com/office/drawing/2014/main" id="{0AD36B3F-3D30-C918-8DFE-094A63B21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" y="1825"/>
                <a:ext cx="118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355" tIns="46178" rIns="92355" bIns="46178">
                <a:spAutoFit/>
              </a:bodyPr>
              <a:lstStyle>
                <a:lvl1pPr defTabSz="92392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92392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9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92392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92392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92392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Oval 37">
                <a:extLst>
                  <a:ext uri="{FF2B5EF4-FFF2-40B4-BE49-F238E27FC236}">
                    <a16:creationId xmlns:a16="http://schemas.microsoft.com/office/drawing/2014/main" id="{AA34C9A5-5452-2E77-664A-1A69DFC0A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496"/>
                <a:ext cx="336" cy="34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86" name="Oval 38">
                <a:extLst>
                  <a:ext uri="{FF2B5EF4-FFF2-40B4-BE49-F238E27FC236}">
                    <a16:creationId xmlns:a16="http://schemas.microsoft.com/office/drawing/2014/main" id="{E02AD15F-35E9-C8A0-EC59-820AB57C2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50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87" name="Oval 39">
                <a:extLst>
                  <a:ext uri="{FF2B5EF4-FFF2-40B4-BE49-F238E27FC236}">
                    <a16:creationId xmlns:a16="http://schemas.microsoft.com/office/drawing/2014/main" id="{83354DB7-58A2-AD12-E502-D34AA64A9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84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25</a:t>
                </a:r>
              </a:p>
            </p:txBody>
          </p:sp>
          <p:sp>
            <p:nvSpPr>
              <p:cNvPr id="88" name="Oval 40">
                <a:extLst>
                  <a:ext uri="{FF2B5EF4-FFF2-40B4-BE49-F238E27FC236}">
                    <a16:creationId xmlns:a16="http://schemas.microsoft.com/office/drawing/2014/main" id="{02F7ABE1-4D47-1EC5-6F44-6B12559B4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168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kern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27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Oval 41">
                <a:extLst>
                  <a:ext uri="{FF2B5EF4-FFF2-40B4-BE49-F238E27FC236}">
                    <a16:creationId xmlns:a16="http://schemas.microsoft.com/office/drawing/2014/main" id="{05BE3ABE-115E-1722-829A-BAFF6DDC3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90" name="Oval 42">
                <a:extLst>
                  <a:ext uri="{FF2B5EF4-FFF2-40B4-BE49-F238E27FC236}">
                    <a16:creationId xmlns:a16="http://schemas.microsoft.com/office/drawing/2014/main" id="{A34733AF-B439-1484-C7C2-57D7AB79B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112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08</a:t>
                </a:r>
              </a:p>
            </p:txBody>
          </p:sp>
          <p:sp>
            <p:nvSpPr>
              <p:cNvPr id="91" name="Text Box 43">
                <a:extLst>
                  <a:ext uri="{FF2B5EF4-FFF2-40B4-BE49-F238E27FC236}">
                    <a16:creationId xmlns:a16="http://schemas.microsoft.com/office/drawing/2014/main" id="{6C7FCC16-0459-9D9F-20D0-681192CD5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1" y="1825"/>
                <a:ext cx="118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355" tIns="46178" rIns="92355" bIns="46178">
                <a:spAutoFit/>
              </a:bodyPr>
              <a:lstStyle>
                <a:lvl1pPr defTabSz="92392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92392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9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92392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92392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92392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Oval 44">
                <a:extLst>
                  <a:ext uri="{FF2B5EF4-FFF2-40B4-BE49-F238E27FC236}">
                    <a16:creationId xmlns:a16="http://schemas.microsoft.com/office/drawing/2014/main" id="{90910DCF-131A-52FD-2D6E-DA411F4B9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496"/>
                <a:ext cx="336" cy="34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93" name="Oval 45">
                <a:extLst>
                  <a:ext uri="{FF2B5EF4-FFF2-40B4-BE49-F238E27FC236}">
                    <a16:creationId xmlns:a16="http://schemas.microsoft.com/office/drawing/2014/main" id="{E2431715-E021-09DC-F905-CEBF131AC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50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94" name="Oval 46">
                <a:extLst>
                  <a:ext uri="{FF2B5EF4-FFF2-40B4-BE49-F238E27FC236}">
                    <a16:creationId xmlns:a16="http://schemas.microsoft.com/office/drawing/2014/main" id="{4C91B5AA-BA1D-E515-1971-963BF05E1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844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25</a:t>
                </a:r>
              </a:p>
            </p:txBody>
          </p:sp>
          <p:sp>
            <p:nvSpPr>
              <p:cNvPr id="95" name="Oval 47">
                <a:extLst>
                  <a:ext uri="{FF2B5EF4-FFF2-40B4-BE49-F238E27FC236}">
                    <a16:creationId xmlns:a16="http://schemas.microsoft.com/office/drawing/2014/main" id="{745D6805-8AF4-6B40-6581-7C15BA3D5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168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kern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27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Oval 48">
                <a:extLst>
                  <a:ext uri="{FF2B5EF4-FFF2-40B4-BE49-F238E27FC236}">
                    <a16:creationId xmlns:a16="http://schemas.microsoft.com/office/drawing/2014/main" id="{01778230-D604-591A-BA9D-61C45F6C7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160"/>
                <a:ext cx="336" cy="33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97" name="Oval 49">
                <a:extLst>
                  <a:ext uri="{FF2B5EF4-FFF2-40B4-BE49-F238E27FC236}">
                    <a16:creationId xmlns:a16="http://schemas.microsoft.com/office/drawing/2014/main" id="{85135C64-55FB-77BF-DF5F-B3331AE80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776"/>
                <a:ext cx="336" cy="336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marL="0" marR="0" lvl="0" indent="0" algn="dist" defTabSz="9239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宋体" panose="02010600030101010101" pitchFamily="2" charset="-122"/>
                  </a:rPr>
                  <a:t>08</a:t>
                </a:r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A6C59499-3848-7122-20D2-27BBD2DC4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112"/>
                <a:ext cx="3264" cy="1392"/>
              </a:xfrm>
              <a:prstGeom prst="line">
                <a:avLst/>
              </a:prstGeom>
              <a:grpFill/>
              <a:ln w="28575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Text Box 53">
              <a:extLst>
                <a:ext uri="{FF2B5EF4-FFF2-40B4-BE49-F238E27FC236}">
                  <a16:creationId xmlns:a16="http://schemas.microsoft.com/office/drawing/2014/main" id="{0DB8768E-4401-4A75-4006-3676C7A39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432" y="3968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700" kern="0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begin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54">
              <a:extLst>
                <a:ext uri="{FF2B5EF4-FFF2-40B4-BE49-F238E27FC236}">
                  <a16:creationId xmlns:a16="http://schemas.microsoft.com/office/drawing/2014/main" id="{EDFC34F0-B65A-DA3B-90A0-DC5DDB52F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1488" y="3968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700" kern="0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1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0D227B1-BBEF-FE63-EF47-8BD2E998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3840" y="3964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E23FE050-0ED4-796E-4E25-0A0B70E0E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2256" y="3964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700" kern="0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2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A0EB6DEE-2F6F-6CC9-A9D2-641E00067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3024" y="3964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136D5536-D4D5-F841-5AC0-C63FC8C72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95342" flipH="1" flipV="1">
              <a:off x="4704" y="3964"/>
              <a:ext cx="53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239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2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冒泡排序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95437E-B279-4EA2-B98A-04FAA2BE4F5E}"/>
              </a:ext>
            </a:extLst>
          </p:cNvPr>
          <p:cNvSpPr txBox="1"/>
          <p:nvPr/>
        </p:nvSpPr>
        <p:spPr>
          <a:xfrm>
            <a:off x="4197322" y="2244060"/>
            <a:ext cx="32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算法复杂度：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000" b="1" dirty="0"/>
              <a:t>最坏时间复杂度：</a:t>
            </a:r>
            <a:r>
              <a:rPr lang="en-US" altLang="zh-CN" sz="2000" b="1" dirty="0"/>
              <a:t>O(n^2)</a:t>
            </a:r>
          </a:p>
          <a:p>
            <a:r>
              <a:rPr lang="zh-CN" altLang="en-US" sz="2000" b="1" dirty="0"/>
              <a:t>最好时间复杂度：</a:t>
            </a:r>
            <a:r>
              <a:rPr lang="en-US" altLang="zh-CN" sz="2000" b="1" dirty="0"/>
              <a:t>O(n^2)</a:t>
            </a:r>
          </a:p>
          <a:p>
            <a:r>
              <a:rPr lang="zh-CN" altLang="en-US" sz="2000" b="1" dirty="0"/>
              <a:t>平均时间复杂度：</a:t>
            </a:r>
            <a:r>
              <a:rPr lang="en-US" altLang="zh-CN" sz="2000" b="1" dirty="0"/>
              <a:t>O(n^2)</a:t>
            </a: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3093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623</Words>
  <Application>Microsoft Office PowerPoint</Application>
  <PresentationFormat>宽屏</PresentationFormat>
  <Paragraphs>322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微软雅黑</vt:lpstr>
      <vt:lpstr>Arial</vt:lpstr>
      <vt:lpstr>Tahoma</vt:lpstr>
      <vt:lpstr>Times New Roman</vt:lpstr>
      <vt:lpstr>Office 主题​​</vt:lpstr>
      <vt:lpstr>实验1：排序算法性能分析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俊杰</dc:creator>
  <cp:lastModifiedBy>ICICLEMOE@outlook.com</cp:lastModifiedBy>
  <cp:revision>34</cp:revision>
  <dcterms:created xsi:type="dcterms:W3CDTF">2020-03-24T12:06:16Z</dcterms:created>
  <dcterms:modified xsi:type="dcterms:W3CDTF">2023-03-12T07:48:31Z</dcterms:modified>
</cp:coreProperties>
</file>