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56" r:id="rId2"/>
    <p:sldId id="643" r:id="rId3"/>
    <p:sldId id="717" r:id="rId4"/>
    <p:sldId id="718" r:id="rId5"/>
    <p:sldId id="719" r:id="rId6"/>
    <p:sldId id="720" r:id="rId7"/>
    <p:sldId id="721" r:id="rId8"/>
    <p:sldId id="722" r:id="rId9"/>
    <p:sldId id="393" r:id="rId10"/>
    <p:sldId id="716" r:id="rId11"/>
    <p:sldId id="709" r:id="rId12"/>
    <p:sldId id="728" r:id="rId13"/>
    <p:sldId id="710" r:id="rId14"/>
    <p:sldId id="723" r:id="rId15"/>
    <p:sldId id="724" r:id="rId16"/>
    <p:sldId id="729" r:id="rId17"/>
    <p:sldId id="711" r:id="rId18"/>
    <p:sldId id="713" r:id="rId19"/>
    <p:sldId id="725" r:id="rId20"/>
    <p:sldId id="730" r:id="rId21"/>
    <p:sldId id="706" r:id="rId22"/>
    <p:sldId id="714" r:id="rId23"/>
    <p:sldId id="727" r:id="rId24"/>
    <p:sldId id="726" r:id="rId25"/>
    <p:sldId id="731" r:id="rId26"/>
    <p:sldId id="712" r:id="rId27"/>
    <p:sldId id="732" r:id="rId28"/>
    <p:sldId id="733" r:id="rId29"/>
    <p:sldId id="734" r:id="rId30"/>
    <p:sldId id="73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zi\Desktop\&#31639;&#27861;&#35774;&#35745;&#19982;&#20998;&#26512;\&#23454;&#39564;4_&#21160;&#24577;&#35268;&#21010;&#65288;&#40481;&#34507;&#25481;&#33853;&#65289;\&#25968;&#25454;&#35760;&#2440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蛮力法 </a:t>
            </a:r>
            <a:r>
              <a:rPr lang="en-US" altLang="zh-CN" sz="1400" b="0" i="0" u="none" strike="noStrike" baseline="0">
                <a:effectLst/>
              </a:rPr>
              <a:t>height=20</a:t>
            </a:r>
            <a:r>
              <a:rPr lang="zh-CN" altLang="en-US" sz="1400" b="0" i="0" u="none" strike="noStrike" baseline="0">
                <a:effectLst/>
              </a:rPr>
              <a:t>层</a:t>
            </a:r>
            <a:r>
              <a:rPr lang="en-US" altLang="zh-CN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Sheet1!$B$1:$F$2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2235776</c:v>
                </c:pt>
                <c:pt idx="1">
                  <c:v>2669881</c:v>
                </c:pt>
                <c:pt idx="2">
                  <c:v>2966814</c:v>
                </c:pt>
                <c:pt idx="3">
                  <c:v>3128332</c:v>
                </c:pt>
                <c:pt idx="4">
                  <c:v>3209577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00-4403-85D5-D5789CFF59F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Sheet1!$B$1:$F$2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2235776</c:v>
                </c:pt>
                <c:pt idx="1">
                  <c:v>2515248</c:v>
                </c:pt>
                <c:pt idx="2">
                  <c:v>2794720</c:v>
                </c:pt>
                <c:pt idx="3">
                  <c:v>3074192</c:v>
                </c:pt>
                <c:pt idx="4">
                  <c:v>3353664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00-4403-85D5-D5789CFF5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8603744"/>
        <c:axId val="1198609984"/>
      </c:lineChart>
      <c:catAx>
        <c:axId val="119860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8609984"/>
        <c:crosses val="autoZero"/>
        <c:auto val="1"/>
        <c:lblAlgn val="ctr"/>
        <c:lblOffset val="100"/>
        <c:noMultiLvlLbl val="0"/>
      </c:catAx>
      <c:valAx>
        <c:axId val="119860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860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逆向思维 </a:t>
            </a:r>
            <a:r>
              <a:rPr lang="en-US" altLang="zh-CN" sz="1400" b="0" i="0" u="none" strike="noStrike" baseline="0">
                <a:effectLst/>
              </a:rPr>
              <a:t>egg=1000000</a:t>
            </a:r>
            <a:r>
              <a:rPr lang="zh-CN" altLang="en-US" sz="1400" b="0" i="0" u="none" strike="noStrike" baseline="0">
                <a:effectLst/>
              </a:rPr>
              <a:t>个</a:t>
            </a:r>
            <a:r>
              <a:rPr lang="zh-CN" altLang="en-US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Sheet1!$A$73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Sheet1!$B$71:$F$72</c:f>
              <c:strCach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strCache>
            </c:strRef>
          </c:cat>
          <c:val>
            <c:numRef>
              <c:f>Sheet1!$B$73:$F$73</c:f>
              <c:numCache>
                <c:formatCode>General</c:formatCode>
                <c:ptCount val="5"/>
                <c:pt idx="0">
                  <c:v>27406</c:v>
                </c:pt>
                <c:pt idx="1">
                  <c:v>29335</c:v>
                </c:pt>
                <c:pt idx="2">
                  <c:v>32473</c:v>
                </c:pt>
                <c:pt idx="3">
                  <c:v>32887</c:v>
                </c:pt>
                <c:pt idx="4">
                  <c:v>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98-4B5E-AADA-7B8337B2268D}"/>
            </c:ext>
          </c:extLst>
        </c:ser>
        <c:ser>
          <c:idx val="1"/>
          <c:order val="1"/>
          <c:tx>
            <c:strRef>
              <c:f>Sheet1!$A$74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Sheet1!$B$71:$F$72</c:f>
              <c:strCach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strCache>
            </c:strRef>
          </c:cat>
          <c:val>
            <c:numRef>
              <c:f>Sheet1!$B$74:$F$74</c:f>
              <c:numCache>
                <c:formatCode>General</c:formatCode>
                <c:ptCount val="5"/>
                <c:pt idx="0">
                  <c:v>27406</c:v>
                </c:pt>
                <c:pt idx="1">
                  <c:v>29886.454921424054</c:v>
                </c:pt>
                <c:pt idx="2">
                  <c:v>31123.148774913305</c:v>
                </c:pt>
                <c:pt idx="3">
                  <c:v>32031.509274069504</c:v>
                </c:pt>
                <c:pt idx="4">
                  <c:v>32754.306128625663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98-4B5E-AADA-7B8337B22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1260944"/>
        <c:axId val="1081259504"/>
      </c:lineChart>
      <c:catAx>
        <c:axId val="108126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1259504"/>
        <c:crosses val="autoZero"/>
        <c:auto val="1"/>
        <c:lblAlgn val="ctr"/>
        <c:lblOffset val="100"/>
        <c:noMultiLvlLbl val="0"/>
      </c:catAx>
      <c:valAx>
        <c:axId val="108125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126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蛮力法 </a:t>
            </a:r>
            <a:r>
              <a:rPr lang="en-US" altLang="zh-CN"/>
              <a:t>egg=10</a:t>
            </a:r>
            <a:r>
              <a:rPr lang="zh-CN" altLang="en-US"/>
              <a:t>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Sheet1!$B$6:$F$7</c:f>
              <c:strCache>
                <c:ptCount val="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</c:strCache>
            </c:strRef>
          </c:cat>
          <c:val>
            <c:numRef>
              <c:f>Sheet1!$B$8:$F$8</c:f>
              <c:numCache>
                <c:formatCode>General</c:formatCode>
                <c:ptCount val="5"/>
                <c:pt idx="0">
                  <c:v>117909</c:v>
                </c:pt>
                <c:pt idx="1">
                  <c:v>348318</c:v>
                </c:pt>
                <c:pt idx="2">
                  <c:v>1005354</c:v>
                </c:pt>
                <c:pt idx="3">
                  <c:v>2874309</c:v>
                </c:pt>
                <c:pt idx="4">
                  <c:v>8424686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3B-4680-8D93-02A1EE96C3E4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Sheet1!$B$6:$F$7</c:f>
              <c:strCache>
                <c:ptCount val="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</c:strCache>
            </c:strRef>
          </c:cat>
          <c:val>
            <c:numRef>
              <c:f>Sheet1!$B$9:$F$9</c:f>
              <c:numCache>
                <c:formatCode>General</c:formatCode>
                <c:ptCount val="5"/>
                <c:pt idx="0">
                  <c:v>117909</c:v>
                </c:pt>
                <c:pt idx="1">
                  <c:v>353727</c:v>
                </c:pt>
                <c:pt idx="2">
                  <c:v>1061181</c:v>
                </c:pt>
                <c:pt idx="3">
                  <c:v>3183543</c:v>
                </c:pt>
                <c:pt idx="4">
                  <c:v>9550629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3B-4680-8D93-02A1EE96C3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2344191"/>
        <c:axId val="1142340351"/>
      </c:lineChart>
      <c:catAx>
        <c:axId val="1142344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2340351"/>
        <c:crosses val="autoZero"/>
        <c:auto val="1"/>
        <c:lblAlgn val="ctr"/>
        <c:lblOffset val="100"/>
        <c:noMultiLvlLbl val="0"/>
      </c:catAx>
      <c:valAx>
        <c:axId val="114234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234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备忘录 </a:t>
            </a:r>
            <a:r>
              <a:rPr lang="en-US" altLang="zh-CN" sz="1400" b="0" i="0" u="none" strike="noStrike" baseline="0">
                <a:effectLst/>
              </a:rPr>
              <a:t>height=500</a:t>
            </a:r>
            <a:r>
              <a:rPr lang="zh-CN" altLang="en-US" sz="1400" b="0" i="0" u="none" strike="noStrike" baseline="0">
                <a:effectLst/>
              </a:rPr>
              <a:t>层</a:t>
            </a:r>
            <a:r>
              <a:rPr lang="zh-CN" altLang="en-US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Sheet1!$B$11:$F$12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strCache>
            </c:strRef>
          </c:cat>
          <c:val>
            <c:numRef>
              <c:f>Sheet1!$B$13:$F$13</c:f>
              <c:numCache>
                <c:formatCode>General</c:formatCode>
                <c:ptCount val="5"/>
                <c:pt idx="0">
                  <c:v>6855</c:v>
                </c:pt>
                <c:pt idx="1">
                  <c:v>7857</c:v>
                </c:pt>
                <c:pt idx="2">
                  <c:v>9127</c:v>
                </c:pt>
                <c:pt idx="3">
                  <c:v>10280</c:v>
                </c:pt>
                <c:pt idx="4">
                  <c:v>11458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A8-4F44-BDEF-3766969B01B5}"/>
            </c:ext>
          </c:extLst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Sheet1!$B$11:$F$12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strCache>
            </c:strRef>
          </c:cat>
          <c:val>
            <c:numRef>
              <c:f>Sheet1!$B$14:$F$14</c:f>
              <c:numCache>
                <c:formatCode>General</c:formatCode>
                <c:ptCount val="5"/>
                <c:pt idx="0">
                  <c:v>6855</c:v>
                </c:pt>
                <c:pt idx="1">
                  <c:v>7711.875</c:v>
                </c:pt>
                <c:pt idx="2">
                  <c:v>8568.75</c:v>
                </c:pt>
                <c:pt idx="3">
                  <c:v>9425.625</c:v>
                </c:pt>
                <c:pt idx="4">
                  <c:v>10282.5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A8-4F44-BDEF-3766969B0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0384159"/>
        <c:axId val="1130387519"/>
      </c:lineChart>
      <c:catAx>
        <c:axId val="113038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0387519"/>
        <c:crosses val="autoZero"/>
        <c:auto val="1"/>
        <c:lblAlgn val="ctr"/>
        <c:lblOffset val="100"/>
        <c:noMultiLvlLbl val="0"/>
      </c:catAx>
      <c:valAx>
        <c:axId val="113038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038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备忘录 </a:t>
            </a:r>
            <a:r>
              <a:rPr lang="en-US" altLang="zh-CN"/>
              <a:t>egg=10</a:t>
            </a:r>
            <a:r>
              <a:rPr lang="zh-CN" altLang="en-US"/>
              <a:t>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Sheet1!$B$16:$F$17</c:f>
              <c:strCach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strCache>
            </c:strRef>
          </c:cat>
          <c:val>
            <c:numRef>
              <c:f>Sheet1!$B$18:$F$18</c:f>
              <c:numCache>
                <c:formatCode>General</c:formatCode>
                <c:ptCount val="5"/>
                <c:pt idx="0">
                  <c:v>352</c:v>
                </c:pt>
                <c:pt idx="1">
                  <c:v>1475</c:v>
                </c:pt>
                <c:pt idx="2">
                  <c:v>3448</c:v>
                </c:pt>
                <c:pt idx="3">
                  <c:v>5663</c:v>
                </c:pt>
                <c:pt idx="4">
                  <c:v>8939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1B-47CC-BD09-D615BF5D9580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Sheet1!$B$16:$F$17</c:f>
              <c:strCach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strCache>
            </c:strRef>
          </c:cat>
          <c:val>
            <c:numRef>
              <c:f>Sheet1!$B$19:$F$19</c:f>
              <c:numCache>
                <c:formatCode>General</c:formatCode>
                <c:ptCount val="5"/>
                <c:pt idx="0">
                  <c:v>352</c:v>
                </c:pt>
                <c:pt idx="1">
                  <c:v>1408</c:v>
                </c:pt>
                <c:pt idx="2">
                  <c:v>3168</c:v>
                </c:pt>
                <c:pt idx="3">
                  <c:v>5632</c:v>
                </c:pt>
                <c:pt idx="4">
                  <c:v>8800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1B-47CC-BD09-D615BF5D9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680303"/>
        <c:axId val="1358675503"/>
      </c:lineChart>
      <c:catAx>
        <c:axId val="135868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8675503"/>
        <c:crosses val="autoZero"/>
        <c:auto val="1"/>
        <c:lblAlgn val="ctr"/>
        <c:lblOffset val="100"/>
        <c:noMultiLvlLbl val="0"/>
      </c:catAx>
      <c:valAx>
        <c:axId val="135867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868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递推 </a:t>
            </a:r>
            <a:r>
              <a:rPr lang="en-US" altLang="zh-CN" sz="1400" b="0" i="0" u="none" strike="noStrike" baseline="0">
                <a:effectLst/>
              </a:rPr>
              <a:t>height=500</a:t>
            </a:r>
            <a:r>
              <a:rPr lang="zh-CN" altLang="en-US" sz="1400" b="0" i="0" u="none" strike="noStrike" baseline="0">
                <a:effectLst/>
              </a:rPr>
              <a:t>层</a:t>
            </a:r>
            <a:r>
              <a:rPr lang="zh-CN" altLang="en-US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Sheet1!$B$21:$F$22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strCache>
            </c:strRef>
          </c:cat>
          <c:val>
            <c:numRef>
              <c:f>Sheet1!$B$23:$F$23</c:f>
              <c:numCache>
                <c:formatCode>General</c:formatCode>
                <c:ptCount val="5"/>
                <c:pt idx="0">
                  <c:v>6496</c:v>
                </c:pt>
                <c:pt idx="1">
                  <c:v>7377</c:v>
                </c:pt>
                <c:pt idx="2">
                  <c:v>7594</c:v>
                </c:pt>
                <c:pt idx="3">
                  <c:v>9000</c:v>
                </c:pt>
                <c:pt idx="4">
                  <c:v>9900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B-4DDA-B243-D9A1896E5367}"/>
            </c:ext>
          </c:extLst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Sheet1!$B$21:$F$22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strCache>
            </c:strRef>
          </c:cat>
          <c:val>
            <c:numRef>
              <c:f>Sheet1!$B$24:$F$24</c:f>
              <c:numCache>
                <c:formatCode>General</c:formatCode>
                <c:ptCount val="5"/>
                <c:pt idx="0">
                  <c:v>6496</c:v>
                </c:pt>
                <c:pt idx="1">
                  <c:v>7308</c:v>
                </c:pt>
                <c:pt idx="2">
                  <c:v>8120</c:v>
                </c:pt>
                <c:pt idx="3">
                  <c:v>8932</c:v>
                </c:pt>
                <c:pt idx="4">
                  <c:v>9744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B-4DDA-B243-D9A1896E5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2535327"/>
        <c:axId val="1232540127"/>
      </c:lineChart>
      <c:catAx>
        <c:axId val="123253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2540127"/>
        <c:crosses val="autoZero"/>
        <c:auto val="1"/>
        <c:lblAlgn val="ctr"/>
        <c:lblOffset val="100"/>
        <c:noMultiLvlLbl val="0"/>
      </c:catAx>
      <c:valAx>
        <c:axId val="123254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253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递推 </a:t>
            </a:r>
            <a:r>
              <a:rPr lang="en-US" altLang="zh-CN" sz="1400" b="0" i="0" u="none" strike="noStrike" baseline="0">
                <a:effectLst/>
              </a:rPr>
              <a:t>egg=10</a:t>
            </a:r>
            <a:r>
              <a:rPr lang="zh-CN" altLang="en-US" sz="1400" b="0" i="0" u="none" strike="noStrike" baseline="0">
                <a:effectLst/>
              </a:rPr>
              <a:t>个</a:t>
            </a:r>
            <a:r>
              <a:rPr lang="zh-CN" altLang="en-US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Sheet1!$A$28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Sheet1!$B$26:$F$27</c:f>
              <c:strCach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strCache>
            </c:strRef>
          </c:cat>
          <c:val>
            <c:numRef>
              <c:f>Sheet1!$B$28:$F$28</c:f>
              <c:numCache>
                <c:formatCode>General</c:formatCode>
                <c:ptCount val="5"/>
                <c:pt idx="0">
                  <c:v>268</c:v>
                </c:pt>
                <c:pt idx="1">
                  <c:v>1011</c:v>
                </c:pt>
                <c:pt idx="2">
                  <c:v>2506</c:v>
                </c:pt>
                <c:pt idx="3">
                  <c:v>4448</c:v>
                </c:pt>
                <c:pt idx="4">
                  <c:v>6912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54-459B-BC67-3195CCC58E84}"/>
            </c:ext>
          </c:extLst>
        </c:ser>
        <c:ser>
          <c:idx val="1"/>
          <c:order val="1"/>
          <c:tx>
            <c:strRef>
              <c:f>Sheet1!$A$29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Sheet1!$B$26:$F$27</c:f>
              <c:strCach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strCache>
            </c:strRef>
          </c:cat>
          <c:val>
            <c:numRef>
              <c:f>Sheet1!$B$29:$F$29</c:f>
              <c:numCache>
                <c:formatCode>General</c:formatCode>
                <c:ptCount val="5"/>
                <c:pt idx="0">
                  <c:v>268</c:v>
                </c:pt>
                <c:pt idx="1">
                  <c:v>1072</c:v>
                </c:pt>
                <c:pt idx="2">
                  <c:v>2412.0000000000005</c:v>
                </c:pt>
                <c:pt idx="3">
                  <c:v>4288.0000000000009</c:v>
                </c:pt>
                <c:pt idx="4">
                  <c:v>6700.0000000000009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54-459B-BC67-3195CCC58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677423"/>
        <c:axId val="1358679823"/>
      </c:lineChart>
      <c:catAx>
        <c:axId val="135867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8679823"/>
        <c:crosses val="autoZero"/>
        <c:auto val="1"/>
        <c:lblAlgn val="ctr"/>
        <c:lblOffset val="100"/>
        <c:noMultiLvlLbl val="0"/>
      </c:catAx>
      <c:valAx>
        <c:axId val="135867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867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二分法 </a:t>
            </a:r>
            <a:r>
              <a:rPr lang="en-US" altLang="zh-CN" sz="1400" b="0" i="0" u="none" strike="noStrike" baseline="0">
                <a:effectLst/>
              </a:rPr>
              <a:t>height=10000</a:t>
            </a:r>
            <a:r>
              <a:rPr lang="zh-CN" altLang="en-US" sz="1400" b="0" i="0" u="none" strike="noStrike" baseline="0">
                <a:effectLst/>
              </a:rPr>
              <a:t>层</a:t>
            </a:r>
            <a:r>
              <a:rPr lang="zh-CN" altLang="en-US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Sheet1!$A$51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Sheet1!$B$49:$F$50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strCache>
            </c:strRef>
          </c:cat>
          <c:val>
            <c:numRef>
              <c:f>Sheet1!$B$51:$F$51</c:f>
              <c:numCache>
                <c:formatCode>General</c:formatCode>
                <c:ptCount val="5"/>
                <c:pt idx="0">
                  <c:v>3780</c:v>
                </c:pt>
                <c:pt idx="1">
                  <c:v>4282</c:v>
                </c:pt>
                <c:pt idx="2">
                  <c:v>4978</c:v>
                </c:pt>
                <c:pt idx="3">
                  <c:v>5541</c:v>
                </c:pt>
                <c:pt idx="4">
                  <c:v>6097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A5-40EA-A238-760DBD1A4673}"/>
            </c:ext>
          </c:extLst>
        </c:ser>
        <c:ser>
          <c:idx val="1"/>
          <c:order val="1"/>
          <c:tx>
            <c:strRef>
              <c:f>Sheet1!$A$52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Sheet1!$B$49:$F$50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strCache>
            </c:strRef>
          </c:cat>
          <c:val>
            <c:numRef>
              <c:f>Sheet1!$B$52:$F$52</c:f>
              <c:numCache>
                <c:formatCode>General</c:formatCode>
                <c:ptCount val="5"/>
                <c:pt idx="0">
                  <c:v>3780</c:v>
                </c:pt>
                <c:pt idx="1">
                  <c:v>4252.5</c:v>
                </c:pt>
                <c:pt idx="2">
                  <c:v>4725</c:v>
                </c:pt>
                <c:pt idx="3">
                  <c:v>5197.5</c:v>
                </c:pt>
                <c:pt idx="4">
                  <c:v>5670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A5-40EA-A238-760DBD1A4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9067663"/>
        <c:axId val="1219079183"/>
      </c:lineChart>
      <c:catAx>
        <c:axId val="121906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9079183"/>
        <c:crosses val="autoZero"/>
        <c:auto val="1"/>
        <c:lblAlgn val="ctr"/>
        <c:lblOffset val="100"/>
        <c:noMultiLvlLbl val="0"/>
      </c:catAx>
      <c:valAx>
        <c:axId val="121907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906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二分法 </a:t>
            </a:r>
            <a:r>
              <a:rPr lang="en-US" altLang="zh-CN" sz="1400" b="0" i="0" u="none" strike="noStrike" baseline="0">
                <a:effectLst/>
              </a:rPr>
              <a:t>egg=10</a:t>
            </a:r>
            <a:r>
              <a:rPr lang="zh-CN" altLang="en-US" sz="1400" b="0" i="0" u="none" strike="noStrike" baseline="0">
                <a:effectLst/>
              </a:rPr>
              <a:t>个</a:t>
            </a:r>
            <a:r>
              <a:rPr lang="zh-CN" altLang="en-US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Sheet1!$A$56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Sheet1!$B$54:$F$55</c:f>
              <c:strCach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strCache>
            </c:strRef>
          </c:cat>
          <c:val>
            <c:numRef>
              <c:f>Sheet1!$B$56:$F$56</c:f>
              <c:numCache>
                <c:formatCode>General</c:formatCode>
                <c:ptCount val="5"/>
                <c:pt idx="0">
                  <c:v>366</c:v>
                </c:pt>
                <c:pt idx="1">
                  <c:v>798</c:v>
                </c:pt>
                <c:pt idx="2">
                  <c:v>1342</c:v>
                </c:pt>
                <c:pt idx="3">
                  <c:v>1777</c:v>
                </c:pt>
                <c:pt idx="4">
                  <c:v>2351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61-429A-BD15-AF52A5B62C83}"/>
            </c:ext>
          </c:extLst>
        </c:ser>
        <c:ser>
          <c:idx val="1"/>
          <c:order val="1"/>
          <c:tx>
            <c:strRef>
              <c:f>Sheet1!$A$57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Sheet1!$B$54:$F$55</c:f>
              <c:strCach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strCache>
            </c:strRef>
          </c:cat>
          <c:val>
            <c:numRef>
              <c:f>Sheet1!$B$57:$F$57</c:f>
              <c:numCache>
                <c:formatCode>General</c:formatCode>
                <c:ptCount val="5"/>
                <c:pt idx="0">
                  <c:v>366</c:v>
                </c:pt>
                <c:pt idx="1">
                  <c:v>805.45131894201143</c:v>
                </c:pt>
                <c:pt idx="2">
                  <c:v>1272.6263792273965</c:v>
                </c:pt>
                <c:pt idx="3">
                  <c:v>1757.8052757680457</c:v>
                </c:pt>
                <c:pt idx="4">
                  <c:v>2256.3717026449713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61-429A-BD15-AF52A5B62C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680783"/>
        <c:axId val="1358675023"/>
      </c:lineChart>
      <c:catAx>
        <c:axId val="135868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8675023"/>
        <c:crosses val="autoZero"/>
        <c:auto val="1"/>
        <c:lblAlgn val="ctr"/>
        <c:lblOffset val="100"/>
        <c:noMultiLvlLbl val="0"/>
      </c:catAx>
      <c:valAx>
        <c:axId val="135867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868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>
                <a:effectLst/>
              </a:rPr>
              <a:t>逆向思维 </a:t>
            </a:r>
            <a:r>
              <a:rPr lang="en-US" altLang="zh-CN" sz="1400" b="0" i="0" u="none" strike="noStrike" baseline="0">
                <a:effectLst/>
              </a:rPr>
              <a:t>height=100000</a:t>
            </a:r>
            <a:r>
              <a:rPr lang="zh-CN" altLang="en-US" sz="1400" b="0" i="0" u="none" strike="noStrike" baseline="0">
                <a:effectLst/>
              </a:rPr>
              <a:t>层</a:t>
            </a:r>
            <a:r>
              <a:rPr lang="zh-CN" altLang="en-US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Sheet1!$A$68</c:f>
              <c:strCache>
                <c:ptCount val="1"/>
                <c:pt idx="0">
                  <c:v>实验值/μs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Sheet1!$B$66:$F$67</c:f>
              <c:strCach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strCache>
            </c:strRef>
          </c:cat>
          <c:val>
            <c:numRef>
              <c:f>Sheet1!$B$68:$F$68</c:f>
              <c:numCache>
                <c:formatCode>General</c:formatCode>
                <c:ptCount val="5"/>
                <c:pt idx="0">
                  <c:v>229</c:v>
                </c:pt>
                <c:pt idx="1">
                  <c:v>476</c:v>
                </c:pt>
                <c:pt idx="2">
                  <c:v>717</c:v>
                </c:pt>
                <c:pt idx="3">
                  <c:v>951</c:v>
                </c:pt>
                <c:pt idx="4">
                  <c:v>1170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0A-4C26-B7F4-379A74D23E5C}"/>
            </c:ext>
          </c:extLst>
        </c:ser>
        <c:ser>
          <c:idx val="1"/>
          <c:order val="1"/>
          <c:tx>
            <c:strRef>
              <c:f>Sheet1!$A$69</c:f>
              <c:strCache>
                <c:ptCount val="1"/>
                <c:pt idx="0">
                  <c:v>理论值/μs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Sheet1!$B$66:$F$67</c:f>
              <c:strCach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strCache>
            </c:strRef>
          </c:cat>
          <c:val>
            <c:numRef>
              <c:f>Sheet1!$B$69:$F$69</c:f>
              <c:numCache>
                <c:formatCode>General</c:formatCode>
                <c:ptCount val="5"/>
                <c:pt idx="0">
                  <c:v>229</c:v>
                </c:pt>
                <c:pt idx="1">
                  <c:v>458</c:v>
                </c:pt>
                <c:pt idx="2">
                  <c:v>687</c:v>
                </c:pt>
                <c:pt idx="3">
                  <c:v>916</c:v>
                </c:pt>
                <c:pt idx="4">
                  <c:v>1145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0A-4C26-B7F4-379A74D23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2528127"/>
        <c:axId val="1232542527"/>
      </c:lineChart>
      <c:catAx>
        <c:axId val="123252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2542527"/>
        <c:crosses val="autoZero"/>
        <c:auto val="1"/>
        <c:lblAlgn val="ctr"/>
        <c:lblOffset val="100"/>
        <c:noMultiLvlLbl val="0"/>
      </c:catAx>
      <c:valAx>
        <c:axId val="123254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252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DEAD-618C-4633-AF9C-459E32DFED47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B174-820C-4A87-9411-D04EFFC8A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1487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3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6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11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74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46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670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12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55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521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231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83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19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07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07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19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432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170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768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09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660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577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675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016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29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74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559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30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19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63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81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89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30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79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1602C-96DF-4382-B90F-99EBFF9C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1D6D-E2C6-4F34-8B03-63F0C94C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14502-C347-4AE8-B68D-B91D2656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C7D46-6259-415E-B79B-D6CF4FD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80910-7E34-4822-A72E-BB4FE8C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FAE73-AE24-4CAE-988A-B78087E9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87B9E-0689-4D94-AA79-7FA64D00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94E68-C32B-468E-B016-44A3F4C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063A-5536-4A13-B656-79FE2C5F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C01F3-DCC7-4443-8C0C-08D458B6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A2638-1865-4282-A5FB-F44A0800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FBAAF-AB47-4946-B8EF-6504C3D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972FE-D750-4C5A-9A36-A5B9E87C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C65B5-F6F9-4ABA-AE12-8D8517A3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56EFD-AF12-4283-B13F-919123D3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6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4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92693-117A-479D-8B66-C57EDC9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AAD12-C164-474A-8A0D-EAD7EA94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2DC2A-9F3C-4BC1-8A78-8ED22B00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82000-A21B-49C8-9761-76F856DB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56641-C168-4A48-A893-AFB2173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AA30-961F-42E8-BF0B-CEEE48B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8BDF8-69AD-41D2-A465-E845EFA9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A332-21B1-41A5-AC79-72435CDA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FF12-9BA0-4D21-BD67-32939D4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5B8D3-3A08-4E19-A5B5-915E659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ADAB9-0691-4213-9DB3-4DA183E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6AF-C4B9-43F9-A349-9D6A9330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9AD46-0D74-4745-B34A-94F8285B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480E-F8AA-445B-BBEF-9DACB52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6954B-EB4C-404D-9B55-BF457905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074A2-1962-4177-AEE2-8CDB092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F73C9-BC09-4062-BD74-ED112972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C4389-D3DA-4757-AF31-1478EFE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F8A8E-DE90-49C0-9E0F-36AE3707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BAE7C-3AA9-4B52-B3D5-F8C4865F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71F3A-46D8-414F-905E-8890794B2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83874-8075-4D1F-B24F-029DDD29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7416B-1525-494E-8F58-2A00429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ABB75-9782-42EF-871F-A8956BD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082A-1BF0-45B3-9843-D739F9F2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CB825D-9897-4627-8354-1627CBAD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1176B-E154-43DA-8C4C-10665551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B6755-4DF3-4672-9C27-A754A79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0DA23-6E3E-467C-9989-FDFA3E6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F5ED7-DDBE-42BA-84FB-C35B8D43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1218D-BD7F-4A8D-9E5C-24A219B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EFBF-7F74-4539-B4D3-7015B2E3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3B400-791D-49C7-9B0D-ECDDCEAE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44617-CF7A-48C4-A6B2-8CE22102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EC9F1-2FA1-4AFB-9D2B-56BFC983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5C67E-D1C3-47F8-828D-F7AD7A8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D0CC0-EBC4-421A-B9D0-F7C890E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10E93-0F65-44F0-A89F-0B9D229D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199E5-B3B7-404A-A9B8-6B567CE6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2D93D-EA3D-4B2E-BA98-6576C0A1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D4AB4-85FD-4AF2-9C03-B22D515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93130-C926-4AAA-919E-59991C3B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114FE-6650-4C16-A7FD-180516D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6D428-17F6-4E90-A28D-FCD0BD23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7B3C6-743C-4BC2-9276-9417E7EC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FB04-BD98-46BC-B2EB-D6573A3B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6984-95FF-4105-9E1C-DCBB0D38545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96D83-F497-415D-8F9B-6AD19A27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64302-5730-439F-9D75-639E54DC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5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03512" y="2247008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：鸡蛋掉落问题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31664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AEA3FD3-6E18-4241-8765-7CE92A60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37" y="5715700"/>
            <a:ext cx="2361905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377ED-4EB6-4666-BCBC-C46B54B9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427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2ABBD4-2F0D-42EE-9D85-9EC13C83757C}"/>
              </a:ext>
            </a:extLst>
          </p:cNvPr>
          <p:cNvSpPr txBox="1"/>
          <p:nvPr/>
        </p:nvSpPr>
        <p:spPr>
          <a:xfrm>
            <a:off x="7762875" y="496742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报告人：叶茂林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1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蛮力法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23C343-EADC-97D8-BA7E-CCE14B723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63" y="1381125"/>
            <a:ext cx="1812873" cy="4095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D05502-256F-CAF6-CFC6-B127161D6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39" y="1381125"/>
            <a:ext cx="1812873" cy="4095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23C920-0708-5782-1A9F-6CC9B13D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87" y="1381125"/>
            <a:ext cx="1812873" cy="4095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448C93-1B67-E7A5-0EF7-56010D59F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15" y="1381125"/>
            <a:ext cx="1812873" cy="4095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D27F36-9BCC-EEBE-E4F7-D2D8800DB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611" y="1381125"/>
            <a:ext cx="1812873" cy="4095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4818FE-5985-970A-F171-F528D7C9CA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81" y="4599373"/>
            <a:ext cx="489515" cy="5769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D9ECB7-D7B2-611D-48DF-FD776C739C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05" y="3838146"/>
            <a:ext cx="489515" cy="5769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DFE238-5B3C-D8EB-D42F-6A965AD05A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29" y="2979446"/>
            <a:ext cx="489515" cy="5769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5E96F6-998E-3B7F-BBD6-A8C5227FC0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53" y="2157879"/>
            <a:ext cx="489515" cy="5769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0C70C0-0FF4-A764-40B0-CC40A8E872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377" y="1381125"/>
            <a:ext cx="489515" cy="5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84 2.22222E-6 C 0.05768 2.22222E-6 0.07982 0.01435 0.07982 0.02616 L 0.07982 0.05254 " pathEditMode="relative" rAng="0" ptsTypes="AA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1 -0.11621 0.07982 -0.07014 0.07982 -0.03218 L 0.07982 0.05185 " pathEditMode="relative" rAng="0" ptsTypes="AAAA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2 0.05254 C 0.02123 0.05254 -0.00117 -0.02616 -0.00117 -0.09028 L -0.00117 -0.23287 " pathEditMode="relative" rAng="0" ptsTypes="AA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2 L 0.07982 0.05324 " pathEditMode="relative" rAng="0" ptsTypes="AAAA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1 0.05254 C 0.02175 0.05254 -0.00039 -0.05834 -0.00039 -0.14861 L -0.00039 -0.34954 " pathEditMode="relative" rAng="0" ptsTypes="AAAA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1 -0.46621 0.07982 -0.32338 0.07982 -0.20718 L 0.07982 0.05185 " pathEditMode="relative" rAng="0" ptsTypes="AAAA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84 2.22222E-6 C 0.05768 2.22222E-6 0.07982 0.01435 0.07982 0.02616 L 0.07982 0.05254 " pathEditMode="relative" rAng="0" ptsTypes="AAAA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1 -0.11621 0.07982 -0.07014 0.07982 -0.03218 L 0.07982 0.05185 " pathEditMode="relative" rAng="0" ptsTypes="AAAA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2 0.05254 C 0.02123 0.05254 -0.00117 -0.02616 -0.00117 -0.09028 L -0.00117 -0.23287 " pathEditMode="relative" rAng="0" ptsTypes="AAAA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2 L 0.07982 0.05324 " pathEditMode="relative" rAng="0" ptsTypes="AAAA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1 0.05254 C 0.02175 0.05254 -0.00039 -0.05834 -0.00039 -0.14861 L -0.00039 -0.34954 " pathEditMode="relative" rAng="0" ptsTypes="AAAA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1 -0.46621 0.07982 -0.32338 0.07982 -0.20718 L 0.07982 0.05185 " pathEditMode="relative" rAng="0" ptsTypes="AAAA"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84 2.22222E-6 C 0.05768 2.22222E-6 0.07982 0.01435 0.07982 0.02616 L 0.07982 0.05254 " pathEditMode="relative" rAng="0" ptsTypes="AAAA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1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1 -0.11621 0.07982 -0.07014 0.07982 -0.03218 L 0.07982 0.05185 " pathEditMode="relative" rAng="0" ptsTypes="AAAA">
                                      <p:cBhvr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2 0.05254 C 0.02123 0.05254 -0.00117 -0.02616 -0.00117 -0.09028 L -0.00117 -0.23287 " pathEditMode="relative" rAng="0" ptsTypes="AAAA">
                                      <p:cBhvr>
                                        <p:cTn id="1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2 L 0.07982 0.05324 " pathEditMode="relative" rAng="0" ptsTypes="AAAA">
                                      <p:cBhvr>
                                        <p:cTn id="1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1 0.05254 C 0.02175 0.05254 -0.00039 -0.05834 -0.00039 -0.14861 L -0.00039 -0.34954 " pathEditMode="relative" rAng="0" ptsTypes="AAAA">
                                      <p:cBhvr>
                                        <p:cTn id="1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1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1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1 -0.46621 0.07982 -0.32338 0.07982 -0.20718 L 0.07982 0.05185 " pathEditMode="relative" rAng="0" ptsTypes="AAAA">
                                      <p:cBhvr>
                                        <p:cTn id="1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84 2.22222E-6 C 0.05768 2.22222E-6 0.07982 0.01435 0.07982 0.02616 L 0.07982 0.05254 " pathEditMode="relative" rAng="0" ptsTypes="AAAA">
                                      <p:cBhvr>
                                        <p:cTn id="1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1 -0.11621 0.07982 -0.07014 0.07982 -0.03218 L 0.07982 0.05185 " pathEditMode="relative" rAng="0" ptsTypes="AAAA">
                                      <p:cBhvr>
                                        <p:cTn id="2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2 0.05254 C 0.02123 0.05254 -0.00117 -0.02616 -0.00117 -0.09028 L -0.00117 -0.23287 " pathEditMode="relative" rAng="0" ptsTypes="AAAA">
                                      <p:cBhvr>
                                        <p:cTn id="2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2 L 0.07982 0.05324 " pathEditMode="relative" rAng="0" ptsTypes="AAAA">
                                      <p:cBhvr>
                                        <p:cTn id="2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1 0.05254 C 0.02175 0.05254 -0.00039 -0.05834 -0.00039 -0.14861 L -0.00039 -0.34954 " pathEditMode="relative" rAng="0" ptsTypes="AAAA">
                                      <p:cBhvr>
                                        <p:cTn id="2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2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2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1 -0.46621 0.07982 -0.32338 0.07982 -0.20718 L 0.07982 0.05185 " pathEditMode="relative" rAng="0" ptsTypes="AAAA">
                                      <p:cBhvr>
                                        <p:cTn id="2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84 2.22222E-6 C 0.05768 2.22222E-6 0.07982 0.01435 0.07982 0.02616 L 0.07982 0.05254 " pathEditMode="relative" rAng="0" ptsTypes="AAAA">
                                      <p:cBhvr>
                                        <p:cTn id="2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2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1 -0.11621 0.07982 -0.07014 0.07982 -0.03218 L 0.07982 0.05185 " pathEditMode="relative" rAng="0" ptsTypes="AAAA">
                                      <p:cBhvr>
                                        <p:cTn id="2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2 0.05254 C 0.02123 0.05254 -0.00117 -0.02616 -0.00117 -0.09028 L -0.00117 -0.23287 " pathEditMode="relative" rAng="0" ptsTypes="AAAA">
                                      <p:cBhvr>
                                        <p:cTn id="2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2 L 0.07982 0.05324 " pathEditMode="relative" rAng="0" ptsTypes="AAAA">
                                      <p:cBhvr>
                                        <p:cTn id="2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1 0.05254 C 0.02175 0.05254 -0.00039 -0.05834 -0.00039 -0.14861 L -0.00039 -0.34954 " pathEditMode="relative" rAng="0" ptsTypes="AAAA">
                                      <p:cBhvr>
                                        <p:cTn id="2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2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2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1 -0.46621 0.07982 -0.32338 0.07982 -0.20718 L 0.07982 0.05185 " pathEditMode="relative" rAng="0" ptsTypes="AAAA">
                                      <p:cBhvr>
                                        <p:cTn id="2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5464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蛮力法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固定楼层数随机蛋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FDF8DEA-F4CE-1EA9-3C52-65E839C168DF}"/>
              </a:ext>
            </a:extLst>
          </p:cNvPr>
          <p:cNvGraphicFramePr>
            <a:graphicFrameLocks/>
          </p:cNvGraphicFramePr>
          <p:nvPr/>
        </p:nvGraphicFramePr>
        <p:xfrm>
          <a:off x="3804623" y="2098120"/>
          <a:ext cx="4582754" cy="266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D10240-A1AF-9541-3CFC-2DF5395E0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5296"/>
              </p:ext>
            </p:extLst>
          </p:nvPr>
        </p:nvGraphicFramePr>
        <p:xfrm>
          <a:off x="4152900" y="5283660"/>
          <a:ext cx="3886200" cy="70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754892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852951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4144015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31950811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7205823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691591596"/>
                    </a:ext>
                  </a:extLst>
                </a:gridCol>
              </a:tblGrid>
              <a:tr h="17653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蛮力法 </a:t>
                      </a:r>
                      <a:r>
                        <a:rPr lang="en-US" sz="1100" u="none" strike="noStrike">
                          <a:effectLst/>
                        </a:rPr>
                        <a:t>height=20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189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egg/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7754894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2235776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2669881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2966814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3128332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3209577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2024522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2235776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2515248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2794720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3074192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3353664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1410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5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610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蛮力法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固定蛋个数随机楼层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BEE3F09-6011-DB1D-DE08-0A49B3479234}"/>
              </a:ext>
            </a:extLst>
          </p:cNvPr>
          <p:cNvGraphicFramePr>
            <a:graphicFrameLocks/>
          </p:cNvGraphicFramePr>
          <p:nvPr/>
        </p:nvGraphicFramePr>
        <p:xfrm>
          <a:off x="3643638" y="2037876"/>
          <a:ext cx="4904724" cy="2782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D9E960-2DF0-2990-8C67-DBE6D65C6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87593"/>
              </p:ext>
            </p:extLst>
          </p:nvPr>
        </p:nvGraphicFramePr>
        <p:xfrm>
          <a:off x="4038600" y="5265880"/>
          <a:ext cx="4114800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810025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06425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587497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51765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089771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84650207"/>
                    </a:ext>
                  </a:extLst>
                </a:gridCol>
              </a:tblGrid>
              <a:tr h="1809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蛮力法 </a:t>
                      </a:r>
                      <a:r>
                        <a:rPr lang="en-US" sz="1100" u="none" strike="noStrike">
                          <a:effectLst/>
                        </a:rPr>
                        <a:t>egg=10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497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height/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1931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117909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348318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1005354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2874309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8424686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4893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117909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353727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1061181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3183543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9550629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51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78213" y="2916499"/>
            <a:ext cx="1893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2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备忘录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4417F57-46B9-7124-AF74-B2C8167E5AB6}"/>
              </a:ext>
            </a:extLst>
          </p:cNvPr>
          <p:cNvSpPr txBox="1"/>
          <p:nvPr/>
        </p:nvSpPr>
        <p:spPr>
          <a:xfrm>
            <a:off x="2107628" y="3013501"/>
            <a:ext cx="797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方正舒体" panose="02010601030101010101" pitchFamily="2" charset="-122"/>
                <a:ea typeface="方正舒体" panose="02010601030101010101" pitchFamily="2" charset="-122"/>
              </a:rPr>
              <a:t>时间复杂度为</a:t>
            </a:r>
            <a:r>
              <a:rPr lang="en-US" altLang="zh-CN" sz="4800" dirty="0">
                <a:latin typeface="方正舒体" panose="02010601030101010101" pitchFamily="2" charset="-122"/>
                <a:ea typeface="方正舒体" panose="02010601030101010101" pitchFamily="2" charset="-122"/>
              </a:rPr>
              <a:t>O(egg*height^2)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0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5464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备忘录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固定楼层数随机蛋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A59D6822-ED41-5CEF-B237-71901FBCFD72}"/>
              </a:ext>
            </a:extLst>
          </p:cNvPr>
          <p:cNvGraphicFramePr>
            <a:graphicFrameLocks/>
          </p:cNvGraphicFramePr>
          <p:nvPr/>
        </p:nvGraphicFramePr>
        <p:xfrm>
          <a:off x="3927308" y="2090630"/>
          <a:ext cx="4337384" cy="2676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AAED3D-9661-A147-AB7B-4B7FF6596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98748"/>
              </p:ext>
            </p:extLst>
          </p:nvPr>
        </p:nvGraphicFramePr>
        <p:xfrm>
          <a:off x="4152900" y="5283660"/>
          <a:ext cx="3886200" cy="70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97165948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4721432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3370694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300764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9518215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67641697"/>
                    </a:ext>
                  </a:extLst>
                </a:gridCol>
              </a:tblGrid>
              <a:tr h="17653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备忘录 </a:t>
                      </a:r>
                      <a:r>
                        <a:rPr lang="en-US" sz="1100" u="none" strike="noStrike">
                          <a:effectLst/>
                        </a:rPr>
                        <a:t>height=500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6328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egg/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7578838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6855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9127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10280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987919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6855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7711.875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8568.75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9425.625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10282.5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1458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610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备忘录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固定蛋个数随机楼层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528B393-E2C4-6B01-3958-64AD464454FE}"/>
              </a:ext>
            </a:extLst>
          </p:cNvPr>
          <p:cNvGraphicFramePr>
            <a:graphicFrameLocks/>
          </p:cNvGraphicFramePr>
          <p:nvPr/>
        </p:nvGraphicFramePr>
        <p:xfrm>
          <a:off x="3946859" y="2090630"/>
          <a:ext cx="4298281" cy="2676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8CBA76-3E0F-6189-300B-AA244B535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52399"/>
              </p:ext>
            </p:extLst>
          </p:nvPr>
        </p:nvGraphicFramePr>
        <p:xfrm>
          <a:off x="4152899" y="5283660"/>
          <a:ext cx="3886200" cy="70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5513163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7734467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1154383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32281609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9791486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40811479"/>
                    </a:ext>
                  </a:extLst>
                </a:gridCol>
              </a:tblGrid>
              <a:tr h="17653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备忘录 </a:t>
                      </a:r>
                      <a:r>
                        <a:rPr lang="en-US" sz="1100" u="none" strike="noStrike">
                          <a:effectLst/>
                        </a:rPr>
                        <a:t>egg=10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5356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height/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08604538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3448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5663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3803322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8800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257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64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09284" y="2916499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3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递推版本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03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递推版本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800F9A-45D5-265D-845B-8096A2A3D3B1}"/>
              </a:ext>
            </a:extLst>
          </p:cNvPr>
          <p:cNvSpPr txBox="1"/>
          <p:nvPr/>
        </p:nvSpPr>
        <p:spPr>
          <a:xfrm>
            <a:off x="2107628" y="3013501"/>
            <a:ext cx="797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方正舒体" panose="02010601030101010101" pitchFamily="2" charset="-122"/>
                <a:ea typeface="方正舒体" panose="02010601030101010101" pitchFamily="2" charset="-122"/>
              </a:rPr>
              <a:t>时间复杂度为</a:t>
            </a:r>
            <a:r>
              <a:rPr lang="en-US" altLang="zh-CN" sz="4800" dirty="0">
                <a:latin typeface="方正舒体" panose="02010601030101010101" pitchFamily="2" charset="-122"/>
                <a:ea typeface="方正舒体" panose="02010601030101010101" pitchFamily="2" charset="-122"/>
              </a:rPr>
              <a:t>O(egg*height^2)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1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5003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递推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固定楼层数随机蛋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76F1412-1E2B-E0A2-D86C-08A1A4B272FD}"/>
              </a:ext>
            </a:extLst>
          </p:cNvPr>
          <p:cNvGraphicFramePr>
            <a:graphicFrameLocks/>
          </p:cNvGraphicFramePr>
          <p:nvPr/>
        </p:nvGraphicFramePr>
        <p:xfrm>
          <a:off x="3927308" y="2088553"/>
          <a:ext cx="4337384" cy="268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10D73E-8708-548F-79A4-1B36C2FC8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18729"/>
              </p:ext>
            </p:extLst>
          </p:nvPr>
        </p:nvGraphicFramePr>
        <p:xfrm>
          <a:off x="4152900" y="5283660"/>
          <a:ext cx="3886200" cy="70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40006524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672568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36503831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93184679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59483237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06867146"/>
                    </a:ext>
                  </a:extLst>
                </a:gridCol>
              </a:tblGrid>
              <a:tr h="17653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递推 </a:t>
                      </a:r>
                      <a:r>
                        <a:rPr lang="en-US" sz="1100" u="none" strike="noStrike">
                          <a:effectLst/>
                        </a:rPr>
                        <a:t>height=500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7298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egg/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3217529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6496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7377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7594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1034238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6496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8120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9744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752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问题描述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9DCD36A-6D85-6B0F-BCEA-136BA0B9E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77" y="1381125"/>
            <a:ext cx="1812873" cy="4095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8B25D5-63F2-D314-438A-2A94040568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52" y="3140536"/>
            <a:ext cx="489515" cy="576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03984 0 C 0.05768 0 0.07982 0.01435 0.07982 0.02616 L 0.07982 0.05255 " pathEditMode="relative" rAng="0" ptsTypes="AA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 0.05255 C 0.02227 0.05255 0.00039 0.00602 0.00039 -0.03194 L 0.00039 -0.11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7 -0.1162 C 0.05781 -0.1162 0.07982 -0.07014 0.07982 -0.03218 L 0.07982 0.05185 " pathEditMode="relative" rAng="0" ptsTypes="AA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2 0.05255 C 0.02122 0.05255 -0.00117 -0.02616 -0.00117 -0.09028 L -0.00117 -0.23287 " pathEditMode="relative" rAng="0" ptsTypes="AA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1 L 0.07982 0.05324 " pathEditMode="relative" rAng="0" ptsTypes="AAAA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1 0.05255 C 0.02175 0.05255 -0.00039 -0.05833 -0.00039 -0.14861 L -0.00039 -0.34954 " pathEditMode="relative" rAng="0" ptsTypes="AAAA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 0.05255 C 0.02227 0.05255 0.00039 -0.09028 0.00039 -0.20694 L 0.00039 -0.4662 " pathEditMode="relative" rAng="0" ptsTypes="AAAA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7 -0.4662 C 0.05781 -0.4662 0.07982 -0.32338 0.07982 -0.20718 L 0.07982 0.05185 " pathEditMode="relative" rAng="0" ptsTypes="AAAA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5464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递推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固定蛋个数随机楼层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08BA97A-1639-22B0-B856-98B7EC51FC18}"/>
              </a:ext>
            </a:extLst>
          </p:cNvPr>
          <p:cNvGraphicFramePr>
            <a:graphicFrameLocks/>
          </p:cNvGraphicFramePr>
          <p:nvPr/>
        </p:nvGraphicFramePr>
        <p:xfrm>
          <a:off x="3946859" y="2088553"/>
          <a:ext cx="4298281" cy="268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28D59E2-70C9-9EC2-2A8E-C90D69D86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66206"/>
              </p:ext>
            </p:extLst>
          </p:nvPr>
        </p:nvGraphicFramePr>
        <p:xfrm>
          <a:off x="4152899" y="5283660"/>
          <a:ext cx="3886200" cy="70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34687872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9538694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548664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37116365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4341384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583205725"/>
                    </a:ext>
                  </a:extLst>
                </a:gridCol>
              </a:tblGrid>
              <a:tr h="17653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递推 </a:t>
                      </a:r>
                      <a:r>
                        <a:rPr lang="en-US" sz="1100" u="none" strike="noStrike">
                          <a:effectLst/>
                        </a:rPr>
                        <a:t>egg=10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339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height/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935601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2506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4448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6912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2749941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4288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6700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809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78213" y="2916499"/>
            <a:ext cx="1893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4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二分法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04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二分法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8F6D89-C3D2-FCB4-2491-79D13A221074}"/>
                  </a:ext>
                </a:extLst>
              </p:cNvPr>
              <p:cNvSpPr txBox="1"/>
              <p:nvPr/>
            </p:nvSpPr>
            <p:spPr>
              <a:xfrm>
                <a:off x="194545" y="1487313"/>
                <a:ext cx="11802909" cy="987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方正舒体" panose="02010601030101010101" pitchFamily="2" charset="-122"/>
                    <a:ea typeface="方正舒体" panose="02010601030101010101" pitchFamily="2" charset="-122"/>
                  </a:rPr>
                  <a:t>Time[egg][height]=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lim>
                    </m:limLow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CN" sz="2400" dirty="0">
                    <a:latin typeface="方正舒体" panose="02010601030101010101" pitchFamily="2" charset="-122"/>
                    <a:ea typeface="方正舒体" panose="02010601030101010101" pitchFamily="2" charset="-122"/>
                  </a:rPr>
                  <a:t>1+max(Time[egg-1][high-1], Time[egg][height-high])}</a:t>
                </a:r>
              </a:p>
              <a:p>
                <a:endParaRPr lang="zh-CN" altLang="en-US" sz="2400" dirty="0">
                  <a:latin typeface="方正舒体" panose="02010601030101010101" pitchFamily="2" charset="-122"/>
                  <a:ea typeface="方正舒体" panose="02010601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8F6D89-C3D2-FCB4-2491-79D13A22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" y="1487313"/>
                <a:ext cx="11802909" cy="987001"/>
              </a:xfrm>
              <a:prstGeom prst="rect">
                <a:avLst/>
              </a:prstGeom>
              <a:blipFill>
                <a:blip r:embed="rId5"/>
                <a:stretch>
                  <a:fillRect l="-826" t="-6790" r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E804C40-1A4A-3D7E-D5B5-3B114B16D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6" y="2153377"/>
            <a:ext cx="10671126" cy="47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8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二分法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F87AE3-D7BB-4365-55B0-972668DE2721}"/>
              </a:ext>
            </a:extLst>
          </p:cNvPr>
          <p:cNvSpPr txBox="1"/>
          <p:nvPr/>
        </p:nvSpPr>
        <p:spPr>
          <a:xfrm>
            <a:off x="865362" y="3013501"/>
            <a:ext cx="10461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方正舒体" panose="02010601030101010101" pitchFamily="2" charset="-122"/>
                <a:ea typeface="方正舒体" panose="02010601030101010101" pitchFamily="2" charset="-122"/>
              </a:rPr>
              <a:t>时间复杂度为</a:t>
            </a:r>
            <a:r>
              <a:rPr lang="en-US" altLang="zh-CN" sz="4800" dirty="0">
                <a:latin typeface="方正舒体" panose="02010601030101010101" pitchFamily="2" charset="-122"/>
                <a:ea typeface="方正舒体" panose="02010601030101010101" pitchFamily="2" charset="-122"/>
              </a:rPr>
              <a:t>O(egg*height*log(height))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31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5464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二分法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固定楼层数随机蛋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E937A52-C177-DB92-E35E-BBE6966DB575}"/>
              </a:ext>
            </a:extLst>
          </p:cNvPr>
          <p:cNvGraphicFramePr>
            <a:graphicFrameLocks/>
          </p:cNvGraphicFramePr>
          <p:nvPr/>
        </p:nvGraphicFramePr>
        <p:xfrm>
          <a:off x="3927308" y="2088553"/>
          <a:ext cx="4337384" cy="268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A04A8A2-8BA5-9846-FB7D-4DB7DBE52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21122"/>
              </p:ext>
            </p:extLst>
          </p:nvPr>
        </p:nvGraphicFramePr>
        <p:xfrm>
          <a:off x="4152900" y="5283660"/>
          <a:ext cx="3886200" cy="70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4385651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32001761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9251658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3499749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6785968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20332027"/>
                    </a:ext>
                  </a:extLst>
                </a:gridCol>
              </a:tblGrid>
              <a:tr h="17653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二分法 </a:t>
                      </a:r>
                      <a:r>
                        <a:rPr lang="en-US" sz="1100" u="none" strike="noStrike">
                          <a:effectLst/>
                        </a:rPr>
                        <a:t>height=10000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88735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egg/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2731558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3780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4282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4978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5541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8937869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3780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4252.5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5197.5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5670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4689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610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二分法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固定蛋个数随机楼层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228AE964-4B6C-731F-0832-192F96A931F5}"/>
              </a:ext>
            </a:extLst>
          </p:cNvPr>
          <p:cNvGraphicFramePr>
            <a:graphicFrameLocks/>
          </p:cNvGraphicFramePr>
          <p:nvPr/>
        </p:nvGraphicFramePr>
        <p:xfrm>
          <a:off x="3946859" y="2088553"/>
          <a:ext cx="4298281" cy="268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7CBB83-DF69-89E6-3558-EACA286A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25245"/>
              </p:ext>
            </p:extLst>
          </p:nvPr>
        </p:nvGraphicFramePr>
        <p:xfrm>
          <a:off x="4152899" y="5283660"/>
          <a:ext cx="3886200" cy="70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41949449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7832775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97189291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79054613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5281998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96153733"/>
                    </a:ext>
                  </a:extLst>
                </a:gridCol>
              </a:tblGrid>
              <a:tr h="17653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二分法 </a:t>
                      </a:r>
                      <a:r>
                        <a:rPr lang="en-US" sz="1100" u="none" strike="noStrike">
                          <a:effectLst/>
                        </a:rPr>
                        <a:t>egg=10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5484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height/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224783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2854257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805.4513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1272.626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1757.805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2256.372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55366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8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09285" y="2916499"/>
            <a:ext cx="2031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5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逆向思维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05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逆向思维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7228304-69F1-01C5-A422-1EB6E59EA13E}"/>
              </a:ext>
            </a:extLst>
          </p:cNvPr>
          <p:cNvSpPr txBox="1"/>
          <p:nvPr/>
        </p:nvSpPr>
        <p:spPr>
          <a:xfrm>
            <a:off x="1146478" y="2412401"/>
            <a:ext cx="989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问题变成：求</a:t>
            </a:r>
            <a:r>
              <a:rPr lang="en-US" altLang="zh-CN" sz="3200" dirty="0"/>
              <a:t>time</a:t>
            </a:r>
            <a:r>
              <a:rPr lang="zh-CN" altLang="en-US" sz="3200" dirty="0"/>
              <a:t>次尝试中</a:t>
            </a:r>
            <a:r>
              <a:rPr lang="en-US" altLang="zh-CN" sz="3200" dirty="0"/>
              <a:t>egg</a:t>
            </a:r>
            <a:r>
              <a:rPr lang="zh-CN" altLang="en-US" sz="3200" dirty="0"/>
              <a:t>个鸡蛋可以测出的层数。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1C04E1-6A6A-FB6F-2C07-4D71678083B1}"/>
              </a:ext>
            </a:extLst>
          </p:cNvPr>
          <p:cNvSpPr txBox="1"/>
          <p:nvPr/>
        </p:nvSpPr>
        <p:spPr>
          <a:xfrm>
            <a:off x="2454643" y="3484464"/>
            <a:ext cx="728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high[egg]</a:t>
            </a:r>
            <a:r>
              <a:rPr lang="zh-CN" altLang="en-US" sz="3200" dirty="0"/>
              <a:t>：</a:t>
            </a:r>
            <a:r>
              <a:rPr lang="en-US" altLang="zh-CN" sz="3200" dirty="0"/>
              <a:t>egg</a:t>
            </a:r>
            <a:r>
              <a:rPr lang="zh-CN" altLang="en-US" sz="3200" dirty="0"/>
              <a:t>个鸡蛋可以测出的层数。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578036-A386-CD20-9073-6076DEE05C9A}"/>
              </a:ext>
            </a:extLst>
          </p:cNvPr>
          <p:cNvSpPr txBox="1"/>
          <p:nvPr/>
        </p:nvSpPr>
        <p:spPr>
          <a:xfrm>
            <a:off x="2740104" y="4557351"/>
            <a:ext cx="671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high[egg]=1+high[egg]+high[egg-1]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64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逆向思维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F87AE3-D7BB-4365-55B0-972668DE2721}"/>
                  </a:ext>
                </a:extLst>
              </p:cNvPr>
              <p:cNvSpPr txBox="1"/>
              <p:nvPr/>
            </p:nvSpPr>
            <p:spPr>
              <a:xfrm>
                <a:off x="2248781" y="3013501"/>
                <a:ext cx="76944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>
                    <a:latin typeface="方正舒体" panose="02010601030101010101" pitchFamily="2" charset="-122"/>
                    <a:ea typeface="方正舒体" panose="02010601030101010101" pitchFamily="2" charset="-122"/>
                  </a:rPr>
                  <a:t>时间复杂度为</a:t>
                </a:r>
                <a:r>
                  <a:rPr lang="en-US" altLang="zh-CN" sz="4800" dirty="0">
                    <a:latin typeface="方正舒体" panose="02010601030101010101" pitchFamily="2" charset="-122"/>
                    <a:ea typeface="方正舒体" panose="02010601030101010101" pitchFamily="2" charset="-122"/>
                  </a:rPr>
                  <a:t>O(egg*</a:t>
                </a:r>
                <a14:m>
                  <m:oMath xmlns:m="http://schemas.openxmlformats.org/officeDocument/2006/math">
                    <m:r>
                      <a:rPr lang="en-US" altLang="zh-CN" sz="4800" i="1" smtClean="0">
                        <a:latin typeface="Cambria Math" panose="02040503050406030204" pitchFamily="18" charset="0"/>
                        <a:ea typeface="方正舒体" panose="02010601030101010101" pitchFamily="2" charset="-122"/>
                      </a:rPr>
                      <m:t> </m:t>
                    </m:r>
                  </m:oMath>
                </a14:m>
                <a:r>
                  <a:rPr lang="en-US" altLang="zh-CN" sz="4800" dirty="0">
                    <a:latin typeface="方正舒体" panose="02010601030101010101" pitchFamily="2" charset="-122"/>
                    <a:ea typeface="方正舒体" panose="02010601030101010101" pitchFamily="2" charset="-122"/>
                  </a:rPr>
                  <a:t>height)</a:t>
                </a:r>
                <a:endParaRPr lang="zh-CN" altLang="en-US" sz="4800" dirty="0">
                  <a:latin typeface="方正舒体" panose="02010601030101010101" pitchFamily="2" charset="-122"/>
                  <a:ea typeface="方正舒体" panose="02010601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F87AE3-D7BB-4365-55B0-972668DE2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81" y="3013501"/>
                <a:ext cx="7694438" cy="830997"/>
              </a:xfrm>
              <a:prstGeom prst="rect">
                <a:avLst/>
              </a:prstGeom>
              <a:blipFill>
                <a:blip r:embed="rId5"/>
                <a:stretch>
                  <a:fillRect l="-3645" t="-20438" r="-2298" b="-33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1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5464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逆向思维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固定楼层随机蛋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35859A8-BC49-355C-3565-A428DE70AE84}"/>
              </a:ext>
            </a:extLst>
          </p:cNvPr>
          <p:cNvGraphicFramePr>
            <a:graphicFrameLocks/>
          </p:cNvGraphicFramePr>
          <p:nvPr/>
        </p:nvGraphicFramePr>
        <p:xfrm>
          <a:off x="3927308" y="2088553"/>
          <a:ext cx="4337384" cy="2680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8C1AA5-CDB8-B07D-F969-0012D2E91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50705"/>
              </p:ext>
            </p:extLst>
          </p:nvPr>
        </p:nvGraphicFramePr>
        <p:xfrm>
          <a:off x="4152900" y="5283660"/>
          <a:ext cx="3886200" cy="70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1304069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50932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57878489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9286346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42378118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383832504"/>
                    </a:ext>
                  </a:extLst>
                </a:gridCol>
              </a:tblGrid>
              <a:tr h="17653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逆向思维 </a:t>
                      </a:r>
                      <a:r>
                        <a:rPr lang="en-US" sz="1100" u="none" strike="noStrike">
                          <a:effectLst/>
                        </a:rPr>
                        <a:t>height=100000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5202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egg/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80754728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354451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1145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0918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3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问题描述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9DCD36A-6D85-6B0F-BCEA-136BA0B9E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77" y="1381125"/>
            <a:ext cx="1812873" cy="4095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8B25D5-63F2-D314-438A-2A94040568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52" y="3140536"/>
            <a:ext cx="489515" cy="5769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53E2A8-BC0D-E94B-EB2F-180EA0C292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56" y="3140536"/>
            <a:ext cx="489515" cy="576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3346B0-25AF-ECED-09E2-F619915AFD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60" y="3140536"/>
            <a:ext cx="489515" cy="576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5E4662-DFE6-25D6-E834-8513A77448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54" y="3717464"/>
            <a:ext cx="489515" cy="576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46C296-0F56-93A9-DCA9-A0E6C578AC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58" y="3717464"/>
            <a:ext cx="489515" cy="5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6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03984 0 C 0.05768 0 0.07982 0.01435 0.07982 0.02616 L 0.07982 0.05255 " pathEditMode="relative" rAng="0" ptsTypes="AA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 0.05255 C 0.02227 0.05255 0.00039 0.00602 0.00039 -0.03194 L 0.00039 -0.11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7 -0.1162 C 0.05781 -0.1162 0.07982 -0.07014 0.07982 -0.03218 L 0.07982 0.05185 " pathEditMode="relative" rAng="0" ptsTypes="AA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2 0.05255 C 0.02122 0.05255 -0.00117 -0.02616 -0.00117 -0.09028 L -0.00117 -0.23287 " pathEditMode="relative" rAng="0" ptsTypes="AA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1 L 0.07982 0.05324 " pathEditMode="relative" rAng="0" ptsTypes="AAAA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1 0.05255 C 0.02175 0.05255 -0.00039 -0.05833 -0.00039 -0.14861 L -0.00039 -0.34954 " pathEditMode="relative" rAng="0" ptsTypes="AAAA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 0.05255 C 0.02227 0.05255 0.00039 -0.09028 0.00039 -0.20694 L 0.00039 -0.4662 " pathEditMode="relative" rAng="0" ptsTypes="AAAA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7 -0.4662 C 0.05781 -0.4662 0.07982 -0.32338 0.07982 -0.20718 L 0.07982 0.05185 " pathEditMode="relative" rAng="0" ptsTypes="AAAA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03985 0 C 0.05768 0 0.07982 0.01435 0.07982 0.02616 L 0.07982 0.05255 " pathEditMode="relative" rAng="0" ptsTypes="AAAA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0.00602 0.00039 -0.03194 L 0.00039 -0.1162 " pathEditMode="relative" rAng="0" ptsTypes="AAAA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8 -0.1162 C 0.05781 -0.1162 0.07982 -0.07014 0.07982 -0.03218 L 0.07982 0.05185 " pathEditMode="relative" rAng="0" ptsTypes="AAAA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2 0.05255 C 0.02123 0.05255 -0.00117 -0.02616 -0.00117 -0.09028 L -0.00117 -0.23287 " pathEditMode="relative" rAng="0" ptsTypes="AAAA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1 L 0.07982 0.05324 " pathEditMode="relative" rAng="0" ptsTypes="AAAA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2 0.05255 C 0.02175 0.05255 -0.00039 -0.05833 -0.00039 -0.14861 L -0.00039 -0.34954 " pathEditMode="relative" rAng="0" ptsTypes="AAAA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5 -0.34954 0.07982 -0.23866 0.07982 -0.14815 L 0.07982 0.05324 " pathEditMode="relative" rAng="0" ptsTypes="AAAA">
                                      <p:cBhvr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-0.09028 0.00039 -0.20694 L 0.00039 -0.4662 " pathEditMode="relative" rAng="0" ptsTypes="AAAA"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8 -0.4662 C 0.05781 -0.4662 0.07982 -0.32338 0.07982 -0.20718 L 0.07982 0.05185 " pathEditMode="relative" rAng="0" ptsTypes="AAAA">
                                      <p:cBhvr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3985 0 C 0.05769 0 0.07982 0.01435 0.07982 0.02616 L 0.07982 0.05255 " pathEditMode="relative" rAng="0" ptsTypes="AAAA">
                                      <p:cBhvr>
                                        <p:cTn id="1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0.00602 0.00039 -0.03194 L 0.00039 -0.1162 " pathEditMode="relative" rAng="0" ptsTypes="AAAA">
                                      <p:cBhvr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8 -0.1162 C 0.05782 -0.1162 0.07982 -0.07014 0.07982 -0.03218 L 0.07982 0.05185 " pathEditMode="relative" rAng="0" ptsTypes="AAAA"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3 0.05255 C 0.02123 0.05255 -0.00117 -0.02616 -0.00117 -0.09028 L -0.00117 -0.23287 " pathEditMode="relative" rAng="0" ptsTypes="AAAA">
                                      <p:cBhvr>
                                        <p:cTn id="1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2 -0.23287 C 0.05743 -0.23287 0.07982 -0.15417 0.07982 -0.08981 L 0.07982 0.05324 " pathEditMode="relative" rAng="0" ptsTypes="AAAA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2 0.05255 C 0.02175 0.05255 -0.00039 -0.05833 -0.00039 -0.14861 L -0.00039 -0.34954 " pathEditMode="relative" rAng="0" ptsTypes="AAAA">
                                      <p:cBhvr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6 -0.34954 0.07982 -0.23866 0.07982 -0.14815 L 0.07982 0.05324 " pathEditMode="relative" rAng="0" ptsTypes="AAAA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-0.09028 0.00039 -0.20694 L 0.00039 -0.4662 " pathEditMode="relative" rAng="0" ptsTypes="AAAA">
                                      <p:cBhvr>
                                        <p:cTn id="1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8 -0.4662 C 0.05782 -0.4662 0.07982 -0.32338 0.07982 -0.20718 L 0.07982 0.05185 " pathEditMode="relative" rAng="0" ptsTypes="AAAA">
                                      <p:cBhvr>
                                        <p:cTn id="1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84 2.22222E-6 C 0.05768 2.22222E-6 0.07982 0.01435 0.07982 0.02616 L 0.07982 0.05254 " pathEditMode="relative" rAng="0" ptsTypes="AAAA">
                                      <p:cBhvr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1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1 -0.11621 0.07982 -0.07014 0.07982 -0.03218 L 0.07982 0.05185 " pathEditMode="relative" rAng="0" ptsTypes="AAAA">
                                      <p:cBhvr>
                                        <p:cTn id="2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2 0.05254 C 0.02123 0.05254 -0.00117 -0.02616 -0.00117 -0.09028 L -0.00117 -0.23287 " pathEditMode="relative" rAng="0" ptsTypes="AAAA">
                                      <p:cBhvr>
                                        <p:cTn id="2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2 L 0.07982 0.05324 " pathEditMode="relative" rAng="0" ptsTypes="AAAA">
                                      <p:cBhvr>
                                        <p:cTn id="2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1 0.05254 C 0.02175 0.05254 -0.00039 -0.05834 -0.00039 -0.14861 L -0.00039 -0.34954 " pathEditMode="relative" rAng="0" ptsTypes="AAAA"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2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2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1 -0.46621 0.07982 -0.32338 0.07982 -0.20718 L 0.07982 0.05185 " pathEditMode="relative" rAng="0" ptsTypes="AAAA">
                                      <p:cBhvr>
                                        <p:cTn id="2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03985 2.22222E-6 C 0.05768 2.22222E-6 0.07982 0.01435 0.07982 0.02616 L 0.07982 0.05254 " pathEditMode="relative" rAng="0" ptsTypes="AAAA"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2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2 -0.11621 0.07982 -0.07014 0.07982 -0.03218 L 0.07982 0.05185 " pathEditMode="relative" rAng="0" ptsTypes="AAAA">
                                      <p:cBhvr>
                                        <p:cTn id="2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3 0.05254 C 0.02123 0.05254 -0.00117 -0.02616 -0.00117 -0.09028 L -0.00117 -0.23287 " pathEditMode="relative" rAng="0" ptsTypes="AAAA">
                                      <p:cBhvr>
                                        <p:cTn id="2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2 -0.23287 C 0.05742 -0.23287 0.07982 -0.15417 0.07982 -0.08982 L 0.07982 0.05324 " pathEditMode="relative" rAng="0" ptsTypes="AAAA">
                                      <p:cBhvr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2 0.05254 C 0.02175 0.05254 -0.00039 -0.05834 -0.00039 -0.14861 L -0.00039 -0.34954 " pathEditMode="relative" rAng="0" ptsTypes="AAAA">
                                      <p:cBhvr>
                                        <p:cTn id="2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5 -0.34954 0.07982 -0.23866 0.07982 -0.14815 L 0.07982 0.05324 " pathEditMode="relative" rAng="0" ptsTypes="AAAA">
                                      <p:cBhvr>
                                        <p:cTn id="2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2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2 -0.46621 0.07982 -0.32338 0.07982 -0.20718 L 0.07982 0.05185 " pathEditMode="relative" rAng="0" ptsTypes="AAAA">
                                      <p:cBhvr>
                                        <p:cTn id="2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564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逆向思维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固定蛋随机楼层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1936FED-84A1-03FB-3B50-F9434B77F1B2}"/>
              </a:ext>
            </a:extLst>
          </p:cNvPr>
          <p:cNvGraphicFramePr>
            <a:graphicFrameLocks/>
          </p:cNvGraphicFramePr>
          <p:nvPr/>
        </p:nvGraphicFramePr>
        <p:xfrm>
          <a:off x="3952657" y="2111455"/>
          <a:ext cx="4286686" cy="2635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7BF0D6-C5FF-7125-D142-57697B043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35120"/>
              </p:ext>
            </p:extLst>
          </p:nvPr>
        </p:nvGraphicFramePr>
        <p:xfrm>
          <a:off x="4152900" y="5283660"/>
          <a:ext cx="3886200" cy="70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66317609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14871331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667732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4326009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60089784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604218865"/>
                    </a:ext>
                  </a:extLst>
                </a:gridCol>
              </a:tblGrid>
              <a:tr h="17653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逆向思维 </a:t>
                      </a:r>
                      <a:r>
                        <a:rPr lang="en-US" sz="1100" u="none" strike="noStrike">
                          <a:effectLst/>
                        </a:rPr>
                        <a:t>egg=1000000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6081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height/</a:t>
                      </a:r>
                      <a:r>
                        <a:rPr lang="zh-CN" altLang="en-US" sz="1100" u="none" strike="noStrike">
                          <a:effectLst/>
                        </a:rPr>
                        <a:t>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4000000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5000000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9123637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实验值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27406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29335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32473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32887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33336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64163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理论值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l-GR" sz="1100" u="none" strike="noStrike">
                          <a:effectLst/>
                        </a:rPr>
                        <a:t>μ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27406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29886.45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31123.15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32031.51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32754.31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7625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0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问题描述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9DCD36A-6D85-6B0F-BCEA-136BA0B9E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77" y="1381125"/>
            <a:ext cx="1812873" cy="4095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8B25D5-63F2-D314-438A-2A94040568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55" y="2968795"/>
            <a:ext cx="489515" cy="5769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53E2A8-BC0D-E94B-EB2F-180EA0C292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56" y="3140536"/>
            <a:ext cx="489515" cy="576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3346B0-25AF-ECED-09E2-F619915AFD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60" y="3140536"/>
            <a:ext cx="489515" cy="576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5E4662-DFE6-25D6-E834-8513A77448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54" y="3717464"/>
            <a:ext cx="489515" cy="576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46C296-0F56-93A9-DCA9-A0E6C578AC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58" y="3717464"/>
            <a:ext cx="489515" cy="5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3985 0 C 0.05769 0 0.07982 0.01435 0.07982 0.02616 L 0.07982 0.05255 " pathEditMode="relative" rAng="0" ptsTypes="AA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0.00602 0.00039 -0.03194 L 0.00039 -0.11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8 -0.1162 C 0.05782 -0.1162 0.07982 -0.07014 0.07982 -0.03218 L 0.07982 0.05185 " pathEditMode="relative" rAng="0" ptsTypes="AA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3 0.05255 C 0.02123 0.05255 -0.00117 -0.02616 -0.00117 -0.09028 L -0.00117 -0.23287 " pathEditMode="relative" rAng="0" ptsTypes="AA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2 -0.23287 C 0.05743 -0.23287 0.07982 -0.15417 0.07982 -0.08981 L 0.07982 0.05324 " pathEditMode="relative" rAng="0" ptsTypes="AAAA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2 0.05255 C 0.02175 0.05255 -0.00039 -0.05833 -0.00039 -0.14861 L -0.00039 -0.34954 " pathEditMode="relative" rAng="0" ptsTypes="AAAA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6 -0.34954 0.07982 -0.23866 0.07982 -0.14815 L 0.07982 0.05324 " pathEditMode="relative" rAng="0" ptsTypes="AAAA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-0.09028 0.00039 -0.20694 L 0.00039 -0.4662 " pathEditMode="relative" rAng="0" ptsTypes="AAAA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8 -0.4662 C 0.05782 -0.4662 0.07982 -0.32338 0.07982 -0.20718 L 0.07982 0.05185 " pathEditMode="relative" rAng="0" ptsTypes="AAAA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03985 0 C 0.05768 0 0.07982 0.01435 0.07982 0.02616 L 0.07982 0.05255 " pathEditMode="relative" rAng="0" ptsTypes="AAAA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0.00602 0.00039 -0.03194 L 0.00039 -0.1162 " pathEditMode="relative" rAng="0" ptsTypes="AAAA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8 -0.1162 C 0.05781 -0.1162 0.07982 -0.07014 0.07982 -0.03218 L 0.07982 0.05185 " pathEditMode="relative" rAng="0" ptsTypes="AAAA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2 0.05255 C 0.02123 0.05255 -0.00117 -0.02616 -0.00117 -0.09028 L -0.00117 -0.23287 " pathEditMode="relative" rAng="0" ptsTypes="AAAA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1 L 0.07982 0.05324 " pathEditMode="relative" rAng="0" ptsTypes="AAAA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2 0.05255 C 0.02175 0.05255 -0.00039 -0.05833 -0.00039 -0.14861 L -0.00039 -0.34954 " pathEditMode="relative" rAng="0" ptsTypes="AAAA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5 -0.34954 0.07982 -0.23866 0.07982 -0.14815 L 0.07982 0.05324 " pathEditMode="relative" rAng="0" ptsTypes="AAAA">
                                      <p:cBhvr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-0.09028 0.00039 -0.20694 L 0.00039 -0.4662 " pathEditMode="relative" rAng="0" ptsTypes="AAAA"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8 -0.4662 C 0.05781 -0.4662 0.07982 -0.32338 0.07982 -0.20718 L 0.07982 0.05185 " pathEditMode="relative" rAng="0" ptsTypes="AAAA">
                                      <p:cBhvr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3985 0 C 0.05769 0 0.07982 0.01435 0.07982 0.02616 L 0.07982 0.05255 " pathEditMode="relative" rAng="0" ptsTypes="AAAA">
                                      <p:cBhvr>
                                        <p:cTn id="1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0.00602 0.00039 -0.03194 L 0.00039 -0.1162 " pathEditMode="relative" rAng="0" ptsTypes="AAAA">
                                      <p:cBhvr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8 -0.1162 C 0.05782 -0.1162 0.07982 -0.07014 0.07982 -0.03218 L 0.07982 0.05185 " pathEditMode="relative" rAng="0" ptsTypes="AAAA"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3 0.05255 C 0.02123 0.05255 -0.00117 -0.02616 -0.00117 -0.09028 L -0.00117 -0.23287 " pathEditMode="relative" rAng="0" ptsTypes="AAAA">
                                      <p:cBhvr>
                                        <p:cTn id="1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2 -0.23287 C 0.05743 -0.23287 0.07982 -0.15417 0.07982 -0.08981 L 0.07982 0.05324 " pathEditMode="relative" rAng="0" ptsTypes="AAAA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2 0.05255 C 0.02175 0.05255 -0.00039 -0.05833 -0.00039 -0.14861 L -0.00039 -0.34954 " pathEditMode="relative" rAng="0" ptsTypes="AAAA">
                                      <p:cBhvr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6 -0.34954 0.07982 -0.23866 0.07982 -0.14815 L 0.07982 0.05324 " pathEditMode="relative" rAng="0" ptsTypes="AAAA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-0.09028 0.00039 -0.20694 L 0.00039 -0.4662 " pathEditMode="relative" rAng="0" ptsTypes="AAAA">
                                      <p:cBhvr>
                                        <p:cTn id="1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8 -0.4662 C 0.05782 -0.4662 0.07982 -0.32338 0.07982 -0.20718 L 0.07982 0.05185 " pathEditMode="relative" rAng="0" ptsTypes="AAAA">
                                      <p:cBhvr>
                                        <p:cTn id="1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84 2.22222E-6 C 0.05768 2.22222E-6 0.07982 0.01435 0.07982 0.02616 L 0.07982 0.05254 " pathEditMode="relative" rAng="0" ptsTypes="AAAA">
                                      <p:cBhvr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1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1 -0.11621 0.07982 -0.07014 0.07982 -0.03218 L 0.07982 0.05185 " pathEditMode="relative" rAng="0" ptsTypes="AAAA">
                                      <p:cBhvr>
                                        <p:cTn id="2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2 0.05254 C 0.02123 0.05254 -0.00117 -0.02616 -0.00117 -0.09028 L -0.00117 -0.23287 " pathEditMode="relative" rAng="0" ptsTypes="AAAA">
                                      <p:cBhvr>
                                        <p:cTn id="2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2 L 0.07982 0.05324 " pathEditMode="relative" rAng="0" ptsTypes="AAAA">
                                      <p:cBhvr>
                                        <p:cTn id="2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1 0.05254 C 0.02175 0.05254 -0.00039 -0.05834 -0.00039 -0.14861 L -0.00039 -0.34954 " pathEditMode="relative" rAng="0" ptsTypes="AAAA"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2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2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1 -0.46621 0.07982 -0.32338 0.07982 -0.20718 L 0.07982 0.05185 " pathEditMode="relative" rAng="0" ptsTypes="AAAA">
                                      <p:cBhvr>
                                        <p:cTn id="2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03985 2.22222E-6 C 0.05768 2.22222E-6 0.07982 0.01435 0.07982 0.02616 L 0.07982 0.05254 " pathEditMode="relative" rAng="0" ptsTypes="AAAA"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2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2 -0.11621 0.07982 -0.07014 0.07982 -0.03218 L 0.07982 0.05185 " pathEditMode="relative" rAng="0" ptsTypes="AAAA">
                                      <p:cBhvr>
                                        <p:cTn id="2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3 0.05254 C 0.02123 0.05254 -0.00117 -0.02616 -0.00117 -0.09028 L -0.00117 -0.23287 " pathEditMode="relative" rAng="0" ptsTypes="AAAA">
                                      <p:cBhvr>
                                        <p:cTn id="2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2 -0.23287 C 0.05742 -0.23287 0.07982 -0.15417 0.07982 -0.08982 L 0.07982 0.05324 " pathEditMode="relative" rAng="0" ptsTypes="AAAA">
                                      <p:cBhvr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2 0.05254 C 0.02175 0.05254 -0.00039 -0.05834 -0.00039 -0.14861 L -0.00039 -0.34954 " pathEditMode="relative" rAng="0" ptsTypes="AAAA">
                                      <p:cBhvr>
                                        <p:cTn id="2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5 -0.34954 0.07982 -0.23866 0.07982 -0.14815 L 0.07982 0.05324 " pathEditMode="relative" rAng="0" ptsTypes="AAAA">
                                      <p:cBhvr>
                                        <p:cTn id="2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2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2 -0.46621 0.07982 -0.32338 0.07982 -0.20718 L 0.07982 0.05185 " pathEditMode="relative" rAng="0" ptsTypes="AAAA">
                                      <p:cBhvr>
                                        <p:cTn id="2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问题描述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8B25D5-63F2-D314-438A-2A94040568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52" y="3140536"/>
            <a:ext cx="489515" cy="5769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53E2A8-BC0D-E94B-EB2F-180EA0C292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56" y="3140536"/>
            <a:ext cx="489515" cy="576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3346B0-25AF-ECED-09E2-F619915AFD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60" y="3140536"/>
            <a:ext cx="489515" cy="576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5E4662-DFE6-25D6-E834-8513A77448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54" y="3717464"/>
            <a:ext cx="489515" cy="576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46C296-0F56-93A9-DCA9-A0E6C578A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58" y="3717464"/>
            <a:ext cx="489515" cy="5769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DF517E-9605-FC7D-8F47-5422A340B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738" y="1593373"/>
            <a:ext cx="1114433" cy="42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03984 0 C 0.05768 0 0.07982 0.01435 0.07982 0.02616 L 0.07982 0.05255 " pathEditMode="relative" rAng="0" ptsTypes="AA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 0.05255 C 0.02227 0.05255 0.00039 0.00602 0.00039 -0.03194 L 0.00039 -0.11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7 -0.1162 C 0.05781 -0.1162 0.07982 -0.07014 0.07982 -0.03218 L 0.07982 0.05185 " pathEditMode="relative" rAng="0" ptsTypes="AA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2 0.05255 C 0.02122 0.05255 -0.00117 -0.02616 -0.00117 -0.09028 L -0.00117 -0.23287 " pathEditMode="relative" rAng="0" ptsTypes="AA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1 L 0.07982 0.05324 " pathEditMode="relative" rAng="0" ptsTypes="AAAA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1 0.05255 C 0.02175 0.05255 -0.00039 -0.05833 -0.00039 -0.14861 L -0.00039 -0.34954 " pathEditMode="relative" rAng="0" ptsTypes="AAAA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 0.05255 C 0.02227 0.05255 0.00039 -0.09028 0.00039 -0.20694 L 0.00039 -0.4662 " pathEditMode="relative" rAng="0" ptsTypes="AAAA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7 -0.4662 C 0.05781 -0.4662 0.07982 -0.32338 0.07982 -0.20718 L 0.07982 0.05185 " pathEditMode="relative" rAng="0" ptsTypes="AAAA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03985 0 C 0.05768 0 0.07982 0.01435 0.07982 0.02616 L 0.07982 0.05255 " pathEditMode="relative" rAng="0" ptsTypes="AAAA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0.00602 0.00039 -0.03194 L 0.00039 -0.1162 " pathEditMode="relative" rAng="0" ptsTypes="AAAA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8 -0.1162 C 0.05781 -0.1162 0.07982 -0.07014 0.07982 -0.03218 L 0.07982 0.05185 " pathEditMode="relative" rAng="0" ptsTypes="AAAA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2 0.05255 C 0.02123 0.05255 -0.00117 -0.02616 -0.00117 -0.09028 L -0.00117 -0.23287 " pathEditMode="relative" rAng="0" ptsTypes="AAAA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1 L 0.07982 0.05324 " pathEditMode="relative" rAng="0" ptsTypes="AAAA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2 0.05255 C 0.02175 0.05255 -0.00039 -0.05833 -0.00039 -0.14861 L -0.00039 -0.34954 " pathEditMode="relative" rAng="0" ptsTypes="AAAA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5 -0.34954 0.07982 -0.23866 0.07982 -0.14815 L 0.07982 0.05324 " pathEditMode="relative" rAng="0" ptsTypes="AAAA">
                                      <p:cBhvr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-0.09028 0.00039 -0.20694 L 0.00039 -0.4662 " pathEditMode="relative" rAng="0" ptsTypes="AAAA"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8 -0.4662 C 0.05781 -0.4662 0.07982 -0.32338 0.07982 -0.20718 L 0.07982 0.05185 " pathEditMode="relative" rAng="0" ptsTypes="AAAA">
                                      <p:cBhvr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3985 0 C 0.05769 0 0.07982 0.01435 0.07982 0.02616 L 0.07982 0.05255 " pathEditMode="relative" rAng="0" ptsTypes="AAAA">
                                      <p:cBhvr>
                                        <p:cTn id="1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0.00602 0.00039 -0.03194 L 0.00039 -0.1162 " pathEditMode="relative" rAng="0" ptsTypes="AAAA">
                                      <p:cBhvr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8 -0.1162 C 0.05782 -0.1162 0.07982 -0.07014 0.07982 -0.03218 L 0.07982 0.05185 " pathEditMode="relative" rAng="0" ptsTypes="AAAA"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3 0.05255 C 0.02123 0.05255 -0.00117 -0.02616 -0.00117 -0.09028 L -0.00117 -0.23287 " pathEditMode="relative" rAng="0" ptsTypes="AAAA">
                                      <p:cBhvr>
                                        <p:cTn id="1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2 -0.23287 C 0.05743 -0.23287 0.07982 -0.15417 0.07982 -0.08981 L 0.07982 0.05324 " pathEditMode="relative" rAng="0" ptsTypes="AAAA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2 0.05255 C 0.02175 0.05255 -0.00039 -0.05833 -0.00039 -0.14861 L -0.00039 -0.34954 " pathEditMode="relative" rAng="0" ptsTypes="AAAA">
                                      <p:cBhvr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6 -0.34954 0.07982 -0.23866 0.07982 -0.14815 L 0.07982 0.05324 " pathEditMode="relative" rAng="0" ptsTypes="AAAA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-0.09028 0.00039 -0.20694 L 0.00039 -0.4662 " pathEditMode="relative" rAng="0" ptsTypes="AAAA">
                                      <p:cBhvr>
                                        <p:cTn id="1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8 -0.4662 C 0.05782 -0.4662 0.07982 -0.32338 0.07982 -0.20718 L 0.07982 0.05185 " pathEditMode="relative" rAng="0" ptsTypes="AAAA">
                                      <p:cBhvr>
                                        <p:cTn id="1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84 2.22222E-6 C 0.05768 2.22222E-6 0.07982 0.01435 0.07982 0.02616 L 0.07982 0.05254 " pathEditMode="relative" rAng="0" ptsTypes="AAAA">
                                      <p:cBhvr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1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1 -0.11621 0.07982 -0.07014 0.07982 -0.03218 L 0.07982 0.05185 " pathEditMode="relative" rAng="0" ptsTypes="AAAA">
                                      <p:cBhvr>
                                        <p:cTn id="2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2 0.05254 C 0.02123 0.05254 -0.00117 -0.02616 -0.00117 -0.09028 L -0.00117 -0.23287 " pathEditMode="relative" rAng="0" ptsTypes="AAAA">
                                      <p:cBhvr>
                                        <p:cTn id="2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2 L 0.07982 0.05324 " pathEditMode="relative" rAng="0" ptsTypes="AAAA">
                                      <p:cBhvr>
                                        <p:cTn id="2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1 0.05254 C 0.02175 0.05254 -0.00039 -0.05834 -0.00039 -0.14861 L -0.00039 -0.34954 " pathEditMode="relative" rAng="0" ptsTypes="AAAA"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2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2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1 -0.46621 0.07982 -0.32338 0.07982 -0.20718 L 0.07982 0.05185 " pathEditMode="relative" rAng="0" ptsTypes="AAAA">
                                      <p:cBhvr>
                                        <p:cTn id="2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03985 2.22222E-6 C 0.05768 2.22222E-6 0.07982 0.01435 0.07982 0.02616 L 0.07982 0.05254 " pathEditMode="relative" rAng="0" ptsTypes="AAAA"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2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2 -0.11621 0.07982 -0.07014 0.07982 -0.03218 L 0.07982 0.05185 " pathEditMode="relative" rAng="0" ptsTypes="AAAA">
                                      <p:cBhvr>
                                        <p:cTn id="2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3 0.05254 C 0.02123 0.05254 -0.00117 -0.02616 -0.00117 -0.09028 L -0.00117 -0.23287 " pathEditMode="relative" rAng="0" ptsTypes="AAAA">
                                      <p:cBhvr>
                                        <p:cTn id="2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2 -0.23287 C 0.05742 -0.23287 0.07982 -0.15417 0.07982 -0.08982 L 0.07982 0.05324 " pathEditMode="relative" rAng="0" ptsTypes="AAAA">
                                      <p:cBhvr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2 0.05254 C 0.02175 0.05254 -0.00039 -0.05834 -0.00039 -0.14861 L -0.00039 -0.34954 " pathEditMode="relative" rAng="0" ptsTypes="AAAA">
                                      <p:cBhvr>
                                        <p:cTn id="2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5 -0.34954 0.07982 -0.23866 0.07982 -0.14815 L 0.07982 0.05324 " pathEditMode="relative" rAng="0" ptsTypes="AAAA">
                                      <p:cBhvr>
                                        <p:cTn id="2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2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2 -0.46621 0.07982 -0.32338 0.07982 -0.20718 L 0.07982 0.05185 " pathEditMode="relative" rAng="0" ptsTypes="AAAA">
                                      <p:cBhvr>
                                        <p:cTn id="2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问题描述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53E2A8-BC0D-E94B-EB2F-180EA0C292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56" y="3140536"/>
            <a:ext cx="489515" cy="576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3346B0-25AF-ECED-09E2-F619915AFD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60" y="3140536"/>
            <a:ext cx="489515" cy="576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5E4662-DFE6-25D6-E834-8513A77448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54" y="3717464"/>
            <a:ext cx="489515" cy="576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46C296-0F56-93A9-DCA9-A0E6C578A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58" y="3717464"/>
            <a:ext cx="489515" cy="5769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2EEF51-7929-FA1F-D919-658D9C59E8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50" y="4898162"/>
            <a:ext cx="976578" cy="5787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117923-5DE6-4A94-23E5-4A4D31D41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3790" y="1304909"/>
            <a:ext cx="1109671" cy="42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03985 0 C 0.05768 0 0.07982 0.01435 0.07982 0.02616 L 0.07982 0.05255 " pathEditMode="relative" rAng="0" ptsTypes="AA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0.00602 0.00039 -0.03194 L 0.00039 -0.11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8 -0.1162 C 0.05781 -0.1162 0.07982 -0.07014 0.07982 -0.03218 L 0.07982 0.05185 " pathEditMode="relative" rAng="0" ptsTypes="AA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2 0.05255 C 0.02123 0.05255 -0.00117 -0.02616 -0.00117 -0.09028 L -0.00117 -0.23287 " pathEditMode="relative" rAng="0" ptsTypes="AAAA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1 L 0.07982 0.05324 " pathEditMode="relative" rAng="0" ptsTypes="AAAA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2 0.05255 C 0.02175 0.05255 -0.00039 -0.05833 -0.00039 -0.14861 L -0.00039 -0.34954 " pathEditMode="relative" rAng="0" ptsTypes="AAAA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5 -0.34954 0.07982 -0.23866 0.07982 -0.14815 L 0.07982 0.05324 " pathEditMode="relative" rAng="0" ptsTypes="AAAA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-0.09028 0.00039 -0.20694 L 0.00039 -0.4662 " pathEditMode="relative" rAng="0" ptsTypes="AAAA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8 -0.4662 C 0.05781 -0.4662 0.07982 -0.32338 0.07982 -0.20718 L 0.07982 0.05185 " pathEditMode="relative" rAng="0" ptsTypes="AAAA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3985 0 C 0.05769 0 0.07982 0.01435 0.07982 0.02616 L 0.07982 0.05255 " pathEditMode="relative" rAng="0" ptsTypes="AAAA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0.00602 0.00039 -0.03194 L 0.00039 -0.1162 " pathEditMode="relative" rAng="0" ptsTypes="AAAA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 L 0.03998 -0.1162 C 0.05782 -0.1162 0.07982 -0.07014 0.07982 -0.03218 L 0.07982 0.05185 " pathEditMode="relative" rAng="0" ptsTypes="AAAA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33 0.05255 C 0.02123 0.05255 -0.00117 -0.02616 -0.00117 -0.09028 L -0.00117 -0.23287 " pathEditMode="relative" rAng="0" ptsTypes="AAAA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2 -0.23287 C 0.05743 -0.23287 0.07982 -0.15417 0.07982 -0.08981 L 0.07982 0.05324 " pathEditMode="relative" rAng="0" ptsTypes="AA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3972 0.05255 C 0.02175 0.05255 -0.00039 -0.05833 -0.00039 -0.14861 L -0.00039 -0.34954 " pathEditMode="relative" rAng="0" ptsTypes="AAAA"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6 -0.34954 0.07982 -0.23866 0.07982 -0.14815 L 0.07982 0.05324 " pathEditMode="relative" rAng="0" ptsTypes="AAAA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5 L 0.04011 0.05255 C 0.02227 0.05255 0.00039 -0.09028 0.00039 -0.20694 L 0.00039 -0.4662 " pathEditMode="relative" rAng="0" ptsTypes="AAAA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 L 0.03998 -0.4662 C 0.05782 -0.4662 0.07982 -0.32338 0.07982 -0.20718 L 0.07982 0.05185 " pathEditMode="relative" rAng="0" ptsTypes="AAAA">
                                      <p:cBhvr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84 2.22222E-6 C 0.05768 2.22222E-6 0.07982 0.01435 0.07982 0.02616 L 0.07982 0.05254 " pathEditMode="relative" rAng="0" ptsTypes="AAAA">
                                      <p:cBhvr>
                                        <p:cTn id="1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1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1 -0.11621 0.07982 -0.07014 0.07982 -0.03218 L 0.07982 0.05185 " pathEditMode="relative" rAng="0" ptsTypes="AAAA">
                                      <p:cBhvr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2 0.05254 C 0.02123 0.05254 -0.00117 -0.02616 -0.00117 -0.09028 L -0.00117 -0.23287 " pathEditMode="relative" rAng="0" ptsTypes="AAAA">
                                      <p:cBhvr>
                                        <p:cTn id="1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19 -0.23287 C 0.05742 -0.23287 0.07982 -0.15417 0.07982 -0.08982 L 0.07982 0.05324 " pathEditMode="relative" rAng="0" ptsTypes="AAAA">
                                      <p:cBhvr>
                                        <p:cTn id="1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1 0.05254 C 0.02175 0.05254 -0.00039 -0.05834 -0.00039 -0.14861 L -0.00039 -0.34954 " pathEditMode="relative" rAng="0" ptsTypes="AAAA">
                                      <p:cBhvr>
                                        <p:cTn id="1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8 -0.34954 C 0.05755 -0.34954 0.07982 -0.23866 0.07982 -0.14815 L 0.07982 0.05324 " pathEditMode="relative" rAng="0" ptsTypes="AAAA">
                                      <p:cBhvr>
                                        <p:cTn id="1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1 -0.46621 0.07982 -0.32338 0.07982 -0.20718 L 0.07982 0.05185 " pathEditMode="relative" rAng="0" ptsTypes="AAAA">
                                      <p:cBhvr>
                                        <p:cTn id="1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03985 2.22222E-6 C 0.05768 2.22222E-6 0.07982 0.01435 0.07982 0.02616 L 0.07982 0.05254 " pathEditMode="relative" rAng="0" ptsTypes="AAAA">
                                      <p:cBhvr>
                                        <p:cTn id="1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0.00602 0.00039 -0.03195 L 0.00039 -0.11621 " pathEditMode="relative" rAng="0" ptsTypes="AAAA">
                                      <p:cBhvr>
                                        <p:cTn id="1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1621 L 0.03998 -0.11621 C 0.05782 -0.11621 0.07982 -0.07014 0.07982 -0.03218 L 0.07982 0.05185 " pathEditMode="relative" rAng="0" ptsTypes="AAAA">
                                      <p:cBhvr>
                                        <p:cTn id="2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33 0.05254 C 0.02123 0.05254 -0.00117 -0.02616 -0.00117 -0.09028 L -0.00117 -0.23287 " pathEditMode="relative" rAng="0" ptsTypes="AAAA">
                                      <p:cBhvr>
                                        <p:cTn id="2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23287 L 0.0392 -0.23287 C 0.05742 -0.23287 0.07982 -0.15417 0.07982 -0.08982 L 0.07982 0.05324 " pathEditMode="relative" rAng="0" ptsTypes="AAAA">
                                      <p:cBhvr>
                                        <p:cTn id="2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3972 0.05254 C 0.02175 0.05254 -0.00039 -0.05834 -0.00039 -0.14861 L -0.00039 -0.34954 " pathEditMode="relative" rAng="0" ptsTypes="AAAA">
                                      <p:cBhvr>
                                        <p:cTn id="2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34954 L 0.03959 -0.34954 C 0.05755 -0.34954 0.07982 -0.23866 0.07982 -0.14815 L 0.07982 0.05324 " pathEditMode="relative" rAng="0" ptsTypes="AAAA">
                                      <p:cBhvr>
                                        <p:cTn id="2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5254 L 0.04011 0.05254 C 0.02227 0.05254 0.00039 -0.09028 0.00039 -0.20695 L 0.00039 -0.46621 " pathEditMode="relative" rAng="0" ptsTypes="AAAA">
                                      <p:cBhvr>
                                        <p:cTn id="2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46621 L 0.03998 -0.46621 C 0.05782 -0.46621 0.07982 -0.32338 0.07982 -0.20718 L 0.07982 0.05185 " pathEditMode="relative" rAng="0" ptsTypes="AAAA">
                                      <p:cBhvr>
                                        <p:cTn id="2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状态转移方程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4417F57-46B9-7124-AF74-B2C8167E5AB6}"/>
              </a:ext>
            </a:extLst>
          </p:cNvPr>
          <p:cNvSpPr txBox="1"/>
          <p:nvPr/>
        </p:nvSpPr>
        <p:spPr>
          <a:xfrm>
            <a:off x="853616" y="3198167"/>
            <a:ext cx="104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Time[egg][height]=1+max(Time[egg-1][high-1], Time[egg][height-high])</a:t>
            </a:r>
          </a:p>
        </p:txBody>
      </p:sp>
    </p:spTree>
    <p:extLst>
      <p:ext uri="{BB962C8B-B14F-4D97-AF65-F5344CB8AC3E}">
        <p14:creationId xmlns:p14="http://schemas.microsoft.com/office/powerpoint/2010/main" val="13474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状态转移方程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9D5477-5520-2F3F-53CA-592245817AE8}"/>
                  </a:ext>
                </a:extLst>
              </p:cNvPr>
              <p:cNvSpPr txBox="1"/>
              <p:nvPr/>
            </p:nvSpPr>
            <p:spPr>
              <a:xfrm>
                <a:off x="194545" y="2935499"/>
                <a:ext cx="11802909" cy="987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方正舒体" panose="02010601030101010101" pitchFamily="2" charset="-122"/>
                    <a:ea typeface="方正舒体" panose="02010601030101010101" pitchFamily="2" charset="-122"/>
                  </a:rPr>
                  <a:t>Time[egg][height]=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lim>
                    </m:limLow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CN" sz="2400" dirty="0">
                    <a:latin typeface="方正舒体" panose="02010601030101010101" pitchFamily="2" charset="-122"/>
                    <a:ea typeface="方正舒体" panose="02010601030101010101" pitchFamily="2" charset="-122"/>
                  </a:rPr>
                  <a:t>1+max(Time[egg-1][high-1], Time[egg][height-high])}</a:t>
                </a:r>
              </a:p>
              <a:p>
                <a:endParaRPr lang="zh-CN" altLang="en-US" sz="2400" dirty="0">
                  <a:latin typeface="方正舒体" panose="02010601030101010101" pitchFamily="2" charset="-122"/>
                  <a:ea typeface="方正舒体" panose="02010601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9D5477-5520-2F3F-53CA-59224581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" y="2935499"/>
                <a:ext cx="11802909" cy="987001"/>
              </a:xfrm>
              <a:prstGeom prst="rect">
                <a:avLst/>
              </a:prstGeom>
              <a:blipFill>
                <a:blip r:embed="rId5"/>
                <a:stretch>
                  <a:fillRect l="-826" t="-6832" r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79046" y="2778774"/>
            <a:ext cx="1893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蛮力法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738</Words>
  <Application>Microsoft Office PowerPoint</Application>
  <PresentationFormat>宽屏</PresentationFormat>
  <Paragraphs>288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方正舒体</vt:lpstr>
      <vt:lpstr>微软雅黑</vt:lpstr>
      <vt:lpstr>Arial</vt:lpstr>
      <vt:lpstr>Cambria Math</vt:lpstr>
      <vt:lpstr>Times New Roman</vt:lpstr>
      <vt:lpstr>Office 主题​​</vt:lpstr>
      <vt:lpstr>实验4：鸡蛋掉落问题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俊杰</dc:creator>
  <cp:lastModifiedBy>ICICLEMOE@outlook.com</cp:lastModifiedBy>
  <cp:revision>28</cp:revision>
  <dcterms:created xsi:type="dcterms:W3CDTF">2020-03-24T12:06:16Z</dcterms:created>
  <dcterms:modified xsi:type="dcterms:W3CDTF">2023-05-24T10:00:39Z</dcterms:modified>
</cp:coreProperties>
</file>