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56" r:id="rId2"/>
    <p:sldId id="393" r:id="rId3"/>
    <p:sldId id="643" r:id="rId4"/>
    <p:sldId id="714" r:id="rId5"/>
    <p:sldId id="715" r:id="rId6"/>
    <p:sldId id="706" r:id="rId7"/>
    <p:sldId id="717" r:id="rId8"/>
    <p:sldId id="707" r:id="rId9"/>
    <p:sldId id="718" r:id="rId10"/>
    <p:sldId id="716" r:id="rId11"/>
    <p:sldId id="710" r:id="rId12"/>
    <p:sldId id="711" r:id="rId13"/>
    <p:sldId id="719" r:id="rId14"/>
    <p:sldId id="720" r:id="rId15"/>
    <p:sldId id="721" r:id="rId16"/>
    <p:sldId id="722" r:id="rId17"/>
    <p:sldId id="712" r:id="rId18"/>
    <p:sldId id="713" r:id="rId19"/>
    <p:sldId id="724" r:id="rId20"/>
    <p:sldId id="723" r:id="rId21"/>
    <p:sldId id="72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81" y="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0DEAD-618C-4633-AF9C-459E32DFED47}" type="datetimeFigureOut">
              <a:rPr lang="zh-CN" altLang="en-US" smtClean="0"/>
              <a:t>2023/6/5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AB174-820C-4A87-9411-D04EFFC8A731}" type="slidenum">
              <a:rPr lang="zh-CN" altLang="en-US" smtClean="0"/>
              <a:t>‹#›</a:t>
            </a:fld>
            <a:endParaRPr lang="zh-CN" altLang="en-US"/>
          </a:p>
        </p:txBody>
      </p:sp>
    </p:spTree>
    <p:extLst>
      <p:ext uri="{BB962C8B-B14F-4D97-AF65-F5344CB8AC3E}">
        <p14:creationId xmlns:p14="http://schemas.microsoft.com/office/powerpoint/2010/main" val="55348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6763"/>
            <a:ext cx="6821487" cy="3838575"/>
          </a:xfrm>
        </p:spPr>
      </p:sp>
      <p:sp>
        <p:nvSpPr>
          <p:cNvPr id="3" name="备注占位符 2"/>
          <p:cNvSpPr>
            <a:spLocks noGrp="1"/>
          </p:cNvSpPr>
          <p:nvPr>
            <p:ph type="body" idx="1"/>
          </p:nvPr>
        </p:nvSpPr>
        <p:spPr/>
        <p:txBody>
          <a:bodyPr>
            <a:normAutofit/>
          </a:bodyPr>
          <a:lstStyle/>
          <a:p>
            <a:r>
              <a:rPr lang="zh-CN" altLang="en-US" dirty="0"/>
              <a:t>汇报</a:t>
            </a:r>
            <a:r>
              <a:rPr lang="en-US" altLang="zh-CN" dirty="0"/>
              <a:t>15</a:t>
            </a:r>
            <a:r>
              <a:rPr lang="zh-CN" altLang="en-US" dirty="0"/>
              <a:t>分钟，提问</a:t>
            </a:r>
            <a:r>
              <a:rPr lang="en-US" altLang="zh-CN" dirty="0"/>
              <a:t>10</a:t>
            </a:r>
            <a:r>
              <a:rPr lang="zh-CN" altLang="en-US" dirty="0"/>
              <a:t>分钟</a:t>
            </a:r>
          </a:p>
        </p:txBody>
      </p:sp>
      <p:sp>
        <p:nvSpPr>
          <p:cNvPr id="4" name="灯片编号占位符 3"/>
          <p:cNvSpPr>
            <a:spLocks noGrp="1"/>
          </p:cNvSpPr>
          <p:nvPr>
            <p:ph type="sldNum" sz="quarter" idx="10"/>
          </p:nvPr>
        </p:nvSpPr>
        <p:spPr/>
        <p:txBody>
          <a:bodyPr/>
          <a:lstStyle/>
          <a:p>
            <a:fld id="{D2479628-7038-46C5-BFDB-B4D01F73F67E}" type="slidenum">
              <a:rPr lang="ja-JP" altLang="en-US" smtClean="0"/>
              <a:pPr/>
              <a:t>1</a:t>
            </a:fld>
            <a:endParaRPr lang="ja-JP" altLang="en-US"/>
          </a:p>
        </p:txBody>
      </p:sp>
    </p:spTree>
    <p:extLst>
      <p:ext uri="{BB962C8B-B14F-4D97-AF65-F5344CB8AC3E}">
        <p14:creationId xmlns:p14="http://schemas.microsoft.com/office/powerpoint/2010/main" val="36536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10</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1854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dirty="0"/>
          </a:p>
        </p:txBody>
      </p:sp>
    </p:spTree>
    <p:extLst>
      <p:ext uri="{BB962C8B-B14F-4D97-AF65-F5344CB8AC3E}">
        <p14:creationId xmlns:p14="http://schemas.microsoft.com/office/powerpoint/2010/main" val="653606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12</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3246734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13</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58982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14</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401527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15</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42368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16</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031345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dirty="0"/>
          </a:p>
        </p:txBody>
      </p:sp>
    </p:spTree>
    <p:extLst>
      <p:ext uri="{BB962C8B-B14F-4D97-AF65-F5344CB8AC3E}">
        <p14:creationId xmlns:p14="http://schemas.microsoft.com/office/powerpoint/2010/main" val="297923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18</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143503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19</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22656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extLst>
      <p:ext uri="{BB962C8B-B14F-4D97-AF65-F5344CB8AC3E}">
        <p14:creationId xmlns:p14="http://schemas.microsoft.com/office/powerpoint/2010/main" val="816560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20</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316138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21</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425136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3</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09707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4</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30888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5</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86778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6</a:t>
            </a:fld>
            <a:endParaRPr lang="zh-CN" altLang="en-US" dirty="0"/>
          </a:p>
        </p:txBody>
      </p:sp>
    </p:spTree>
    <p:extLst>
      <p:ext uri="{BB962C8B-B14F-4D97-AF65-F5344CB8AC3E}">
        <p14:creationId xmlns:p14="http://schemas.microsoft.com/office/powerpoint/2010/main" val="262943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7</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3839734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8</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4155936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9</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64915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602C-96DF-4382-B90F-99EBFF9CC6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591D6D-E2C6-4F34-8B03-63F0C94C8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114502-C347-4AE8-B68D-B91D26567869}"/>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785C7D46-6259-415E-B79B-D6CF4FD7EE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F80910-7E34-4822-A72E-BB4FE8CC084A}"/>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108867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FAE73-AE24-4CAE-988A-B78087E9D2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987B9E-0689-4D94-AA79-7FA64D00DC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B94E68-C32B-468E-B016-44A3F4C8299E}"/>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0C76063A-5536-4A13-B656-79FE2C5FA7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7C01F3-DCC7-4443-8C0C-08D458B653E0}"/>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88637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8A2638-1865-4282-A5FB-F44A0800CB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6FBAAF-AB47-4946-B8EF-6504C3D2C7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E972FE-D750-4C5A-9A36-A5B9E87C34DC}"/>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A14C65B5-F6F9-4ABA-AE12-8D8517A358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56EFD-AF12-4283-B13F-919123D3BBDC}"/>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857061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4694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92693-117A-479D-8B66-C57EDC9B8E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DAAD12-C164-474A-8A0D-EAD7EA94828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2DC2A-9F3C-4BC1-8A78-8ED22B000F60}"/>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57982000-A21B-49C8-9761-76F856DB78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56641-C168-4A48-A893-AFB2173C6B00}"/>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2311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3AA30-961F-42E8-BF0B-CEEE48BD00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78BDF8-69AD-41D2-A465-E845EFA96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F1A332-21B1-41A5-AC79-72435CDAE355}"/>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776DFF12-9BA0-4D21-BD67-32939D48C8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95B8D3-3A08-4E19-A5B5-915E6599C035}"/>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06618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ADAB9-0691-4213-9DB3-4DA183E01E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8B36AF-C4B9-43F9-A349-9D6A93304E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99AD46-0D74-4745-B34A-94F8285BC9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8A480E-F8AA-445B-BBEF-9DACB5277848}"/>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7F56954B-EB4C-404D-9B55-BF457905FD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E074A2-1962-4177-AEE2-8CDB0928ECBD}"/>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35831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F73C9-BC09-4062-BD74-ED112972592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4C4389-D3DA-4757-AF31-1478EFEF6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5F8A8E-DE90-49C0-9E0F-36AE37079A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9BAE7C-3AA9-4B52-B3D5-F8C4865F0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E71F3A-46D8-414F-905E-8890794B28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883874-8075-4D1F-B24F-029DDD29C10A}"/>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8" name="页脚占位符 7">
            <a:extLst>
              <a:ext uri="{FF2B5EF4-FFF2-40B4-BE49-F238E27FC236}">
                <a16:creationId xmlns:a16="http://schemas.microsoft.com/office/drawing/2014/main" id="{1D67416B-1525-494E-8F58-2A00429860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30ABB75-9782-42EF-871F-A8956BD77BDD}"/>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2809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0082A-1BF0-45B3-9843-D739F9F2F9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CB825D-9897-4627-8354-1627CBAD2877}"/>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4" name="页脚占位符 3">
            <a:extLst>
              <a:ext uri="{FF2B5EF4-FFF2-40B4-BE49-F238E27FC236}">
                <a16:creationId xmlns:a16="http://schemas.microsoft.com/office/drawing/2014/main" id="{5E41176B-E154-43DA-8C4C-10665551AE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6B6755-4DF3-4672-9C27-A754A79FDF27}"/>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67403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C0DA23-6E3E-467C-9989-FDFA3E6C9CA4}"/>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3" name="页脚占位符 2">
            <a:extLst>
              <a:ext uri="{FF2B5EF4-FFF2-40B4-BE49-F238E27FC236}">
                <a16:creationId xmlns:a16="http://schemas.microsoft.com/office/drawing/2014/main" id="{7E7F5ED7-DDBE-42BA-84FB-C35B8D4335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C1218D-BD7F-4A8D-9E5C-24A219B1FC1E}"/>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563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FEFBF-7F74-4539-B4D3-7015B2E374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53B400-791D-49C7-9B0D-ECDDCEAE3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B44617-CF7A-48C4-A6B2-8CE22102E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AEC9F1-2FA1-4AFB-9D2B-56BFC983C9AB}"/>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9B25C67E-D1C3-47F8-828D-F7AD7A8159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DD0CC0-EBC4-421A-B9D0-F7C890E74FAB}"/>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104989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10E93-0F65-44F0-A89F-0B9D229D30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E199E5-B3B7-404A-A9B8-6B567CE69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72D93D-EA3D-4B2E-BA98-6576C0A1E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BD4AB4-85FD-4AF2-9C03-B22D51515012}"/>
              </a:ext>
            </a:extLst>
          </p:cNvPr>
          <p:cNvSpPr>
            <a:spLocks noGrp="1"/>
          </p:cNvSpPr>
          <p:nvPr>
            <p:ph type="dt" sz="half" idx="10"/>
          </p:nvPr>
        </p:nvSpPr>
        <p:spPr/>
        <p:txBody>
          <a:bodyPr/>
          <a:lstStyle/>
          <a:p>
            <a:fld id="{92116984-95FF-4105-9E1C-DCBB0D38545F}"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FFC93130-C926-4AAA-919E-59991C3B3E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2114FE-6650-4C16-A7FD-180516D367AC}"/>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46722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26D428-17F6-4E90-A28D-FCD0BD23E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C7B3C6-743C-4BC2-9276-9417E7EC5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DCFB04-BD98-46BC-B2EB-D6573A3B8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16984-95FF-4105-9E1C-DCBB0D38545F}"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E9196D83-F497-415D-8F9B-6AD19A275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764302-5730-439F-9D75-639E54DCB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23395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idx="4294967295"/>
          </p:nvPr>
        </p:nvSpPr>
        <p:spPr>
          <a:xfrm>
            <a:off x="1703512" y="2247008"/>
            <a:ext cx="8964488" cy="1470025"/>
          </a:xfrm>
        </p:spPr>
        <p:txBody>
          <a:bodyPr>
            <a:normAutofit/>
          </a:bodyPr>
          <a:lstStyle/>
          <a:p>
            <a:pPr algn="ctr"/>
            <a:r>
              <a:rPr lang="zh-CN" altLang="en-US"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rPr>
              <a:t>实验</a:t>
            </a:r>
            <a:r>
              <a:rPr lang="en-US" altLang="zh-CN"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rPr>
              <a:t>5</a:t>
            </a:r>
            <a:r>
              <a:rPr lang="zh-CN" altLang="en-US"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rPr>
              <a:t>：图论 桥问题</a:t>
            </a:r>
            <a:endParaRPr lang="en-US" altLang="zh-CN"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431664"/>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1AEA3FD3-6E18-4241-8765-7CE92A60D0B4}"/>
              </a:ext>
            </a:extLst>
          </p:cNvPr>
          <p:cNvPicPr>
            <a:picLocks noChangeAspect="1"/>
          </p:cNvPicPr>
          <p:nvPr/>
        </p:nvPicPr>
        <p:blipFill>
          <a:blip r:embed="rId4"/>
          <a:stretch>
            <a:fillRect/>
          </a:stretch>
        </p:blipFill>
        <p:spPr>
          <a:xfrm>
            <a:off x="7641937" y="5715700"/>
            <a:ext cx="2361905" cy="800000"/>
          </a:xfrm>
          <a:prstGeom prst="rect">
            <a:avLst/>
          </a:prstGeom>
        </p:spPr>
      </p:pic>
      <p:pic>
        <p:nvPicPr>
          <p:cNvPr id="7" name="图片 6">
            <a:extLst>
              <a:ext uri="{FF2B5EF4-FFF2-40B4-BE49-F238E27FC236}">
                <a16:creationId xmlns:a16="http://schemas.microsoft.com/office/drawing/2014/main" id="{C63377ED-4EB6-4666-BCBC-C46B54B96CB1}"/>
              </a:ext>
            </a:extLst>
          </p:cNvPr>
          <p:cNvPicPr>
            <a:picLocks noChangeAspect="1"/>
          </p:cNvPicPr>
          <p:nvPr/>
        </p:nvPicPr>
        <p:blipFill>
          <a:blip r:embed="rId5"/>
          <a:stretch>
            <a:fillRect/>
          </a:stretch>
        </p:blipFill>
        <p:spPr>
          <a:xfrm>
            <a:off x="1524000" y="7427"/>
            <a:ext cx="9144001" cy="2248671"/>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a:t>
            </a:fld>
            <a:endParaRPr lang="zh-CN" altLang="en-US"/>
          </a:p>
        </p:txBody>
      </p:sp>
      <p:sp>
        <p:nvSpPr>
          <p:cNvPr id="5" name="文本框 4">
            <a:extLst>
              <a:ext uri="{FF2B5EF4-FFF2-40B4-BE49-F238E27FC236}">
                <a16:creationId xmlns:a16="http://schemas.microsoft.com/office/drawing/2014/main" id="{E12ABBD4-2F0D-42EE-9D85-9EC13C83757C}"/>
              </a:ext>
            </a:extLst>
          </p:cNvPr>
          <p:cNvSpPr txBox="1"/>
          <p:nvPr/>
        </p:nvSpPr>
        <p:spPr>
          <a:xfrm>
            <a:off x="7762875" y="4967423"/>
            <a:ext cx="2743200" cy="461665"/>
          </a:xfrm>
          <a:prstGeom prst="rect">
            <a:avLst/>
          </a:prstGeom>
          <a:noFill/>
        </p:spPr>
        <p:txBody>
          <a:bodyPr wrap="square" rtlCol="0">
            <a:spAutoFit/>
          </a:bodyPr>
          <a:lstStyle/>
          <a:p>
            <a:r>
              <a:rPr lang="zh-CN" altLang="en-US" sz="2400" b="1" dirty="0">
                <a:solidFill>
                  <a:srgbClr val="FF0000"/>
                </a:solidFill>
              </a:rPr>
              <a:t>报告人：叶茂林</a:t>
            </a:r>
            <a:endParaRPr lang="en-US" altLang="zh-CN" sz="24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3034"/>
    </mc:Choice>
    <mc:Fallback xmlns="">
      <p:transition spd="slow" advTm="23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heel(1)">
                                      <p:cBhvr>
                                        <p:cTn id="13" dur="2000"/>
                                        <p:tgtEl>
                                          <p:spTgt spid="921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569660"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并查集</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1A065D7E-CC1C-FE2D-EEA2-697C6FE5489B}"/>
              </a:ext>
            </a:extLst>
          </p:cNvPr>
          <p:cNvPicPr>
            <a:picLocks noChangeAspect="1"/>
          </p:cNvPicPr>
          <p:nvPr/>
        </p:nvPicPr>
        <p:blipFill>
          <a:blip r:embed="rId5"/>
          <a:stretch>
            <a:fillRect/>
          </a:stretch>
        </p:blipFill>
        <p:spPr>
          <a:xfrm>
            <a:off x="3400404" y="1657592"/>
            <a:ext cx="5391189" cy="2390792"/>
          </a:xfrm>
          <a:prstGeom prst="rect">
            <a:avLst/>
          </a:prstGeom>
        </p:spPr>
      </p:pic>
      <p:graphicFrame>
        <p:nvGraphicFramePr>
          <p:cNvPr id="4" name="表格 3">
            <a:extLst>
              <a:ext uri="{FF2B5EF4-FFF2-40B4-BE49-F238E27FC236}">
                <a16:creationId xmlns:a16="http://schemas.microsoft.com/office/drawing/2014/main" id="{06C23827-6CB3-355C-8A75-1F2499C18D0F}"/>
              </a:ext>
            </a:extLst>
          </p:cNvPr>
          <p:cNvGraphicFramePr>
            <a:graphicFrameLocks noGrp="1"/>
          </p:cNvGraphicFramePr>
          <p:nvPr>
            <p:extLst>
              <p:ext uri="{D42A27DB-BD31-4B8C-83A1-F6EECF244321}">
                <p14:modId xmlns:p14="http://schemas.microsoft.com/office/powerpoint/2010/main" val="3293251893"/>
              </p:ext>
            </p:extLst>
          </p:nvPr>
        </p:nvGraphicFramePr>
        <p:xfrm>
          <a:off x="4800599" y="4624396"/>
          <a:ext cx="2590800" cy="52959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1978729321"/>
                    </a:ext>
                  </a:extLst>
                </a:gridCol>
                <a:gridCol w="647700">
                  <a:extLst>
                    <a:ext uri="{9D8B030D-6E8A-4147-A177-3AD203B41FA5}">
                      <a16:colId xmlns:a16="http://schemas.microsoft.com/office/drawing/2014/main" val="1844748021"/>
                    </a:ext>
                  </a:extLst>
                </a:gridCol>
                <a:gridCol w="647700">
                  <a:extLst>
                    <a:ext uri="{9D8B030D-6E8A-4147-A177-3AD203B41FA5}">
                      <a16:colId xmlns:a16="http://schemas.microsoft.com/office/drawing/2014/main" val="1536747848"/>
                    </a:ext>
                  </a:extLst>
                </a:gridCol>
                <a:gridCol w="647700">
                  <a:extLst>
                    <a:ext uri="{9D8B030D-6E8A-4147-A177-3AD203B41FA5}">
                      <a16:colId xmlns:a16="http://schemas.microsoft.com/office/drawing/2014/main" val="4279357179"/>
                    </a:ext>
                  </a:extLst>
                </a:gridCol>
              </a:tblGrid>
              <a:tr h="176530">
                <a:tc gridSpan="4">
                  <a:txBody>
                    <a:bodyPr/>
                    <a:lstStyle/>
                    <a:p>
                      <a:pPr algn="ctr" fontAlgn="b"/>
                      <a:r>
                        <a:rPr lang="en-US" sz="1100" u="none" strike="noStrike" dirty="0">
                          <a:effectLst/>
                        </a:rPr>
                        <a:t>disjoint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41363782"/>
                  </a:ext>
                </a:extLst>
              </a:tr>
              <a:tr h="176530">
                <a:tc>
                  <a:txBody>
                    <a:bodyPr/>
                    <a:lstStyle/>
                    <a:p>
                      <a:pPr algn="ctr" fontAlgn="b"/>
                      <a:r>
                        <a:rPr lang="en-US" sz="1100" u="none" strike="noStrike">
                          <a:effectLst/>
                        </a:rPr>
                        <a:t>scale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small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medium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large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726162969"/>
                  </a:ext>
                </a:extLst>
              </a:tr>
              <a:tr h="176530">
                <a:tc>
                  <a:txBody>
                    <a:bodyPr/>
                    <a:lstStyle/>
                    <a:p>
                      <a:pPr algn="ctr" fontAlgn="b"/>
                      <a:r>
                        <a:rPr lang="en-US" sz="1100" u="none" strike="noStrike">
                          <a:effectLst/>
                        </a:rPr>
                        <a:t>time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a:effectLst/>
                        </a:rPr>
                        <a:t>3μ</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a:effectLst/>
                        </a:rPr>
                        <a:t>100μ</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zh-CN" altLang="en-US" sz="1100" u="none" strike="noStrike" dirty="0">
                          <a:effectLst/>
                        </a:rPr>
                        <a:t>∞</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838302228"/>
                  </a:ext>
                </a:extLst>
              </a:tr>
            </a:tbl>
          </a:graphicData>
        </a:graphic>
      </p:graphicFrame>
    </p:spTree>
    <p:extLst>
      <p:ext uri="{BB962C8B-B14F-4D97-AF65-F5344CB8AC3E}">
        <p14:creationId xmlns:p14="http://schemas.microsoft.com/office/powerpoint/2010/main" val="13175922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47088" y="2890390"/>
            <a:ext cx="2031325" cy="1077218"/>
          </a:xfrm>
          <a:prstGeom prst="rect">
            <a:avLst/>
          </a:prstGeom>
          <a:noFill/>
        </p:spPr>
        <p:txBody>
          <a:bodyPr wrap="non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3 </a:t>
            </a:r>
          </a:p>
          <a:p>
            <a:pPr marL="0" lvl="1" algn="ctr"/>
            <a:r>
              <a:rPr lang="zh-CN" altLang="en-US" sz="3600" b="1" dirty="0">
                <a:solidFill>
                  <a:srgbClr val="C00000"/>
                </a:solidFill>
                <a:latin typeface="微软雅黑" panose="020B0503020204020204" pitchFamily="34" charset="-122"/>
                <a:ea typeface="微软雅黑" panose="020B0503020204020204" pitchFamily="34" charset="-122"/>
              </a:rPr>
              <a:t>标记环边</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30816" y="2856520"/>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868337" y="3044279"/>
            <a:ext cx="722132"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03</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extLst>
      <p:ext uri="{BB962C8B-B14F-4D97-AF65-F5344CB8AC3E}">
        <p14:creationId xmlns:p14="http://schemas.microsoft.com/office/powerpoint/2010/main" val="3866784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标记环边</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3" name="文本框 2">
            <a:extLst>
              <a:ext uri="{FF2B5EF4-FFF2-40B4-BE49-F238E27FC236}">
                <a16:creationId xmlns:a16="http://schemas.microsoft.com/office/drawing/2014/main" id="{C84BAAEB-CA7E-5822-2C69-74E3433E751A}"/>
              </a:ext>
            </a:extLst>
          </p:cNvPr>
          <p:cNvSpPr txBox="1"/>
          <p:nvPr/>
        </p:nvSpPr>
        <p:spPr>
          <a:xfrm>
            <a:off x="3048544" y="2967335"/>
            <a:ext cx="6097088" cy="923330"/>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在图论中，一条边被称为“桥”代表这条边一旦被删除，这张图的连通块数量会增加。等价地说，一条边是一座桥当且仅当这条边不在任何环上。</a:t>
            </a:r>
            <a:endParaRPr lang="zh-CN" altLang="en-US" dirty="0"/>
          </a:p>
        </p:txBody>
      </p:sp>
    </p:spTree>
    <p:extLst>
      <p:ext uri="{BB962C8B-B14F-4D97-AF65-F5344CB8AC3E}">
        <p14:creationId xmlns:p14="http://schemas.microsoft.com/office/powerpoint/2010/main" val="13764732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标记环边</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4" name="文本框 3">
            <a:extLst>
              <a:ext uri="{FF2B5EF4-FFF2-40B4-BE49-F238E27FC236}">
                <a16:creationId xmlns:a16="http://schemas.microsoft.com/office/drawing/2014/main" id="{498E1F50-6C7F-BBAB-C696-B890D7DC8B7A}"/>
              </a:ext>
            </a:extLst>
          </p:cNvPr>
          <p:cNvSpPr txBox="1"/>
          <p:nvPr/>
        </p:nvSpPr>
        <p:spPr>
          <a:xfrm>
            <a:off x="3048544" y="3105835"/>
            <a:ext cx="6097088" cy="646331"/>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我们可以先找出所有的环边并标记上，然后剩下的非环边即是我们要寻找的桥边</a:t>
            </a:r>
            <a:endParaRPr lang="zh-CN" altLang="en-US" dirty="0"/>
          </a:p>
        </p:txBody>
      </p:sp>
    </p:spTree>
    <p:extLst>
      <p:ext uri="{BB962C8B-B14F-4D97-AF65-F5344CB8AC3E}">
        <p14:creationId xmlns:p14="http://schemas.microsoft.com/office/powerpoint/2010/main" val="35806437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标记环边</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4" name="图片 3">
            <a:extLst>
              <a:ext uri="{FF2B5EF4-FFF2-40B4-BE49-F238E27FC236}">
                <a16:creationId xmlns:a16="http://schemas.microsoft.com/office/drawing/2014/main" id="{23736360-3381-6A94-9179-C609407265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9036" y="1967192"/>
            <a:ext cx="9489212" cy="4183547"/>
          </a:xfrm>
          <a:prstGeom prst="rect">
            <a:avLst/>
          </a:prstGeom>
        </p:spPr>
      </p:pic>
      <p:sp>
        <p:nvSpPr>
          <p:cNvPr id="6" name="文本框 5">
            <a:extLst>
              <a:ext uri="{FF2B5EF4-FFF2-40B4-BE49-F238E27FC236}">
                <a16:creationId xmlns:a16="http://schemas.microsoft.com/office/drawing/2014/main" id="{4EE09DEB-3EDB-7BA7-6D67-1D9815593B26}"/>
              </a:ext>
            </a:extLst>
          </p:cNvPr>
          <p:cNvSpPr txBox="1"/>
          <p:nvPr/>
        </p:nvSpPr>
        <p:spPr>
          <a:xfrm>
            <a:off x="3022510" y="1597860"/>
            <a:ext cx="6142264" cy="369332"/>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用深度优先遍历将所有顶点通过边连接的关系生成一棵棵树</a:t>
            </a:r>
            <a:endParaRPr lang="zh-CN" altLang="en-US" dirty="0"/>
          </a:p>
        </p:txBody>
      </p:sp>
    </p:spTree>
    <p:extLst>
      <p:ext uri="{BB962C8B-B14F-4D97-AF65-F5344CB8AC3E}">
        <p14:creationId xmlns:p14="http://schemas.microsoft.com/office/powerpoint/2010/main" val="29730506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标记环边</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D9FBC192-70EC-87A9-EC56-4EBA61A947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961" y="2094816"/>
            <a:ext cx="10376078" cy="4574543"/>
          </a:xfrm>
          <a:prstGeom prst="rect">
            <a:avLst/>
          </a:prstGeom>
        </p:spPr>
      </p:pic>
      <p:sp>
        <p:nvSpPr>
          <p:cNvPr id="5" name="文本框 4">
            <a:extLst>
              <a:ext uri="{FF2B5EF4-FFF2-40B4-BE49-F238E27FC236}">
                <a16:creationId xmlns:a16="http://schemas.microsoft.com/office/drawing/2014/main" id="{53A79E65-3CCD-FC3C-FB2F-9A498F90ED83}"/>
              </a:ext>
            </a:extLst>
          </p:cNvPr>
          <p:cNvSpPr txBox="1"/>
          <p:nvPr/>
        </p:nvSpPr>
        <p:spPr>
          <a:xfrm>
            <a:off x="3047456" y="1265033"/>
            <a:ext cx="6097088" cy="646331"/>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遍历每一条非树边，每一条非树边的两个顶点两个顶点开始往上直到它们最近公共祖先的路径上的所有边都是环边</a:t>
            </a:r>
            <a:endParaRPr lang="zh-CN" altLang="en-US" dirty="0"/>
          </a:p>
        </p:txBody>
      </p:sp>
    </p:spTree>
    <p:extLst>
      <p:ext uri="{BB962C8B-B14F-4D97-AF65-F5344CB8AC3E}">
        <p14:creationId xmlns:p14="http://schemas.microsoft.com/office/powerpoint/2010/main" val="287279814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标记环边</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08330B60-7AAF-B19A-CEEE-59C18975D9ED}"/>
              </a:ext>
            </a:extLst>
          </p:cNvPr>
          <p:cNvPicPr>
            <a:picLocks noChangeAspect="1"/>
          </p:cNvPicPr>
          <p:nvPr/>
        </p:nvPicPr>
        <p:blipFill>
          <a:blip r:embed="rId5"/>
          <a:stretch>
            <a:fillRect/>
          </a:stretch>
        </p:blipFill>
        <p:spPr>
          <a:xfrm>
            <a:off x="3400404" y="1662355"/>
            <a:ext cx="5391189" cy="2371742"/>
          </a:xfrm>
          <a:prstGeom prst="rect">
            <a:avLst/>
          </a:prstGeom>
        </p:spPr>
      </p:pic>
      <p:graphicFrame>
        <p:nvGraphicFramePr>
          <p:cNvPr id="2" name="表格 1">
            <a:extLst>
              <a:ext uri="{FF2B5EF4-FFF2-40B4-BE49-F238E27FC236}">
                <a16:creationId xmlns:a16="http://schemas.microsoft.com/office/drawing/2014/main" id="{789D1951-9B65-A0A3-4DFF-D749B4B9C84A}"/>
              </a:ext>
            </a:extLst>
          </p:cNvPr>
          <p:cNvGraphicFramePr>
            <a:graphicFrameLocks noGrp="1"/>
          </p:cNvGraphicFramePr>
          <p:nvPr>
            <p:extLst>
              <p:ext uri="{D42A27DB-BD31-4B8C-83A1-F6EECF244321}">
                <p14:modId xmlns:p14="http://schemas.microsoft.com/office/powerpoint/2010/main" val="4078658854"/>
              </p:ext>
            </p:extLst>
          </p:nvPr>
        </p:nvGraphicFramePr>
        <p:xfrm>
          <a:off x="4800599" y="4614871"/>
          <a:ext cx="2590800" cy="52959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216069998"/>
                    </a:ext>
                  </a:extLst>
                </a:gridCol>
                <a:gridCol w="647700">
                  <a:extLst>
                    <a:ext uri="{9D8B030D-6E8A-4147-A177-3AD203B41FA5}">
                      <a16:colId xmlns:a16="http://schemas.microsoft.com/office/drawing/2014/main" val="3969503640"/>
                    </a:ext>
                  </a:extLst>
                </a:gridCol>
                <a:gridCol w="647700">
                  <a:extLst>
                    <a:ext uri="{9D8B030D-6E8A-4147-A177-3AD203B41FA5}">
                      <a16:colId xmlns:a16="http://schemas.microsoft.com/office/drawing/2014/main" val="89793414"/>
                    </a:ext>
                  </a:extLst>
                </a:gridCol>
                <a:gridCol w="647700">
                  <a:extLst>
                    <a:ext uri="{9D8B030D-6E8A-4147-A177-3AD203B41FA5}">
                      <a16:colId xmlns:a16="http://schemas.microsoft.com/office/drawing/2014/main" val="861046623"/>
                    </a:ext>
                  </a:extLst>
                </a:gridCol>
              </a:tblGrid>
              <a:tr h="176530">
                <a:tc gridSpan="4">
                  <a:txBody>
                    <a:bodyPr/>
                    <a:lstStyle/>
                    <a:p>
                      <a:pPr algn="ctr" fontAlgn="b"/>
                      <a:r>
                        <a:rPr lang="en-US" sz="1100" u="none" strike="noStrike" dirty="0">
                          <a:effectLst/>
                        </a:rPr>
                        <a:t>LCA</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4772676"/>
                  </a:ext>
                </a:extLst>
              </a:tr>
              <a:tr h="176530">
                <a:tc>
                  <a:txBody>
                    <a:bodyPr/>
                    <a:lstStyle/>
                    <a:p>
                      <a:pPr algn="ctr" fontAlgn="b"/>
                      <a:r>
                        <a:rPr lang="en-US" sz="1100" u="none" strike="noStrike">
                          <a:effectLst/>
                        </a:rPr>
                        <a:t>scale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small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medium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large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352385324"/>
                  </a:ext>
                </a:extLst>
              </a:tr>
              <a:tr h="176530">
                <a:tc>
                  <a:txBody>
                    <a:bodyPr/>
                    <a:lstStyle/>
                    <a:p>
                      <a:pPr algn="ctr" fontAlgn="b"/>
                      <a:r>
                        <a:rPr lang="en-US" sz="1100" u="none" strike="noStrike">
                          <a:effectLst/>
                        </a:rPr>
                        <a:t>time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a:effectLst/>
                        </a:rPr>
                        <a:t>1μ</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a:effectLst/>
                        </a:rPr>
                        <a:t>7μ</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zh-CN" altLang="en-US" sz="1100" u="none" strike="noStrike" dirty="0">
                          <a:effectLst/>
                        </a:rPr>
                        <a:t>∞</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34509260"/>
                  </a:ext>
                </a:extLst>
              </a:tr>
            </a:tbl>
          </a:graphicData>
        </a:graphic>
      </p:graphicFrame>
    </p:spTree>
    <p:extLst>
      <p:ext uri="{BB962C8B-B14F-4D97-AF65-F5344CB8AC3E}">
        <p14:creationId xmlns:p14="http://schemas.microsoft.com/office/powerpoint/2010/main" val="300123410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84924" y="2890391"/>
            <a:ext cx="3396879" cy="1077218"/>
          </a:xfrm>
          <a:prstGeom prst="rect">
            <a:avLst/>
          </a:prstGeom>
          <a:noFill/>
        </p:spPr>
        <p:txBody>
          <a:bodyPr wrap="squar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4 </a:t>
            </a:r>
          </a:p>
          <a:p>
            <a:pPr marL="0" lvl="1" algn="ctr"/>
            <a:r>
              <a:rPr lang="zh-CN" altLang="en-US" sz="3600" b="1" dirty="0">
                <a:solidFill>
                  <a:srgbClr val="C00000"/>
                </a:solidFill>
                <a:latin typeface="微软雅黑" panose="020B0503020204020204" pitchFamily="34" charset="-122"/>
                <a:ea typeface="微软雅黑" panose="020B0503020204020204" pitchFamily="34" charset="-122"/>
              </a:rPr>
              <a:t>并查集压缩路径</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47728" y="2856520"/>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900135" y="3070386"/>
            <a:ext cx="692360"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04</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extLst>
      <p:ext uri="{BB962C8B-B14F-4D97-AF65-F5344CB8AC3E}">
        <p14:creationId xmlns:p14="http://schemas.microsoft.com/office/powerpoint/2010/main" val="1280131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压缩路径</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AutoShape 2">
            <a:extLst>
              <a:ext uri="{FF2B5EF4-FFF2-40B4-BE49-F238E27FC236}">
                <a16:creationId xmlns:a16="http://schemas.microsoft.com/office/drawing/2014/main" id="{7D1F9520-8553-CD7E-42D5-D676461147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23E51DC3-73DB-4AAE-1F34-4F82491EF0BF}"/>
              </a:ext>
            </a:extLst>
          </p:cNvPr>
          <p:cNvSpPr txBox="1"/>
          <p:nvPr/>
        </p:nvSpPr>
        <p:spPr>
          <a:xfrm>
            <a:off x="3047456" y="3105834"/>
            <a:ext cx="6097088" cy="646331"/>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标记环边的方法在寻找非树边两个顶点的最近公共祖先的时候如果树的深度很深那么消耗的时间会很多</a:t>
            </a:r>
            <a:endParaRPr lang="zh-CN" altLang="en-US" dirty="0"/>
          </a:p>
        </p:txBody>
      </p:sp>
    </p:spTree>
    <p:extLst>
      <p:ext uri="{BB962C8B-B14F-4D97-AF65-F5344CB8AC3E}">
        <p14:creationId xmlns:p14="http://schemas.microsoft.com/office/powerpoint/2010/main" val="26258915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压缩路径</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AutoShape 2">
            <a:extLst>
              <a:ext uri="{FF2B5EF4-FFF2-40B4-BE49-F238E27FC236}">
                <a16:creationId xmlns:a16="http://schemas.microsoft.com/office/drawing/2014/main" id="{7D1F9520-8553-CD7E-42D5-D676461147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a:extLst>
              <a:ext uri="{FF2B5EF4-FFF2-40B4-BE49-F238E27FC236}">
                <a16:creationId xmlns:a16="http://schemas.microsoft.com/office/drawing/2014/main" id="{C80716FD-B86F-D098-6FFE-98BBFAD8EBDB}"/>
              </a:ext>
            </a:extLst>
          </p:cNvPr>
          <p:cNvSpPr txBox="1"/>
          <p:nvPr/>
        </p:nvSpPr>
        <p:spPr>
          <a:xfrm>
            <a:off x="3472815" y="1568247"/>
            <a:ext cx="5246370" cy="369332"/>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将同属于一棵树的所有节点的父节点都设为根节点</a:t>
            </a:r>
            <a:endParaRPr lang="zh-CN" altLang="en-US" dirty="0"/>
          </a:p>
        </p:txBody>
      </p:sp>
      <p:pic>
        <p:nvPicPr>
          <p:cNvPr id="6" name="图片 5">
            <a:extLst>
              <a:ext uri="{FF2B5EF4-FFF2-40B4-BE49-F238E27FC236}">
                <a16:creationId xmlns:a16="http://schemas.microsoft.com/office/drawing/2014/main" id="{833366B1-0DDB-1E75-F78C-06C2B1006CEE}"/>
              </a:ext>
            </a:extLst>
          </p:cNvPr>
          <p:cNvPicPr>
            <a:picLocks noChangeAspect="1"/>
          </p:cNvPicPr>
          <p:nvPr/>
        </p:nvPicPr>
        <p:blipFill>
          <a:blip r:embed="rId5"/>
          <a:stretch>
            <a:fillRect/>
          </a:stretch>
        </p:blipFill>
        <p:spPr>
          <a:xfrm>
            <a:off x="1721612" y="2420602"/>
            <a:ext cx="8748776" cy="3138510"/>
          </a:xfrm>
          <a:prstGeom prst="rect">
            <a:avLst/>
          </a:prstGeom>
        </p:spPr>
      </p:pic>
    </p:spTree>
    <p:extLst>
      <p:ext uri="{BB962C8B-B14F-4D97-AF65-F5344CB8AC3E}">
        <p14:creationId xmlns:p14="http://schemas.microsoft.com/office/powerpoint/2010/main" val="89595888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68959" y="2890389"/>
            <a:ext cx="1893467" cy="1077218"/>
          </a:xfrm>
          <a:prstGeom prst="rect">
            <a:avLst/>
          </a:prstGeom>
          <a:noFill/>
        </p:spPr>
        <p:txBody>
          <a:bodyPr wrap="non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1</a:t>
            </a:r>
          </a:p>
          <a:p>
            <a:pPr marL="0" lvl="1" algn="ctr"/>
            <a:r>
              <a:rPr lang="zh-CN" altLang="en-US" sz="3600" b="1" dirty="0">
                <a:solidFill>
                  <a:srgbClr val="C00000"/>
                </a:solidFill>
                <a:latin typeface="微软雅黑" panose="020B0503020204020204" pitchFamily="34" charset="-122"/>
                <a:ea typeface="微软雅黑" panose="020B0503020204020204" pitchFamily="34" charset="-122"/>
              </a:rPr>
              <a:t>基准法</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27518" y="2830412"/>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868336" y="3044278"/>
            <a:ext cx="715537"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01</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压缩路径</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AutoShape 2">
            <a:extLst>
              <a:ext uri="{FF2B5EF4-FFF2-40B4-BE49-F238E27FC236}">
                <a16:creationId xmlns:a16="http://schemas.microsoft.com/office/drawing/2014/main" id="{7D1F9520-8553-CD7E-42D5-D676461147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F921AE15-D905-8FCB-90B7-0E282BFB0DCB}"/>
              </a:ext>
            </a:extLst>
          </p:cNvPr>
          <p:cNvPicPr>
            <a:picLocks noChangeAspect="1"/>
          </p:cNvPicPr>
          <p:nvPr/>
        </p:nvPicPr>
        <p:blipFill>
          <a:blip r:embed="rId5"/>
          <a:stretch>
            <a:fillRect/>
          </a:stretch>
        </p:blipFill>
        <p:spPr>
          <a:xfrm>
            <a:off x="3414693" y="2031196"/>
            <a:ext cx="5362614" cy="2795608"/>
          </a:xfrm>
          <a:prstGeom prst="rect">
            <a:avLst/>
          </a:prstGeom>
        </p:spPr>
      </p:pic>
    </p:spTree>
    <p:extLst>
      <p:ext uri="{BB962C8B-B14F-4D97-AF65-F5344CB8AC3E}">
        <p14:creationId xmlns:p14="http://schemas.microsoft.com/office/powerpoint/2010/main" val="13521255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压缩路径</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AutoShape 2">
            <a:extLst>
              <a:ext uri="{FF2B5EF4-FFF2-40B4-BE49-F238E27FC236}">
                <a16:creationId xmlns:a16="http://schemas.microsoft.com/office/drawing/2014/main" id="{7D1F9520-8553-CD7E-42D5-D676461147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3CC341C7-8BE5-1F94-BB95-8FFD705C32DE}"/>
              </a:ext>
            </a:extLst>
          </p:cNvPr>
          <p:cNvPicPr>
            <a:picLocks noChangeAspect="1"/>
          </p:cNvPicPr>
          <p:nvPr/>
        </p:nvPicPr>
        <p:blipFill>
          <a:blip r:embed="rId5"/>
          <a:stretch>
            <a:fillRect/>
          </a:stretch>
        </p:blipFill>
        <p:spPr>
          <a:xfrm>
            <a:off x="3400405" y="1556388"/>
            <a:ext cx="5391189" cy="2795608"/>
          </a:xfrm>
          <a:prstGeom prst="rect">
            <a:avLst/>
          </a:prstGeom>
        </p:spPr>
      </p:pic>
      <p:graphicFrame>
        <p:nvGraphicFramePr>
          <p:cNvPr id="5" name="表格 4">
            <a:extLst>
              <a:ext uri="{FF2B5EF4-FFF2-40B4-BE49-F238E27FC236}">
                <a16:creationId xmlns:a16="http://schemas.microsoft.com/office/drawing/2014/main" id="{D70457BC-3DC2-DD1E-462A-0A4485064B04}"/>
              </a:ext>
            </a:extLst>
          </p:cNvPr>
          <p:cNvGraphicFramePr>
            <a:graphicFrameLocks noGrp="1"/>
          </p:cNvGraphicFramePr>
          <p:nvPr>
            <p:extLst>
              <p:ext uri="{D42A27DB-BD31-4B8C-83A1-F6EECF244321}">
                <p14:modId xmlns:p14="http://schemas.microsoft.com/office/powerpoint/2010/main" val="3936886969"/>
              </p:ext>
            </p:extLst>
          </p:nvPr>
        </p:nvGraphicFramePr>
        <p:xfrm>
          <a:off x="4648200" y="4826804"/>
          <a:ext cx="2590800" cy="52959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2958721152"/>
                    </a:ext>
                  </a:extLst>
                </a:gridCol>
                <a:gridCol w="647700">
                  <a:extLst>
                    <a:ext uri="{9D8B030D-6E8A-4147-A177-3AD203B41FA5}">
                      <a16:colId xmlns:a16="http://schemas.microsoft.com/office/drawing/2014/main" val="898758122"/>
                    </a:ext>
                  </a:extLst>
                </a:gridCol>
                <a:gridCol w="647700">
                  <a:extLst>
                    <a:ext uri="{9D8B030D-6E8A-4147-A177-3AD203B41FA5}">
                      <a16:colId xmlns:a16="http://schemas.microsoft.com/office/drawing/2014/main" val="2355883394"/>
                    </a:ext>
                  </a:extLst>
                </a:gridCol>
                <a:gridCol w="647700">
                  <a:extLst>
                    <a:ext uri="{9D8B030D-6E8A-4147-A177-3AD203B41FA5}">
                      <a16:colId xmlns:a16="http://schemas.microsoft.com/office/drawing/2014/main" val="642748177"/>
                    </a:ext>
                  </a:extLst>
                </a:gridCol>
              </a:tblGrid>
              <a:tr h="176530">
                <a:tc gridSpan="4">
                  <a:txBody>
                    <a:bodyPr/>
                    <a:lstStyle/>
                    <a:p>
                      <a:pPr algn="ctr" fontAlgn="b"/>
                      <a:r>
                        <a:rPr lang="en-US" sz="1100" u="none" strike="noStrike" dirty="0" err="1">
                          <a:effectLst/>
                        </a:rPr>
                        <a:t>LCA+pathCompress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75458604"/>
                  </a:ext>
                </a:extLst>
              </a:tr>
              <a:tr h="176530">
                <a:tc>
                  <a:txBody>
                    <a:bodyPr/>
                    <a:lstStyle/>
                    <a:p>
                      <a:pPr algn="ctr" fontAlgn="b"/>
                      <a:r>
                        <a:rPr lang="en-US" sz="1100" u="none" strike="noStrike">
                          <a:effectLst/>
                        </a:rPr>
                        <a:t>scale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small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medium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large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28419305"/>
                  </a:ext>
                </a:extLst>
              </a:tr>
              <a:tr h="176530">
                <a:tc>
                  <a:txBody>
                    <a:bodyPr/>
                    <a:lstStyle/>
                    <a:p>
                      <a:pPr algn="ctr" fontAlgn="b"/>
                      <a:r>
                        <a:rPr lang="en-US" sz="1100" u="none" strike="noStrike">
                          <a:effectLst/>
                        </a:rPr>
                        <a:t>time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a:effectLst/>
                        </a:rPr>
                        <a:t>1μ</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dirty="0">
                          <a:effectLst/>
                        </a:rPr>
                        <a:t>6μ</a:t>
                      </a:r>
                      <a:r>
                        <a:rPr lang="en-US" sz="1100" u="none" strike="noStrike" dirty="0">
                          <a:effectLst/>
                        </a:rPr>
                        <a:t>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dirty="0">
                          <a:effectLst/>
                        </a:rPr>
                        <a:t>0.452s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1021048469"/>
                  </a:ext>
                </a:extLst>
              </a:tr>
            </a:tbl>
          </a:graphicData>
        </a:graphic>
      </p:graphicFrame>
    </p:spTree>
    <p:extLst>
      <p:ext uri="{BB962C8B-B14F-4D97-AF65-F5344CB8AC3E}">
        <p14:creationId xmlns:p14="http://schemas.microsoft.com/office/powerpoint/2010/main" val="3478938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561646"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基准法</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文本框 1">
            <a:extLst>
              <a:ext uri="{FF2B5EF4-FFF2-40B4-BE49-F238E27FC236}">
                <a16:creationId xmlns:a16="http://schemas.microsoft.com/office/drawing/2014/main" id="{1A9E7450-D9B2-F66C-AD03-69F1C1BC9838}"/>
              </a:ext>
            </a:extLst>
          </p:cNvPr>
          <p:cNvSpPr txBox="1"/>
          <p:nvPr/>
        </p:nvSpPr>
        <p:spPr>
          <a:xfrm>
            <a:off x="2194932" y="1482455"/>
            <a:ext cx="7802136" cy="369332"/>
          </a:xfrm>
          <a:prstGeom prst="rect">
            <a:avLst/>
          </a:prstGeom>
          <a:noFill/>
        </p:spPr>
        <p:txBody>
          <a:bodyPr wrap="none" rtlCol="0">
            <a:spAutoFit/>
          </a:bodyPr>
          <a:lstStyle/>
          <a:p>
            <a:r>
              <a:rPr lang="zh-CN" altLang="zh-CN" sz="1800" kern="100" dirty="0">
                <a:effectLst/>
                <a:ea typeface="宋体" panose="02010600030101010101" pitchFamily="2" charset="-122"/>
                <a:cs typeface="Times New Roman" panose="02020603050405020304" pitchFamily="18" charset="0"/>
              </a:rPr>
              <a:t>一条边被称为“桥”代表这条边一旦被删除，这张图的连通块数量会增加。</a:t>
            </a:r>
            <a:endParaRPr lang="zh-CN" altLang="en-US" dirty="0"/>
          </a:p>
        </p:txBody>
      </p:sp>
      <p:pic>
        <p:nvPicPr>
          <p:cNvPr id="4" name="图片 3">
            <a:extLst>
              <a:ext uri="{FF2B5EF4-FFF2-40B4-BE49-F238E27FC236}">
                <a16:creationId xmlns:a16="http://schemas.microsoft.com/office/drawing/2014/main" id="{01D8FE71-0CCE-F353-887F-118614B60E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647" y="1851787"/>
            <a:ext cx="10374706" cy="457393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561646"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基准法</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文本框 1">
            <a:extLst>
              <a:ext uri="{FF2B5EF4-FFF2-40B4-BE49-F238E27FC236}">
                <a16:creationId xmlns:a16="http://schemas.microsoft.com/office/drawing/2014/main" id="{30660CAD-D446-AA14-AB7A-850A1E7A24C5}"/>
              </a:ext>
            </a:extLst>
          </p:cNvPr>
          <p:cNvSpPr txBox="1"/>
          <p:nvPr/>
        </p:nvSpPr>
        <p:spPr>
          <a:xfrm>
            <a:off x="2656597" y="1293443"/>
            <a:ext cx="6878806" cy="923330"/>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图的连通分量的个数可以通过深度遍历的次数来计算，将图的所有</a:t>
            </a:r>
            <a:endParaRPr lang="en-US"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rPr>
              <a:t>顶点都访问一遍所需要的深度遍历次数即是该图连通分量的个数。</a:t>
            </a:r>
          </a:p>
          <a:p>
            <a:endParaRPr lang="zh-CN" altLang="en-US" dirty="0"/>
          </a:p>
        </p:txBody>
      </p:sp>
      <p:sp>
        <p:nvSpPr>
          <p:cNvPr id="3" name="文本框 2">
            <a:extLst>
              <a:ext uri="{FF2B5EF4-FFF2-40B4-BE49-F238E27FC236}">
                <a16:creationId xmlns:a16="http://schemas.microsoft.com/office/drawing/2014/main" id="{E204EE1E-A1AC-2E86-4AF2-811A300E49D3}"/>
              </a:ext>
            </a:extLst>
          </p:cNvPr>
          <p:cNvSpPr txBox="1"/>
          <p:nvPr/>
        </p:nvSpPr>
        <p:spPr>
          <a:xfrm>
            <a:off x="1973717" y="5777710"/>
            <a:ext cx="8244565" cy="369332"/>
          </a:xfrm>
          <a:prstGeom prst="rect">
            <a:avLst/>
          </a:prstGeom>
          <a:noFill/>
        </p:spPr>
        <p:txBody>
          <a:bodyPr wrap="none" rtlCol="0">
            <a:spAutoFit/>
          </a:bodyPr>
          <a:lstStyle/>
          <a:p>
            <a:r>
              <a:rPr lang="zh-CN" altLang="zh-CN" sz="1800" kern="100" dirty="0">
                <a:effectLst/>
                <a:ea typeface="宋体" panose="02010600030101010101" pitchFamily="2" charset="-122"/>
                <a:cs typeface="Times New Roman" panose="02020603050405020304" pitchFamily="18" charset="0"/>
              </a:rPr>
              <a:t>红色边（</a:t>
            </a:r>
            <a:r>
              <a:rPr lang="en-US" altLang="zh-CN" sz="1800" kern="100" dirty="0">
                <a:effectLst/>
                <a:ea typeface="宋体" panose="02010600030101010101" pitchFamily="2" charset="-122"/>
                <a:cs typeface="Times New Roman" panose="02020603050405020304" pitchFamily="18" charset="0"/>
              </a:rPr>
              <a:t>0</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1</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2</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3</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2</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6</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6</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7</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9</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10</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12</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13</a:t>
            </a:r>
            <a:r>
              <a:rPr lang="zh-CN" altLang="zh-CN" sz="1800" kern="100" dirty="0">
                <a:effectLst/>
                <a:ea typeface="宋体" panose="02010600030101010101" pitchFamily="2" charset="-122"/>
                <a:cs typeface="Times New Roman" panose="02020603050405020304" pitchFamily="18" charset="0"/>
              </a:rPr>
              <a:t>）</a:t>
            </a:r>
            <a:endParaRPr lang="zh-CN" altLang="en-US" dirty="0"/>
          </a:p>
        </p:txBody>
      </p:sp>
      <p:pic>
        <p:nvPicPr>
          <p:cNvPr id="5" name="图片 4">
            <a:extLst>
              <a:ext uri="{FF2B5EF4-FFF2-40B4-BE49-F238E27FC236}">
                <a16:creationId xmlns:a16="http://schemas.microsoft.com/office/drawing/2014/main" id="{03EB6217-CBAD-E392-04A6-A97E1C0069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696" y="1931257"/>
            <a:ext cx="8892605" cy="3920519"/>
          </a:xfrm>
          <a:prstGeom prst="rect">
            <a:avLst/>
          </a:prstGeom>
        </p:spPr>
      </p:pic>
    </p:spTree>
    <p:extLst>
      <p:ext uri="{BB962C8B-B14F-4D97-AF65-F5344CB8AC3E}">
        <p14:creationId xmlns:p14="http://schemas.microsoft.com/office/powerpoint/2010/main" val="185807096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561646"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基准法</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文本框 1">
            <a:extLst>
              <a:ext uri="{FF2B5EF4-FFF2-40B4-BE49-F238E27FC236}">
                <a16:creationId xmlns:a16="http://schemas.microsoft.com/office/drawing/2014/main" id="{378C102B-F71C-9D22-307E-506219CB5ECA}"/>
              </a:ext>
            </a:extLst>
          </p:cNvPr>
          <p:cNvSpPr txBox="1"/>
          <p:nvPr/>
        </p:nvSpPr>
        <p:spPr>
          <a:xfrm>
            <a:off x="5080337" y="1474700"/>
            <a:ext cx="2031325" cy="369332"/>
          </a:xfrm>
          <a:prstGeom prst="rect">
            <a:avLst/>
          </a:prstGeom>
          <a:noFill/>
        </p:spPr>
        <p:txBody>
          <a:bodyPr wrap="none" rtlCol="0">
            <a:spAutoFit/>
          </a:bodyPr>
          <a:lstStyle/>
          <a:p>
            <a:r>
              <a:rPr lang="zh-CN" altLang="en-US" dirty="0"/>
              <a:t>图使用邻接表存储</a:t>
            </a:r>
          </a:p>
        </p:txBody>
      </p:sp>
      <p:pic>
        <p:nvPicPr>
          <p:cNvPr id="4" name="图片 3">
            <a:extLst>
              <a:ext uri="{FF2B5EF4-FFF2-40B4-BE49-F238E27FC236}">
                <a16:creationId xmlns:a16="http://schemas.microsoft.com/office/drawing/2014/main" id="{9145AB3A-F937-EC3E-BB01-43AA641B8BBE}"/>
              </a:ext>
            </a:extLst>
          </p:cNvPr>
          <p:cNvPicPr>
            <a:picLocks noChangeAspect="1"/>
          </p:cNvPicPr>
          <p:nvPr/>
        </p:nvPicPr>
        <p:blipFill>
          <a:blip r:embed="rId5"/>
          <a:stretch>
            <a:fillRect/>
          </a:stretch>
        </p:blipFill>
        <p:spPr>
          <a:xfrm>
            <a:off x="3414692" y="1862081"/>
            <a:ext cx="5362614" cy="2371742"/>
          </a:xfrm>
          <a:prstGeom prst="rect">
            <a:avLst/>
          </a:prstGeom>
        </p:spPr>
      </p:pic>
      <p:graphicFrame>
        <p:nvGraphicFramePr>
          <p:cNvPr id="5" name="表格 4">
            <a:extLst>
              <a:ext uri="{FF2B5EF4-FFF2-40B4-BE49-F238E27FC236}">
                <a16:creationId xmlns:a16="http://schemas.microsoft.com/office/drawing/2014/main" id="{EEEC870D-C5B9-93BF-3973-36E6B280A2EC}"/>
              </a:ext>
            </a:extLst>
          </p:cNvPr>
          <p:cNvGraphicFramePr>
            <a:graphicFrameLocks noGrp="1"/>
          </p:cNvGraphicFramePr>
          <p:nvPr>
            <p:extLst>
              <p:ext uri="{D42A27DB-BD31-4B8C-83A1-F6EECF244321}">
                <p14:modId xmlns:p14="http://schemas.microsoft.com/office/powerpoint/2010/main" val="2587434442"/>
              </p:ext>
            </p:extLst>
          </p:nvPr>
        </p:nvGraphicFramePr>
        <p:xfrm>
          <a:off x="4800599" y="4608893"/>
          <a:ext cx="2590800" cy="52959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289620704"/>
                    </a:ext>
                  </a:extLst>
                </a:gridCol>
                <a:gridCol w="647700">
                  <a:extLst>
                    <a:ext uri="{9D8B030D-6E8A-4147-A177-3AD203B41FA5}">
                      <a16:colId xmlns:a16="http://schemas.microsoft.com/office/drawing/2014/main" val="2797930880"/>
                    </a:ext>
                  </a:extLst>
                </a:gridCol>
                <a:gridCol w="647700">
                  <a:extLst>
                    <a:ext uri="{9D8B030D-6E8A-4147-A177-3AD203B41FA5}">
                      <a16:colId xmlns:a16="http://schemas.microsoft.com/office/drawing/2014/main" val="4073145370"/>
                    </a:ext>
                  </a:extLst>
                </a:gridCol>
                <a:gridCol w="647700">
                  <a:extLst>
                    <a:ext uri="{9D8B030D-6E8A-4147-A177-3AD203B41FA5}">
                      <a16:colId xmlns:a16="http://schemas.microsoft.com/office/drawing/2014/main" val="3668776042"/>
                    </a:ext>
                  </a:extLst>
                </a:gridCol>
              </a:tblGrid>
              <a:tr h="176530">
                <a:tc gridSpan="4">
                  <a:txBody>
                    <a:bodyPr/>
                    <a:lstStyle/>
                    <a:p>
                      <a:pPr algn="ctr" fontAlgn="b"/>
                      <a:r>
                        <a:rPr lang="en-US" sz="1100" u="none" strike="noStrike" dirty="0">
                          <a:effectLst/>
                        </a:rPr>
                        <a:t>benchmark</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91073663"/>
                  </a:ext>
                </a:extLst>
              </a:tr>
              <a:tr h="176530">
                <a:tc>
                  <a:txBody>
                    <a:bodyPr/>
                    <a:lstStyle/>
                    <a:p>
                      <a:pPr algn="ctr" fontAlgn="b"/>
                      <a:r>
                        <a:rPr lang="en-US" sz="1100" u="none" strike="noStrike">
                          <a:effectLst/>
                        </a:rPr>
                        <a:t>scale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small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medium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sz="1100" u="none" strike="noStrike">
                          <a:effectLst/>
                        </a:rPr>
                        <a:t>large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680624489"/>
                  </a:ext>
                </a:extLst>
              </a:tr>
              <a:tr h="176530">
                <a:tc>
                  <a:txBody>
                    <a:bodyPr/>
                    <a:lstStyle/>
                    <a:p>
                      <a:pPr algn="ctr" fontAlgn="b"/>
                      <a:r>
                        <a:rPr lang="en-US" sz="1100" u="none" strike="noStrike">
                          <a:effectLst/>
                        </a:rPr>
                        <a:t>time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a:effectLst/>
                        </a:rPr>
                        <a:t>4μ</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l-GR" sz="1100" u="none" strike="noStrike">
                          <a:effectLst/>
                        </a:rPr>
                        <a:t>124μ</a:t>
                      </a:r>
                      <a:r>
                        <a:rPr lang="en-US" sz="1100" u="none" strike="noStrike">
                          <a:effectLst/>
                        </a:rPr>
                        <a: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zh-CN" altLang="en-US" sz="1100" u="none" strike="noStrike" dirty="0">
                          <a:effectLst/>
                        </a:rPr>
                        <a:t>∞</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060866859"/>
                  </a:ext>
                </a:extLst>
              </a:tr>
            </a:tbl>
          </a:graphicData>
        </a:graphic>
      </p:graphicFrame>
    </p:spTree>
    <p:extLst>
      <p:ext uri="{BB962C8B-B14F-4D97-AF65-F5344CB8AC3E}">
        <p14:creationId xmlns:p14="http://schemas.microsoft.com/office/powerpoint/2010/main" val="30311217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92266" y="2890391"/>
            <a:ext cx="1893467" cy="1077218"/>
          </a:xfrm>
          <a:prstGeom prst="rect">
            <a:avLst/>
          </a:prstGeom>
          <a:noFill/>
        </p:spPr>
        <p:txBody>
          <a:bodyPr wrap="non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2</a:t>
            </a:r>
          </a:p>
          <a:p>
            <a:pPr marL="0" lvl="1" algn="ctr"/>
            <a:r>
              <a:rPr lang="zh-CN" altLang="en-US" sz="3600" b="1" dirty="0">
                <a:solidFill>
                  <a:srgbClr val="C00000"/>
                </a:solidFill>
                <a:latin typeface="微软雅黑" panose="020B0503020204020204" pitchFamily="34" charset="-122"/>
                <a:ea typeface="微软雅黑" panose="020B0503020204020204" pitchFamily="34" charset="-122"/>
              </a:rPr>
              <a:t>并查集</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06371" y="2949627"/>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868337" y="3163493"/>
            <a:ext cx="673242"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02</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extLst>
      <p:ext uri="{BB962C8B-B14F-4D97-AF65-F5344CB8AC3E}">
        <p14:creationId xmlns:p14="http://schemas.microsoft.com/office/powerpoint/2010/main" val="349965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569660"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并查集</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文本框 1">
            <a:extLst>
              <a:ext uri="{FF2B5EF4-FFF2-40B4-BE49-F238E27FC236}">
                <a16:creationId xmlns:a16="http://schemas.microsoft.com/office/drawing/2014/main" id="{32CD483B-F992-F16C-1ED8-33FB0899DB9E}"/>
              </a:ext>
            </a:extLst>
          </p:cNvPr>
          <p:cNvSpPr txBox="1"/>
          <p:nvPr/>
        </p:nvSpPr>
        <p:spPr>
          <a:xfrm>
            <a:off x="1617849" y="1230441"/>
            <a:ext cx="8956298" cy="369332"/>
          </a:xfrm>
          <a:prstGeom prst="rect">
            <a:avLst/>
          </a:prstGeom>
          <a:noFill/>
        </p:spPr>
        <p:txBody>
          <a:bodyPr wrap="none" rtlCol="0">
            <a:spAutoFit/>
          </a:bodyPr>
          <a:lstStyle/>
          <a:p>
            <a:pPr algn="just"/>
            <a:r>
              <a:rPr lang="zh-CN" altLang="zh-CN" sz="1800" kern="100" dirty="0">
                <a:effectLst/>
                <a:latin typeface="Times New Roman" panose="02020603050405020304" pitchFamily="18" charset="0"/>
                <a:ea typeface="宋体" panose="02010600030101010101" pitchFamily="2" charset="-122"/>
              </a:rPr>
              <a:t>并查集是一种树形的数据结构，用来维护元素的不相交集合，支持元素的查找和合并。</a:t>
            </a:r>
          </a:p>
        </p:txBody>
      </p:sp>
      <p:sp>
        <p:nvSpPr>
          <p:cNvPr id="3" name="文本框 2">
            <a:extLst>
              <a:ext uri="{FF2B5EF4-FFF2-40B4-BE49-F238E27FC236}">
                <a16:creationId xmlns:a16="http://schemas.microsoft.com/office/drawing/2014/main" id="{8F06950F-4CFC-F7AA-71F1-37590DB15B9A}"/>
              </a:ext>
            </a:extLst>
          </p:cNvPr>
          <p:cNvSpPr txBox="1"/>
          <p:nvPr/>
        </p:nvSpPr>
        <p:spPr>
          <a:xfrm>
            <a:off x="3579924" y="5620448"/>
            <a:ext cx="5032147" cy="369332"/>
          </a:xfrm>
          <a:prstGeom prst="rect">
            <a:avLst/>
          </a:prstGeom>
          <a:noFill/>
        </p:spPr>
        <p:txBody>
          <a:bodyPr wrap="none" rtlCol="0">
            <a:spAutoFit/>
          </a:bodyPr>
          <a:lstStyle/>
          <a:p>
            <a:pPr algn="just"/>
            <a:r>
              <a:rPr lang="zh-CN" altLang="zh-CN" sz="1800" kern="100" dirty="0">
                <a:effectLst/>
                <a:latin typeface="Times New Roman" panose="02020603050405020304" pitchFamily="18" charset="0"/>
                <a:ea typeface="宋体" panose="02010600030101010101" pitchFamily="2" charset="-122"/>
              </a:rPr>
              <a:t>我们可以使用并查集来计算图的连通分量数目。</a:t>
            </a:r>
            <a:endParaRPr lang="zh-CN" altLang="en-US" dirty="0"/>
          </a:p>
        </p:txBody>
      </p:sp>
      <p:pic>
        <p:nvPicPr>
          <p:cNvPr id="7" name="图片 6">
            <a:extLst>
              <a:ext uri="{FF2B5EF4-FFF2-40B4-BE49-F238E27FC236}">
                <a16:creationId xmlns:a16="http://schemas.microsoft.com/office/drawing/2014/main" id="{B0403B84-DD7F-0DD3-7FE2-EB2550C5CA06}"/>
              </a:ext>
            </a:extLst>
          </p:cNvPr>
          <p:cNvPicPr>
            <a:picLocks noChangeAspect="1"/>
          </p:cNvPicPr>
          <p:nvPr/>
        </p:nvPicPr>
        <p:blipFill>
          <a:blip r:embed="rId5"/>
          <a:stretch>
            <a:fillRect/>
          </a:stretch>
        </p:blipFill>
        <p:spPr>
          <a:xfrm>
            <a:off x="3542422" y="1653622"/>
            <a:ext cx="5107152" cy="3550756"/>
          </a:xfrm>
          <a:prstGeom prst="rect">
            <a:avLst/>
          </a:prstGeom>
        </p:spPr>
      </p:pic>
    </p:spTree>
    <p:extLst>
      <p:ext uri="{BB962C8B-B14F-4D97-AF65-F5344CB8AC3E}">
        <p14:creationId xmlns:p14="http://schemas.microsoft.com/office/powerpoint/2010/main" val="15695055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569660"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并查集</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3" name="文本框 2">
            <a:extLst>
              <a:ext uri="{FF2B5EF4-FFF2-40B4-BE49-F238E27FC236}">
                <a16:creationId xmlns:a16="http://schemas.microsoft.com/office/drawing/2014/main" id="{57D3AF5B-44DF-3EC2-CB4F-2265239D6672}"/>
              </a:ext>
            </a:extLst>
          </p:cNvPr>
          <p:cNvSpPr txBox="1"/>
          <p:nvPr/>
        </p:nvSpPr>
        <p:spPr>
          <a:xfrm>
            <a:off x="2911185" y="1482455"/>
            <a:ext cx="6369627" cy="369332"/>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首先初始化并查集，将图的每一个节点都作为单独的一个集合</a:t>
            </a:r>
            <a:endParaRPr lang="zh-CN" altLang="en-US" dirty="0"/>
          </a:p>
        </p:txBody>
      </p:sp>
      <p:pic>
        <p:nvPicPr>
          <p:cNvPr id="5" name="图片 4">
            <a:extLst>
              <a:ext uri="{FF2B5EF4-FFF2-40B4-BE49-F238E27FC236}">
                <a16:creationId xmlns:a16="http://schemas.microsoft.com/office/drawing/2014/main" id="{F7469F54-05FB-B8B4-2070-238572FF0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959" y="1862081"/>
            <a:ext cx="10376078" cy="4574543"/>
          </a:xfrm>
          <a:prstGeom prst="rect">
            <a:avLst/>
          </a:prstGeom>
        </p:spPr>
      </p:pic>
    </p:spTree>
    <p:extLst>
      <p:ext uri="{BB962C8B-B14F-4D97-AF65-F5344CB8AC3E}">
        <p14:creationId xmlns:p14="http://schemas.microsoft.com/office/powerpoint/2010/main" val="29564932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569660"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并查集</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13EE4EFC-0078-D99C-041B-A78D42206B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961" y="1862081"/>
            <a:ext cx="10376078" cy="4574543"/>
          </a:xfrm>
          <a:prstGeom prst="rect">
            <a:avLst/>
          </a:prstGeom>
        </p:spPr>
      </p:pic>
      <p:sp>
        <p:nvSpPr>
          <p:cNvPr id="5" name="文本框 4">
            <a:extLst>
              <a:ext uri="{FF2B5EF4-FFF2-40B4-BE49-F238E27FC236}">
                <a16:creationId xmlns:a16="http://schemas.microsoft.com/office/drawing/2014/main" id="{77506C97-7FE6-B636-89C0-7AAAE7907A71}"/>
              </a:ext>
            </a:extLst>
          </p:cNvPr>
          <p:cNvSpPr txBox="1"/>
          <p:nvPr/>
        </p:nvSpPr>
        <p:spPr>
          <a:xfrm>
            <a:off x="3047456" y="1153807"/>
            <a:ext cx="6097088" cy="1200329"/>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遍历图中的每一条边，判断每一条边的两个顶点是否处在同一集合，如果不在同一集合，则将这两个顶点所在的两个集合合并成为一个集合</a:t>
            </a:r>
            <a:r>
              <a:rPr lang="en-US" altLang="zh-CN" sz="1800" kern="100" dirty="0">
                <a:effectLst/>
                <a:ea typeface="宋体" panose="02010600030101010101" pitchFamily="2" charset="-122"/>
                <a:cs typeface="Times New Roman" panose="02020603050405020304" pitchFamily="18" charset="0"/>
              </a:rPr>
              <a:t>,</a:t>
            </a:r>
            <a:r>
              <a:rPr lang="zh-CN" altLang="en-US" sz="1800" kern="100" dirty="0">
                <a:effectLst/>
                <a:ea typeface="宋体" panose="02010600030101010101" pitchFamily="2" charset="-122"/>
                <a:cs typeface="Times New Roman" panose="02020603050405020304" pitchFamily="18" charset="0"/>
              </a:rPr>
              <a:t>最后集合的数目即为图的连通分量数目</a:t>
            </a:r>
            <a:endParaRPr lang="zh-CN" altLang="en-US" dirty="0"/>
          </a:p>
        </p:txBody>
      </p:sp>
    </p:spTree>
    <p:extLst>
      <p:ext uri="{BB962C8B-B14F-4D97-AF65-F5344CB8AC3E}">
        <p14:creationId xmlns:p14="http://schemas.microsoft.com/office/powerpoint/2010/main" val="13088086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542</Words>
  <Application>Microsoft Office PowerPoint</Application>
  <PresentationFormat>宽屏</PresentationFormat>
  <Paragraphs>104</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微软雅黑</vt:lpstr>
      <vt:lpstr>Arial</vt:lpstr>
      <vt:lpstr>Times New Roman</vt:lpstr>
      <vt:lpstr>Office 主题​​</vt:lpstr>
      <vt:lpstr>实验5：图论 桥问题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俊杰</dc:creator>
  <cp:lastModifiedBy>ICICLEMOE@outlook.com</cp:lastModifiedBy>
  <cp:revision>29</cp:revision>
  <dcterms:created xsi:type="dcterms:W3CDTF">2020-03-24T12:06:16Z</dcterms:created>
  <dcterms:modified xsi:type="dcterms:W3CDTF">2023-06-05T14:53:56Z</dcterms:modified>
</cp:coreProperties>
</file>