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56" r:id="rId2"/>
    <p:sldId id="393" r:id="rId3"/>
    <p:sldId id="725" r:id="rId4"/>
    <p:sldId id="716" r:id="rId5"/>
    <p:sldId id="643" r:id="rId6"/>
    <p:sldId id="714" r:id="rId7"/>
    <p:sldId id="706" r:id="rId8"/>
    <p:sldId id="707" r:id="rId9"/>
    <p:sldId id="719" r:id="rId10"/>
    <p:sldId id="718" r:id="rId11"/>
    <p:sldId id="717" r:id="rId12"/>
    <p:sldId id="726" r:id="rId13"/>
    <p:sldId id="727" r:id="rId14"/>
    <p:sldId id="710" r:id="rId15"/>
    <p:sldId id="711" r:id="rId16"/>
    <p:sldId id="720" r:id="rId17"/>
    <p:sldId id="728" r:id="rId18"/>
    <p:sldId id="712" r:id="rId19"/>
    <p:sldId id="723" r:id="rId20"/>
    <p:sldId id="713" r:id="rId21"/>
    <p:sldId id="722" r:id="rId22"/>
    <p:sldId id="72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3" d="100"/>
          <a:sy n="103" d="100"/>
        </p:scale>
        <p:origin x="81" y="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0DEAD-618C-4633-AF9C-459E32DFED47}" type="datetimeFigureOut">
              <a:rPr lang="zh-CN" altLang="en-US" smtClean="0"/>
              <a:t>2023/6/22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AB174-820C-4A87-9411-D04EFFC8A731}" type="slidenum">
              <a:rPr lang="zh-CN" altLang="en-US" smtClean="0"/>
              <a:t>‹#›</a:t>
            </a:fld>
            <a:endParaRPr lang="zh-CN" altLang="en-US"/>
          </a:p>
        </p:txBody>
      </p:sp>
    </p:spTree>
    <p:extLst>
      <p:ext uri="{BB962C8B-B14F-4D97-AF65-F5344CB8AC3E}">
        <p14:creationId xmlns:p14="http://schemas.microsoft.com/office/powerpoint/2010/main" val="553481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6763"/>
            <a:ext cx="6821487" cy="3838575"/>
          </a:xfrm>
        </p:spPr>
      </p:sp>
      <p:sp>
        <p:nvSpPr>
          <p:cNvPr id="3" name="备注占位符 2"/>
          <p:cNvSpPr>
            <a:spLocks noGrp="1"/>
          </p:cNvSpPr>
          <p:nvPr>
            <p:ph type="body" idx="1"/>
          </p:nvPr>
        </p:nvSpPr>
        <p:spPr/>
        <p:txBody>
          <a:bodyPr>
            <a:normAutofit/>
          </a:bodyPr>
          <a:lstStyle/>
          <a:p>
            <a:r>
              <a:rPr lang="zh-CN" altLang="en-US" dirty="0"/>
              <a:t>汇报</a:t>
            </a:r>
            <a:r>
              <a:rPr lang="en-US" altLang="zh-CN" dirty="0"/>
              <a:t>15</a:t>
            </a:r>
            <a:r>
              <a:rPr lang="zh-CN" altLang="en-US" dirty="0"/>
              <a:t>分钟，提问</a:t>
            </a:r>
            <a:r>
              <a:rPr lang="en-US" altLang="zh-CN" dirty="0"/>
              <a:t>10</a:t>
            </a:r>
            <a:r>
              <a:rPr lang="zh-CN" altLang="en-US" dirty="0"/>
              <a:t>分钟</a:t>
            </a:r>
          </a:p>
        </p:txBody>
      </p:sp>
      <p:sp>
        <p:nvSpPr>
          <p:cNvPr id="4" name="灯片编号占位符 3"/>
          <p:cNvSpPr>
            <a:spLocks noGrp="1"/>
          </p:cNvSpPr>
          <p:nvPr>
            <p:ph type="sldNum" sz="quarter" idx="10"/>
          </p:nvPr>
        </p:nvSpPr>
        <p:spPr/>
        <p:txBody>
          <a:bodyPr/>
          <a:lstStyle/>
          <a:p>
            <a:fld id="{D2479628-7038-46C5-BFDB-B4D01F73F67E}" type="slidenum">
              <a:rPr lang="ja-JP" altLang="en-US" smtClean="0"/>
              <a:pPr/>
              <a:t>1</a:t>
            </a:fld>
            <a:endParaRPr lang="ja-JP" altLang="en-US"/>
          </a:p>
        </p:txBody>
      </p:sp>
    </p:spTree>
    <p:extLst>
      <p:ext uri="{BB962C8B-B14F-4D97-AF65-F5344CB8AC3E}">
        <p14:creationId xmlns:p14="http://schemas.microsoft.com/office/powerpoint/2010/main" val="36536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10</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2807442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11</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683871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12</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202310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13</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4085230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14</a:t>
            </a:fld>
            <a:endParaRPr lang="zh-CN" altLang="en-US" dirty="0"/>
          </a:p>
        </p:txBody>
      </p:sp>
    </p:spTree>
    <p:extLst>
      <p:ext uri="{BB962C8B-B14F-4D97-AF65-F5344CB8AC3E}">
        <p14:creationId xmlns:p14="http://schemas.microsoft.com/office/powerpoint/2010/main" val="653606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15</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3246734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16</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2831754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17</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93862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18</a:t>
            </a:fld>
            <a:endParaRPr lang="zh-CN" altLang="en-US" dirty="0"/>
          </a:p>
        </p:txBody>
      </p:sp>
    </p:spTree>
    <p:extLst>
      <p:ext uri="{BB962C8B-B14F-4D97-AF65-F5344CB8AC3E}">
        <p14:creationId xmlns:p14="http://schemas.microsoft.com/office/powerpoint/2010/main" val="2979238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19</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423130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2</a:t>
            </a:fld>
            <a:endParaRPr lang="zh-CN" altLang="en-US" dirty="0"/>
          </a:p>
        </p:txBody>
      </p:sp>
    </p:spTree>
    <p:extLst>
      <p:ext uri="{BB962C8B-B14F-4D97-AF65-F5344CB8AC3E}">
        <p14:creationId xmlns:p14="http://schemas.microsoft.com/office/powerpoint/2010/main" val="816560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20</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1143503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21</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3642610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22</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3001900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3</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3335808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4</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2427060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5</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2097077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6</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794028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7</a:t>
            </a:fld>
            <a:endParaRPr lang="zh-CN" altLang="en-US" dirty="0"/>
          </a:p>
        </p:txBody>
      </p:sp>
    </p:spTree>
    <p:extLst>
      <p:ext uri="{BB962C8B-B14F-4D97-AF65-F5344CB8AC3E}">
        <p14:creationId xmlns:p14="http://schemas.microsoft.com/office/powerpoint/2010/main" val="2629432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8</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4155936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138113" y="766763"/>
            <a:ext cx="6821487" cy="3838575"/>
          </a:xfrm>
          <a:ln/>
        </p:spPr>
      </p:sp>
      <p:sp>
        <p:nvSpPr>
          <p:cNvPr id="56323" name="备注占位符 2"/>
          <p:cNvSpPr>
            <a:spLocks noGrp="1"/>
          </p:cNvSpPr>
          <p:nvPr>
            <p:ph type="body" idx="1"/>
          </p:nvPr>
        </p:nvSpPr>
        <p:spPr>
          <a:noFill/>
          <a:ln/>
        </p:spPr>
        <p:txBody>
          <a:bodyPr/>
          <a:lstStyle/>
          <a:p>
            <a:endParaRPr lang="zh-CN" altLang="en-US" b="1" dirty="0">
              <a:solidFill>
                <a:schemeClr val="tx2"/>
              </a:solidFill>
            </a:endParaRPr>
          </a:p>
        </p:txBody>
      </p:sp>
      <p:sp>
        <p:nvSpPr>
          <p:cNvPr id="56324" name="灯片编号占位符 3"/>
          <p:cNvSpPr txBox="1">
            <a:spLocks noGrp="1"/>
          </p:cNvSpPr>
          <p:nvPr/>
        </p:nvSpPr>
        <p:spPr bwMode="auto">
          <a:xfrm>
            <a:off x="4022937" y="9722882"/>
            <a:ext cx="3076363" cy="511731"/>
          </a:xfrm>
          <a:prstGeom prst="rect">
            <a:avLst/>
          </a:prstGeom>
          <a:noFill/>
          <a:ln w="9525">
            <a:noFill/>
            <a:miter lim="800000"/>
            <a:headEnd/>
            <a:tailEnd/>
          </a:ln>
        </p:spPr>
        <p:txBody>
          <a:bodyPr lIns="99048" tIns="49524" rIns="99048" bIns="49524" anchor="b"/>
          <a:lstStyle/>
          <a:p>
            <a:pPr algn="r"/>
            <a:fld id="{832A61E9-A767-4ED6-A42F-DF9F225EC9C5}" type="slidenum">
              <a:rPr kumimoji="1" lang="zh-CN" altLang="en-US" sz="1300" smtClean="0">
                <a:solidFill>
                  <a:prstClr val="black"/>
                </a:solidFill>
                <a:latin typeface="Times New Roman" pitchFamily="18" charset="0"/>
                <a:ea typeface="宋体" charset="-122"/>
              </a:rPr>
              <a:pPr algn="r"/>
              <a:t>9</a:t>
            </a:fld>
            <a:endParaRPr kumimoji="1" lang="en-US" altLang="zh-CN" sz="1300" dirty="0">
              <a:solidFill>
                <a:prstClr val="black"/>
              </a:solidFill>
              <a:latin typeface="Times New Roman" pitchFamily="18" charset="0"/>
              <a:ea typeface="宋体" charset="-122"/>
            </a:endParaRPr>
          </a:p>
        </p:txBody>
      </p:sp>
    </p:spTree>
    <p:extLst>
      <p:ext uri="{BB962C8B-B14F-4D97-AF65-F5344CB8AC3E}">
        <p14:creationId xmlns:p14="http://schemas.microsoft.com/office/powerpoint/2010/main" val="731138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1602C-96DF-4382-B90F-99EBFF9CC6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7591D6D-E2C6-4F34-8B03-63F0C94C87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114502-C347-4AE8-B68D-B91D26567869}"/>
              </a:ext>
            </a:extLst>
          </p:cNvPr>
          <p:cNvSpPr>
            <a:spLocks noGrp="1"/>
          </p:cNvSpPr>
          <p:nvPr>
            <p:ph type="dt" sz="half" idx="10"/>
          </p:nvPr>
        </p:nvSpPr>
        <p:spPr/>
        <p:txBody>
          <a:bodyPr/>
          <a:lstStyle/>
          <a:p>
            <a:fld id="{92116984-95FF-4105-9E1C-DCBB0D38545F}"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785C7D46-6259-415E-B79B-D6CF4FD7EE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F80910-7E34-4822-A72E-BB4FE8CC084A}"/>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108867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FAE73-AE24-4CAE-988A-B78087E9D2A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4987B9E-0689-4D94-AA79-7FA64D00DC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B94E68-C32B-468E-B016-44A3F4C8299E}"/>
              </a:ext>
            </a:extLst>
          </p:cNvPr>
          <p:cNvSpPr>
            <a:spLocks noGrp="1"/>
          </p:cNvSpPr>
          <p:nvPr>
            <p:ph type="dt" sz="half" idx="10"/>
          </p:nvPr>
        </p:nvSpPr>
        <p:spPr/>
        <p:txBody>
          <a:bodyPr/>
          <a:lstStyle/>
          <a:p>
            <a:fld id="{92116984-95FF-4105-9E1C-DCBB0D38545F}"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0C76063A-5536-4A13-B656-79FE2C5FA7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7C01F3-DCC7-4443-8C0C-08D458B653E0}"/>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3886371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D8A2638-1865-4282-A5FB-F44A0800CB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6FBAAF-AB47-4946-B8EF-6504C3D2C7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E972FE-D750-4C5A-9A36-A5B9E87C34DC}"/>
              </a:ext>
            </a:extLst>
          </p:cNvPr>
          <p:cNvSpPr>
            <a:spLocks noGrp="1"/>
          </p:cNvSpPr>
          <p:nvPr>
            <p:ph type="dt" sz="half" idx="10"/>
          </p:nvPr>
        </p:nvSpPr>
        <p:spPr/>
        <p:txBody>
          <a:bodyPr/>
          <a:lstStyle/>
          <a:p>
            <a:fld id="{92116984-95FF-4105-9E1C-DCBB0D38545F}"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A14C65B5-F6F9-4ABA-AE12-8D8517A358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056EFD-AF12-4283-B13F-919123D3BBDC}"/>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2857061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46942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92693-117A-479D-8B66-C57EDC9B8E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DAAD12-C164-474A-8A0D-EAD7EA94828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D2DC2A-9F3C-4BC1-8A78-8ED22B000F60}"/>
              </a:ext>
            </a:extLst>
          </p:cNvPr>
          <p:cNvSpPr>
            <a:spLocks noGrp="1"/>
          </p:cNvSpPr>
          <p:nvPr>
            <p:ph type="dt" sz="half" idx="10"/>
          </p:nvPr>
        </p:nvSpPr>
        <p:spPr/>
        <p:txBody>
          <a:bodyPr/>
          <a:lstStyle/>
          <a:p>
            <a:fld id="{92116984-95FF-4105-9E1C-DCBB0D38545F}"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57982000-A21B-49C8-9761-76F856DB78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656641-C168-4A48-A893-AFB2173C6B00}"/>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323112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43AA30-961F-42E8-BF0B-CEEE48BD004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A78BDF8-69AD-41D2-A465-E845EFA96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EF1A332-21B1-41A5-AC79-72435CDAE355}"/>
              </a:ext>
            </a:extLst>
          </p:cNvPr>
          <p:cNvSpPr>
            <a:spLocks noGrp="1"/>
          </p:cNvSpPr>
          <p:nvPr>
            <p:ph type="dt" sz="half" idx="10"/>
          </p:nvPr>
        </p:nvSpPr>
        <p:spPr/>
        <p:txBody>
          <a:bodyPr/>
          <a:lstStyle/>
          <a:p>
            <a:fld id="{92116984-95FF-4105-9E1C-DCBB0D38545F}"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776DFF12-9BA0-4D21-BD67-32939D48C8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95B8D3-3A08-4E19-A5B5-915E6599C035}"/>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2066189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ADAB9-0691-4213-9DB3-4DA183E01E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8B36AF-C4B9-43F9-A349-9D6A93304E6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099AD46-0D74-4745-B34A-94F8285BC99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38A480E-F8AA-445B-BBEF-9DACB5277848}"/>
              </a:ext>
            </a:extLst>
          </p:cNvPr>
          <p:cNvSpPr>
            <a:spLocks noGrp="1"/>
          </p:cNvSpPr>
          <p:nvPr>
            <p:ph type="dt" sz="half" idx="10"/>
          </p:nvPr>
        </p:nvSpPr>
        <p:spPr/>
        <p:txBody>
          <a:bodyPr/>
          <a:lstStyle/>
          <a:p>
            <a:fld id="{92116984-95FF-4105-9E1C-DCBB0D38545F}" type="datetimeFigureOut">
              <a:rPr lang="zh-CN" altLang="en-US" smtClean="0"/>
              <a:t>2023/6/22</a:t>
            </a:fld>
            <a:endParaRPr lang="zh-CN" altLang="en-US"/>
          </a:p>
        </p:txBody>
      </p:sp>
      <p:sp>
        <p:nvSpPr>
          <p:cNvPr id="6" name="页脚占位符 5">
            <a:extLst>
              <a:ext uri="{FF2B5EF4-FFF2-40B4-BE49-F238E27FC236}">
                <a16:creationId xmlns:a16="http://schemas.microsoft.com/office/drawing/2014/main" id="{7F56954B-EB4C-404D-9B55-BF457905FD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E074A2-1962-4177-AEE2-8CDB0928ECBD}"/>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335831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F73C9-BC09-4062-BD74-ED112972592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A4C4389-D3DA-4757-AF31-1478EFEF6E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F5F8A8E-DE90-49C0-9E0F-36AE37079AB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B9BAE7C-3AA9-4B52-B3D5-F8C4865F0A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0E71F3A-46D8-414F-905E-8890794B281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6883874-8075-4D1F-B24F-029DDD29C10A}"/>
              </a:ext>
            </a:extLst>
          </p:cNvPr>
          <p:cNvSpPr>
            <a:spLocks noGrp="1"/>
          </p:cNvSpPr>
          <p:nvPr>
            <p:ph type="dt" sz="half" idx="10"/>
          </p:nvPr>
        </p:nvSpPr>
        <p:spPr/>
        <p:txBody>
          <a:bodyPr/>
          <a:lstStyle/>
          <a:p>
            <a:fld id="{92116984-95FF-4105-9E1C-DCBB0D38545F}" type="datetimeFigureOut">
              <a:rPr lang="zh-CN" altLang="en-US" smtClean="0"/>
              <a:t>2023/6/22</a:t>
            </a:fld>
            <a:endParaRPr lang="zh-CN" altLang="en-US"/>
          </a:p>
        </p:txBody>
      </p:sp>
      <p:sp>
        <p:nvSpPr>
          <p:cNvPr id="8" name="页脚占位符 7">
            <a:extLst>
              <a:ext uri="{FF2B5EF4-FFF2-40B4-BE49-F238E27FC236}">
                <a16:creationId xmlns:a16="http://schemas.microsoft.com/office/drawing/2014/main" id="{1D67416B-1525-494E-8F58-2A00429860D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30ABB75-9782-42EF-871F-A8956BD77BDD}"/>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2280990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0082A-1BF0-45B3-9843-D739F9F2F9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3CB825D-9897-4627-8354-1627CBAD2877}"/>
              </a:ext>
            </a:extLst>
          </p:cNvPr>
          <p:cNvSpPr>
            <a:spLocks noGrp="1"/>
          </p:cNvSpPr>
          <p:nvPr>
            <p:ph type="dt" sz="half" idx="10"/>
          </p:nvPr>
        </p:nvSpPr>
        <p:spPr/>
        <p:txBody>
          <a:bodyPr/>
          <a:lstStyle/>
          <a:p>
            <a:fld id="{92116984-95FF-4105-9E1C-DCBB0D38545F}" type="datetimeFigureOut">
              <a:rPr lang="zh-CN" altLang="en-US" smtClean="0"/>
              <a:t>2023/6/22</a:t>
            </a:fld>
            <a:endParaRPr lang="zh-CN" altLang="en-US"/>
          </a:p>
        </p:txBody>
      </p:sp>
      <p:sp>
        <p:nvSpPr>
          <p:cNvPr id="4" name="页脚占位符 3">
            <a:extLst>
              <a:ext uri="{FF2B5EF4-FFF2-40B4-BE49-F238E27FC236}">
                <a16:creationId xmlns:a16="http://schemas.microsoft.com/office/drawing/2014/main" id="{5E41176B-E154-43DA-8C4C-10665551AE5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96B6755-4DF3-4672-9C27-A754A79FDF27}"/>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674036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C0DA23-6E3E-467C-9989-FDFA3E6C9CA4}"/>
              </a:ext>
            </a:extLst>
          </p:cNvPr>
          <p:cNvSpPr>
            <a:spLocks noGrp="1"/>
          </p:cNvSpPr>
          <p:nvPr>
            <p:ph type="dt" sz="half" idx="10"/>
          </p:nvPr>
        </p:nvSpPr>
        <p:spPr/>
        <p:txBody>
          <a:bodyPr/>
          <a:lstStyle/>
          <a:p>
            <a:fld id="{92116984-95FF-4105-9E1C-DCBB0D38545F}" type="datetimeFigureOut">
              <a:rPr lang="zh-CN" altLang="en-US" smtClean="0"/>
              <a:t>2023/6/22</a:t>
            </a:fld>
            <a:endParaRPr lang="zh-CN" altLang="en-US"/>
          </a:p>
        </p:txBody>
      </p:sp>
      <p:sp>
        <p:nvSpPr>
          <p:cNvPr id="3" name="页脚占位符 2">
            <a:extLst>
              <a:ext uri="{FF2B5EF4-FFF2-40B4-BE49-F238E27FC236}">
                <a16:creationId xmlns:a16="http://schemas.microsoft.com/office/drawing/2014/main" id="{7E7F5ED7-DDBE-42BA-84FB-C35B8D4335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C1218D-BD7F-4A8D-9E5C-24A219B1FC1E}"/>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3563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FEFBF-7F74-4539-B4D3-7015B2E374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53B400-791D-49C7-9B0D-ECDDCEAE3B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6B44617-CF7A-48C4-A6B2-8CE22102E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AEC9F1-2FA1-4AFB-9D2B-56BFC983C9AB}"/>
              </a:ext>
            </a:extLst>
          </p:cNvPr>
          <p:cNvSpPr>
            <a:spLocks noGrp="1"/>
          </p:cNvSpPr>
          <p:nvPr>
            <p:ph type="dt" sz="half" idx="10"/>
          </p:nvPr>
        </p:nvSpPr>
        <p:spPr/>
        <p:txBody>
          <a:bodyPr/>
          <a:lstStyle/>
          <a:p>
            <a:fld id="{92116984-95FF-4105-9E1C-DCBB0D38545F}" type="datetimeFigureOut">
              <a:rPr lang="zh-CN" altLang="en-US" smtClean="0"/>
              <a:t>2023/6/22</a:t>
            </a:fld>
            <a:endParaRPr lang="zh-CN" altLang="en-US"/>
          </a:p>
        </p:txBody>
      </p:sp>
      <p:sp>
        <p:nvSpPr>
          <p:cNvPr id="6" name="页脚占位符 5">
            <a:extLst>
              <a:ext uri="{FF2B5EF4-FFF2-40B4-BE49-F238E27FC236}">
                <a16:creationId xmlns:a16="http://schemas.microsoft.com/office/drawing/2014/main" id="{9B25C67E-D1C3-47F8-828D-F7AD7A8159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DD0CC0-EBC4-421A-B9D0-F7C890E74FAB}"/>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104989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10E93-0F65-44F0-A89F-0B9D229D30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E199E5-B3B7-404A-A9B8-6B567CE69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072D93D-EA3D-4B2E-BA98-6576C0A1E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EBD4AB4-85FD-4AF2-9C03-B22D51515012}"/>
              </a:ext>
            </a:extLst>
          </p:cNvPr>
          <p:cNvSpPr>
            <a:spLocks noGrp="1"/>
          </p:cNvSpPr>
          <p:nvPr>
            <p:ph type="dt" sz="half" idx="10"/>
          </p:nvPr>
        </p:nvSpPr>
        <p:spPr/>
        <p:txBody>
          <a:bodyPr/>
          <a:lstStyle/>
          <a:p>
            <a:fld id="{92116984-95FF-4105-9E1C-DCBB0D38545F}" type="datetimeFigureOut">
              <a:rPr lang="zh-CN" altLang="en-US" smtClean="0"/>
              <a:t>2023/6/22</a:t>
            </a:fld>
            <a:endParaRPr lang="zh-CN" altLang="en-US"/>
          </a:p>
        </p:txBody>
      </p:sp>
      <p:sp>
        <p:nvSpPr>
          <p:cNvPr id="6" name="页脚占位符 5">
            <a:extLst>
              <a:ext uri="{FF2B5EF4-FFF2-40B4-BE49-F238E27FC236}">
                <a16:creationId xmlns:a16="http://schemas.microsoft.com/office/drawing/2014/main" id="{FFC93130-C926-4AAA-919E-59991C3B3E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2114FE-6650-4C16-A7FD-180516D367AC}"/>
              </a:ext>
            </a:extLst>
          </p:cNvPr>
          <p:cNvSpPr>
            <a:spLocks noGrp="1"/>
          </p:cNvSpPr>
          <p:nvPr>
            <p:ph type="sldNum" sz="quarter" idx="12"/>
          </p:nvPr>
        </p:nvSpPr>
        <p:spPr/>
        <p:txBody>
          <a:body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2467229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B26D428-17F6-4E90-A28D-FCD0BD23EF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1C7B3C6-743C-4BC2-9276-9417E7EC5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DCFB04-BD98-46BC-B2EB-D6573A3B8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16984-95FF-4105-9E1C-DCBB0D38545F}"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E9196D83-F497-415D-8F9B-6AD19A275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764302-5730-439F-9D75-639E54DCB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E69229-0799-419F-86AD-224F22BFB1E7}" type="slidenum">
              <a:rPr lang="zh-CN" altLang="en-US" smtClean="0"/>
              <a:t>‹#›</a:t>
            </a:fld>
            <a:endParaRPr lang="zh-CN" altLang="en-US"/>
          </a:p>
        </p:txBody>
      </p:sp>
    </p:spTree>
    <p:extLst>
      <p:ext uri="{BB962C8B-B14F-4D97-AF65-F5344CB8AC3E}">
        <p14:creationId xmlns:p14="http://schemas.microsoft.com/office/powerpoint/2010/main" val="323395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idx="4294967295"/>
          </p:nvPr>
        </p:nvSpPr>
        <p:spPr>
          <a:xfrm>
            <a:off x="1703512" y="2247008"/>
            <a:ext cx="8964488" cy="1470025"/>
          </a:xfrm>
        </p:spPr>
        <p:txBody>
          <a:bodyPr>
            <a:normAutofit/>
          </a:bodyPr>
          <a:lstStyle/>
          <a:p>
            <a:pPr algn="ctr"/>
            <a:r>
              <a:rPr lang="zh-CN" altLang="en-US" sz="3600" b="1" dirty="0">
                <a:solidFill>
                  <a:schemeClr val="accent1">
                    <a:lumMod val="50000"/>
                  </a:schemeClr>
                </a:solidFill>
                <a:effectLst>
                  <a:outerShdw blurRad="38100" dist="38100" dir="2700000" algn="tl">
                    <a:srgbClr val="000000">
                      <a:alpha val="43137"/>
                    </a:srgbClr>
                  </a:outerShdw>
                </a:effectLst>
                <a:latin typeface="微软雅黑" pitchFamily="34" charset="-122"/>
                <a:ea typeface="微软雅黑" pitchFamily="34" charset="-122"/>
              </a:rPr>
              <a:t>实验</a:t>
            </a:r>
            <a:r>
              <a:rPr lang="en-US" altLang="zh-CN" sz="3600" b="1" dirty="0">
                <a:solidFill>
                  <a:schemeClr val="accent1">
                    <a:lumMod val="50000"/>
                  </a:schemeClr>
                </a:solidFill>
                <a:effectLst>
                  <a:outerShdw blurRad="38100" dist="38100" dir="2700000" algn="tl">
                    <a:srgbClr val="000000">
                      <a:alpha val="43137"/>
                    </a:srgbClr>
                  </a:outerShdw>
                </a:effectLst>
                <a:latin typeface="微软雅黑" pitchFamily="34" charset="-122"/>
                <a:ea typeface="微软雅黑" pitchFamily="34" charset="-122"/>
              </a:rPr>
              <a:t>6</a:t>
            </a:r>
            <a:r>
              <a:rPr lang="zh-CN" altLang="en-US" sz="3600" b="1" dirty="0">
                <a:solidFill>
                  <a:schemeClr val="accent1">
                    <a:lumMod val="50000"/>
                  </a:schemeClr>
                </a:solidFill>
                <a:effectLst>
                  <a:outerShdw blurRad="38100" dist="38100" dir="2700000" algn="tl">
                    <a:srgbClr val="000000">
                      <a:alpha val="43137"/>
                    </a:srgbClr>
                  </a:outerShdw>
                </a:effectLst>
                <a:latin typeface="微软雅黑" pitchFamily="34" charset="-122"/>
                <a:ea typeface="微软雅黑" pitchFamily="34" charset="-122"/>
              </a:rPr>
              <a:t>：最大流之医生排班</a:t>
            </a:r>
            <a:endParaRPr lang="en-US" altLang="zh-CN" sz="3600" b="1" dirty="0">
              <a:solidFill>
                <a:schemeClr val="accent1">
                  <a:lumMod val="5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9"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431664"/>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1AEA3FD3-6E18-4241-8765-7CE92A60D0B4}"/>
              </a:ext>
            </a:extLst>
          </p:cNvPr>
          <p:cNvPicPr>
            <a:picLocks noChangeAspect="1"/>
          </p:cNvPicPr>
          <p:nvPr/>
        </p:nvPicPr>
        <p:blipFill>
          <a:blip r:embed="rId4"/>
          <a:stretch>
            <a:fillRect/>
          </a:stretch>
        </p:blipFill>
        <p:spPr>
          <a:xfrm>
            <a:off x="7641937" y="5715700"/>
            <a:ext cx="2361905" cy="800000"/>
          </a:xfrm>
          <a:prstGeom prst="rect">
            <a:avLst/>
          </a:prstGeom>
        </p:spPr>
      </p:pic>
      <p:pic>
        <p:nvPicPr>
          <p:cNvPr id="7" name="图片 6">
            <a:extLst>
              <a:ext uri="{FF2B5EF4-FFF2-40B4-BE49-F238E27FC236}">
                <a16:creationId xmlns:a16="http://schemas.microsoft.com/office/drawing/2014/main" id="{C63377ED-4EB6-4666-BCBC-C46B54B96CB1}"/>
              </a:ext>
            </a:extLst>
          </p:cNvPr>
          <p:cNvPicPr>
            <a:picLocks noChangeAspect="1"/>
          </p:cNvPicPr>
          <p:nvPr/>
        </p:nvPicPr>
        <p:blipFill>
          <a:blip r:embed="rId5"/>
          <a:stretch>
            <a:fillRect/>
          </a:stretch>
        </p:blipFill>
        <p:spPr>
          <a:xfrm>
            <a:off x="1524000" y="7427"/>
            <a:ext cx="9144001" cy="2248671"/>
          </a:xfrm>
          <a:prstGeom prst="rect">
            <a:avLst/>
          </a:prstGeom>
        </p:spPr>
      </p:pic>
      <p:sp>
        <p:nvSpPr>
          <p:cNvPr id="13" name="灯片编号占位符 12"/>
          <p:cNvSpPr>
            <a:spLocks noGrp="1"/>
          </p:cNvSpPr>
          <p:nvPr>
            <p:ph type="sldNum" sz="quarter" idx="12"/>
          </p:nvPr>
        </p:nvSpPr>
        <p:spPr/>
        <p:txBody>
          <a:bodyPr/>
          <a:lstStyle/>
          <a:p>
            <a:fld id="{4C7C22DE-872A-4FED-AB0B-502B88775D0D}" type="slidenum">
              <a:rPr lang="zh-CN" altLang="en-US" smtClean="0"/>
              <a:t>1</a:t>
            </a:fld>
            <a:endParaRPr lang="zh-CN" altLang="en-US"/>
          </a:p>
        </p:txBody>
      </p:sp>
      <p:sp>
        <p:nvSpPr>
          <p:cNvPr id="5" name="文本框 4">
            <a:extLst>
              <a:ext uri="{FF2B5EF4-FFF2-40B4-BE49-F238E27FC236}">
                <a16:creationId xmlns:a16="http://schemas.microsoft.com/office/drawing/2014/main" id="{E12ABBD4-2F0D-42EE-9D85-9EC13C83757C}"/>
              </a:ext>
            </a:extLst>
          </p:cNvPr>
          <p:cNvSpPr txBox="1"/>
          <p:nvPr/>
        </p:nvSpPr>
        <p:spPr>
          <a:xfrm>
            <a:off x="7762875" y="4967423"/>
            <a:ext cx="2743200" cy="461665"/>
          </a:xfrm>
          <a:prstGeom prst="rect">
            <a:avLst/>
          </a:prstGeom>
          <a:noFill/>
        </p:spPr>
        <p:txBody>
          <a:bodyPr wrap="square" rtlCol="0">
            <a:spAutoFit/>
          </a:bodyPr>
          <a:lstStyle/>
          <a:p>
            <a:r>
              <a:rPr lang="zh-CN" altLang="en-US" sz="2400" b="1" dirty="0">
                <a:solidFill>
                  <a:srgbClr val="FF0000"/>
                </a:solidFill>
              </a:rPr>
              <a:t>报告人：叶茂林</a:t>
            </a:r>
            <a:endParaRPr lang="en-US" altLang="zh-CN" sz="2400" b="1"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3034"/>
    </mc:Choice>
    <mc:Fallback xmlns="">
      <p:transition spd="slow" advTm="230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218"/>
                                        </p:tgtEl>
                                        <p:attrNameLst>
                                          <p:attrName>style.visibility</p:attrName>
                                        </p:attrNameLst>
                                      </p:cBhvr>
                                      <p:to>
                                        <p:strVal val="visible"/>
                                      </p:to>
                                    </p:set>
                                    <p:animEffect transition="in" filter="wheel(1)">
                                      <p:cBhvr>
                                        <p:cTn id="13" dur="2000"/>
                                        <p:tgtEl>
                                          <p:spTgt spid="9218"/>
                                        </p:tgtEl>
                                      </p:cBhvr>
                                    </p:animEffect>
                                  </p:childTnLst>
                                </p:cTn>
                              </p:par>
                              <p:par>
                                <p:cTn id="14" presetID="21"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524000" y="328569"/>
            <a:ext cx="3707683" cy="646331"/>
          </a:xfrm>
          <a:prstGeom prst="rect">
            <a:avLst/>
          </a:prstGeom>
        </p:spPr>
        <p:txBody>
          <a:bodyPr wrap="none">
            <a:spAutoFit/>
          </a:bodyPr>
          <a:lstStyle/>
          <a:p>
            <a:pPr marL="0" lvl="1" algn="ctr"/>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Ford-Fulkerson</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2" name="文本框 1">
            <a:extLst>
              <a:ext uri="{FF2B5EF4-FFF2-40B4-BE49-F238E27FC236}">
                <a16:creationId xmlns:a16="http://schemas.microsoft.com/office/drawing/2014/main" id="{EA368C97-7764-03BE-4803-CB1A638B3046}"/>
              </a:ext>
            </a:extLst>
          </p:cNvPr>
          <p:cNvSpPr txBox="1"/>
          <p:nvPr/>
        </p:nvSpPr>
        <p:spPr>
          <a:xfrm>
            <a:off x="1395030" y="1221122"/>
            <a:ext cx="9401933" cy="400110"/>
          </a:xfrm>
          <a:prstGeom prst="rect">
            <a:avLst/>
          </a:prstGeom>
          <a:noFill/>
        </p:spPr>
        <p:txBody>
          <a:bodyPr wrap="none" rtlCol="0">
            <a:spAutoFit/>
          </a:bodyPr>
          <a:lstStyle/>
          <a:p>
            <a:r>
              <a:rPr lang="zh-CN" altLang="en-US" sz="2000" dirty="0">
                <a:latin typeface="+mn-ea"/>
              </a:rPr>
              <a:t>最大流最小割定理：</a:t>
            </a:r>
            <a:r>
              <a:rPr lang="en-US" altLang="zh-CN" sz="2000" dirty="0">
                <a:latin typeface="+mn-ea"/>
              </a:rPr>
              <a:t>f</a:t>
            </a:r>
            <a:r>
              <a:rPr lang="zh-CN" altLang="en-US" sz="2000" dirty="0">
                <a:latin typeface="+mn-ea"/>
              </a:rPr>
              <a:t>是</a:t>
            </a:r>
            <a:r>
              <a:rPr lang="en-US" altLang="zh-CN" sz="2000" dirty="0">
                <a:latin typeface="+mn-ea"/>
              </a:rPr>
              <a:t>G</a:t>
            </a:r>
            <a:r>
              <a:rPr lang="zh-CN" altLang="en-US" sz="2000" dirty="0">
                <a:latin typeface="+mn-ea"/>
              </a:rPr>
              <a:t>中的一个最大流等价于残存网络</a:t>
            </a:r>
            <a:r>
              <a:rPr lang="en-US" altLang="zh-CN" sz="2000" dirty="0">
                <a:latin typeface="+mn-ea"/>
              </a:rPr>
              <a:t>Gf</a:t>
            </a:r>
            <a:r>
              <a:rPr lang="zh-CN" altLang="en-US" sz="2000" dirty="0">
                <a:latin typeface="+mn-ea"/>
              </a:rPr>
              <a:t>不包含任何的增广路径</a:t>
            </a:r>
          </a:p>
        </p:txBody>
      </p:sp>
      <p:pic>
        <p:nvPicPr>
          <p:cNvPr id="4" name="图片 3">
            <a:extLst>
              <a:ext uri="{FF2B5EF4-FFF2-40B4-BE49-F238E27FC236}">
                <a16:creationId xmlns:a16="http://schemas.microsoft.com/office/drawing/2014/main" id="{80CFB28B-32B5-6B90-B431-6557D5828EAF}"/>
              </a:ext>
            </a:extLst>
          </p:cNvPr>
          <p:cNvPicPr>
            <a:picLocks noChangeAspect="1"/>
          </p:cNvPicPr>
          <p:nvPr/>
        </p:nvPicPr>
        <p:blipFill>
          <a:blip r:embed="rId5"/>
          <a:stretch>
            <a:fillRect/>
          </a:stretch>
        </p:blipFill>
        <p:spPr>
          <a:xfrm>
            <a:off x="104004" y="2542672"/>
            <a:ext cx="5067337" cy="2871808"/>
          </a:xfrm>
          <a:prstGeom prst="rect">
            <a:avLst/>
          </a:prstGeom>
        </p:spPr>
      </p:pic>
      <p:pic>
        <p:nvPicPr>
          <p:cNvPr id="5" name="图片 4">
            <a:extLst>
              <a:ext uri="{FF2B5EF4-FFF2-40B4-BE49-F238E27FC236}">
                <a16:creationId xmlns:a16="http://schemas.microsoft.com/office/drawing/2014/main" id="{DC54984E-8A42-9581-5D4B-EE944B82A43F}"/>
              </a:ext>
            </a:extLst>
          </p:cNvPr>
          <p:cNvPicPr>
            <a:picLocks noChangeAspect="1"/>
          </p:cNvPicPr>
          <p:nvPr/>
        </p:nvPicPr>
        <p:blipFill>
          <a:blip r:embed="rId6"/>
          <a:stretch>
            <a:fillRect/>
          </a:stretch>
        </p:blipFill>
        <p:spPr>
          <a:xfrm>
            <a:off x="6763034" y="2609347"/>
            <a:ext cx="5043524" cy="2738458"/>
          </a:xfrm>
          <a:prstGeom prst="rect">
            <a:avLst/>
          </a:prstGeom>
        </p:spPr>
      </p:pic>
      <p:sp>
        <p:nvSpPr>
          <p:cNvPr id="6" name="箭头: 右 5">
            <a:extLst>
              <a:ext uri="{FF2B5EF4-FFF2-40B4-BE49-F238E27FC236}">
                <a16:creationId xmlns:a16="http://schemas.microsoft.com/office/drawing/2014/main" id="{1007F46D-8D0E-8856-7BDD-4A8ACD6CA7EB}"/>
              </a:ext>
            </a:extLst>
          </p:cNvPr>
          <p:cNvSpPr/>
          <p:nvPr/>
        </p:nvSpPr>
        <p:spPr>
          <a:xfrm>
            <a:off x="5523043" y="3570113"/>
            <a:ext cx="1145909" cy="81692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t>最大流</a:t>
            </a:r>
          </a:p>
        </p:txBody>
      </p:sp>
      <p:sp>
        <p:nvSpPr>
          <p:cNvPr id="9" name="文本框 8">
            <a:extLst>
              <a:ext uri="{FF2B5EF4-FFF2-40B4-BE49-F238E27FC236}">
                <a16:creationId xmlns:a16="http://schemas.microsoft.com/office/drawing/2014/main" id="{A840438D-1831-D2D2-9987-9F3FA12626B8}"/>
              </a:ext>
            </a:extLst>
          </p:cNvPr>
          <p:cNvSpPr txBox="1"/>
          <p:nvPr/>
        </p:nvSpPr>
        <p:spPr>
          <a:xfrm>
            <a:off x="3234475" y="1862081"/>
            <a:ext cx="5723042" cy="369332"/>
          </a:xfrm>
          <a:prstGeom prst="rect">
            <a:avLst/>
          </a:prstGeom>
          <a:noFill/>
        </p:spPr>
        <p:txBody>
          <a:bodyPr wrap="none" rtlCol="0">
            <a:spAutoFit/>
          </a:bodyPr>
          <a:lstStyle/>
          <a:p>
            <a:r>
              <a:rPr lang="zh-CN" altLang="en-US" dirty="0"/>
              <a:t>当残存网络中没有增广路径时，此时已找到一个最大流</a:t>
            </a:r>
          </a:p>
        </p:txBody>
      </p:sp>
    </p:spTree>
    <p:extLst>
      <p:ext uri="{BB962C8B-B14F-4D97-AF65-F5344CB8AC3E}">
        <p14:creationId xmlns:p14="http://schemas.microsoft.com/office/powerpoint/2010/main" val="53337582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524000" y="328569"/>
            <a:ext cx="3707683" cy="646331"/>
          </a:xfrm>
          <a:prstGeom prst="rect">
            <a:avLst/>
          </a:prstGeom>
        </p:spPr>
        <p:txBody>
          <a:bodyPr wrap="none">
            <a:spAutoFit/>
          </a:bodyPr>
          <a:lstStyle/>
          <a:p>
            <a:pPr marL="0" lvl="1" algn="ctr"/>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Ford-Fulkerson</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2" name="矩形: 圆角 1">
            <a:extLst>
              <a:ext uri="{FF2B5EF4-FFF2-40B4-BE49-F238E27FC236}">
                <a16:creationId xmlns:a16="http://schemas.microsoft.com/office/drawing/2014/main" id="{38224B95-28C5-D918-29FA-4C803B061E85}"/>
              </a:ext>
            </a:extLst>
          </p:cNvPr>
          <p:cNvSpPr/>
          <p:nvPr/>
        </p:nvSpPr>
        <p:spPr>
          <a:xfrm>
            <a:off x="2282532" y="2262170"/>
            <a:ext cx="1246909" cy="54032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的国庆</a:t>
            </a:r>
          </a:p>
        </p:txBody>
      </p:sp>
      <p:sp>
        <p:nvSpPr>
          <p:cNvPr id="3" name="矩形: 圆角 2">
            <a:extLst>
              <a:ext uri="{FF2B5EF4-FFF2-40B4-BE49-F238E27FC236}">
                <a16:creationId xmlns:a16="http://schemas.microsoft.com/office/drawing/2014/main" id="{4C69EC11-567F-B0AE-B668-8F83A69952E1}"/>
              </a:ext>
            </a:extLst>
          </p:cNvPr>
          <p:cNvSpPr/>
          <p:nvPr/>
        </p:nvSpPr>
        <p:spPr>
          <a:xfrm>
            <a:off x="2282532" y="3135007"/>
            <a:ext cx="1246909" cy="54032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的国庆</a:t>
            </a:r>
          </a:p>
        </p:txBody>
      </p:sp>
      <p:sp>
        <p:nvSpPr>
          <p:cNvPr id="4" name="矩形: 圆角 3">
            <a:extLst>
              <a:ext uri="{FF2B5EF4-FFF2-40B4-BE49-F238E27FC236}">
                <a16:creationId xmlns:a16="http://schemas.microsoft.com/office/drawing/2014/main" id="{D801A334-5222-CD23-FA51-A4E3E9B93A73}"/>
              </a:ext>
            </a:extLst>
          </p:cNvPr>
          <p:cNvSpPr/>
          <p:nvPr/>
        </p:nvSpPr>
        <p:spPr>
          <a:xfrm>
            <a:off x="2282532" y="4169707"/>
            <a:ext cx="1246909" cy="54032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的劳动</a:t>
            </a:r>
          </a:p>
        </p:txBody>
      </p:sp>
      <p:sp>
        <p:nvSpPr>
          <p:cNvPr id="5" name="矩形: 圆角 4">
            <a:extLst>
              <a:ext uri="{FF2B5EF4-FFF2-40B4-BE49-F238E27FC236}">
                <a16:creationId xmlns:a16="http://schemas.microsoft.com/office/drawing/2014/main" id="{E5D856A2-12AA-958A-61CF-D889E4811E64}"/>
              </a:ext>
            </a:extLst>
          </p:cNvPr>
          <p:cNvSpPr/>
          <p:nvPr/>
        </p:nvSpPr>
        <p:spPr>
          <a:xfrm>
            <a:off x="2282532" y="5104890"/>
            <a:ext cx="1246909" cy="54032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的劳动</a:t>
            </a:r>
          </a:p>
        </p:txBody>
      </p:sp>
      <p:sp>
        <p:nvSpPr>
          <p:cNvPr id="6" name="矩形: 圆角 5">
            <a:extLst>
              <a:ext uri="{FF2B5EF4-FFF2-40B4-BE49-F238E27FC236}">
                <a16:creationId xmlns:a16="http://schemas.microsoft.com/office/drawing/2014/main" id="{DB79C36C-574A-13F5-BBD1-68FF92E1852D}"/>
              </a:ext>
            </a:extLst>
          </p:cNvPr>
          <p:cNvSpPr/>
          <p:nvPr/>
        </p:nvSpPr>
        <p:spPr>
          <a:xfrm>
            <a:off x="4696831" y="2262170"/>
            <a:ext cx="1399169" cy="540328"/>
          </a:xfrm>
          <a:prstGeom prst="round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国庆一天</a:t>
            </a:r>
          </a:p>
        </p:txBody>
      </p:sp>
      <p:sp>
        <p:nvSpPr>
          <p:cNvPr id="7" name="矩形: 圆角 6">
            <a:extLst>
              <a:ext uri="{FF2B5EF4-FFF2-40B4-BE49-F238E27FC236}">
                <a16:creationId xmlns:a16="http://schemas.microsoft.com/office/drawing/2014/main" id="{91CADB9D-D334-CD9C-F56B-1AF8BEE63EAB}"/>
              </a:ext>
            </a:extLst>
          </p:cNvPr>
          <p:cNvSpPr/>
          <p:nvPr/>
        </p:nvSpPr>
        <p:spPr>
          <a:xfrm>
            <a:off x="4696831" y="3197353"/>
            <a:ext cx="1399169" cy="540328"/>
          </a:xfrm>
          <a:prstGeom prst="round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国庆二天</a:t>
            </a:r>
          </a:p>
        </p:txBody>
      </p:sp>
      <p:sp>
        <p:nvSpPr>
          <p:cNvPr id="8" name="矩形: 圆角 7">
            <a:extLst>
              <a:ext uri="{FF2B5EF4-FFF2-40B4-BE49-F238E27FC236}">
                <a16:creationId xmlns:a16="http://schemas.microsoft.com/office/drawing/2014/main" id="{8E284377-8C29-9096-8F7A-97CF3369B1C1}"/>
              </a:ext>
            </a:extLst>
          </p:cNvPr>
          <p:cNvSpPr/>
          <p:nvPr/>
        </p:nvSpPr>
        <p:spPr>
          <a:xfrm>
            <a:off x="4696830" y="4169707"/>
            <a:ext cx="1399169" cy="540328"/>
          </a:xfrm>
          <a:prstGeom prst="round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劳动一天</a:t>
            </a:r>
          </a:p>
        </p:txBody>
      </p:sp>
      <p:sp>
        <p:nvSpPr>
          <p:cNvPr id="9" name="矩形: 圆角 8">
            <a:extLst>
              <a:ext uri="{FF2B5EF4-FFF2-40B4-BE49-F238E27FC236}">
                <a16:creationId xmlns:a16="http://schemas.microsoft.com/office/drawing/2014/main" id="{4DC4C0D7-45BB-3B1A-E9EF-C69216C4E4FF}"/>
              </a:ext>
            </a:extLst>
          </p:cNvPr>
          <p:cNvSpPr/>
          <p:nvPr/>
        </p:nvSpPr>
        <p:spPr>
          <a:xfrm>
            <a:off x="4696830" y="5104890"/>
            <a:ext cx="1399169" cy="540328"/>
          </a:xfrm>
          <a:prstGeom prst="round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劳动二天</a:t>
            </a:r>
          </a:p>
        </p:txBody>
      </p:sp>
      <p:cxnSp>
        <p:nvCxnSpPr>
          <p:cNvPr id="11" name="直接箭头连接符 10">
            <a:extLst>
              <a:ext uri="{FF2B5EF4-FFF2-40B4-BE49-F238E27FC236}">
                <a16:creationId xmlns:a16="http://schemas.microsoft.com/office/drawing/2014/main" id="{51D45909-3D1D-5092-BF36-EF6FC4B2B7D3}"/>
              </a:ext>
            </a:extLst>
          </p:cNvPr>
          <p:cNvCxnSpPr>
            <a:cxnSpLocks/>
            <a:stCxn id="2" idx="3"/>
            <a:endCxn id="7" idx="1"/>
          </p:cNvCxnSpPr>
          <p:nvPr/>
        </p:nvCxnSpPr>
        <p:spPr>
          <a:xfrm>
            <a:off x="3529441" y="2532334"/>
            <a:ext cx="1167390" cy="93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A71E555-F96B-C180-DD8C-F8C8FB426770}"/>
              </a:ext>
            </a:extLst>
          </p:cNvPr>
          <p:cNvCxnSpPr>
            <a:cxnSpLocks/>
            <a:stCxn id="3" idx="3"/>
            <a:endCxn id="6" idx="1"/>
          </p:cNvCxnSpPr>
          <p:nvPr/>
        </p:nvCxnSpPr>
        <p:spPr>
          <a:xfrm flipV="1">
            <a:off x="3529441" y="2532334"/>
            <a:ext cx="1167390" cy="872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3DFCEF9-A88E-A5DC-2202-4087131B78E9}"/>
              </a:ext>
            </a:extLst>
          </p:cNvPr>
          <p:cNvCxnSpPr>
            <a:cxnSpLocks/>
            <a:stCxn id="4" idx="3"/>
            <a:endCxn id="8" idx="1"/>
          </p:cNvCxnSpPr>
          <p:nvPr/>
        </p:nvCxnSpPr>
        <p:spPr>
          <a:xfrm>
            <a:off x="3529441" y="4439871"/>
            <a:ext cx="1167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B6E2A03-FF94-E92A-0CC5-4712D5B04714}"/>
              </a:ext>
            </a:extLst>
          </p:cNvPr>
          <p:cNvCxnSpPr>
            <a:cxnSpLocks/>
            <a:stCxn id="5" idx="3"/>
          </p:cNvCxnSpPr>
          <p:nvPr/>
        </p:nvCxnSpPr>
        <p:spPr>
          <a:xfrm>
            <a:off x="3529441" y="5375054"/>
            <a:ext cx="1167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FD31700C-EEEE-3FA0-927C-9E62C96304C3}"/>
              </a:ext>
            </a:extLst>
          </p:cNvPr>
          <p:cNvSpPr txBox="1"/>
          <p:nvPr/>
        </p:nvSpPr>
        <p:spPr>
          <a:xfrm>
            <a:off x="3927362" y="4171866"/>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59739F73-F4A7-EC90-CA1E-1C3412C0B3F5}"/>
              </a:ext>
            </a:extLst>
          </p:cNvPr>
          <p:cNvSpPr txBox="1"/>
          <p:nvPr/>
        </p:nvSpPr>
        <p:spPr>
          <a:xfrm>
            <a:off x="3924491" y="5121286"/>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5550D6EC-7AE2-2603-85E3-01734F57F148}"/>
              </a:ext>
            </a:extLst>
          </p:cNvPr>
          <p:cNvSpPr txBox="1"/>
          <p:nvPr/>
        </p:nvSpPr>
        <p:spPr>
          <a:xfrm>
            <a:off x="4225488" y="2982916"/>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0282FF4B-AAD3-A7EF-CECB-7177A640AD69}"/>
              </a:ext>
            </a:extLst>
          </p:cNvPr>
          <p:cNvSpPr txBox="1"/>
          <p:nvPr/>
        </p:nvSpPr>
        <p:spPr>
          <a:xfrm>
            <a:off x="3634978" y="2960922"/>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graphicFrame>
        <p:nvGraphicFramePr>
          <p:cNvPr id="21" name="表格 21">
            <a:extLst>
              <a:ext uri="{FF2B5EF4-FFF2-40B4-BE49-F238E27FC236}">
                <a16:creationId xmlns:a16="http://schemas.microsoft.com/office/drawing/2014/main" id="{6B13053D-0512-8F4F-9566-F092CE2376C2}"/>
              </a:ext>
            </a:extLst>
          </p:cNvPr>
          <p:cNvGraphicFramePr>
            <a:graphicFrameLocks noGrp="1"/>
          </p:cNvGraphicFramePr>
          <p:nvPr>
            <p:extLst>
              <p:ext uri="{D42A27DB-BD31-4B8C-83A1-F6EECF244321}">
                <p14:modId xmlns:p14="http://schemas.microsoft.com/office/powerpoint/2010/main" val="3991062223"/>
              </p:ext>
            </p:extLst>
          </p:nvPr>
        </p:nvGraphicFramePr>
        <p:xfrm>
          <a:off x="6347822" y="3150171"/>
          <a:ext cx="2687502" cy="1483360"/>
        </p:xfrm>
        <a:graphic>
          <a:graphicData uri="http://schemas.openxmlformats.org/drawingml/2006/table">
            <a:tbl>
              <a:tblPr firstRow="1" bandRow="1">
                <a:tableStyleId>{638B1855-1B75-4FBE-930C-398BA8C253C6}</a:tableStyleId>
              </a:tblPr>
              <a:tblGrid>
                <a:gridCol w="1782385">
                  <a:extLst>
                    <a:ext uri="{9D8B030D-6E8A-4147-A177-3AD203B41FA5}">
                      <a16:colId xmlns:a16="http://schemas.microsoft.com/office/drawing/2014/main" val="2769390048"/>
                    </a:ext>
                  </a:extLst>
                </a:gridCol>
                <a:gridCol w="905117">
                  <a:extLst>
                    <a:ext uri="{9D8B030D-6E8A-4147-A177-3AD203B41FA5}">
                      <a16:colId xmlns:a16="http://schemas.microsoft.com/office/drawing/2014/main" val="3430564743"/>
                    </a:ext>
                  </a:extLst>
                </a:gridCol>
              </a:tblGrid>
              <a:tr h="370840">
                <a:tc>
                  <a:txBody>
                    <a:bodyPr/>
                    <a:lstStyle/>
                    <a:p>
                      <a:pPr algn="ctr"/>
                      <a:r>
                        <a:rPr lang="zh-CN" altLang="en-US" dirty="0"/>
                        <a:t>国庆节第一天</a:t>
                      </a:r>
                    </a:p>
                  </a:txBody>
                  <a:tcPr/>
                </a:tc>
                <a:tc>
                  <a:txBody>
                    <a:bodyPr/>
                    <a:lstStyle/>
                    <a:p>
                      <a:pPr algn="ctr"/>
                      <a:r>
                        <a:rPr lang="en-US" altLang="zh-CN" dirty="0"/>
                        <a:t>B</a:t>
                      </a:r>
                      <a:r>
                        <a:rPr lang="zh-CN" altLang="en-US" dirty="0"/>
                        <a:t>医生</a:t>
                      </a:r>
                    </a:p>
                  </a:txBody>
                  <a:tcPr/>
                </a:tc>
                <a:extLst>
                  <a:ext uri="{0D108BD9-81ED-4DB2-BD59-A6C34878D82A}">
                    <a16:rowId xmlns:a16="http://schemas.microsoft.com/office/drawing/2014/main" val="3224483073"/>
                  </a:ext>
                </a:extLst>
              </a:tr>
              <a:tr h="370840">
                <a:tc>
                  <a:txBody>
                    <a:bodyPr/>
                    <a:lstStyle/>
                    <a:p>
                      <a:pPr algn="ctr"/>
                      <a:r>
                        <a:rPr lang="zh-CN" altLang="en-US" dirty="0"/>
                        <a:t>国庆节第二天</a:t>
                      </a:r>
                    </a:p>
                  </a:txBody>
                  <a:tcPr/>
                </a:tc>
                <a:tc>
                  <a:txBody>
                    <a:bodyPr/>
                    <a:lstStyle/>
                    <a:p>
                      <a:pPr algn="ctr"/>
                      <a:r>
                        <a:rPr lang="en-US" altLang="zh-CN" dirty="0"/>
                        <a:t>A</a:t>
                      </a:r>
                      <a:r>
                        <a:rPr lang="zh-CN" altLang="en-US" dirty="0"/>
                        <a:t>医生</a:t>
                      </a:r>
                    </a:p>
                  </a:txBody>
                  <a:tcPr/>
                </a:tc>
                <a:extLst>
                  <a:ext uri="{0D108BD9-81ED-4DB2-BD59-A6C34878D82A}">
                    <a16:rowId xmlns:a16="http://schemas.microsoft.com/office/drawing/2014/main" val="3250199253"/>
                  </a:ext>
                </a:extLst>
              </a:tr>
              <a:tr h="370840">
                <a:tc>
                  <a:txBody>
                    <a:bodyPr/>
                    <a:lstStyle/>
                    <a:p>
                      <a:pPr algn="ctr"/>
                      <a:r>
                        <a:rPr lang="zh-CN" altLang="en-US" dirty="0"/>
                        <a:t>劳动节第一天</a:t>
                      </a:r>
                    </a:p>
                  </a:txBody>
                  <a:tcPr/>
                </a:tc>
                <a:tc>
                  <a:txBody>
                    <a:bodyPr/>
                    <a:lstStyle/>
                    <a:p>
                      <a:pPr algn="ctr"/>
                      <a:r>
                        <a:rPr lang="en-US" altLang="zh-CN" dirty="0"/>
                        <a:t>A</a:t>
                      </a:r>
                      <a:r>
                        <a:rPr lang="zh-CN" altLang="en-US" dirty="0"/>
                        <a:t>医生</a:t>
                      </a:r>
                    </a:p>
                  </a:txBody>
                  <a:tcPr/>
                </a:tc>
                <a:extLst>
                  <a:ext uri="{0D108BD9-81ED-4DB2-BD59-A6C34878D82A}">
                    <a16:rowId xmlns:a16="http://schemas.microsoft.com/office/drawing/2014/main" val="1987192633"/>
                  </a:ext>
                </a:extLst>
              </a:tr>
              <a:tr h="370840">
                <a:tc>
                  <a:txBody>
                    <a:bodyPr/>
                    <a:lstStyle/>
                    <a:p>
                      <a:pPr algn="ctr"/>
                      <a:r>
                        <a:rPr lang="zh-CN" altLang="en-US" dirty="0"/>
                        <a:t>劳动节第二天</a:t>
                      </a:r>
                    </a:p>
                  </a:txBody>
                  <a:tcPr/>
                </a:tc>
                <a:tc>
                  <a:txBody>
                    <a:bodyPr/>
                    <a:lstStyle/>
                    <a:p>
                      <a:pPr algn="ctr"/>
                      <a:r>
                        <a:rPr lang="en-US" altLang="zh-CN" dirty="0"/>
                        <a:t>B</a:t>
                      </a:r>
                      <a:r>
                        <a:rPr lang="zh-CN" altLang="en-US" dirty="0"/>
                        <a:t>医生</a:t>
                      </a:r>
                    </a:p>
                  </a:txBody>
                  <a:tcPr/>
                </a:tc>
                <a:extLst>
                  <a:ext uri="{0D108BD9-81ED-4DB2-BD59-A6C34878D82A}">
                    <a16:rowId xmlns:a16="http://schemas.microsoft.com/office/drawing/2014/main" val="1807485927"/>
                  </a:ext>
                </a:extLst>
              </a:tr>
            </a:tbl>
          </a:graphicData>
        </a:graphic>
      </p:graphicFrame>
    </p:spTree>
    <p:extLst>
      <p:ext uri="{BB962C8B-B14F-4D97-AF65-F5344CB8AC3E}">
        <p14:creationId xmlns:p14="http://schemas.microsoft.com/office/powerpoint/2010/main" val="22222317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524000" y="328569"/>
            <a:ext cx="3707683" cy="646331"/>
          </a:xfrm>
          <a:prstGeom prst="rect">
            <a:avLst/>
          </a:prstGeom>
        </p:spPr>
        <p:txBody>
          <a:bodyPr wrap="none">
            <a:spAutoFit/>
          </a:bodyPr>
          <a:lstStyle/>
          <a:p>
            <a:pPr marL="0" lvl="1" algn="ctr"/>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Ford-Fulkerson</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10" name="图片 9">
            <a:extLst>
              <a:ext uri="{FF2B5EF4-FFF2-40B4-BE49-F238E27FC236}">
                <a16:creationId xmlns:a16="http://schemas.microsoft.com/office/drawing/2014/main" id="{3E25B413-CBC8-BC64-8C9D-E0E36385D86F}"/>
              </a:ext>
            </a:extLst>
          </p:cNvPr>
          <p:cNvPicPr>
            <a:picLocks noChangeAspect="1"/>
          </p:cNvPicPr>
          <p:nvPr/>
        </p:nvPicPr>
        <p:blipFill>
          <a:blip r:embed="rId5"/>
          <a:stretch>
            <a:fillRect/>
          </a:stretch>
        </p:blipFill>
        <p:spPr>
          <a:xfrm>
            <a:off x="3281342" y="2555075"/>
            <a:ext cx="5629316" cy="1747850"/>
          </a:xfrm>
          <a:prstGeom prst="rect">
            <a:avLst/>
          </a:prstGeom>
        </p:spPr>
      </p:pic>
    </p:spTree>
    <p:extLst>
      <p:ext uri="{BB962C8B-B14F-4D97-AF65-F5344CB8AC3E}">
        <p14:creationId xmlns:p14="http://schemas.microsoft.com/office/powerpoint/2010/main" val="119220465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524000" y="328569"/>
            <a:ext cx="3707683" cy="646331"/>
          </a:xfrm>
          <a:prstGeom prst="rect">
            <a:avLst/>
          </a:prstGeom>
        </p:spPr>
        <p:txBody>
          <a:bodyPr wrap="none">
            <a:spAutoFit/>
          </a:bodyPr>
          <a:lstStyle/>
          <a:p>
            <a:pPr marL="0" lvl="1" algn="ctr"/>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Ford-Fulkerson</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graphicFrame>
        <p:nvGraphicFramePr>
          <p:cNvPr id="3" name="表格 2">
            <a:extLst>
              <a:ext uri="{FF2B5EF4-FFF2-40B4-BE49-F238E27FC236}">
                <a16:creationId xmlns:a16="http://schemas.microsoft.com/office/drawing/2014/main" id="{8CE4DF28-8831-23D8-1E60-1E5DD9764241}"/>
              </a:ext>
            </a:extLst>
          </p:cNvPr>
          <p:cNvGraphicFramePr>
            <a:graphicFrameLocks noGrp="1"/>
          </p:cNvGraphicFramePr>
          <p:nvPr>
            <p:extLst>
              <p:ext uri="{D42A27DB-BD31-4B8C-83A1-F6EECF244321}">
                <p14:modId xmlns:p14="http://schemas.microsoft.com/office/powerpoint/2010/main" val="2445772021"/>
              </p:ext>
            </p:extLst>
          </p:nvPr>
        </p:nvGraphicFramePr>
        <p:xfrm>
          <a:off x="4152900" y="4878235"/>
          <a:ext cx="3886200" cy="529590"/>
        </p:xfrm>
        <a:graphic>
          <a:graphicData uri="http://schemas.openxmlformats.org/drawingml/2006/table">
            <a:tbl>
              <a:tblPr>
                <a:tableStyleId>{5C22544A-7EE6-4342-B048-85BDC9FD1C3A}</a:tableStyleId>
              </a:tblPr>
              <a:tblGrid>
                <a:gridCol w="647700">
                  <a:extLst>
                    <a:ext uri="{9D8B030D-6E8A-4147-A177-3AD203B41FA5}">
                      <a16:colId xmlns:a16="http://schemas.microsoft.com/office/drawing/2014/main" val="2182384242"/>
                    </a:ext>
                  </a:extLst>
                </a:gridCol>
                <a:gridCol w="647700">
                  <a:extLst>
                    <a:ext uri="{9D8B030D-6E8A-4147-A177-3AD203B41FA5}">
                      <a16:colId xmlns:a16="http://schemas.microsoft.com/office/drawing/2014/main" val="3646621496"/>
                    </a:ext>
                  </a:extLst>
                </a:gridCol>
                <a:gridCol w="647700">
                  <a:extLst>
                    <a:ext uri="{9D8B030D-6E8A-4147-A177-3AD203B41FA5}">
                      <a16:colId xmlns:a16="http://schemas.microsoft.com/office/drawing/2014/main" val="3025412241"/>
                    </a:ext>
                  </a:extLst>
                </a:gridCol>
                <a:gridCol w="647700">
                  <a:extLst>
                    <a:ext uri="{9D8B030D-6E8A-4147-A177-3AD203B41FA5}">
                      <a16:colId xmlns:a16="http://schemas.microsoft.com/office/drawing/2014/main" val="3742629983"/>
                    </a:ext>
                  </a:extLst>
                </a:gridCol>
                <a:gridCol w="647700">
                  <a:extLst>
                    <a:ext uri="{9D8B030D-6E8A-4147-A177-3AD203B41FA5}">
                      <a16:colId xmlns:a16="http://schemas.microsoft.com/office/drawing/2014/main" val="134198392"/>
                    </a:ext>
                  </a:extLst>
                </a:gridCol>
                <a:gridCol w="647700">
                  <a:extLst>
                    <a:ext uri="{9D8B030D-6E8A-4147-A177-3AD203B41FA5}">
                      <a16:colId xmlns:a16="http://schemas.microsoft.com/office/drawing/2014/main" val="1849948275"/>
                    </a:ext>
                  </a:extLst>
                </a:gridCol>
              </a:tblGrid>
              <a:tr h="176530">
                <a:tc gridSpan="6">
                  <a:txBody>
                    <a:bodyPr/>
                    <a:lstStyle/>
                    <a:p>
                      <a:pPr algn="ctr" fontAlgn="b"/>
                      <a:r>
                        <a:rPr lang="en-US" sz="1100" u="none" strike="noStrike">
                          <a:effectLst/>
                        </a:rPr>
                        <a:t>Ford-Fulkerson(DFS) holiday:20 day:7 capacity:10</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7856494"/>
                  </a:ext>
                </a:extLst>
              </a:tr>
              <a:tr h="176530">
                <a:tc>
                  <a:txBody>
                    <a:bodyPr/>
                    <a:lstStyle/>
                    <a:p>
                      <a:pPr algn="ctr" fontAlgn="b"/>
                      <a:r>
                        <a:rPr lang="en-US" sz="1100" u="none" strike="noStrike">
                          <a:effectLst/>
                        </a:rPr>
                        <a:t>doctor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100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200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300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400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10784758"/>
                  </a:ext>
                </a:extLst>
              </a:tr>
              <a:tr h="176530">
                <a:tc>
                  <a:txBody>
                    <a:bodyPr/>
                    <a:lstStyle/>
                    <a:p>
                      <a:pPr algn="ctr" fontAlgn="b"/>
                      <a:r>
                        <a:rPr lang="en-US" sz="1100" u="none" strike="noStrike">
                          <a:effectLst/>
                        </a:rPr>
                        <a:t>time(ms)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37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85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145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220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dirty="0">
                          <a:effectLst/>
                        </a:rPr>
                        <a:t>300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339138579"/>
                  </a:ext>
                </a:extLst>
              </a:tr>
            </a:tbl>
          </a:graphicData>
        </a:graphic>
      </p:graphicFrame>
      <p:pic>
        <p:nvPicPr>
          <p:cNvPr id="4" name="图片 3">
            <a:extLst>
              <a:ext uri="{FF2B5EF4-FFF2-40B4-BE49-F238E27FC236}">
                <a16:creationId xmlns:a16="http://schemas.microsoft.com/office/drawing/2014/main" id="{761E6922-FE1B-A7A7-C34E-3AB53FA17CDA}"/>
              </a:ext>
            </a:extLst>
          </p:cNvPr>
          <p:cNvPicPr>
            <a:picLocks noChangeAspect="1"/>
          </p:cNvPicPr>
          <p:nvPr/>
        </p:nvPicPr>
        <p:blipFill>
          <a:blip r:embed="rId5"/>
          <a:stretch>
            <a:fillRect/>
          </a:stretch>
        </p:blipFill>
        <p:spPr>
          <a:xfrm>
            <a:off x="3803705" y="2051184"/>
            <a:ext cx="4584589" cy="2755631"/>
          </a:xfrm>
          <a:prstGeom prst="rect">
            <a:avLst/>
          </a:prstGeom>
        </p:spPr>
      </p:pic>
    </p:spTree>
    <p:extLst>
      <p:ext uri="{BB962C8B-B14F-4D97-AF65-F5344CB8AC3E}">
        <p14:creationId xmlns:p14="http://schemas.microsoft.com/office/powerpoint/2010/main" val="315969359"/>
      </p:ext>
    </p:ext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491802" y="2892060"/>
            <a:ext cx="3592650" cy="1077218"/>
          </a:xfrm>
          <a:prstGeom prst="rect">
            <a:avLst/>
          </a:prstGeom>
          <a:noFill/>
        </p:spPr>
        <p:txBody>
          <a:bodyPr wrap="none" rtlCol="0">
            <a:spAutoFit/>
          </a:bodyPr>
          <a:lstStyle/>
          <a:p>
            <a:pPr marL="0" lvl="1" algn="ctr"/>
            <a:r>
              <a:rPr lang="zh-CN" altLang="en-US" sz="1400" b="1" dirty="0">
                <a:solidFill>
                  <a:srgbClr val="080808"/>
                </a:solidFill>
                <a:latin typeface="+mj-ea"/>
                <a:ea typeface="+mj-ea"/>
              </a:rPr>
              <a:t> </a:t>
            </a:r>
            <a:r>
              <a:rPr lang="en-US" altLang="zh-CN" sz="2800" b="1" dirty="0">
                <a:solidFill>
                  <a:srgbClr val="080808"/>
                </a:solidFill>
                <a:latin typeface="+mj-ea"/>
                <a:ea typeface="+mj-ea"/>
              </a:rPr>
              <a:t>SECTION 3 </a:t>
            </a:r>
          </a:p>
          <a:p>
            <a:pPr marL="0" lvl="1" algn="ctr"/>
            <a:r>
              <a:rPr lang="en-US" altLang="zh-CN" sz="3600" b="1" dirty="0">
                <a:solidFill>
                  <a:srgbClr val="C00000"/>
                </a:solidFill>
                <a:latin typeface="微软雅黑" panose="020B0503020204020204" pitchFamily="34" charset="-122"/>
                <a:ea typeface="微软雅黑" panose="020B0503020204020204" pitchFamily="34" charset="-122"/>
              </a:rPr>
              <a:t>Edmonds-</a:t>
            </a:r>
            <a:r>
              <a:rPr lang="en-US" altLang="zh-CN" sz="3600" b="1" dirty="0" err="1">
                <a:solidFill>
                  <a:srgbClr val="C00000"/>
                </a:solidFill>
                <a:latin typeface="微软雅黑" panose="020B0503020204020204" pitchFamily="34" charset="-122"/>
                <a:ea typeface="微软雅黑" panose="020B0503020204020204" pitchFamily="34" charset="-122"/>
              </a:rPr>
              <a:t>karp</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flipV="1">
            <a:off x="5159896" y="249289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630816" y="2856520"/>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3868337" y="3044279"/>
            <a:ext cx="722132" cy="769441"/>
          </a:xfrm>
          <a:prstGeom prst="rect">
            <a:avLst/>
          </a:prstGeom>
          <a:noFill/>
        </p:spPr>
        <p:txBody>
          <a:bodyPr wrap="square" lIns="0" tIns="0" rIns="0" bIns="0" rtlCol="0">
            <a:spAutoFit/>
          </a:bodyPr>
          <a:lstStyle/>
          <a:p>
            <a:r>
              <a:rPr lang="en-US" altLang="zh-CN" sz="5000" b="1" dirty="0">
                <a:solidFill>
                  <a:srgbClr val="C00000"/>
                </a:solidFill>
                <a:latin typeface="+mj-ea"/>
                <a:ea typeface="+mj-ea"/>
              </a:rPr>
              <a:t>03</a:t>
            </a:r>
            <a:endParaRPr lang="zh-CN" altLang="en-US" sz="5000" b="1" dirty="0">
              <a:solidFill>
                <a:srgbClr val="C00000"/>
              </a:solidFill>
              <a:latin typeface="+mj-ea"/>
              <a:ea typeface="+mj-ea"/>
            </a:endParaRPr>
          </a:p>
        </p:txBody>
      </p:sp>
      <p:pic>
        <p:nvPicPr>
          <p:cNvPr id="17" name="图片 16">
            <a:extLst>
              <a:ext uri="{FF2B5EF4-FFF2-40B4-BE49-F238E27FC236}">
                <a16:creationId xmlns:a16="http://schemas.microsoft.com/office/drawing/2014/main" id="{315784C8-EEAB-45C0-B999-B1956735ACE8}"/>
              </a:ext>
            </a:extLst>
          </p:cNvPr>
          <p:cNvPicPr>
            <a:picLocks noChangeAspect="1"/>
          </p:cNvPicPr>
          <p:nvPr/>
        </p:nvPicPr>
        <p:blipFill>
          <a:blip r:embed="rId3"/>
          <a:stretch>
            <a:fillRect/>
          </a:stretch>
        </p:blipFill>
        <p:spPr>
          <a:xfrm>
            <a:off x="7983822" y="87720"/>
            <a:ext cx="2361905" cy="800000"/>
          </a:xfrm>
          <a:prstGeom prst="rect">
            <a:avLst/>
          </a:prstGeom>
        </p:spPr>
      </p:pic>
    </p:spTree>
    <p:extLst>
      <p:ext uri="{BB962C8B-B14F-4D97-AF65-F5344CB8AC3E}">
        <p14:creationId xmlns:p14="http://schemas.microsoft.com/office/powerpoint/2010/main" val="3866784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4304618" cy="1200329"/>
          </a:xfrm>
          <a:prstGeom prst="rect">
            <a:avLst/>
          </a:prstGeom>
        </p:spPr>
        <p:txBody>
          <a:bodyPr wrap="square">
            <a:spAutoFit/>
          </a:bodyPr>
          <a:lstStyle/>
          <a:p>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Edmonds-</a:t>
            </a:r>
            <a:r>
              <a:rPr lang="en-US" altLang="zh-CN" sz="36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karp</a:t>
            </a:r>
            <a:endPar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a:p>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3" name="图片 2">
            <a:extLst>
              <a:ext uri="{FF2B5EF4-FFF2-40B4-BE49-F238E27FC236}">
                <a16:creationId xmlns:a16="http://schemas.microsoft.com/office/drawing/2014/main" id="{42E31784-0F70-012F-B662-4D44F2F7CEEA}"/>
              </a:ext>
            </a:extLst>
          </p:cNvPr>
          <p:cNvPicPr>
            <a:picLocks noChangeAspect="1"/>
          </p:cNvPicPr>
          <p:nvPr/>
        </p:nvPicPr>
        <p:blipFill>
          <a:blip r:embed="rId5"/>
          <a:stretch>
            <a:fillRect/>
          </a:stretch>
        </p:blipFill>
        <p:spPr>
          <a:xfrm>
            <a:off x="346531" y="1095869"/>
            <a:ext cx="5053049" cy="2728932"/>
          </a:xfrm>
          <a:prstGeom prst="rect">
            <a:avLst/>
          </a:prstGeom>
        </p:spPr>
      </p:pic>
      <p:pic>
        <p:nvPicPr>
          <p:cNvPr id="5" name="图片 4">
            <a:extLst>
              <a:ext uri="{FF2B5EF4-FFF2-40B4-BE49-F238E27FC236}">
                <a16:creationId xmlns:a16="http://schemas.microsoft.com/office/drawing/2014/main" id="{ED312756-594B-1C9E-7D64-030DD53CB73B}"/>
              </a:ext>
            </a:extLst>
          </p:cNvPr>
          <p:cNvPicPr>
            <a:picLocks noChangeAspect="1"/>
          </p:cNvPicPr>
          <p:nvPr/>
        </p:nvPicPr>
        <p:blipFill>
          <a:blip r:embed="rId6"/>
          <a:stretch>
            <a:fillRect/>
          </a:stretch>
        </p:blipFill>
        <p:spPr>
          <a:xfrm>
            <a:off x="6806707" y="1081581"/>
            <a:ext cx="5038762" cy="2743220"/>
          </a:xfrm>
          <a:prstGeom prst="rect">
            <a:avLst/>
          </a:prstGeom>
        </p:spPr>
      </p:pic>
      <p:pic>
        <p:nvPicPr>
          <p:cNvPr id="7" name="图片 6">
            <a:extLst>
              <a:ext uri="{FF2B5EF4-FFF2-40B4-BE49-F238E27FC236}">
                <a16:creationId xmlns:a16="http://schemas.microsoft.com/office/drawing/2014/main" id="{7CC07561-4024-C865-1536-E4ED430F6188}"/>
              </a:ext>
            </a:extLst>
          </p:cNvPr>
          <p:cNvPicPr>
            <a:picLocks noChangeAspect="1"/>
          </p:cNvPicPr>
          <p:nvPr/>
        </p:nvPicPr>
        <p:blipFill>
          <a:blip r:embed="rId7"/>
          <a:stretch>
            <a:fillRect/>
          </a:stretch>
        </p:blipFill>
        <p:spPr>
          <a:xfrm>
            <a:off x="6811469" y="3871964"/>
            <a:ext cx="5029237" cy="2724170"/>
          </a:xfrm>
          <a:prstGeom prst="rect">
            <a:avLst/>
          </a:prstGeom>
        </p:spPr>
      </p:pic>
      <p:pic>
        <p:nvPicPr>
          <p:cNvPr id="9" name="图片 8">
            <a:extLst>
              <a:ext uri="{FF2B5EF4-FFF2-40B4-BE49-F238E27FC236}">
                <a16:creationId xmlns:a16="http://schemas.microsoft.com/office/drawing/2014/main" id="{7F2BAF21-EC4D-F7B9-DF7B-FCD031E1BD9A}"/>
              </a:ext>
            </a:extLst>
          </p:cNvPr>
          <p:cNvPicPr>
            <a:picLocks noChangeAspect="1"/>
          </p:cNvPicPr>
          <p:nvPr/>
        </p:nvPicPr>
        <p:blipFill>
          <a:blip r:embed="rId8"/>
          <a:stretch>
            <a:fillRect/>
          </a:stretch>
        </p:blipFill>
        <p:spPr>
          <a:xfrm>
            <a:off x="327483" y="3902326"/>
            <a:ext cx="5053049" cy="2767033"/>
          </a:xfrm>
          <a:prstGeom prst="rect">
            <a:avLst/>
          </a:prstGeom>
        </p:spPr>
      </p:pic>
      <p:sp>
        <p:nvSpPr>
          <p:cNvPr id="10" name="箭头: 右 9">
            <a:extLst>
              <a:ext uri="{FF2B5EF4-FFF2-40B4-BE49-F238E27FC236}">
                <a16:creationId xmlns:a16="http://schemas.microsoft.com/office/drawing/2014/main" id="{81F8BD1D-B73D-D319-3006-42BBFBA00D8F}"/>
              </a:ext>
            </a:extLst>
          </p:cNvPr>
          <p:cNvSpPr/>
          <p:nvPr/>
        </p:nvSpPr>
        <p:spPr>
          <a:xfrm>
            <a:off x="5599216" y="2185827"/>
            <a:ext cx="1122218" cy="61751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BFS</a:t>
            </a:r>
            <a:endParaRPr lang="zh-CN" altLang="en-US" dirty="0"/>
          </a:p>
        </p:txBody>
      </p:sp>
      <p:sp>
        <p:nvSpPr>
          <p:cNvPr id="11" name="箭头: 右 10">
            <a:extLst>
              <a:ext uri="{FF2B5EF4-FFF2-40B4-BE49-F238E27FC236}">
                <a16:creationId xmlns:a16="http://schemas.microsoft.com/office/drawing/2014/main" id="{19E94AD3-9D72-11D6-8930-3D65756F6727}"/>
              </a:ext>
            </a:extLst>
          </p:cNvPr>
          <p:cNvSpPr/>
          <p:nvPr/>
        </p:nvSpPr>
        <p:spPr>
          <a:xfrm>
            <a:off x="5564580" y="4925290"/>
            <a:ext cx="1122218" cy="61751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a:t>BFS</a:t>
            </a:r>
            <a:endParaRPr lang="zh-CN" altLang="en-US" dirty="0"/>
          </a:p>
        </p:txBody>
      </p:sp>
    </p:spTree>
    <p:extLst>
      <p:ext uri="{BB962C8B-B14F-4D97-AF65-F5344CB8AC3E}">
        <p14:creationId xmlns:p14="http://schemas.microsoft.com/office/powerpoint/2010/main" val="137647328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4304618" cy="1200329"/>
          </a:xfrm>
          <a:prstGeom prst="rect">
            <a:avLst/>
          </a:prstGeom>
        </p:spPr>
        <p:txBody>
          <a:bodyPr wrap="square">
            <a:spAutoFit/>
          </a:bodyPr>
          <a:lstStyle/>
          <a:p>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Edmonds-</a:t>
            </a:r>
            <a:r>
              <a:rPr lang="en-US" altLang="zh-CN" sz="36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karp</a:t>
            </a:r>
            <a:endPar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a:p>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3" name="图片 2">
            <a:extLst>
              <a:ext uri="{FF2B5EF4-FFF2-40B4-BE49-F238E27FC236}">
                <a16:creationId xmlns:a16="http://schemas.microsoft.com/office/drawing/2014/main" id="{F609F019-3D61-FF71-3830-8C7986F102C1}"/>
              </a:ext>
            </a:extLst>
          </p:cNvPr>
          <p:cNvPicPr>
            <a:picLocks noChangeAspect="1"/>
          </p:cNvPicPr>
          <p:nvPr/>
        </p:nvPicPr>
        <p:blipFill>
          <a:blip r:embed="rId5"/>
          <a:stretch>
            <a:fillRect/>
          </a:stretch>
        </p:blipFill>
        <p:spPr>
          <a:xfrm>
            <a:off x="3255148" y="2531262"/>
            <a:ext cx="5681704" cy="1795476"/>
          </a:xfrm>
          <a:prstGeom prst="rect">
            <a:avLst/>
          </a:prstGeom>
        </p:spPr>
      </p:pic>
    </p:spTree>
    <p:extLst>
      <p:ext uri="{BB962C8B-B14F-4D97-AF65-F5344CB8AC3E}">
        <p14:creationId xmlns:p14="http://schemas.microsoft.com/office/powerpoint/2010/main" val="15242440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4304618" cy="1200329"/>
          </a:xfrm>
          <a:prstGeom prst="rect">
            <a:avLst/>
          </a:prstGeom>
        </p:spPr>
        <p:txBody>
          <a:bodyPr wrap="square">
            <a:spAutoFit/>
          </a:bodyPr>
          <a:lstStyle/>
          <a:p>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Edmonds-</a:t>
            </a:r>
            <a:r>
              <a:rPr lang="en-US" altLang="zh-CN" sz="36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karp</a:t>
            </a:r>
            <a:endPar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a:p>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4" name="图片 3">
            <a:extLst>
              <a:ext uri="{FF2B5EF4-FFF2-40B4-BE49-F238E27FC236}">
                <a16:creationId xmlns:a16="http://schemas.microsoft.com/office/drawing/2014/main" id="{8EB1A771-CB5D-757C-BAB9-A4D61A8FAE1A}"/>
              </a:ext>
            </a:extLst>
          </p:cNvPr>
          <p:cNvPicPr>
            <a:picLocks noChangeAspect="1"/>
          </p:cNvPicPr>
          <p:nvPr/>
        </p:nvPicPr>
        <p:blipFill>
          <a:blip r:embed="rId5"/>
          <a:stretch>
            <a:fillRect/>
          </a:stretch>
        </p:blipFill>
        <p:spPr>
          <a:xfrm>
            <a:off x="3803705" y="2051184"/>
            <a:ext cx="4584589" cy="2755631"/>
          </a:xfrm>
          <a:prstGeom prst="rect">
            <a:avLst/>
          </a:prstGeom>
        </p:spPr>
      </p:pic>
      <p:graphicFrame>
        <p:nvGraphicFramePr>
          <p:cNvPr id="5" name="表格 4">
            <a:extLst>
              <a:ext uri="{FF2B5EF4-FFF2-40B4-BE49-F238E27FC236}">
                <a16:creationId xmlns:a16="http://schemas.microsoft.com/office/drawing/2014/main" id="{84885CE5-5600-0BEA-CCA0-54247551E6E2}"/>
              </a:ext>
            </a:extLst>
          </p:cNvPr>
          <p:cNvGraphicFramePr>
            <a:graphicFrameLocks noGrp="1"/>
          </p:cNvGraphicFramePr>
          <p:nvPr>
            <p:extLst>
              <p:ext uri="{D42A27DB-BD31-4B8C-83A1-F6EECF244321}">
                <p14:modId xmlns:p14="http://schemas.microsoft.com/office/powerpoint/2010/main" val="2676196564"/>
              </p:ext>
            </p:extLst>
          </p:nvPr>
        </p:nvGraphicFramePr>
        <p:xfrm>
          <a:off x="4387849" y="5115969"/>
          <a:ext cx="3416299" cy="706120"/>
        </p:xfrm>
        <a:graphic>
          <a:graphicData uri="http://schemas.openxmlformats.org/drawingml/2006/table">
            <a:tbl>
              <a:tblPr>
                <a:tableStyleId>{5C22544A-7EE6-4342-B048-85BDC9FD1C3A}</a:tableStyleId>
              </a:tblPr>
              <a:tblGrid>
                <a:gridCol w="820675">
                  <a:extLst>
                    <a:ext uri="{9D8B030D-6E8A-4147-A177-3AD203B41FA5}">
                      <a16:colId xmlns:a16="http://schemas.microsoft.com/office/drawing/2014/main" val="3988563892"/>
                    </a:ext>
                  </a:extLst>
                </a:gridCol>
                <a:gridCol w="648906">
                  <a:extLst>
                    <a:ext uri="{9D8B030D-6E8A-4147-A177-3AD203B41FA5}">
                      <a16:colId xmlns:a16="http://schemas.microsoft.com/office/drawing/2014/main" val="3247368429"/>
                    </a:ext>
                  </a:extLst>
                </a:gridCol>
                <a:gridCol w="648906">
                  <a:extLst>
                    <a:ext uri="{9D8B030D-6E8A-4147-A177-3AD203B41FA5}">
                      <a16:colId xmlns:a16="http://schemas.microsoft.com/office/drawing/2014/main" val="149063171"/>
                    </a:ext>
                  </a:extLst>
                </a:gridCol>
                <a:gridCol w="648906">
                  <a:extLst>
                    <a:ext uri="{9D8B030D-6E8A-4147-A177-3AD203B41FA5}">
                      <a16:colId xmlns:a16="http://schemas.microsoft.com/office/drawing/2014/main" val="899188603"/>
                    </a:ext>
                  </a:extLst>
                </a:gridCol>
                <a:gridCol w="648906">
                  <a:extLst>
                    <a:ext uri="{9D8B030D-6E8A-4147-A177-3AD203B41FA5}">
                      <a16:colId xmlns:a16="http://schemas.microsoft.com/office/drawing/2014/main" val="3299710941"/>
                    </a:ext>
                  </a:extLst>
                </a:gridCol>
              </a:tblGrid>
              <a:tr h="176530">
                <a:tc gridSpan="5">
                  <a:txBody>
                    <a:bodyPr/>
                    <a:lstStyle/>
                    <a:p>
                      <a:pPr algn="ctr" fontAlgn="b"/>
                      <a:r>
                        <a:rPr lang="en-US" sz="1100" u="none" strike="noStrike">
                          <a:effectLst/>
                        </a:rPr>
                        <a:t>holiday:20 day:7 capacity:10</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13796526"/>
                  </a:ext>
                </a:extLst>
              </a:tr>
              <a:tr h="176530">
                <a:tc>
                  <a:txBody>
                    <a:bodyPr/>
                    <a:lstStyle/>
                    <a:p>
                      <a:pPr algn="ctr" fontAlgn="b"/>
                      <a:r>
                        <a:rPr lang="en-US" sz="1100" u="none" strike="noStrike">
                          <a:effectLst/>
                        </a:rPr>
                        <a:t>doctor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100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200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300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400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22899067"/>
                  </a:ext>
                </a:extLst>
              </a:tr>
              <a:tr h="176530">
                <a:tc>
                  <a:txBody>
                    <a:bodyPr/>
                    <a:lstStyle/>
                    <a:p>
                      <a:pPr algn="ctr" fontAlgn="b"/>
                      <a:r>
                        <a:rPr lang="en-US" sz="1100" u="none" strike="noStrike">
                          <a:effectLst/>
                        </a:rPr>
                        <a:t>FF-DFS(ms)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37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85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145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220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4086919749"/>
                  </a:ext>
                </a:extLst>
              </a:tr>
              <a:tr h="176530">
                <a:tc>
                  <a:txBody>
                    <a:bodyPr/>
                    <a:lstStyle/>
                    <a:p>
                      <a:pPr algn="ctr" fontAlgn="b"/>
                      <a:r>
                        <a:rPr lang="en-US" sz="1100" u="none" strike="noStrike">
                          <a:effectLst/>
                        </a:rPr>
                        <a:t>EK-BFS(ms)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12894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49413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109936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dirty="0">
                          <a:effectLst/>
                        </a:rPr>
                        <a:t>197503</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841817848"/>
                  </a:ext>
                </a:extLst>
              </a:tr>
            </a:tbl>
          </a:graphicData>
        </a:graphic>
      </p:graphicFrame>
    </p:spTree>
    <p:extLst>
      <p:ext uri="{BB962C8B-B14F-4D97-AF65-F5344CB8AC3E}">
        <p14:creationId xmlns:p14="http://schemas.microsoft.com/office/powerpoint/2010/main" val="2055893526"/>
      </p:ext>
    </p:ext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586943" y="2916497"/>
            <a:ext cx="3396879" cy="1077218"/>
          </a:xfrm>
          <a:prstGeom prst="rect">
            <a:avLst/>
          </a:prstGeom>
          <a:noFill/>
        </p:spPr>
        <p:txBody>
          <a:bodyPr wrap="square" rtlCol="0">
            <a:spAutoFit/>
          </a:bodyPr>
          <a:lstStyle/>
          <a:p>
            <a:pPr marL="0" lvl="1" algn="ctr"/>
            <a:r>
              <a:rPr lang="zh-CN" altLang="en-US" sz="1400" b="1" dirty="0">
                <a:solidFill>
                  <a:srgbClr val="080808"/>
                </a:solidFill>
                <a:latin typeface="+mj-ea"/>
                <a:ea typeface="+mj-ea"/>
              </a:rPr>
              <a:t> </a:t>
            </a:r>
            <a:r>
              <a:rPr lang="en-US" altLang="zh-CN" sz="2800" b="1" dirty="0">
                <a:solidFill>
                  <a:srgbClr val="080808"/>
                </a:solidFill>
                <a:latin typeface="+mj-ea"/>
                <a:ea typeface="+mj-ea"/>
              </a:rPr>
              <a:t>SECTION 4 </a:t>
            </a:r>
          </a:p>
          <a:p>
            <a:pPr marL="0" lvl="1" algn="ctr"/>
            <a:r>
              <a:rPr lang="en-US" altLang="zh-CN" sz="3600" b="1" dirty="0" err="1">
                <a:solidFill>
                  <a:srgbClr val="C00000"/>
                </a:solidFill>
                <a:latin typeface="微软雅黑" panose="020B0503020204020204" pitchFamily="34" charset="-122"/>
                <a:ea typeface="微软雅黑" panose="020B0503020204020204" pitchFamily="34" charset="-122"/>
              </a:rPr>
              <a:t>Dinic</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flipV="1">
            <a:off x="5159896" y="249289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647728" y="2856520"/>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3900135" y="3070386"/>
            <a:ext cx="692360" cy="769441"/>
          </a:xfrm>
          <a:prstGeom prst="rect">
            <a:avLst/>
          </a:prstGeom>
          <a:noFill/>
        </p:spPr>
        <p:txBody>
          <a:bodyPr wrap="square" lIns="0" tIns="0" rIns="0" bIns="0" rtlCol="0">
            <a:spAutoFit/>
          </a:bodyPr>
          <a:lstStyle/>
          <a:p>
            <a:r>
              <a:rPr lang="en-US" altLang="zh-CN" sz="5000" b="1" dirty="0">
                <a:solidFill>
                  <a:srgbClr val="C00000"/>
                </a:solidFill>
                <a:latin typeface="+mj-ea"/>
                <a:ea typeface="+mj-ea"/>
              </a:rPr>
              <a:t>04</a:t>
            </a:r>
            <a:endParaRPr lang="zh-CN" altLang="en-US" sz="5000" b="1" dirty="0">
              <a:solidFill>
                <a:srgbClr val="C00000"/>
              </a:solidFill>
              <a:latin typeface="+mj-ea"/>
              <a:ea typeface="+mj-ea"/>
            </a:endParaRPr>
          </a:p>
        </p:txBody>
      </p:sp>
      <p:pic>
        <p:nvPicPr>
          <p:cNvPr id="17" name="图片 16">
            <a:extLst>
              <a:ext uri="{FF2B5EF4-FFF2-40B4-BE49-F238E27FC236}">
                <a16:creationId xmlns:a16="http://schemas.microsoft.com/office/drawing/2014/main" id="{315784C8-EEAB-45C0-B999-B1956735ACE8}"/>
              </a:ext>
            </a:extLst>
          </p:cNvPr>
          <p:cNvPicPr>
            <a:picLocks noChangeAspect="1"/>
          </p:cNvPicPr>
          <p:nvPr/>
        </p:nvPicPr>
        <p:blipFill>
          <a:blip r:embed="rId3"/>
          <a:stretch>
            <a:fillRect/>
          </a:stretch>
        </p:blipFill>
        <p:spPr>
          <a:xfrm>
            <a:off x="7983822" y="87720"/>
            <a:ext cx="2361905" cy="800000"/>
          </a:xfrm>
          <a:prstGeom prst="rect">
            <a:avLst/>
          </a:prstGeom>
        </p:spPr>
      </p:pic>
    </p:spTree>
    <p:extLst>
      <p:ext uri="{BB962C8B-B14F-4D97-AF65-F5344CB8AC3E}">
        <p14:creationId xmlns:p14="http://schemas.microsoft.com/office/powerpoint/2010/main" val="1280131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1361270" cy="646331"/>
          </a:xfrm>
          <a:prstGeom prst="rect">
            <a:avLst/>
          </a:prstGeom>
        </p:spPr>
        <p:txBody>
          <a:bodyPr wrap="none">
            <a:spAutoFit/>
          </a:bodyPr>
          <a:lstStyle/>
          <a:p>
            <a:r>
              <a:rPr lang="en-US" altLang="zh-CN" sz="36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Dinic</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2" name="椭圆 1">
            <a:extLst>
              <a:ext uri="{FF2B5EF4-FFF2-40B4-BE49-F238E27FC236}">
                <a16:creationId xmlns:a16="http://schemas.microsoft.com/office/drawing/2014/main" id="{CE1CF709-FE64-FED4-4854-D03934D2DF88}"/>
              </a:ext>
            </a:extLst>
          </p:cNvPr>
          <p:cNvSpPr/>
          <p:nvPr/>
        </p:nvSpPr>
        <p:spPr>
          <a:xfrm>
            <a:off x="1155123" y="3590063"/>
            <a:ext cx="737754" cy="73775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a:t>
            </a:r>
            <a:endParaRPr lang="zh-CN" altLang="en-US" sz="3200" dirty="0">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C3343C61-29D5-3FC2-BA11-820EB526D835}"/>
              </a:ext>
            </a:extLst>
          </p:cNvPr>
          <p:cNvSpPr/>
          <p:nvPr/>
        </p:nvSpPr>
        <p:spPr>
          <a:xfrm>
            <a:off x="10299123" y="3590063"/>
            <a:ext cx="737754" cy="73775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a:t>
            </a:r>
            <a:endParaRPr lang="zh-CN" altLang="en-US" sz="3200" dirty="0">
              <a:latin typeface="微软雅黑" panose="020B0503020204020204" pitchFamily="34" charset="-122"/>
              <a:ea typeface="微软雅黑" panose="020B0503020204020204" pitchFamily="34" charset="-122"/>
            </a:endParaRPr>
          </a:p>
        </p:txBody>
      </p:sp>
      <p:sp>
        <p:nvSpPr>
          <p:cNvPr id="5" name="椭圆 4">
            <a:extLst>
              <a:ext uri="{FF2B5EF4-FFF2-40B4-BE49-F238E27FC236}">
                <a16:creationId xmlns:a16="http://schemas.microsoft.com/office/drawing/2014/main" id="{AC752F55-4FF5-21E6-36B9-AD9205D00416}"/>
              </a:ext>
            </a:extLst>
          </p:cNvPr>
          <p:cNvSpPr/>
          <p:nvPr/>
        </p:nvSpPr>
        <p:spPr>
          <a:xfrm>
            <a:off x="2982185" y="2763985"/>
            <a:ext cx="1246909" cy="66501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000" dirty="0">
                <a:latin typeface="微软雅黑 Light" panose="020B0502040204020203" pitchFamily="34" charset="-122"/>
                <a:ea typeface="微软雅黑 Light" panose="020B0502040204020203" pitchFamily="34" charset="-122"/>
              </a:rPr>
              <a:t>A</a:t>
            </a:r>
            <a:r>
              <a:rPr lang="zh-CN" altLang="en-US" sz="2000" dirty="0">
                <a:latin typeface="微软雅黑 Light" panose="020B0502040204020203" pitchFamily="34" charset="-122"/>
                <a:ea typeface="微软雅黑 Light" panose="020B0502040204020203" pitchFamily="34" charset="-122"/>
              </a:rPr>
              <a:t>医生</a:t>
            </a:r>
          </a:p>
        </p:txBody>
      </p:sp>
      <p:sp>
        <p:nvSpPr>
          <p:cNvPr id="6" name="椭圆 5">
            <a:extLst>
              <a:ext uri="{FF2B5EF4-FFF2-40B4-BE49-F238E27FC236}">
                <a16:creationId xmlns:a16="http://schemas.microsoft.com/office/drawing/2014/main" id="{4D84362A-F371-25CC-653A-E7038CE72088}"/>
              </a:ext>
            </a:extLst>
          </p:cNvPr>
          <p:cNvSpPr/>
          <p:nvPr/>
        </p:nvSpPr>
        <p:spPr>
          <a:xfrm>
            <a:off x="2982184" y="4401358"/>
            <a:ext cx="1246909" cy="66501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000" dirty="0">
                <a:latin typeface="微软雅黑 Light" panose="020B0502040204020203" pitchFamily="34" charset="-122"/>
                <a:ea typeface="微软雅黑 Light" panose="020B0502040204020203" pitchFamily="34" charset="-122"/>
              </a:rPr>
              <a:t>B</a:t>
            </a:r>
            <a:r>
              <a:rPr lang="zh-CN" altLang="en-US" sz="2000" dirty="0">
                <a:latin typeface="微软雅黑 Light" panose="020B0502040204020203" pitchFamily="34" charset="-122"/>
                <a:ea typeface="微软雅黑 Light" panose="020B0502040204020203" pitchFamily="34" charset="-122"/>
              </a:rPr>
              <a:t>医生</a:t>
            </a:r>
          </a:p>
        </p:txBody>
      </p:sp>
      <p:sp>
        <p:nvSpPr>
          <p:cNvPr id="7" name="矩形: 圆角 6">
            <a:extLst>
              <a:ext uri="{FF2B5EF4-FFF2-40B4-BE49-F238E27FC236}">
                <a16:creationId xmlns:a16="http://schemas.microsoft.com/office/drawing/2014/main" id="{F33193CA-D17B-3C31-6564-B68370DE8B66}"/>
              </a:ext>
            </a:extLst>
          </p:cNvPr>
          <p:cNvSpPr/>
          <p:nvPr/>
        </p:nvSpPr>
        <p:spPr>
          <a:xfrm>
            <a:off x="5361703" y="2223657"/>
            <a:ext cx="1246909" cy="54032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的国庆</a:t>
            </a:r>
          </a:p>
        </p:txBody>
      </p:sp>
      <p:sp>
        <p:nvSpPr>
          <p:cNvPr id="8" name="矩形: 圆角 7">
            <a:extLst>
              <a:ext uri="{FF2B5EF4-FFF2-40B4-BE49-F238E27FC236}">
                <a16:creationId xmlns:a16="http://schemas.microsoft.com/office/drawing/2014/main" id="{2F2211EC-AD27-BC93-DAD1-0286B3CCB027}"/>
              </a:ext>
            </a:extLst>
          </p:cNvPr>
          <p:cNvSpPr/>
          <p:nvPr/>
        </p:nvSpPr>
        <p:spPr>
          <a:xfrm>
            <a:off x="5361703" y="3096494"/>
            <a:ext cx="1246909" cy="54032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的国庆</a:t>
            </a:r>
          </a:p>
        </p:txBody>
      </p:sp>
      <p:sp>
        <p:nvSpPr>
          <p:cNvPr id="9" name="矩形: 圆角 8">
            <a:extLst>
              <a:ext uri="{FF2B5EF4-FFF2-40B4-BE49-F238E27FC236}">
                <a16:creationId xmlns:a16="http://schemas.microsoft.com/office/drawing/2014/main" id="{26677EED-8F34-3808-F380-4DBDB21260D0}"/>
              </a:ext>
            </a:extLst>
          </p:cNvPr>
          <p:cNvSpPr/>
          <p:nvPr/>
        </p:nvSpPr>
        <p:spPr>
          <a:xfrm>
            <a:off x="5361703" y="4131194"/>
            <a:ext cx="1246909" cy="54032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的劳动</a:t>
            </a:r>
          </a:p>
        </p:txBody>
      </p:sp>
      <p:sp>
        <p:nvSpPr>
          <p:cNvPr id="10" name="矩形: 圆角 9">
            <a:extLst>
              <a:ext uri="{FF2B5EF4-FFF2-40B4-BE49-F238E27FC236}">
                <a16:creationId xmlns:a16="http://schemas.microsoft.com/office/drawing/2014/main" id="{205D0093-48C5-DDAF-BA77-E202D9A96FCA}"/>
              </a:ext>
            </a:extLst>
          </p:cNvPr>
          <p:cNvSpPr/>
          <p:nvPr/>
        </p:nvSpPr>
        <p:spPr>
          <a:xfrm>
            <a:off x="5361703" y="5066377"/>
            <a:ext cx="1246909" cy="54032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的劳动</a:t>
            </a:r>
          </a:p>
        </p:txBody>
      </p:sp>
      <p:sp>
        <p:nvSpPr>
          <p:cNvPr id="11" name="矩形: 圆角 10">
            <a:extLst>
              <a:ext uri="{FF2B5EF4-FFF2-40B4-BE49-F238E27FC236}">
                <a16:creationId xmlns:a16="http://schemas.microsoft.com/office/drawing/2014/main" id="{4BAC40E3-4380-5D6A-066E-0C5EBEC21265}"/>
              </a:ext>
            </a:extLst>
          </p:cNvPr>
          <p:cNvSpPr/>
          <p:nvPr/>
        </p:nvSpPr>
        <p:spPr>
          <a:xfrm>
            <a:off x="7776002" y="2223657"/>
            <a:ext cx="1399169" cy="540328"/>
          </a:xfrm>
          <a:prstGeom prst="round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国庆一天</a:t>
            </a:r>
          </a:p>
        </p:txBody>
      </p:sp>
      <p:sp>
        <p:nvSpPr>
          <p:cNvPr id="12" name="矩形: 圆角 11">
            <a:extLst>
              <a:ext uri="{FF2B5EF4-FFF2-40B4-BE49-F238E27FC236}">
                <a16:creationId xmlns:a16="http://schemas.microsoft.com/office/drawing/2014/main" id="{E5EC37DE-BB15-480E-98C2-5D224C5F1E02}"/>
              </a:ext>
            </a:extLst>
          </p:cNvPr>
          <p:cNvSpPr/>
          <p:nvPr/>
        </p:nvSpPr>
        <p:spPr>
          <a:xfrm>
            <a:off x="7776002" y="3158840"/>
            <a:ext cx="1399169" cy="540328"/>
          </a:xfrm>
          <a:prstGeom prst="round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国庆二天</a:t>
            </a:r>
          </a:p>
        </p:txBody>
      </p:sp>
      <p:sp>
        <p:nvSpPr>
          <p:cNvPr id="13" name="矩形: 圆角 12">
            <a:extLst>
              <a:ext uri="{FF2B5EF4-FFF2-40B4-BE49-F238E27FC236}">
                <a16:creationId xmlns:a16="http://schemas.microsoft.com/office/drawing/2014/main" id="{94FB9F78-D5DD-AA73-C627-A3B2EC770C8B}"/>
              </a:ext>
            </a:extLst>
          </p:cNvPr>
          <p:cNvSpPr/>
          <p:nvPr/>
        </p:nvSpPr>
        <p:spPr>
          <a:xfrm>
            <a:off x="7776001" y="4131194"/>
            <a:ext cx="1399169" cy="540328"/>
          </a:xfrm>
          <a:prstGeom prst="round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劳动一天</a:t>
            </a:r>
          </a:p>
        </p:txBody>
      </p:sp>
      <p:sp>
        <p:nvSpPr>
          <p:cNvPr id="14" name="矩形: 圆角 13">
            <a:extLst>
              <a:ext uri="{FF2B5EF4-FFF2-40B4-BE49-F238E27FC236}">
                <a16:creationId xmlns:a16="http://schemas.microsoft.com/office/drawing/2014/main" id="{9A7C7C6C-03BA-3BEC-4A6F-F448EAC49C6C}"/>
              </a:ext>
            </a:extLst>
          </p:cNvPr>
          <p:cNvSpPr/>
          <p:nvPr/>
        </p:nvSpPr>
        <p:spPr>
          <a:xfrm>
            <a:off x="7776001" y="5066377"/>
            <a:ext cx="1399169" cy="540328"/>
          </a:xfrm>
          <a:prstGeom prst="round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劳动二天</a:t>
            </a:r>
          </a:p>
        </p:txBody>
      </p:sp>
      <p:cxnSp>
        <p:nvCxnSpPr>
          <p:cNvPr id="15" name="直接箭头连接符 14">
            <a:extLst>
              <a:ext uri="{FF2B5EF4-FFF2-40B4-BE49-F238E27FC236}">
                <a16:creationId xmlns:a16="http://schemas.microsoft.com/office/drawing/2014/main" id="{8ACEADF3-2466-59B4-67C7-02BF8955EA36}"/>
              </a:ext>
            </a:extLst>
          </p:cNvPr>
          <p:cNvCxnSpPr>
            <a:stCxn id="2" idx="7"/>
            <a:endCxn id="5" idx="2"/>
          </p:cNvCxnSpPr>
          <p:nvPr/>
        </p:nvCxnSpPr>
        <p:spPr>
          <a:xfrm flipV="1">
            <a:off x="1784835" y="3096495"/>
            <a:ext cx="1197350" cy="60161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06D481D-3ADB-6C70-B7EF-60F9C7445009}"/>
              </a:ext>
            </a:extLst>
          </p:cNvPr>
          <p:cNvCxnSpPr>
            <a:stCxn id="2" idx="5"/>
            <a:endCxn id="6" idx="2"/>
          </p:cNvCxnSpPr>
          <p:nvPr/>
        </p:nvCxnSpPr>
        <p:spPr>
          <a:xfrm>
            <a:off x="1784835" y="4219775"/>
            <a:ext cx="1197349" cy="51409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39B72CE-0002-01CD-96AB-3A571EDD09E2}"/>
              </a:ext>
            </a:extLst>
          </p:cNvPr>
          <p:cNvCxnSpPr>
            <a:stCxn id="5" idx="7"/>
            <a:endCxn id="7" idx="1"/>
          </p:cNvCxnSpPr>
          <p:nvPr/>
        </p:nvCxnSpPr>
        <p:spPr>
          <a:xfrm flipV="1">
            <a:off x="4046488" y="2493821"/>
            <a:ext cx="1315215" cy="36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103B570-E61A-2372-C6EE-A41903D9119A}"/>
              </a:ext>
            </a:extLst>
          </p:cNvPr>
          <p:cNvCxnSpPr>
            <a:stCxn id="5" idx="5"/>
            <a:endCxn id="9" idx="1"/>
          </p:cNvCxnSpPr>
          <p:nvPr/>
        </p:nvCxnSpPr>
        <p:spPr>
          <a:xfrm>
            <a:off x="4046488" y="3331614"/>
            <a:ext cx="1315215" cy="106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A2D8B127-1785-EC1B-2F25-A6759B3BDE5F}"/>
              </a:ext>
            </a:extLst>
          </p:cNvPr>
          <p:cNvCxnSpPr>
            <a:stCxn id="6" idx="7"/>
            <a:endCxn id="8" idx="1"/>
          </p:cNvCxnSpPr>
          <p:nvPr/>
        </p:nvCxnSpPr>
        <p:spPr>
          <a:xfrm flipV="1">
            <a:off x="4046487" y="3366658"/>
            <a:ext cx="1315216" cy="1132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EBB42116-3559-0E66-0750-174736704383}"/>
              </a:ext>
            </a:extLst>
          </p:cNvPr>
          <p:cNvCxnSpPr>
            <a:stCxn id="6" idx="5"/>
            <a:endCxn id="10" idx="1"/>
          </p:cNvCxnSpPr>
          <p:nvPr/>
        </p:nvCxnSpPr>
        <p:spPr>
          <a:xfrm>
            <a:off x="4046487" y="4968987"/>
            <a:ext cx="1315216" cy="36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2C8FDBD-D55C-BD16-010D-A3ED210032EC}"/>
              </a:ext>
            </a:extLst>
          </p:cNvPr>
          <p:cNvCxnSpPr>
            <a:stCxn id="7" idx="3"/>
            <a:endCxn id="11" idx="1"/>
          </p:cNvCxnSpPr>
          <p:nvPr/>
        </p:nvCxnSpPr>
        <p:spPr>
          <a:xfrm>
            <a:off x="6608612" y="2493821"/>
            <a:ext cx="11673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CCE946AE-61F0-ABE0-4496-3114272BA7B2}"/>
              </a:ext>
            </a:extLst>
          </p:cNvPr>
          <p:cNvCxnSpPr>
            <a:stCxn id="7" idx="3"/>
            <a:endCxn id="12" idx="1"/>
          </p:cNvCxnSpPr>
          <p:nvPr/>
        </p:nvCxnSpPr>
        <p:spPr>
          <a:xfrm>
            <a:off x="6608612" y="2493821"/>
            <a:ext cx="1167390" cy="93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14476A17-0145-D076-48C5-BEE7878B95FE}"/>
              </a:ext>
            </a:extLst>
          </p:cNvPr>
          <p:cNvCxnSpPr>
            <a:stCxn id="8" idx="3"/>
            <a:endCxn id="11" idx="1"/>
          </p:cNvCxnSpPr>
          <p:nvPr/>
        </p:nvCxnSpPr>
        <p:spPr>
          <a:xfrm flipV="1">
            <a:off x="6608612" y="2493821"/>
            <a:ext cx="1167390" cy="872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5CBB1A82-AD32-07DD-F8CB-48ACB698EC82}"/>
              </a:ext>
            </a:extLst>
          </p:cNvPr>
          <p:cNvCxnSpPr>
            <a:stCxn id="9" idx="3"/>
            <a:endCxn id="13" idx="1"/>
          </p:cNvCxnSpPr>
          <p:nvPr/>
        </p:nvCxnSpPr>
        <p:spPr>
          <a:xfrm>
            <a:off x="6608612" y="4401358"/>
            <a:ext cx="1167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0DC27FC-EDB3-DD62-9054-FC19F4696F97}"/>
              </a:ext>
            </a:extLst>
          </p:cNvPr>
          <p:cNvCxnSpPr>
            <a:stCxn id="10" idx="3"/>
          </p:cNvCxnSpPr>
          <p:nvPr/>
        </p:nvCxnSpPr>
        <p:spPr>
          <a:xfrm>
            <a:off x="6608612" y="5336541"/>
            <a:ext cx="1167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67CB745E-869F-93E1-6353-A32D19FDC3C0}"/>
              </a:ext>
            </a:extLst>
          </p:cNvPr>
          <p:cNvCxnSpPr>
            <a:stCxn id="11" idx="3"/>
            <a:endCxn id="4" idx="1"/>
          </p:cNvCxnSpPr>
          <p:nvPr/>
        </p:nvCxnSpPr>
        <p:spPr>
          <a:xfrm>
            <a:off x="9175171" y="2493821"/>
            <a:ext cx="1231994" cy="120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A1FD7FB8-610A-C451-0131-B06886CE8C1A}"/>
              </a:ext>
            </a:extLst>
          </p:cNvPr>
          <p:cNvCxnSpPr>
            <a:stCxn id="12" idx="3"/>
            <a:endCxn id="4" idx="2"/>
          </p:cNvCxnSpPr>
          <p:nvPr/>
        </p:nvCxnSpPr>
        <p:spPr>
          <a:xfrm>
            <a:off x="9175171" y="3429004"/>
            <a:ext cx="1123952" cy="52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468304C8-CC11-36AD-1F01-454EE23679AD}"/>
              </a:ext>
            </a:extLst>
          </p:cNvPr>
          <p:cNvCxnSpPr>
            <a:stCxn id="13" idx="3"/>
            <a:endCxn id="4" idx="2"/>
          </p:cNvCxnSpPr>
          <p:nvPr/>
        </p:nvCxnSpPr>
        <p:spPr>
          <a:xfrm flipV="1">
            <a:off x="9175170" y="3958940"/>
            <a:ext cx="1123953" cy="442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777BF3B0-5236-FE9F-AADC-AC764BB37ECE}"/>
              </a:ext>
            </a:extLst>
          </p:cNvPr>
          <p:cNvCxnSpPr>
            <a:stCxn id="14" idx="3"/>
            <a:endCxn id="4" idx="3"/>
          </p:cNvCxnSpPr>
          <p:nvPr/>
        </p:nvCxnSpPr>
        <p:spPr>
          <a:xfrm flipV="1">
            <a:off x="9175170" y="4219775"/>
            <a:ext cx="1231995" cy="1116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001BDF8A-70DE-297A-319E-CC991AC9222C}"/>
              </a:ext>
            </a:extLst>
          </p:cNvPr>
          <p:cNvSpPr txBox="1"/>
          <p:nvPr/>
        </p:nvSpPr>
        <p:spPr>
          <a:xfrm>
            <a:off x="2215587" y="3198167"/>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2</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DFDC0402-5C2C-1067-50F9-AD945D5B9628}"/>
              </a:ext>
            </a:extLst>
          </p:cNvPr>
          <p:cNvSpPr txBox="1"/>
          <p:nvPr/>
        </p:nvSpPr>
        <p:spPr>
          <a:xfrm>
            <a:off x="2200607" y="4207625"/>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2</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CEB749C3-4C93-AD0A-06A5-50BE4B594E76}"/>
              </a:ext>
            </a:extLst>
          </p:cNvPr>
          <p:cNvSpPr txBox="1"/>
          <p:nvPr/>
        </p:nvSpPr>
        <p:spPr>
          <a:xfrm>
            <a:off x="9554244" y="2763985"/>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6459116C-7376-411A-4643-93E24C293A3F}"/>
              </a:ext>
            </a:extLst>
          </p:cNvPr>
          <p:cNvSpPr txBox="1"/>
          <p:nvPr/>
        </p:nvSpPr>
        <p:spPr>
          <a:xfrm>
            <a:off x="9551374" y="3400953"/>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DD589C24-BF99-04B8-E60F-EAE8E5FF234E}"/>
              </a:ext>
            </a:extLst>
          </p:cNvPr>
          <p:cNvSpPr txBox="1"/>
          <p:nvPr/>
        </p:nvSpPr>
        <p:spPr>
          <a:xfrm>
            <a:off x="9542173" y="3965873"/>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F4B3311F-5628-86C3-9DE4-42BFE7EC3F99}"/>
              </a:ext>
            </a:extLst>
          </p:cNvPr>
          <p:cNvSpPr txBox="1"/>
          <p:nvPr/>
        </p:nvSpPr>
        <p:spPr>
          <a:xfrm>
            <a:off x="9542173" y="4673661"/>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46" name="矩形: 圆角 45">
            <a:extLst>
              <a:ext uri="{FF2B5EF4-FFF2-40B4-BE49-F238E27FC236}">
                <a16:creationId xmlns:a16="http://schemas.microsoft.com/office/drawing/2014/main" id="{C9DCACD0-21EC-2A02-976C-6609F0E39EC4}"/>
              </a:ext>
            </a:extLst>
          </p:cNvPr>
          <p:cNvSpPr/>
          <p:nvPr/>
        </p:nvSpPr>
        <p:spPr>
          <a:xfrm>
            <a:off x="2230008" y="1993573"/>
            <a:ext cx="307002" cy="39307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47" name="矩形: 圆角 46">
            <a:extLst>
              <a:ext uri="{FF2B5EF4-FFF2-40B4-BE49-F238E27FC236}">
                <a16:creationId xmlns:a16="http://schemas.microsoft.com/office/drawing/2014/main" id="{D0F90946-30E0-921B-71D6-C346C77B3141}"/>
              </a:ext>
            </a:extLst>
          </p:cNvPr>
          <p:cNvSpPr/>
          <p:nvPr/>
        </p:nvSpPr>
        <p:spPr>
          <a:xfrm>
            <a:off x="4596096" y="1993573"/>
            <a:ext cx="307002" cy="39307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CA5D5233-0A62-46A3-D143-CEDE066CE070}"/>
              </a:ext>
            </a:extLst>
          </p:cNvPr>
          <p:cNvSpPr/>
          <p:nvPr/>
        </p:nvSpPr>
        <p:spPr>
          <a:xfrm>
            <a:off x="7026759" y="1993573"/>
            <a:ext cx="307002" cy="393073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9" name="矩形: 圆角 48">
            <a:extLst>
              <a:ext uri="{FF2B5EF4-FFF2-40B4-BE49-F238E27FC236}">
                <a16:creationId xmlns:a16="http://schemas.microsoft.com/office/drawing/2014/main" id="{E1310FF4-22C8-0527-7ACC-CA32F07904DD}"/>
              </a:ext>
            </a:extLst>
          </p:cNvPr>
          <p:cNvSpPr/>
          <p:nvPr/>
        </p:nvSpPr>
        <p:spPr>
          <a:xfrm>
            <a:off x="9637666" y="1993572"/>
            <a:ext cx="307002" cy="393073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919D3BBB-E3E8-CE6A-74E7-9F613C49F3D7}"/>
              </a:ext>
            </a:extLst>
          </p:cNvPr>
          <p:cNvSpPr txBox="1"/>
          <p:nvPr/>
        </p:nvSpPr>
        <p:spPr>
          <a:xfrm>
            <a:off x="2525952" y="1157884"/>
            <a:ext cx="7140096" cy="646331"/>
          </a:xfrm>
          <a:prstGeom prst="rect">
            <a:avLst/>
          </a:prstGeom>
          <a:noFill/>
        </p:spPr>
        <p:txBody>
          <a:bodyPr wrap="none" rtlCol="0">
            <a:spAutoFit/>
          </a:bodyPr>
          <a:lstStyle/>
          <a:p>
            <a:r>
              <a:rPr lang="zh-CN" altLang="en-US" dirty="0"/>
              <a:t>医生排班问题的层次感很强，</a:t>
            </a:r>
            <a:r>
              <a:rPr lang="en-US" altLang="zh-CN" dirty="0" err="1"/>
              <a:t>Dinic</a:t>
            </a:r>
            <a:r>
              <a:rPr lang="zh-CN" altLang="en-US" dirty="0"/>
              <a:t>算法在每一阶段搜索增广路径时只</a:t>
            </a:r>
            <a:endParaRPr lang="en-US" altLang="zh-CN" dirty="0"/>
          </a:p>
          <a:p>
            <a:r>
              <a:rPr lang="zh-CN" altLang="en-US" dirty="0"/>
              <a:t>沿着分层图上深度逐渐加深的路径进行搜索，避免了重复计算的情况</a:t>
            </a:r>
          </a:p>
        </p:txBody>
      </p:sp>
    </p:spTree>
    <p:extLst>
      <p:ext uri="{BB962C8B-B14F-4D97-AF65-F5344CB8AC3E}">
        <p14:creationId xmlns:p14="http://schemas.microsoft.com/office/powerpoint/2010/main" val="413753513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300030" y="2890389"/>
            <a:ext cx="2031325" cy="1077218"/>
          </a:xfrm>
          <a:prstGeom prst="rect">
            <a:avLst/>
          </a:prstGeom>
          <a:noFill/>
        </p:spPr>
        <p:txBody>
          <a:bodyPr wrap="none" rtlCol="0">
            <a:spAutoFit/>
          </a:bodyPr>
          <a:lstStyle/>
          <a:p>
            <a:pPr marL="0" lvl="1" algn="ctr"/>
            <a:r>
              <a:rPr lang="zh-CN" altLang="en-US" sz="1400" b="1" dirty="0">
                <a:solidFill>
                  <a:srgbClr val="080808"/>
                </a:solidFill>
                <a:latin typeface="+mj-ea"/>
                <a:ea typeface="+mj-ea"/>
              </a:rPr>
              <a:t> </a:t>
            </a:r>
            <a:r>
              <a:rPr lang="en-US" altLang="zh-CN" sz="2800" b="1" dirty="0">
                <a:solidFill>
                  <a:srgbClr val="080808"/>
                </a:solidFill>
                <a:latin typeface="+mj-ea"/>
                <a:ea typeface="+mj-ea"/>
              </a:rPr>
              <a:t>SECTION 1</a:t>
            </a:r>
          </a:p>
          <a:p>
            <a:pPr marL="0" lvl="1" algn="ctr"/>
            <a:r>
              <a:rPr lang="zh-CN" altLang="en-US" sz="3600" b="1" dirty="0">
                <a:solidFill>
                  <a:srgbClr val="C00000"/>
                </a:solidFill>
                <a:latin typeface="微软雅黑" panose="020B0503020204020204" pitchFamily="34" charset="-122"/>
                <a:ea typeface="微软雅黑" panose="020B0503020204020204" pitchFamily="34" charset="-122"/>
              </a:rPr>
              <a:t>场景建模</a:t>
            </a:r>
            <a:endParaRPr lang="en-US" altLang="zh-CN" sz="3600" b="1" dirty="0">
              <a:solidFill>
                <a:srgbClr val="C00000"/>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flipV="1">
            <a:off x="5159896" y="249289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627518" y="2830412"/>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3868336" y="3044278"/>
            <a:ext cx="715537" cy="769441"/>
          </a:xfrm>
          <a:prstGeom prst="rect">
            <a:avLst/>
          </a:prstGeom>
          <a:noFill/>
        </p:spPr>
        <p:txBody>
          <a:bodyPr wrap="square" lIns="0" tIns="0" rIns="0" bIns="0" rtlCol="0">
            <a:spAutoFit/>
          </a:bodyPr>
          <a:lstStyle/>
          <a:p>
            <a:r>
              <a:rPr lang="en-US" altLang="zh-CN" sz="5000" b="1" dirty="0">
                <a:solidFill>
                  <a:srgbClr val="C00000"/>
                </a:solidFill>
                <a:latin typeface="+mj-ea"/>
                <a:ea typeface="+mj-ea"/>
              </a:rPr>
              <a:t>01</a:t>
            </a:r>
            <a:endParaRPr lang="zh-CN" altLang="en-US" sz="5000" b="1" dirty="0">
              <a:solidFill>
                <a:srgbClr val="C00000"/>
              </a:solidFill>
              <a:latin typeface="+mj-ea"/>
              <a:ea typeface="+mj-ea"/>
            </a:endParaRPr>
          </a:p>
        </p:txBody>
      </p:sp>
      <p:pic>
        <p:nvPicPr>
          <p:cNvPr id="17" name="图片 16">
            <a:extLst>
              <a:ext uri="{FF2B5EF4-FFF2-40B4-BE49-F238E27FC236}">
                <a16:creationId xmlns:a16="http://schemas.microsoft.com/office/drawing/2014/main" id="{315784C8-EEAB-45C0-B999-B1956735ACE8}"/>
              </a:ext>
            </a:extLst>
          </p:cNvPr>
          <p:cNvPicPr>
            <a:picLocks noChangeAspect="1"/>
          </p:cNvPicPr>
          <p:nvPr/>
        </p:nvPicPr>
        <p:blipFill>
          <a:blip r:embed="rId3"/>
          <a:stretch>
            <a:fillRect/>
          </a:stretch>
        </p:blipFill>
        <p:spPr>
          <a:xfrm>
            <a:off x="7983822" y="87720"/>
            <a:ext cx="2361905" cy="8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1361270" cy="646331"/>
          </a:xfrm>
          <a:prstGeom prst="rect">
            <a:avLst/>
          </a:prstGeom>
        </p:spPr>
        <p:txBody>
          <a:bodyPr wrap="none">
            <a:spAutoFit/>
          </a:bodyPr>
          <a:lstStyle/>
          <a:p>
            <a:r>
              <a:rPr lang="en-US" altLang="zh-CN" sz="36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Dinic</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9" name="图片 8">
            <a:extLst>
              <a:ext uri="{FF2B5EF4-FFF2-40B4-BE49-F238E27FC236}">
                <a16:creationId xmlns:a16="http://schemas.microsoft.com/office/drawing/2014/main" id="{C225AD12-EC62-4555-443E-0B2B91E63194}"/>
              </a:ext>
            </a:extLst>
          </p:cNvPr>
          <p:cNvPicPr>
            <a:picLocks noChangeAspect="1"/>
          </p:cNvPicPr>
          <p:nvPr/>
        </p:nvPicPr>
        <p:blipFill>
          <a:blip r:embed="rId5"/>
          <a:stretch>
            <a:fillRect/>
          </a:stretch>
        </p:blipFill>
        <p:spPr>
          <a:xfrm>
            <a:off x="3598050" y="2677318"/>
            <a:ext cx="4995899" cy="2714645"/>
          </a:xfrm>
          <a:prstGeom prst="rect">
            <a:avLst/>
          </a:prstGeom>
        </p:spPr>
      </p:pic>
      <p:sp>
        <p:nvSpPr>
          <p:cNvPr id="10" name="矩形: 圆角 9">
            <a:extLst>
              <a:ext uri="{FF2B5EF4-FFF2-40B4-BE49-F238E27FC236}">
                <a16:creationId xmlns:a16="http://schemas.microsoft.com/office/drawing/2014/main" id="{429D6E18-D4D7-2004-EEDA-44185610A386}"/>
              </a:ext>
            </a:extLst>
          </p:cNvPr>
          <p:cNvSpPr/>
          <p:nvPr/>
        </p:nvSpPr>
        <p:spPr>
          <a:xfrm>
            <a:off x="4355275" y="2559131"/>
            <a:ext cx="136566" cy="295101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D63C3929-7787-4254-0A18-FEB4D4008E57}"/>
              </a:ext>
            </a:extLst>
          </p:cNvPr>
          <p:cNvSpPr/>
          <p:nvPr/>
        </p:nvSpPr>
        <p:spPr>
          <a:xfrm>
            <a:off x="5505203" y="2559131"/>
            <a:ext cx="136566" cy="29510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302374E9-DDDF-E2EF-C480-A309AE1FCE5A}"/>
              </a:ext>
            </a:extLst>
          </p:cNvPr>
          <p:cNvSpPr/>
          <p:nvPr/>
        </p:nvSpPr>
        <p:spPr>
          <a:xfrm>
            <a:off x="6586848" y="2559131"/>
            <a:ext cx="136566" cy="29510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21D6CB5C-0AE0-E006-A779-318ADBC2A01C}"/>
              </a:ext>
            </a:extLst>
          </p:cNvPr>
          <p:cNvSpPr/>
          <p:nvPr/>
        </p:nvSpPr>
        <p:spPr>
          <a:xfrm>
            <a:off x="7761514" y="2559131"/>
            <a:ext cx="136566" cy="295101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AAB3C53-3E15-C4B3-194A-9D0113E086CD}"/>
              </a:ext>
            </a:extLst>
          </p:cNvPr>
          <p:cNvSpPr txBox="1"/>
          <p:nvPr/>
        </p:nvSpPr>
        <p:spPr>
          <a:xfrm>
            <a:off x="1851094" y="1433086"/>
            <a:ext cx="8494633" cy="646331"/>
          </a:xfrm>
          <a:prstGeom prst="rect">
            <a:avLst/>
          </a:prstGeom>
          <a:noFill/>
        </p:spPr>
        <p:txBody>
          <a:bodyPr wrap="none" rtlCol="0">
            <a:spAutoFit/>
          </a:bodyPr>
          <a:lstStyle/>
          <a:p>
            <a:r>
              <a:rPr lang="zh-CN" altLang="en-US" dirty="0"/>
              <a:t>具体来说，将所有节点分为不同的层级，每一条边只能跨越相邻层级之间的节点。</a:t>
            </a:r>
            <a:endParaRPr lang="en-US" altLang="zh-CN" dirty="0"/>
          </a:p>
          <a:p>
            <a:r>
              <a:rPr lang="zh-CN" altLang="en-US" dirty="0"/>
              <a:t>每一次增广的路径新加的边都是从深层到浅层的，不会再次经过之前已经走过的边</a:t>
            </a:r>
          </a:p>
        </p:txBody>
      </p:sp>
    </p:spTree>
    <p:extLst>
      <p:ext uri="{BB962C8B-B14F-4D97-AF65-F5344CB8AC3E}">
        <p14:creationId xmlns:p14="http://schemas.microsoft.com/office/powerpoint/2010/main" val="262589159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1361270" cy="646331"/>
          </a:xfrm>
          <a:prstGeom prst="rect">
            <a:avLst/>
          </a:prstGeom>
        </p:spPr>
        <p:txBody>
          <a:bodyPr wrap="none">
            <a:spAutoFit/>
          </a:bodyPr>
          <a:lstStyle/>
          <a:p>
            <a:r>
              <a:rPr lang="en-US" altLang="zh-CN" sz="36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Dinic</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3" name="图片 2">
            <a:extLst>
              <a:ext uri="{FF2B5EF4-FFF2-40B4-BE49-F238E27FC236}">
                <a16:creationId xmlns:a16="http://schemas.microsoft.com/office/drawing/2014/main" id="{EB44E248-4EA8-321A-F4B5-310E9C7DD085}"/>
              </a:ext>
            </a:extLst>
          </p:cNvPr>
          <p:cNvPicPr>
            <a:picLocks noChangeAspect="1"/>
          </p:cNvPicPr>
          <p:nvPr/>
        </p:nvPicPr>
        <p:blipFill>
          <a:blip r:embed="rId5"/>
          <a:stretch>
            <a:fillRect/>
          </a:stretch>
        </p:blipFill>
        <p:spPr>
          <a:xfrm>
            <a:off x="3280807" y="2574125"/>
            <a:ext cx="5624554" cy="1709750"/>
          </a:xfrm>
          <a:prstGeom prst="rect">
            <a:avLst/>
          </a:prstGeom>
        </p:spPr>
      </p:pic>
    </p:spTree>
    <p:extLst>
      <p:ext uri="{BB962C8B-B14F-4D97-AF65-F5344CB8AC3E}">
        <p14:creationId xmlns:p14="http://schemas.microsoft.com/office/powerpoint/2010/main" val="384492108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1361270" cy="646331"/>
          </a:xfrm>
          <a:prstGeom prst="rect">
            <a:avLst/>
          </a:prstGeom>
        </p:spPr>
        <p:txBody>
          <a:bodyPr wrap="none">
            <a:spAutoFit/>
          </a:bodyPr>
          <a:lstStyle/>
          <a:p>
            <a:r>
              <a:rPr lang="en-US" altLang="zh-CN" sz="3600" b="1" dirty="0" err="1">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Dinic</a:t>
            </a:r>
            <a:endPar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4" name="图片 3">
            <a:extLst>
              <a:ext uri="{FF2B5EF4-FFF2-40B4-BE49-F238E27FC236}">
                <a16:creationId xmlns:a16="http://schemas.microsoft.com/office/drawing/2014/main" id="{E0EC9AEB-A616-B7E7-864F-E26A5304DA27}"/>
              </a:ext>
            </a:extLst>
          </p:cNvPr>
          <p:cNvPicPr>
            <a:picLocks noChangeAspect="1"/>
          </p:cNvPicPr>
          <p:nvPr/>
        </p:nvPicPr>
        <p:blipFill>
          <a:blip r:embed="rId5"/>
          <a:stretch>
            <a:fillRect/>
          </a:stretch>
        </p:blipFill>
        <p:spPr>
          <a:xfrm>
            <a:off x="3797609" y="2054233"/>
            <a:ext cx="4596782" cy="2749534"/>
          </a:xfrm>
          <a:prstGeom prst="rect">
            <a:avLst/>
          </a:prstGeom>
        </p:spPr>
      </p:pic>
      <p:graphicFrame>
        <p:nvGraphicFramePr>
          <p:cNvPr id="5" name="表格 4">
            <a:extLst>
              <a:ext uri="{FF2B5EF4-FFF2-40B4-BE49-F238E27FC236}">
                <a16:creationId xmlns:a16="http://schemas.microsoft.com/office/drawing/2014/main" id="{021BC1C6-92D0-4FC3-A9D1-4220A736A963}"/>
              </a:ext>
            </a:extLst>
          </p:cNvPr>
          <p:cNvGraphicFramePr>
            <a:graphicFrameLocks noGrp="1"/>
          </p:cNvGraphicFramePr>
          <p:nvPr>
            <p:extLst>
              <p:ext uri="{D42A27DB-BD31-4B8C-83A1-F6EECF244321}">
                <p14:modId xmlns:p14="http://schemas.microsoft.com/office/powerpoint/2010/main" val="2080160760"/>
              </p:ext>
            </p:extLst>
          </p:nvPr>
        </p:nvGraphicFramePr>
        <p:xfrm>
          <a:off x="4387850" y="5173880"/>
          <a:ext cx="3416299" cy="882650"/>
        </p:xfrm>
        <a:graphic>
          <a:graphicData uri="http://schemas.openxmlformats.org/drawingml/2006/table">
            <a:tbl>
              <a:tblPr>
                <a:tableStyleId>{5C22544A-7EE6-4342-B048-85BDC9FD1C3A}</a:tableStyleId>
              </a:tblPr>
              <a:tblGrid>
                <a:gridCol w="820675">
                  <a:extLst>
                    <a:ext uri="{9D8B030D-6E8A-4147-A177-3AD203B41FA5}">
                      <a16:colId xmlns:a16="http://schemas.microsoft.com/office/drawing/2014/main" val="3704295363"/>
                    </a:ext>
                  </a:extLst>
                </a:gridCol>
                <a:gridCol w="648906">
                  <a:extLst>
                    <a:ext uri="{9D8B030D-6E8A-4147-A177-3AD203B41FA5}">
                      <a16:colId xmlns:a16="http://schemas.microsoft.com/office/drawing/2014/main" val="1106585226"/>
                    </a:ext>
                  </a:extLst>
                </a:gridCol>
                <a:gridCol w="648906">
                  <a:extLst>
                    <a:ext uri="{9D8B030D-6E8A-4147-A177-3AD203B41FA5}">
                      <a16:colId xmlns:a16="http://schemas.microsoft.com/office/drawing/2014/main" val="1128224735"/>
                    </a:ext>
                  </a:extLst>
                </a:gridCol>
                <a:gridCol w="648906">
                  <a:extLst>
                    <a:ext uri="{9D8B030D-6E8A-4147-A177-3AD203B41FA5}">
                      <a16:colId xmlns:a16="http://schemas.microsoft.com/office/drawing/2014/main" val="2967752643"/>
                    </a:ext>
                  </a:extLst>
                </a:gridCol>
                <a:gridCol w="648906">
                  <a:extLst>
                    <a:ext uri="{9D8B030D-6E8A-4147-A177-3AD203B41FA5}">
                      <a16:colId xmlns:a16="http://schemas.microsoft.com/office/drawing/2014/main" val="1672911945"/>
                    </a:ext>
                  </a:extLst>
                </a:gridCol>
              </a:tblGrid>
              <a:tr h="176530">
                <a:tc gridSpan="5">
                  <a:txBody>
                    <a:bodyPr/>
                    <a:lstStyle/>
                    <a:p>
                      <a:pPr algn="ctr" fontAlgn="b"/>
                      <a:r>
                        <a:rPr lang="en-US" sz="1100" u="none" strike="noStrike">
                          <a:effectLst/>
                        </a:rPr>
                        <a:t>holiday:20 day:7 capacity:10</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13716041"/>
                  </a:ext>
                </a:extLst>
              </a:tr>
              <a:tr h="176530">
                <a:tc>
                  <a:txBody>
                    <a:bodyPr/>
                    <a:lstStyle/>
                    <a:p>
                      <a:pPr algn="ctr" fontAlgn="b"/>
                      <a:r>
                        <a:rPr lang="en-US" sz="1100" u="none" strike="noStrike">
                          <a:effectLst/>
                        </a:rPr>
                        <a:t>doctor</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100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200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300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400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3768297638"/>
                  </a:ext>
                </a:extLst>
              </a:tr>
              <a:tr h="176530">
                <a:tc>
                  <a:txBody>
                    <a:bodyPr/>
                    <a:lstStyle/>
                    <a:p>
                      <a:pPr algn="ctr" fontAlgn="b"/>
                      <a:r>
                        <a:rPr lang="en-US" sz="1100" u="none" strike="noStrike">
                          <a:effectLst/>
                        </a:rPr>
                        <a:t>FF-DFS(ms)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37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85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145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220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198062672"/>
                  </a:ext>
                </a:extLst>
              </a:tr>
              <a:tr h="176530">
                <a:tc>
                  <a:txBody>
                    <a:bodyPr/>
                    <a:lstStyle/>
                    <a:p>
                      <a:pPr algn="ctr" fontAlgn="b"/>
                      <a:r>
                        <a:rPr lang="en-US" sz="1100" u="none" strike="noStrike">
                          <a:effectLst/>
                        </a:rPr>
                        <a:t>EK-BFS(ms)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12894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49413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109936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197503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586093232"/>
                  </a:ext>
                </a:extLst>
              </a:tr>
              <a:tr h="176530">
                <a:tc>
                  <a:txBody>
                    <a:bodyPr/>
                    <a:lstStyle/>
                    <a:p>
                      <a:pPr algn="ctr" fontAlgn="b"/>
                      <a:r>
                        <a:rPr lang="en-US" sz="1100" u="none" strike="noStrike">
                          <a:effectLst/>
                        </a:rPr>
                        <a:t>Dinic(ms)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24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85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a:effectLst/>
                        </a:rPr>
                        <a:t>183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b"/>
                </a:tc>
                <a:tc>
                  <a:txBody>
                    <a:bodyPr/>
                    <a:lstStyle/>
                    <a:p>
                      <a:pPr algn="ctr" fontAlgn="b"/>
                      <a:r>
                        <a:rPr lang="en-US" altLang="zh-CN" sz="1100" u="none" strike="noStrike" dirty="0">
                          <a:effectLst/>
                        </a:rPr>
                        <a:t>310</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b"/>
                </a:tc>
                <a:extLst>
                  <a:ext uri="{0D108BD9-81ED-4DB2-BD59-A6C34878D82A}">
                    <a16:rowId xmlns:a16="http://schemas.microsoft.com/office/drawing/2014/main" val="2284972877"/>
                  </a:ext>
                </a:extLst>
              </a:tr>
            </a:tbl>
          </a:graphicData>
        </a:graphic>
      </p:graphicFrame>
    </p:spTree>
    <p:extLst>
      <p:ext uri="{BB962C8B-B14F-4D97-AF65-F5344CB8AC3E}">
        <p14:creationId xmlns:p14="http://schemas.microsoft.com/office/powerpoint/2010/main" val="640960229"/>
      </p:ext>
    </p:extLst>
  </p:cSld>
  <p:clrMapOvr>
    <a:masterClrMapping/>
  </p:clrMapOvr>
  <mc:AlternateContent xmlns:mc="http://schemas.openxmlformats.org/markup-compatibility/2006">
    <mc:Choice xmlns:p14="http://schemas.microsoft.com/office/powerpoint/2010/main" Requires="p14">
      <p:transition p14:dur="25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场景建模</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2" name="左大括号 1">
            <a:extLst>
              <a:ext uri="{FF2B5EF4-FFF2-40B4-BE49-F238E27FC236}">
                <a16:creationId xmlns:a16="http://schemas.microsoft.com/office/drawing/2014/main" id="{0338E40F-1CD1-6D45-94FF-BA2C0E6F4A86}"/>
              </a:ext>
            </a:extLst>
          </p:cNvPr>
          <p:cNvSpPr/>
          <p:nvPr/>
        </p:nvSpPr>
        <p:spPr>
          <a:xfrm rot="5400000">
            <a:off x="5630290" y="27847"/>
            <a:ext cx="682318" cy="4636982"/>
          </a:xfrm>
          <a:prstGeom prst="leftBrace">
            <a:avLst/>
          </a:prstGeom>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E6C13243-AB28-FA1B-7F0D-56EF06E80162}"/>
              </a:ext>
            </a:extLst>
          </p:cNvPr>
          <p:cNvSpPr/>
          <p:nvPr/>
        </p:nvSpPr>
        <p:spPr>
          <a:xfrm>
            <a:off x="3007773" y="2692142"/>
            <a:ext cx="1290371" cy="3806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第</a:t>
            </a:r>
            <a:r>
              <a:rPr lang="en-US" altLang="zh-CN" dirty="0"/>
              <a:t>1</a:t>
            </a:r>
            <a:r>
              <a:rPr lang="zh-CN" altLang="en-US" dirty="0"/>
              <a:t>个假期</a:t>
            </a:r>
          </a:p>
        </p:txBody>
      </p:sp>
      <p:sp>
        <p:nvSpPr>
          <p:cNvPr id="7" name="矩形: 圆角 6">
            <a:extLst>
              <a:ext uri="{FF2B5EF4-FFF2-40B4-BE49-F238E27FC236}">
                <a16:creationId xmlns:a16="http://schemas.microsoft.com/office/drawing/2014/main" id="{3D3E5238-3894-E365-D481-806FB3FF40F7}"/>
              </a:ext>
            </a:extLst>
          </p:cNvPr>
          <p:cNvSpPr/>
          <p:nvPr/>
        </p:nvSpPr>
        <p:spPr>
          <a:xfrm>
            <a:off x="4349205" y="2692141"/>
            <a:ext cx="1290371" cy="3806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第</a:t>
            </a:r>
            <a:r>
              <a:rPr lang="en-US" altLang="zh-CN" dirty="0"/>
              <a:t>2</a:t>
            </a:r>
            <a:r>
              <a:rPr lang="zh-CN" altLang="en-US" dirty="0"/>
              <a:t>个假期</a:t>
            </a:r>
          </a:p>
        </p:txBody>
      </p:sp>
      <p:sp>
        <p:nvSpPr>
          <p:cNvPr id="8" name="矩形: 圆角 7">
            <a:extLst>
              <a:ext uri="{FF2B5EF4-FFF2-40B4-BE49-F238E27FC236}">
                <a16:creationId xmlns:a16="http://schemas.microsoft.com/office/drawing/2014/main" id="{3FFE5DD8-2DA9-0962-B126-96135F6AD92A}"/>
              </a:ext>
            </a:extLst>
          </p:cNvPr>
          <p:cNvSpPr/>
          <p:nvPr/>
        </p:nvSpPr>
        <p:spPr>
          <a:xfrm>
            <a:off x="5690637" y="2687498"/>
            <a:ext cx="1290371" cy="3806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第</a:t>
            </a:r>
            <a:r>
              <a:rPr lang="en-US" altLang="zh-CN" dirty="0"/>
              <a:t>3</a:t>
            </a:r>
            <a:r>
              <a:rPr lang="zh-CN" altLang="en-US" dirty="0"/>
              <a:t>个假期</a:t>
            </a:r>
          </a:p>
        </p:txBody>
      </p:sp>
      <p:sp>
        <p:nvSpPr>
          <p:cNvPr id="9" name="矩形: 圆角 8">
            <a:extLst>
              <a:ext uri="{FF2B5EF4-FFF2-40B4-BE49-F238E27FC236}">
                <a16:creationId xmlns:a16="http://schemas.microsoft.com/office/drawing/2014/main" id="{4434EF35-900B-45EA-84DA-A08032909B08}"/>
              </a:ext>
            </a:extLst>
          </p:cNvPr>
          <p:cNvSpPr/>
          <p:nvPr/>
        </p:nvSpPr>
        <p:spPr>
          <a:xfrm>
            <a:off x="7591603" y="2687497"/>
            <a:ext cx="1290371" cy="3806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t>第</a:t>
            </a:r>
            <a:r>
              <a:rPr lang="en-US" altLang="zh-CN" dirty="0"/>
              <a:t>k</a:t>
            </a:r>
            <a:r>
              <a:rPr lang="zh-CN" altLang="en-US" dirty="0"/>
              <a:t>个假期</a:t>
            </a:r>
          </a:p>
        </p:txBody>
      </p:sp>
      <p:sp>
        <p:nvSpPr>
          <p:cNvPr id="10" name="文本框 9">
            <a:extLst>
              <a:ext uri="{FF2B5EF4-FFF2-40B4-BE49-F238E27FC236}">
                <a16:creationId xmlns:a16="http://schemas.microsoft.com/office/drawing/2014/main" id="{20E880E3-EA71-40E1-4AA5-A6F0E46BB21F}"/>
              </a:ext>
            </a:extLst>
          </p:cNvPr>
          <p:cNvSpPr txBox="1"/>
          <p:nvPr/>
        </p:nvSpPr>
        <p:spPr>
          <a:xfrm>
            <a:off x="7032069" y="2698779"/>
            <a:ext cx="508473" cy="369332"/>
          </a:xfrm>
          <a:prstGeom prst="rect">
            <a:avLst/>
          </a:prstGeom>
          <a:noFill/>
        </p:spPr>
        <p:txBody>
          <a:bodyPr wrap="none" rtlCol="0">
            <a:spAutoFit/>
          </a:bodyPr>
          <a:lstStyle/>
          <a:p>
            <a:r>
              <a:rPr lang="en-US" altLang="zh-CN" dirty="0"/>
              <a:t>……</a:t>
            </a:r>
            <a:endParaRPr lang="zh-CN" altLang="en-US" dirty="0"/>
          </a:p>
        </p:txBody>
      </p:sp>
      <p:sp>
        <p:nvSpPr>
          <p:cNvPr id="11" name="文本框 10">
            <a:extLst>
              <a:ext uri="{FF2B5EF4-FFF2-40B4-BE49-F238E27FC236}">
                <a16:creationId xmlns:a16="http://schemas.microsoft.com/office/drawing/2014/main" id="{E62B70FB-EAE9-FC7F-0FAF-1A7DA6E7BB1D}"/>
              </a:ext>
            </a:extLst>
          </p:cNvPr>
          <p:cNvSpPr txBox="1"/>
          <p:nvPr/>
        </p:nvSpPr>
        <p:spPr>
          <a:xfrm>
            <a:off x="4356943" y="3600580"/>
            <a:ext cx="1282633" cy="369332"/>
          </a:xfrm>
          <a:prstGeom prst="rect">
            <a:avLst/>
          </a:prstGeom>
          <a:noFill/>
        </p:spPr>
        <p:txBody>
          <a:bodyPr wrap="square" rtlCol="0">
            <a:spAutoFit/>
          </a:bodyPr>
          <a:lstStyle/>
          <a:p>
            <a:r>
              <a:rPr lang="zh-CN" altLang="en-US" dirty="0"/>
              <a:t>第</a:t>
            </a:r>
            <a:r>
              <a:rPr lang="en-US" altLang="zh-CN" dirty="0"/>
              <a:t>2</a:t>
            </a:r>
            <a:r>
              <a:rPr lang="zh-CN" altLang="en-US" dirty="0"/>
              <a:t>个假期</a:t>
            </a:r>
          </a:p>
        </p:txBody>
      </p:sp>
      <p:sp>
        <p:nvSpPr>
          <p:cNvPr id="12" name="矩形: 圆角 11">
            <a:extLst>
              <a:ext uri="{FF2B5EF4-FFF2-40B4-BE49-F238E27FC236}">
                <a16:creationId xmlns:a16="http://schemas.microsoft.com/office/drawing/2014/main" id="{B8ABA13F-B5E2-C90F-0A3C-0771E5E503D7}"/>
              </a:ext>
            </a:extLst>
          </p:cNvPr>
          <p:cNvSpPr/>
          <p:nvPr/>
        </p:nvSpPr>
        <p:spPr>
          <a:xfrm>
            <a:off x="3011645" y="4264658"/>
            <a:ext cx="798359" cy="3806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第</a:t>
            </a:r>
            <a:r>
              <a:rPr lang="en-US" altLang="zh-CN" dirty="0"/>
              <a:t>1</a:t>
            </a:r>
            <a:r>
              <a:rPr lang="zh-CN" altLang="en-US" dirty="0"/>
              <a:t>天</a:t>
            </a:r>
          </a:p>
        </p:txBody>
      </p:sp>
      <p:sp>
        <p:nvSpPr>
          <p:cNvPr id="13" name="矩形: 圆角 12">
            <a:extLst>
              <a:ext uri="{FF2B5EF4-FFF2-40B4-BE49-F238E27FC236}">
                <a16:creationId xmlns:a16="http://schemas.microsoft.com/office/drawing/2014/main" id="{E243406C-C815-0361-C7E3-C9400E00C44F}"/>
              </a:ext>
            </a:extLst>
          </p:cNvPr>
          <p:cNvSpPr/>
          <p:nvPr/>
        </p:nvSpPr>
        <p:spPr>
          <a:xfrm>
            <a:off x="3860289" y="4262342"/>
            <a:ext cx="798359" cy="3806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第</a:t>
            </a:r>
            <a:r>
              <a:rPr lang="en-US" altLang="zh-CN" dirty="0"/>
              <a:t>1</a:t>
            </a:r>
            <a:r>
              <a:rPr lang="zh-CN" altLang="en-US" dirty="0"/>
              <a:t>天</a:t>
            </a:r>
          </a:p>
        </p:txBody>
      </p:sp>
      <p:sp>
        <p:nvSpPr>
          <p:cNvPr id="14" name="矩形: 圆角 13">
            <a:extLst>
              <a:ext uri="{FF2B5EF4-FFF2-40B4-BE49-F238E27FC236}">
                <a16:creationId xmlns:a16="http://schemas.microsoft.com/office/drawing/2014/main" id="{A123785D-214B-12D7-EBE6-AADD7749CFE9}"/>
              </a:ext>
            </a:extLst>
          </p:cNvPr>
          <p:cNvSpPr/>
          <p:nvPr/>
        </p:nvSpPr>
        <p:spPr>
          <a:xfrm>
            <a:off x="4708935" y="4262342"/>
            <a:ext cx="798359" cy="3806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第</a:t>
            </a:r>
            <a:r>
              <a:rPr lang="en-US" altLang="zh-CN" dirty="0"/>
              <a:t>1</a:t>
            </a:r>
            <a:r>
              <a:rPr lang="zh-CN" altLang="en-US" dirty="0"/>
              <a:t>天</a:t>
            </a:r>
          </a:p>
        </p:txBody>
      </p:sp>
      <p:sp>
        <p:nvSpPr>
          <p:cNvPr id="15" name="矩形: 圆角 14">
            <a:extLst>
              <a:ext uri="{FF2B5EF4-FFF2-40B4-BE49-F238E27FC236}">
                <a16:creationId xmlns:a16="http://schemas.microsoft.com/office/drawing/2014/main" id="{8986F9D5-2597-734E-DF6C-D41B8F44E7A9}"/>
              </a:ext>
            </a:extLst>
          </p:cNvPr>
          <p:cNvSpPr/>
          <p:nvPr/>
        </p:nvSpPr>
        <p:spPr>
          <a:xfrm>
            <a:off x="6116117" y="4262341"/>
            <a:ext cx="933741" cy="3806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第</a:t>
            </a:r>
            <a:r>
              <a:rPr lang="en-US" altLang="zh-CN" dirty="0"/>
              <a:t>D</a:t>
            </a:r>
            <a:r>
              <a:rPr lang="en-US" altLang="zh-CN" sz="900" dirty="0"/>
              <a:t>2</a:t>
            </a:r>
            <a:r>
              <a:rPr lang="zh-CN" altLang="en-US" dirty="0"/>
              <a:t>天</a:t>
            </a:r>
          </a:p>
        </p:txBody>
      </p:sp>
      <p:sp>
        <p:nvSpPr>
          <p:cNvPr id="16" name="文本框 15">
            <a:extLst>
              <a:ext uri="{FF2B5EF4-FFF2-40B4-BE49-F238E27FC236}">
                <a16:creationId xmlns:a16="http://schemas.microsoft.com/office/drawing/2014/main" id="{7701AF79-463F-75EF-B399-441D47283009}"/>
              </a:ext>
            </a:extLst>
          </p:cNvPr>
          <p:cNvSpPr txBox="1"/>
          <p:nvPr/>
        </p:nvSpPr>
        <p:spPr>
          <a:xfrm>
            <a:off x="5557469" y="4312297"/>
            <a:ext cx="508473" cy="369332"/>
          </a:xfrm>
          <a:prstGeom prst="rect">
            <a:avLst/>
          </a:prstGeom>
          <a:noFill/>
        </p:spPr>
        <p:txBody>
          <a:bodyPr wrap="none" rtlCol="0">
            <a:spAutoFit/>
          </a:bodyPr>
          <a:lstStyle/>
          <a:p>
            <a:r>
              <a:rPr lang="en-US" altLang="zh-CN" dirty="0"/>
              <a:t>……</a:t>
            </a:r>
            <a:endParaRPr lang="zh-CN" altLang="en-US" dirty="0"/>
          </a:p>
        </p:txBody>
      </p:sp>
      <p:sp>
        <p:nvSpPr>
          <p:cNvPr id="17" name="左大括号 16">
            <a:extLst>
              <a:ext uri="{FF2B5EF4-FFF2-40B4-BE49-F238E27FC236}">
                <a16:creationId xmlns:a16="http://schemas.microsoft.com/office/drawing/2014/main" id="{E9BF4752-A4C5-0D3E-BB23-D43F6B3AB1D8}"/>
              </a:ext>
            </a:extLst>
          </p:cNvPr>
          <p:cNvSpPr/>
          <p:nvPr/>
        </p:nvSpPr>
        <p:spPr>
          <a:xfrm rot="5400000">
            <a:off x="4833484" y="2504380"/>
            <a:ext cx="329553" cy="3174873"/>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D666255F-B6F6-C3CE-0FEE-3F97ABF4CDCB}"/>
              </a:ext>
            </a:extLst>
          </p:cNvPr>
          <p:cNvSpPr txBox="1"/>
          <p:nvPr/>
        </p:nvSpPr>
        <p:spPr>
          <a:xfrm>
            <a:off x="5460870" y="1624565"/>
            <a:ext cx="1021157" cy="369332"/>
          </a:xfrm>
          <a:prstGeom prst="rect">
            <a:avLst/>
          </a:prstGeom>
          <a:noFill/>
        </p:spPr>
        <p:txBody>
          <a:bodyPr wrap="square" rtlCol="0">
            <a:spAutoFit/>
          </a:bodyPr>
          <a:lstStyle/>
          <a:p>
            <a:r>
              <a:rPr lang="en-US" altLang="zh-CN" dirty="0"/>
              <a:t>K</a:t>
            </a:r>
            <a:r>
              <a:rPr lang="zh-CN" altLang="en-US" dirty="0"/>
              <a:t>个假期</a:t>
            </a:r>
          </a:p>
        </p:txBody>
      </p:sp>
      <p:cxnSp>
        <p:nvCxnSpPr>
          <p:cNvPr id="19" name="直接箭头连接符 18">
            <a:extLst>
              <a:ext uri="{FF2B5EF4-FFF2-40B4-BE49-F238E27FC236}">
                <a16:creationId xmlns:a16="http://schemas.microsoft.com/office/drawing/2014/main" id="{EE88FAFC-2B30-B73B-95A2-D86614273A32}"/>
              </a:ext>
            </a:extLst>
          </p:cNvPr>
          <p:cNvCxnSpPr>
            <a:stCxn id="7" idx="2"/>
            <a:endCxn id="11" idx="0"/>
          </p:cNvCxnSpPr>
          <p:nvPr/>
        </p:nvCxnSpPr>
        <p:spPr>
          <a:xfrm>
            <a:off x="4994391" y="3072754"/>
            <a:ext cx="3869" cy="52782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67342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场景建模</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3" name="内容占位符 2">
            <a:extLst>
              <a:ext uri="{FF2B5EF4-FFF2-40B4-BE49-F238E27FC236}">
                <a16:creationId xmlns:a16="http://schemas.microsoft.com/office/drawing/2014/main" id="{7252F093-AD49-C393-3262-A5788EA171C7}"/>
              </a:ext>
            </a:extLst>
          </p:cNvPr>
          <p:cNvSpPr txBox="1">
            <a:spLocks/>
          </p:cNvSpPr>
          <p:nvPr/>
        </p:nvSpPr>
        <p:spPr>
          <a:xfrm>
            <a:off x="640080" y="2446923"/>
            <a:ext cx="10911840" cy="30528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2400" dirty="0">
                <a:latin typeface="微软雅黑 Light" panose="020B0502040204020203" pitchFamily="34" charset="-122"/>
                <a:ea typeface="微软雅黑 Light" panose="020B0502040204020203" pitchFamily="34" charset="-122"/>
              </a:rPr>
              <a:t>一个医院有</a:t>
            </a:r>
            <a:r>
              <a:rPr lang="en-US" altLang="zh-CN" sz="2400" dirty="0">
                <a:latin typeface="微软雅黑 Light" panose="020B0502040204020203" pitchFamily="34" charset="-122"/>
                <a:ea typeface="微软雅黑 Light" panose="020B0502040204020203" pitchFamily="34" charset="-122"/>
              </a:rPr>
              <a:t>2</a:t>
            </a:r>
            <a:r>
              <a:rPr lang="zh-CN" altLang="zh-CN" sz="2400" dirty="0">
                <a:latin typeface="微软雅黑 Light" panose="020B0502040204020203" pitchFamily="34" charset="-122"/>
                <a:ea typeface="微软雅黑 Light" panose="020B0502040204020203" pitchFamily="34" charset="-122"/>
              </a:rPr>
              <a:t>名医生，现有</a:t>
            </a:r>
            <a:r>
              <a:rPr lang="zh-CN" altLang="en-US" sz="2400" dirty="0">
                <a:latin typeface="微软雅黑 Light" panose="020B0502040204020203" pitchFamily="34" charset="-122"/>
                <a:ea typeface="微软雅黑 Light" panose="020B0502040204020203" pitchFamily="34" charset="-122"/>
              </a:rPr>
              <a:t>国庆节和劳动节两个</a:t>
            </a:r>
            <a:r>
              <a:rPr lang="zh-CN" altLang="zh-CN" sz="2400" dirty="0">
                <a:latin typeface="微软雅黑 Light" panose="020B0502040204020203" pitchFamily="34" charset="-122"/>
                <a:ea typeface="微软雅黑 Light" panose="020B0502040204020203" pitchFamily="34" charset="-122"/>
              </a:rPr>
              <a:t>假期需要安排医生值班</a:t>
            </a:r>
            <a:r>
              <a:rPr lang="zh-CN" altLang="en-US" sz="2400" dirty="0">
                <a:latin typeface="微软雅黑 Light" panose="020B0502040204020203" pitchFamily="34" charset="-122"/>
                <a:ea typeface="微软雅黑 Light" panose="020B0502040204020203" pitchFamily="34" charset="-122"/>
              </a:rPr>
              <a:t>，假设都为</a:t>
            </a:r>
            <a:r>
              <a:rPr lang="en-US" altLang="zh-CN" sz="2400" dirty="0">
                <a:latin typeface="微软雅黑 Light" panose="020B0502040204020203" pitchFamily="34" charset="-122"/>
                <a:ea typeface="微软雅黑 Light" panose="020B0502040204020203" pitchFamily="34" charset="-122"/>
              </a:rPr>
              <a:t>2</a:t>
            </a:r>
            <a:r>
              <a:rPr lang="zh-CN" altLang="en-US" sz="2400" dirty="0">
                <a:latin typeface="微软雅黑 Light" panose="020B0502040204020203" pitchFamily="34" charset="-122"/>
                <a:ea typeface="微软雅黑 Light" panose="020B0502040204020203" pitchFamily="34" charset="-122"/>
              </a:rPr>
              <a:t>天</a:t>
            </a:r>
            <a:r>
              <a:rPr lang="zh-CN" altLang="zh-CN" sz="2400" dirty="0">
                <a:latin typeface="微软雅黑 Light" panose="020B0502040204020203" pitchFamily="34" charset="-122"/>
                <a:ea typeface="微软雅黑 Light" panose="020B0502040204020203" pitchFamily="34" charset="-122"/>
              </a:rPr>
              <a:t>。</a:t>
            </a:r>
            <a:r>
              <a:rPr lang="en-US" altLang="zh-CN" sz="2400" dirty="0">
                <a:latin typeface="微软雅黑 Light" panose="020B0502040204020203" pitchFamily="34" charset="-122"/>
                <a:ea typeface="微软雅黑 Light" panose="020B0502040204020203" pitchFamily="34" charset="-122"/>
              </a:rPr>
              <a:t> </a:t>
            </a:r>
            <a:endParaRPr lang="zh-CN" altLang="zh-CN" sz="2400" dirty="0">
              <a:latin typeface="微软雅黑 Light" panose="020B0502040204020203" pitchFamily="34" charset="-122"/>
              <a:ea typeface="微软雅黑 Light" panose="020B0502040204020203" pitchFamily="34" charset="-122"/>
            </a:endParaRPr>
          </a:p>
          <a:p>
            <a:r>
              <a:rPr lang="en-US" altLang="zh-CN" sz="2400" dirty="0">
                <a:latin typeface="微软雅黑 Light" panose="020B0502040204020203" pitchFamily="34" charset="-122"/>
                <a:ea typeface="微软雅黑 Light" panose="020B0502040204020203" pitchFamily="34" charset="-122"/>
              </a:rPr>
              <a:t>A</a:t>
            </a:r>
            <a:r>
              <a:rPr lang="zh-CN" altLang="en-US" sz="2400" dirty="0">
                <a:latin typeface="微软雅黑 Light" panose="020B0502040204020203" pitchFamily="34" charset="-122"/>
                <a:ea typeface="微软雅黑 Light" panose="020B0502040204020203" pitchFamily="34" charset="-122"/>
              </a:rPr>
              <a:t>医生可以值班的假日为国庆假的第一天和第二天以及劳动节的第一天。</a:t>
            </a:r>
            <a:endParaRPr lang="en-US" altLang="zh-CN" sz="2400" dirty="0">
              <a:latin typeface="微软雅黑 Light" panose="020B0502040204020203" pitchFamily="34" charset="-122"/>
              <a:ea typeface="微软雅黑 Light" panose="020B0502040204020203" pitchFamily="34" charset="-122"/>
            </a:endParaRPr>
          </a:p>
          <a:p>
            <a:r>
              <a:rPr lang="en-US" altLang="zh-CN" sz="2400" dirty="0">
                <a:latin typeface="微软雅黑 Light" panose="020B0502040204020203" pitchFamily="34" charset="-122"/>
                <a:ea typeface="微软雅黑 Light" panose="020B0502040204020203" pitchFamily="34" charset="-122"/>
              </a:rPr>
              <a:t>B</a:t>
            </a:r>
            <a:r>
              <a:rPr lang="zh-CN" altLang="en-US" sz="2400" dirty="0">
                <a:latin typeface="微软雅黑 Light" panose="020B0502040204020203" pitchFamily="34" charset="-122"/>
                <a:ea typeface="微软雅黑 Light" panose="020B0502040204020203" pitchFamily="34" charset="-122"/>
              </a:rPr>
              <a:t>医生可以值班的假日为国庆假的第一天和劳动节的第二天。</a:t>
            </a:r>
            <a:endParaRPr lang="zh-CN" altLang="zh-CN" sz="2400" dirty="0">
              <a:latin typeface="微软雅黑 Light" panose="020B0502040204020203" pitchFamily="34" charset="-122"/>
              <a:ea typeface="微软雅黑 Light" panose="020B0502040204020203" pitchFamily="34" charset="-122"/>
            </a:endParaRPr>
          </a:p>
          <a:p>
            <a:r>
              <a:rPr lang="zh-CN" altLang="zh-CN" sz="2400" dirty="0">
                <a:latin typeface="微软雅黑 Light" panose="020B0502040204020203" pitchFamily="34" charset="-122"/>
                <a:ea typeface="微软雅黑 Light" panose="020B0502040204020203" pitchFamily="34" charset="-122"/>
              </a:rPr>
              <a:t>设计一个排班的方案使得每个假日都有一个医生值班并且满足下面两个条件：</a:t>
            </a:r>
          </a:p>
          <a:p>
            <a:pPr marL="201168" lvl="1" indent="0">
              <a:buFont typeface="Arial" panose="020B0604020202020204" pitchFamily="34" charset="0"/>
              <a:buNone/>
            </a:pPr>
            <a:r>
              <a:rPr lang="en-US" altLang="zh-CN" sz="2000" dirty="0">
                <a:latin typeface="微软雅黑 Light" panose="020B0502040204020203" pitchFamily="34" charset="-122"/>
                <a:ea typeface="微软雅黑 Light" panose="020B0502040204020203" pitchFamily="34" charset="-122"/>
              </a:rPr>
              <a:t>1. </a:t>
            </a:r>
            <a:r>
              <a:rPr lang="zh-CN" altLang="zh-CN" sz="2000" dirty="0">
                <a:latin typeface="微软雅黑 Light" panose="020B0502040204020203" pitchFamily="34" charset="-122"/>
                <a:ea typeface="微软雅黑 Light" panose="020B0502040204020203" pitchFamily="34" charset="-122"/>
              </a:rPr>
              <a:t>每个医生最多只能值班</a:t>
            </a:r>
            <a:r>
              <a:rPr lang="en-US" altLang="zh-CN" sz="2000" dirty="0">
                <a:latin typeface="微软雅黑 Light" panose="020B0502040204020203" pitchFamily="34" charset="-122"/>
                <a:ea typeface="微软雅黑 Light" panose="020B0502040204020203" pitchFamily="34" charset="-122"/>
              </a:rPr>
              <a:t>2</a:t>
            </a:r>
            <a:r>
              <a:rPr lang="zh-CN" altLang="zh-CN" sz="2000" dirty="0">
                <a:latin typeface="微软雅黑 Light" panose="020B0502040204020203" pitchFamily="34" charset="-122"/>
                <a:ea typeface="微软雅黑 Light" panose="020B0502040204020203" pitchFamily="34" charset="-122"/>
              </a:rPr>
              <a:t>个假日；</a:t>
            </a:r>
          </a:p>
          <a:p>
            <a:pPr marL="201168" lvl="1" indent="0">
              <a:buFont typeface="Arial" panose="020B0604020202020204" pitchFamily="34" charset="0"/>
              <a:buNone/>
            </a:pPr>
            <a:r>
              <a:rPr lang="en-US" altLang="zh-CN" sz="2000" dirty="0">
                <a:latin typeface="微软雅黑 Light" panose="020B0502040204020203" pitchFamily="34" charset="-122"/>
                <a:ea typeface="微软雅黑 Light" panose="020B0502040204020203" pitchFamily="34" charset="-122"/>
              </a:rPr>
              <a:t>2. </a:t>
            </a:r>
            <a:r>
              <a:rPr lang="zh-CN" altLang="zh-CN" sz="2000" dirty="0">
                <a:latin typeface="微软雅黑 Light" panose="020B0502040204020203" pitchFamily="34" charset="-122"/>
                <a:ea typeface="微软雅黑 Light" panose="020B0502040204020203" pitchFamily="34" charset="-122"/>
              </a:rPr>
              <a:t>每个医生在一个假期中只能值班</a:t>
            </a:r>
            <a:r>
              <a:rPr lang="en-US" altLang="zh-CN" sz="2000" dirty="0">
                <a:latin typeface="微软雅黑 Light" panose="020B0502040204020203" pitchFamily="34" charset="-122"/>
                <a:ea typeface="微软雅黑 Light" panose="020B0502040204020203" pitchFamily="34" charset="-122"/>
              </a:rPr>
              <a:t>1</a:t>
            </a:r>
            <a:r>
              <a:rPr lang="zh-CN" altLang="zh-CN" sz="2000" dirty="0">
                <a:latin typeface="微软雅黑 Light" panose="020B0502040204020203" pitchFamily="34" charset="-122"/>
                <a:ea typeface="微软雅黑 Light" panose="020B0502040204020203" pitchFamily="34" charset="-122"/>
              </a:rPr>
              <a:t>个假日。</a:t>
            </a:r>
            <a:endParaRPr lang="zh-CN" altLang="en-US" sz="20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0920553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场景建模</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sp>
        <p:nvSpPr>
          <p:cNvPr id="2" name="椭圆 1">
            <a:extLst>
              <a:ext uri="{FF2B5EF4-FFF2-40B4-BE49-F238E27FC236}">
                <a16:creationId xmlns:a16="http://schemas.microsoft.com/office/drawing/2014/main" id="{FD7AB8DD-8ECF-26B8-17E1-F685A08CB335}"/>
              </a:ext>
            </a:extLst>
          </p:cNvPr>
          <p:cNvSpPr/>
          <p:nvPr/>
        </p:nvSpPr>
        <p:spPr>
          <a:xfrm>
            <a:off x="1155123" y="3590063"/>
            <a:ext cx="737754" cy="73775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S</a:t>
            </a:r>
            <a:endParaRPr lang="zh-CN" altLang="en-US" sz="32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63BB2142-FBB5-B82A-508E-9F91603AB198}"/>
              </a:ext>
            </a:extLst>
          </p:cNvPr>
          <p:cNvSpPr/>
          <p:nvPr/>
        </p:nvSpPr>
        <p:spPr>
          <a:xfrm>
            <a:off x="10299123" y="3590063"/>
            <a:ext cx="737754" cy="73775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rPr>
              <a:t>T</a:t>
            </a:r>
            <a:endParaRPr lang="zh-CN" altLang="en-US" sz="3200" dirty="0">
              <a:latin typeface="微软雅黑" panose="020B0503020204020204" pitchFamily="34" charset="-122"/>
              <a:ea typeface="微软雅黑" panose="020B0503020204020204" pitchFamily="34" charset="-122"/>
            </a:endParaRPr>
          </a:p>
        </p:txBody>
      </p:sp>
      <p:sp>
        <p:nvSpPr>
          <p:cNvPr id="4" name="椭圆 3">
            <a:extLst>
              <a:ext uri="{FF2B5EF4-FFF2-40B4-BE49-F238E27FC236}">
                <a16:creationId xmlns:a16="http://schemas.microsoft.com/office/drawing/2014/main" id="{273895FC-E4FE-B0CB-74EE-E49EDFB9EAF3}"/>
              </a:ext>
            </a:extLst>
          </p:cNvPr>
          <p:cNvSpPr/>
          <p:nvPr/>
        </p:nvSpPr>
        <p:spPr>
          <a:xfrm>
            <a:off x="2982185" y="2763985"/>
            <a:ext cx="1246909" cy="66501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000" dirty="0">
                <a:latin typeface="微软雅黑 Light" panose="020B0502040204020203" pitchFamily="34" charset="-122"/>
                <a:ea typeface="微软雅黑 Light" panose="020B0502040204020203" pitchFamily="34" charset="-122"/>
              </a:rPr>
              <a:t>A</a:t>
            </a:r>
            <a:r>
              <a:rPr lang="zh-CN" altLang="en-US" sz="2000" dirty="0">
                <a:latin typeface="微软雅黑 Light" panose="020B0502040204020203" pitchFamily="34" charset="-122"/>
                <a:ea typeface="微软雅黑 Light" panose="020B0502040204020203" pitchFamily="34" charset="-122"/>
              </a:rPr>
              <a:t>医生</a:t>
            </a:r>
          </a:p>
        </p:txBody>
      </p:sp>
      <p:sp>
        <p:nvSpPr>
          <p:cNvPr id="5" name="椭圆 4">
            <a:extLst>
              <a:ext uri="{FF2B5EF4-FFF2-40B4-BE49-F238E27FC236}">
                <a16:creationId xmlns:a16="http://schemas.microsoft.com/office/drawing/2014/main" id="{581823DF-B71D-8703-9961-1D910B86E6EE}"/>
              </a:ext>
            </a:extLst>
          </p:cNvPr>
          <p:cNvSpPr/>
          <p:nvPr/>
        </p:nvSpPr>
        <p:spPr>
          <a:xfrm>
            <a:off x="2982184" y="4401358"/>
            <a:ext cx="1246909" cy="66501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2000" dirty="0">
                <a:latin typeface="微软雅黑 Light" panose="020B0502040204020203" pitchFamily="34" charset="-122"/>
                <a:ea typeface="微软雅黑 Light" panose="020B0502040204020203" pitchFamily="34" charset="-122"/>
              </a:rPr>
              <a:t>B</a:t>
            </a:r>
            <a:r>
              <a:rPr lang="zh-CN" altLang="en-US" sz="2000" dirty="0">
                <a:latin typeface="微软雅黑 Light" panose="020B0502040204020203" pitchFamily="34" charset="-122"/>
                <a:ea typeface="微软雅黑 Light" panose="020B0502040204020203" pitchFamily="34" charset="-122"/>
              </a:rPr>
              <a:t>医生</a:t>
            </a:r>
          </a:p>
        </p:txBody>
      </p:sp>
      <p:sp>
        <p:nvSpPr>
          <p:cNvPr id="6" name="矩形: 圆角 5">
            <a:extLst>
              <a:ext uri="{FF2B5EF4-FFF2-40B4-BE49-F238E27FC236}">
                <a16:creationId xmlns:a16="http://schemas.microsoft.com/office/drawing/2014/main" id="{1556BE50-9D42-7ACF-783E-BE7A8F09D354}"/>
              </a:ext>
            </a:extLst>
          </p:cNvPr>
          <p:cNvSpPr/>
          <p:nvPr/>
        </p:nvSpPr>
        <p:spPr>
          <a:xfrm>
            <a:off x="5361703" y="2223657"/>
            <a:ext cx="1246909" cy="54032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的国庆</a:t>
            </a:r>
          </a:p>
        </p:txBody>
      </p:sp>
      <p:sp>
        <p:nvSpPr>
          <p:cNvPr id="9" name="矩形: 圆角 8">
            <a:extLst>
              <a:ext uri="{FF2B5EF4-FFF2-40B4-BE49-F238E27FC236}">
                <a16:creationId xmlns:a16="http://schemas.microsoft.com/office/drawing/2014/main" id="{C2BE5268-8CD7-D877-B80A-43C09E53FBE9}"/>
              </a:ext>
            </a:extLst>
          </p:cNvPr>
          <p:cNvSpPr/>
          <p:nvPr/>
        </p:nvSpPr>
        <p:spPr>
          <a:xfrm>
            <a:off x="5361703" y="3096494"/>
            <a:ext cx="1246909" cy="54032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的国庆</a:t>
            </a:r>
          </a:p>
        </p:txBody>
      </p:sp>
      <p:sp>
        <p:nvSpPr>
          <p:cNvPr id="10" name="矩形: 圆角 9">
            <a:extLst>
              <a:ext uri="{FF2B5EF4-FFF2-40B4-BE49-F238E27FC236}">
                <a16:creationId xmlns:a16="http://schemas.microsoft.com/office/drawing/2014/main" id="{406133B1-41BD-C0C7-5C29-A90C398A7545}"/>
              </a:ext>
            </a:extLst>
          </p:cNvPr>
          <p:cNvSpPr/>
          <p:nvPr/>
        </p:nvSpPr>
        <p:spPr>
          <a:xfrm>
            <a:off x="5361703" y="4131194"/>
            <a:ext cx="1246909" cy="54032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的劳动</a:t>
            </a:r>
          </a:p>
        </p:txBody>
      </p:sp>
      <p:sp>
        <p:nvSpPr>
          <p:cNvPr id="11" name="矩形: 圆角 10">
            <a:extLst>
              <a:ext uri="{FF2B5EF4-FFF2-40B4-BE49-F238E27FC236}">
                <a16:creationId xmlns:a16="http://schemas.microsoft.com/office/drawing/2014/main" id="{F19FA1F7-1718-ECE8-FC1F-079941FECE9A}"/>
              </a:ext>
            </a:extLst>
          </p:cNvPr>
          <p:cNvSpPr/>
          <p:nvPr/>
        </p:nvSpPr>
        <p:spPr>
          <a:xfrm>
            <a:off x="5361703" y="5066377"/>
            <a:ext cx="1246909" cy="54032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的劳动</a:t>
            </a:r>
          </a:p>
        </p:txBody>
      </p:sp>
      <p:sp>
        <p:nvSpPr>
          <p:cNvPr id="12" name="矩形: 圆角 11">
            <a:extLst>
              <a:ext uri="{FF2B5EF4-FFF2-40B4-BE49-F238E27FC236}">
                <a16:creationId xmlns:a16="http://schemas.microsoft.com/office/drawing/2014/main" id="{ECF67226-87CE-1CAF-1A1B-1CB9D914635B}"/>
              </a:ext>
            </a:extLst>
          </p:cNvPr>
          <p:cNvSpPr/>
          <p:nvPr/>
        </p:nvSpPr>
        <p:spPr>
          <a:xfrm>
            <a:off x="7776002" y="2223657"/>
            <a:ext cx="1399169" cy="540328"/>
          </a:xfrm>
          <a:prstGeom prst="round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国庆一天</a:t>
            </a:r>
          </a:p>
        </p:txBody>
      </p:sp>
      <p:sp>
        <p:nvSpPr>
          <p:cNvPr id="13" name="矩形: 圆角 12">
            <a:extLst>
              <a:ext uri="{FF2B5EF4-FFF2-40B4-BE49-F238E27FC236}">
                <a16:creationId xmlns:a16="http://schemas.microsoft.com/office/drawing/2014/main" id="{0EFD6F45-1AC6-E0B8-E063-6E2391D7487C}"/>
              </a:ext>
            </a:extLst>
          </p:cNvPr>
          <p:cNvSpPr/>
          <p:nvPr/>
        </p:nvSpPr>
        <p:spPr>
          <a:xfrm>
            <a:off x="7776002" y="3158840"/>
            <a:ext cx="1399169" cy="540328"/>
          </a:xfrm>
          <a:prstGeom prst="round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国庆二天</a:t>
            </a:r>
          </a:p>
        </p:txBody>
      </p:sp>
      <p:sp>
        <p:nvSpPr>
          <p:cNvPr id="14" name="矩形: 圆角 13">
            <a:extLst>
              <a:ext uri="{FF2B5EF4-FFF2-40B4-BE49-F238E27FC236}">
                <a16:creationId xmlns:a16="http://schemas.microsoft.com/office/drawing/2014/main" id="{154F084C-2133-A919-9AE2-9598EC9B8573}"/>
              </a:ext>
            </a:extLst>
          </p:cNvPr>
          <p:cNvSpPr/>
          <p:nvPr/>
        </p:nvSpPr>
        <p:spPr>
          <a:xfrm>
            <a:off x="7776001" y="4131194"/>
            <a:ext cx="1399169" cy="540328"/>
          </a:xfrm>
          <a:prstGeom prst="round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劳动一天</a:t>
            </a:r>
          </a:p>
        </p:txBody>
      </p:sp>
      <p:sp>
        <p:nvSpPr>
          <p:cNvPr id="15" name="矩形: 圆角 14">
            <a:extLst>
              <a:ext uri="{FF2B5EF4-FFF2-40B4-BE49-F238E27FC236}">
                <a16:creationId xmlns:a16="http://schemas.microsoft.com/office/drawing/2014/main" id="{E761204F-B6BF-A253-F29A-1245B4AAEE33}"/>
              </a:ext>
            </a:extLst>
          </p:cNvPr>
          <p:cNvSpPr/>
          <p:nvPr/>
        </p:nvSpPr>
        <p:spPr>
          <a:xfrm>
            <a:off x="7776001" y="5066377"/>
            <a:ext cx="1399169" cy="540328"/>
          </a:xfrm>
          <a:prstGeom prst="roundRect">
            <a:avLst/>
          </a:prstGeom>
          <a:solidFill>
            <a:srgbClr val="FFC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劳动二天</a:t>
            </a:r>
          </a:p>
        </p:txBody>
      </p:sp>
      <p:cxnSp>
        <p:nvCxnSpPr>
          <p:cNvPr id="17" name="直接箭头连接符 16">
            <a:extLst>
              <a:ext uri="{FF2B5EF4-FFF2-40B4-BE49-F238E27FC236}">
                <a16:creationId xmlns:a16="http://schemas.microsoft.com/office/drawing/2014/main" id="{3E81B74B-0180-3F95-5508-BFCDDAC7F172}"/>
              </a:ext>
            </a:extLst>
          </p:cNvPr>
          <p:cNvCxnSpPr>
            <a:stCxn id="2" idx="7"/>
            <a:endCxn id="4" idx="2"/>
          </p:cNvCxnSpPr>
          <p:nvPr/>
        </p:nvCxnSpPr>
        <p:spPr>
          <a:xfrm flipV="1">
            <a:off x="1784835" y="3096495"/>
            <a:ext cx="1197350" cy="60161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F347C28-1914-0A24-842D-1BC600AF65AA}"/>
              </a:ext>
            </a:extLst>
          </p:cNvPr>
          <p:cNvCxnSpPr>
            <a:stCxn id="2" idx="5"/>
            <a:endCxn id="5" idx="2"/>
          </p:cNvCxnSpPr>
          <p:nvPr/>
        </p:nvCxnSpPr>
        <p:spPr>
          <a:xfrm>
            <a:off x="1784835" y="4219775"/>
            <a:ext cx="1197349" cy="51409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D37E7C4F-AFFF-9B7F-CC2A-265013618268}"/>
              </a:ext>
            </a:extLst>
          </p:cNvPr>
          <p:cNvCxnSpPr>
            <a:stCxn id="4" idx="7"/>
            <a:endCxn id="6" idx="1"/>
          </p:cNvCxnSpPr>
          <p:nvPr/>
        </p:nvCxnSpPr>
        <p:spPr>
          <a:xfrm flipV="1">
            <a:off x="4046488" y="2493821"/>
            <a:ext cx="1315215" cy="36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3745C23-3A8F-CAA6-AF18-28142306BD2D}"/>
              </a:ext>
            </a:extLst>
          </p:cNvPr>
          <p:cNvCxnSpPr>
            <a:stCxn id="4" idx="5"/>
            <a:endCxn id="10" idx="1"/>
          </p:cNvCxnSpPr>
          <p:nvPr/>
        </p:nvCxnSpPr>
        <p:spPr>
          <a:xfrm>
            <a:off x="4046488" y="3331614"/>
            <a:ext cx="1315215" cy="1069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2C24498-6D38-0A1F-1175-0F47D0D708A5}"/>
              </a:ext>
            </a:extLst>
          </p:cNvPr>
          <p:cNvCxnSpPr>
            <a:stCxn id="5" idx="7"/>
            <a:endCxn id="9" idx="1"/>
          </p:cNvCxnSpPr>
          <p:nvPr/>
        </p:nvCxnSpPr>
        <p:spPr>
          <a:xfrm flipV="1">
            <a:off x="4046487" y="3366658"/>
            <a:ext cx="1315216" cy="1132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08BF96E4-2642-6063-A5F7-92B35D6E2701}"/>
              </a:ext>
            </a:extLst>
          </p:cNvPr>
          <p:cNvCxnSpPr>
            <a:stCxn id="5" idx="5"/>
            <a:endCxn id="11" idx="1"/>
          </p:cNvCxnSpPr>
          <p:nvPr/>
        </p:nvCxnSpPr>
        <p:spPr>
          <a:xfrm>
            <a:off x="4046487" y="4968987"/>
            <a:ext cx="1315216" cy="36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29993B8-0929-15F9-AE1B-BE13984F4F64}"/>
              </a:ext>
            </a:extLst>
          </p:cNvPr>
          <p:cNvCxnSpPr>
            <a:stCxn id="6" idx="3"/>
            <a:endCxn id="12" idx="1"/>
          </p:cNvCxnSpPr>
          <p:nvPr/>
        </p:nvCxnSpPr>
        <p:spPr>
          <a:xfrm>
            <a:off x="6608612" y="2493821"/>
            <a:ext cx="11673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2A0FA98-303B-D468-E4BD-4A40B67AE46D}"/>
              </a:ext>
            </a:extLst>
          </p:cNvPr>
          <p:cNvCxnSpPr>
            <a:stCxn id="6" idx="3"/>
            <a:endCxn id="13" idx="1"/>
          </p:cNvCxnSpPr>
          <p:nvPr/>
        </p:nvCxnSpPr>
        <p:spPr>
          <a:xfrm>
            <a:off x="6608612" y="2493821"/>
            <a:ext cx="1167390" cy="93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FFEBE16A-77ED-E414-CD15-58433FD04BD8}"/>
              </a:ext>
            </a:extLst>
          </p:cNvPr>
          <p:cNvCxnSpPr>
            <a:stCxn id="9" idx="3"/>
            <a:endCxn id="12" idx="1"/>
          </p:cNvCxnSpPr>
          <p:nvPr/>
        </p:nvCxnSpPr>
        <p:spPr>
          <a:xfrm flipV="1">
            <a:off x="6608612" y="2493821"/>
            <a:ext cx="1167390" cy="872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68BBBCDC-4763-EFCD-E7C2-0823FB639B99}"/>
              </a:ext>
            </a:extLst>
          </p:cNvPr>
          <p:cNvCxnSpPr>
            <a:stCxn id="10" idx="3"/>
            <a:endCxn id="14" idx="1"/>
          </p:cNvCxnSpPr>
          <p:nvPr/>
        </p:nvCxnSpPr>
        <p:spPr>
          <a:xfrm>
            <a:off x="6608612" y="4401358"/>
            <a:ext cx="1167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B5029467-FA9E-3CE7-8949-70CBB0C8633B}"/>
              </a:ext>
            </a:extLst>
          </p:cNvPr>
          <p:cNvCxnSpPr>
            <a:stCxn id="11" idx="3"/>
          </p:cNvCxnSpPr>
          <p:nvPr/>
        </p:nvCxnSpPr>
        <p:spPr>
          <a:xfrm>
            <a:off x="6608612" y="5336541"/>
            <a:ext cx="11673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C57BE168-B451-B396-51F8-A182C4A0A65B}"/>
              </a:ext>
            </a:extLst>
          </p:cNvPr>
          <p:cNvCxnSpPr>
            <a:stCxn id="12" idx="3"/>
            <a:endCxn id="3" idx="1"/>
          </p:cNvCxnSpPr>
          <p:nvPr/>
        </p:nvCxnSpPr>
        <p:spPr>
          <a:xfrm>
            <a:off x="9175171" y="2493821"/>
            <a:ext cx="1231994" cy="1204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06BD464-A6DB-3048-A72F-5A19853818F3}"/>
              </a:ext>
            </a:extLst>
          </p:cNvPr>
          <p:cNvCxnSpPr>
            <a:stCxn id="13" idx="3"/>
            <a:endCxn id="3" idx="2"/>
          </p:cNvCxnSpPr>
          <p:nvPr/>
        </p:nvCxnSpPr>
        <p:spPr>
          <a:xfrm>
            <a:off x="9175171" y="3429004"/>
            <a:ext cx="1123952" cy="52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14968831-EBAA-C567-787F-2B4B2AD59D16}"/>
              </a:ext>
            </a:extLst>
          </p:cNvPr>
          <p:cNvCxnSpPr>
            <a:stCxn id="14" idx="3"/>
            <a:endCxn id="3" idx="2"/>
          </p:cNvCxnSpPr>
          <p:nvPr/>
        </p:nvCxnSpPr>
        <p:spPr>
          <a:xfrm flipV="1">
            <a:off x="9175170" y="3958940"/>
            <a:ext cx="1123953" cy="442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970B2637-5EAF-A129-5A4C-CD43910CC7A0}"/>
              </a:ext>
            </a:extLst>
          </p:cNvPr>
          <p:cNvCxnSpPr>
            <a:stCxn id="15" idx="3"/>
            <a:endCxn id="3" idx="3"/>
          </p:cNvCxnSpPr>
          <p:nvPr/>
        </p:nvCxnSpPr>
        <p:spPr>
          <a:xfrm flipV="1">
            <a:off x="9175170" y="4219775"/>
            <a:ext cx="1231995" cy="1116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E5473B8D-8B41-949D-2212-3AD049A3F419}"/>
              </a:ext>
            </a:extLst>
          </p:cNvPr>
          <p:cNvSpPr txBox="1"/>
          <p:nvPr/>
        </p:nvSpPr>
        <p:spPr>
          <a:xfrm>
            <a:off x="2215587" y="3198167"/>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2</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02747D5F-47CF-B63D-C94D-EF6B1801D6C8}"/>
              </a:ext>
            </a:extLst>
          </p:cNvPr>
          <p:cNvSpPr txBox="1"/>
          <p:nvPr/>
        </p:nvSpPr>
        <p:spPr>
          <a:xfrm>
            <a:off x="2200607" y="4207625"/>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2</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1F252BCB-126C-0526-A9D2-E4E322D9144E}"/>
              </a:ext>
            </a:extLst>
          </p:cNvPr>
          <p:cNvSpPr txBox="1"/>
          <p:nvPr/>
        </p:nvSpPr>
        <p:spPr>
          <a:xfrm>
            <a:off x="4524554" y="2446765"/>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F5DE655D-B003-2C4E-16AB-3B0E73FEAB53}"/>
              </a:ext>
            </a:extLst>
          </p:cNvPr>
          <p:cNvSpPr txBox="1"/>
          <p:nvPr/>
        </p:nvSpPr>
        <p:spPr>
          <a:xfrm>
            <a:off x="4524554" y="4874876"/>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80ACEE4B-EF71-8C1E-544D-9507DDE794C8}"/>
              </a:ext>
            </a:extLst>
          </p:cNvPr>
          <p:cNvSpPr txBox="1"/>
          <p:nvPr/>
        </p:nvSpPr>
        <p:spPr>
          <a:xfrm>
            <a:off x="4832972" y="3397300"/>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7C95127D-36B6-FE79-2576-99EF9F36ADF5}"/>
              </a:ext>
            </a:extLst>
          </p:cNvPr>
          <p:cNvSpPr txBox="1"/>
          <p:nvPr/>
        </p:nvSpPr>
        <p:spPr>
          <a:xfrm>
            <a:off x="4832972" y="3843943"/>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298102C2-A8F0-9D64-67FD-46E20EA9328D}"/>
              </a:ext>
            </a:extLst>
          </p:cNvPr>
          <p:cNvSpPr txBox="1"/>
          <p:nvPr/>
        </p:nvSpPr>
        <p:spPr>
          <a:xfrm>
            <a:off x="7038836" y="2302320"/>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D285CAF9-33B8-EFC8-B500-93AF95628489}"/>
              </a:ext>
            </a:extLst>
          </p:cNvPr>
          <p:cNvSpPr txBox="1"/>
          <p:nvPr/>
        </p:nvSpPr>
        <p:spPr>
          <a:xfrm>
            <a:off x="7006533" y="4133353"/>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2C855DFF-BF6E-E33C-B0A8-756FB72117E9}"/>
              </a:ext>
            </a:extLst>
          </p:cNvPr>
          <p:cNvSpPr txBox="1"/>
          <p:nvPr/>
        </p:nvSpPr>
        <p:spPr>
          <a:xfrm>
            <a:off x="7003662" y="5082773"/>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B250D3F8-1EBF-CCC5-E6A8-4888ABE41238}"/>
              </a:ext>
            </a:extLst>
          </p:cNvPr>
          <p:cNvSpPr txBox="1"/>
          <p:nvPr/>
        </p:nvSpPr>
        <p:spPr>
          <a:xfrm>
            <a:off x="7304659" y="2944403"/>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8" name="文本框 57">
            <a:extLst>
              <a:ext uri="{FF2B5EF4-FFF2-40B4-BE49-F238E27FC236}">
                <a16:creationId xmlns:a16="http://schemas.microsoft.com/office/drawing/2014/main" id="{1E22682B-CFE9-799D-556A-DE9B47E9CC46}"/>
              </a:ext>
            </a:extLst>
          </p:cNvPr>
          <p:cNvSpPr txBox="1"/>
          <p:nvPr/>
        </p:nvSpPr>
        <p:spPr>
          <a:xfrm>
            <a:off x="6714149" y="2922409"/>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401B01DE-D3A3-B2D7-3329-687D2580C455}"/>
              </a:ext>
            </a:extLst>
          </p:cNvPr>
          <p:cNvSpPr txBox="1"/>
          <p:nvPr/>
        </p:nvSpPr>
        <p:spPr>
          <a:xfrm>
            <a:off x="9554244" y="2763985"/>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72835B95-640B-7566-87C5-5B029A29C05B}"/>
              </a:ext>
            </a:extLst>
          </p:cNvPr>
          <p:cNvSpPr txBox="1"/>
          <p:nvPr/>
        </p:nvSpPr>
        <p:spPr>
          <a:xfrm>
            <a:off x="9551374" y="3400953"/>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CF44695A-1C43-096E-02CD-ACEC49B8BD47}"/>
              </a:ext>
            </a:extLst>
          </p:cNvPr>
          <p:cNvSpPr txBox="1"/>
          <p:nvPr/>
        </p:nvSpPr>
        <p:spPr>
          <a:xfrm>
            <a:off x="9542173" y="3965873"/>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62" name="文本框 61">
            <a:extLst>
              <a:ext uri="{FF2B5EF4-FFF2-40B4-BE49-F238E27FC236}">
                <a16:creationId xmlns:a16="http://schemas.microsoft.com/office/drawing/2014/main" id="{31D0D819-5D16-D3CB-26F8-C90BF0306296}"/>
              </a:ext>
            </a:extLst>
          </p:cNvPr>
          <p:cNvSpPr txBox="1"/>
          <p:nvPr/>
        </p:nvSpPr>
        <p:spPr>
          <a:xfrm>
            <a:off x="9542173" y="4673661"/>
            <a:ext cx="36580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1</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AE4580C-C261-66A7-17F5-B06F933A661B}"/>
              </a:ext>
            </a:extLst>
          </p:cNvPr>
          <p:cNvSpPr txBox="1"/>
          <p:nvPr/>
        </p:nvSpPr>
        <p:spPr>
          <a:xfrm>
            <a:off x="2158063" y="1130659"/>
            <a:ext cx="7923964" cy="923330"/>
          </a:xfrm>
          <a:prstGeom prst="rect">
            <a:avLst/>
          </a:prstGeom>
          <a:noFill/>
        </p:spPr>
        <p:txBody>
          <a:bodyPr wrap="none" rtlCol="0">
            <a:spAutoFit/>
          </a:bodyPr>
          <a:lstStyle/>
          <a:p>
            <a:r>
              <a:rPr lang="zh-CN" altLang="en-US" dirty="0"/>
              <a:t>创建一个超级源点：源点到每个医生的流量都是</a:t>
            </a:r>
            <a:r>
              <a:rPr lang="en-US" altLang="zh-CN" dirty="0"/>
              <a:t>2</a:t>
            </a:r>
            <a:r>
              <a:rPr lang="zh-CN" altLang="en-US" dirty="0"/>
              <a:t>，即每个医生至多值班</a:t>
            </a:r>
            <a:r>
              <a:rPr lang="en-US" altLang="zh-CN" dirty="0"/>
              <a:t>2</a:t>
            </a:r>
            <a:r>
              <a:rPr lang="zh-CN" altLang="en-US" dirty="0"/>
              <a:t>天</a:t>
            </a:r>
            <a:endParaRPr lang="en-US" altLang="zh-CN" dirty="0"/>
          </a:p>
          <a:p>
            <a:r>
              <a:rPr lang="zh-CN" altLang="en-US" dirty="0"/>
              <a:t>创建一个超级汇点：每个假日到汇点的流量都是</a:t>
            </a:r>
            <a:r>
              <a:rPr lang="en-US" altLang="zh-CN" dirty="0"/>
              <a:t>1</a:t>
            </a:r>
            <a:r>
              <a:rPr lang="zh-CN" altLang="en-US" dirty="0"/>
              <a:t>，即每个假日都有医生值班</a:t>
            </a:r>
            <a:endParaRPr lang="en-US" altLang="zh-CN" dirty="0"/>
          </a:p>
          <a:p>
            <a:r>
              <a:rPr lang="zh-CN" altLang="en-US" dirty="0"/>
              <a:t>创建中间节点：限制最大流量为</a:t>
            </a:r>
            <a:r>
              <a:rPr lang="en-US" altLang="zh-CN" dirty="0"/>
              <a:t>1</a:t>
            </a:r>
            <a:r>
              <a:rPr lang="zh-CN" altLang="en-US" dirty="0"/>
              <a:t>，即一个医生一个假期中至多值班一天</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919537" y="188641"/>
            <a:ext cx="2031325" cy="646331"/>
          </a:xfrm>
          <a:prstGeom prst="rect">
            <a:avLst/>
          </a:prstGeom>
        </p:spPr>
        <p:txBody>
          <a:bodyPr wrap="none">
            <a:spAutoFit/>
          </a:bodyPr>
          <a:lstStyle/>
          <a:p>
            <a:r>
              <a:rPr lang="zh-CN" altLang="en-US"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场景建模</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5" name="图片 4">
            <a:extLst>
              <a:ext uri="{FF2B5EF4-FFF2-40B4-BE49-F238E27FC236}">
                <a16:creationId xmlns:a16="http://schemas.microsoft.com/office/drawing/2014/main" id="{A00701D2-13C1-DB5D-7C42-A8DC43A9DA72}"/>
              </a:ext>
            </a:extLst>
          </p:cNvPr>
          <p:cNvPicPr>
            <a:picLocks noChangeAspect="1"/>
          </p:cNvPicPr>
          <p:nvPr/>
        </p:nvPicPr>
        <p:blipFill>
          <a:blip r:embed="rId5"/>
          <a:stretch>
            <a:fillRect/>
          </a:stretch>
        </p:blipFill>
        <p:spPr>
          <a:xfrm>
            <a:off x="3926205" y="4257629"/>
            <a:ext cx="4339590" cy="2411730"/>
          </a:xfrm>
          <a:prstGeom prst="rect">
            <a:avLst/>
          </a:prstGeom>
        </p:spPr>
      </p:pic>
      <p:pic>
        <p:nvPicPr>
          <p:cNvPr id="4" name="图片 3">
            <a:extLst>
              <a:ext uri="{FF2B5EF4-FFF2-40B4-BE49-F238E27FC236}">
                <a16:creationId xmlns:a16="http://schemas.microsoft.com/office/drawing/2014/main" id="{DF5A7D2F-25A3-9CBC-78E8-E52EE4B42EC3}"/>
              </a:ext>
            </a:extLst>
          </p:cNvPr>
          <p:cNvPicPr>
            <a:picLocks noChangeAspect="1"/>
          </p:cNvPicPr>
          <p:nvPr/>
        </p:nvPicPr>
        <p:blipFill>
          <a:blip r:embed="rId6"/>
          <a:stretch>
            <a:fillRect/>
          </a:stretch>
        </p:blipFill>
        <p:spPr>
          <a:xfrm>
            <a:off x="3426599" y="1114829"/>
            <a:ext cx="5338802" cy="2031221"/>
          </a:xfrm>
          <a:prstGeom prst="rect">
            <a:avLst/>
          </a:prstGeom>
        </p:spPr>
      </p:pic>
      <p:sp>
        <p:nvSpPr>
          <p:cNvPr id="6" name="箭头: 下 5">
            <a:extLst>
              <a:ext uri="{FF2B5EF4-FFF2-40B4-BE49-F238E27FC236}">
                <a16:creationId xmlns:a16="http://schemas.microsoft.com/office/drawing/2014/main" id="{93832240-FF62-011F-3356-AE35976F7E37}"/>
              </a:ext>
            </a:extLst>
          </p:cNvPr>
          <p:cNvSpPr/>
          <p:nvPr/>
        </p:nvSpPr>
        <p:spPr>
          <a:xfrm>
            <a:off x="5814408" y="3146050"/>
            <a:ext cx="563184" cy="98402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2610525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230092" y="2916499"/>
            <a:ext cx="3707682" cy="1077218"/>
          </a:xfrm>
          <a:prstGeom prst="rect">
            <a:avLst/>
          </a:prstGeom>
          <a:noFill/>
        </p:spPr>
        <p:txBody>
          <a:bodyPr wrap="none" rtlCol="0">
            <a:spAutoFit/>
          </a:bodyPr>
          <a:lstStyle/>
          <a:p>
            <a:pPr marL="0" lvl="1" algn="ctr"/>
            <a:r>
              <a:rPr lang="zh-CN" altLang="en-US" sz="1400" b="1" dirty="0">
                <a:solidFill>
                  <a:srgbClr val="080808"/>
                </a:solidFill>
                <a:latin typeface="+mj-ea"/>
                <a:ea typeface="+mj-ea"/>
              </a:rPr>
              <a:t> </a:t>
            </a:r>
            <a:r>
              <a:rPr lang="en-US" altLang="zh-CN" sz="2800" b="1" dirty="0">
                <a:solidFill>
                  <a:srgbClr val="080808"/>
                </a:solidFill>
                <a:latin typeface="+mj-ea"/>
                <a:ea typeface="+mj-ea"/>
              </a:rPr>
              <a:t>SECTION 2</a:t>
            </a:r>
          </a:p>
          <a:p>
            <a:pPr marL="0" lvl="1" algn="ctr"/>
            <a:r>
              <a:rPr lang="en-US" altLang="zh-CN" sz="3600" b="1" dirty="0">
                <a:solidFill>
                  <a:srgbClr val="C00000"/>
                </a:solidFill>
                <a:latin typeface="微软雅黑" panose="020B0503020204020204" pitchFamily="34" charset="-122"/>
                <a:ea typeface="微软雅黑" panose="020B0503020204020204" pitchFamily="34" charset="-122"/>
              </a:rPr>
              <a:t>Ford-Fulkerson</a:t>
            </a:r>
          </a:p>
        </p:txBody>
      </p:sp>
      <p:cxnSp>
        <p:nvCxnSpPr>
          <p:cNvPr id="13" name="直接连接符 12"/>
          <p:cNvCxnSpPr/>
          <p:nvPr/>
        </p:nvCxnSpPr>
        <p:spPr>
          <a:xfrm flipV="1">
            <a:off x="5159896" y="2492896"/>
            <a:ext cx="0" cy="1924424"/>
          </a:xfrm>
          <a:prstGeom prst="line">
            <a:avLst/>
          </a:prstGeom>
          <a:ln w="12700">
            <a:solidFill>
              <a:srgbClr val="080808"/>
            </a:solidFill>
            <a:prstDash val="dash"/>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606371" y="2949627"/>
            <a:ext cx="1197175" cy="119717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80808"/>
                </a:solidFill>
                <a:latin typeface="+mj-ea"/>
                <a:ea typeface="+mj-ea"/>
              </a:endParaRPr>
            </a:p>
          </p:txBody>
        </p:sp>
      </p:grpSp>
      <p:sp>
        <p:nvSpPr>
          <p:cNvPr id="75" name="TextBox 13"/>
          <p:cNvSpPr txBox="1"/>
          <p:nvPr/>
        </p:nvSpPr>
        <p:spPr>
          <a:xfrm>
            <a:off x="3868337" y="3163493"/>
            <a:ext cx="673242" cy="769441"/>
          </a:xfrm>
          <a:prstGeom prst="rect">
            <a:avLst/>
          </a:prstGeom>
          <a:noFill/>
        </p:spPr>
        <p:txBody>
          <a:bodyPr wrap="square" lIns="0" tIns="0" rIns="0" bIns="0" rtlCol="0">
            <a:spAutoFit/>
          </a:bodyPr>
          <a:lstStyle/>
          <a:p>
            <a:r>
              <a:rPr lang="en-US" altLang="zh-CN" sz="5000" b="1" dirty="0">
                <a:solidFill>
                  <a:srgbClr val="C00000"/>
                </a:solidFill>
                <a:latin typeface="+mj-ea"/>
                <a:ea typeface="+mj-ea"/>
              </a:rPr>
              <a:t>02</a:t>
            </a:r>
            <a:endParaRPr lang="zh-CN" altLang="en-US" sz="5000" b="1" dirty="0">
              <a:solidFill>
                <a:srgbClr val="C00000"/>
              </a:solidFill>
              <a:latin typeface="+mj-ea"/>
              <a:ea typeface="+mj-ea"/>
            </a:endParaRPr>
          </a:p>
        </p:txBody>
      </p:sp>
      <p:pic>
        <p:nvPicPr>
          <p:cNvPr id="17" name="图片 16">
            <a:extLst>
              <a:ext uri="{FF2B5EF4-FFF2-40B4-BE49-F238E27FC236}">
                <a16:creationId xmlns:a16="http://schemas.microsoft.com/office/drawing/2014/main" id="{315784C8-EEAB-45C0-B999-B1956735ACE8}"/>
              </a:ext>
            </a:extLst>
          </p:cNvPr>
          <p:cNvPicPr>
            <a:picLocks noChangeAspect="1"/>
          </p:cNvPicPr>
          <p:nvPr/>
        </p:nvPicPr>
        <p:blipFill>
          <a:blip r:embed="rId3"/>
          <a:stretch>
            <a:fillRect/>
          </a:stretch>
        </p:blipFill>
        <p:spPr>
          <a:xfrm>
            <a:off x="7983822" y="87720"/>
            <a:ext cx="2361905" cy="800000"/>
          </a:xfrm>
          <a:prstGeom prst="rect">
            <a:avLst/>
          </a:prstGeom>
        </p:spPr>
      </p:pic>
    </p:spTree>
    <p:extLst>
      <p:ext uri="{BB962C8B-B14F-4D97-AF65-F5344CB8AC3E}">
        <p14:creationId xmlns:p14="http://schemas.microsoft.com/office/powerpoint/2010/main" val="349965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524000" y="328569"/>
            <a:ext cx="3707683" cy="646331"/>
          </a:xfrm>
          <a:prstGeom prst="rect">
            <a:avLst/>
          </a:prstGeom>
        </p:spPr>
        <p:txBody>
          <a:bodyPr wrap="none">
            <a:spAutoFit/>
          </a:bodyPr>
          <a:lstStyle/>
          <a:p>
            <a:pPr marL="0" lvl="1" algn="ctr"/>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Ford-Fulkerson</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3" name="图片 2">
            <a:extLst>
              <a:ext uri="{FF2B5EF4-FFF2-40B4-BE49-F238E27FC236}">
                <a16:creationId xmlns:a16="http://schemas.microsoft.com/office/drawing/2014/main" id="{BF289E1D-B04C-5208-D3BA-72D53E9A6AA5}"/>
              </a:ext>
            </a:extLst>
          </p:cNvPr>
          <p:cNvPicPr>
            <a:picLocks noChangeAspect="1"/>
          </p:cNvPicPr>
          <p:nvPr/>
        </p:nvPicPr>
        <p:blipFill>
          <a:blip r:embed="rId5"/>
          <a:stretch>
            <a:fillRect/>
          </a:stretch>
        </p:blipFill>
        <p:spPr>
          <a:xfrm>
            <a:off x="220604" y="2287693"/>
            <a:ext cx="5048287" cy="2700357"/>
          </a:xfrm>
          <a:prstGeom prst="rect">
            <a:avLst/>
          </a:prstGeom>
        </p:spPr>
      </p:pic>
      <p:pic>
        <p:nvPicPr>
          <p:cNvPr id="5" name="图片 4">
            <a:extLst>
              <a:ext uri="{FF2B5EF4-FFF2-40B4-BE49-F238E27FC236}">
                <a16:creationId xmlns:a16="http://schemas.microsoft.com/office/drawing/2014/main" id="{1E6CFA6A-2491-194C-DCDD-4AA6994EF592}"/>
              </a:ext>
            </a:extLst>
          </p:cNvPr>
          <p:cNvPicPr>
            <a:picLocks noChangeAspect="1"/>
          </p:cNvPicPr>
          <p:nvPr/>
        </p:nvPicPr>
        <p:blipFill>
          <a:blip r:embed="rId6"/>
          <a:stretch>
            <a:fillRect/>
          </a:stretch>
        </p:blipFill>
        <p:spPr>
          <a:xfrm>
            <a:off x="6832779" y="2268643"/>
            <a:ext cx="5033999" cy="2738458"/>
          </a:xfrm>
          <a:prstGeom prst="rect">
            <a:avLst/>
          </a:prstGeom>
        </p:spPr>
      </p:pic>
      <p:sp>
        <p:nvSpPr>
          <p:cNvPr id="6" name="箭头: 右 5">
            <a:extLst>
              <a:ext uri="{FF2B5EF4-FFF2-40B4-BE49-F238E27FC236}">
                <a16:creationId xmlns:a16="http://schemas.microsoft.com/office/drawing/2014/main" id="{7A35C2CE-E17F-80B0-E4F4-7CC3F2057D5D}"/>
              </a:ext>
            </a:extLst>
          </p:cNvPr>
          <p:cNvSpPr/>
          <p:nvPr/>
        </p:nvSpPr>
        <p:spPr>
          <a:xfrm>
            <a:off x="5367111" y="3370978"/>
            <a:ext cx="1457778" cy="53378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dirty="0"/>
              <a:t>残存网络</a:t>
            </a:r>
          </a:p>
        </p:txBody>
      </p:sp>
      <p:sp>
        <p:nvSpPr>
          <p:cNvPr id="2" name="文本框 1">
            <a:extLst>
              <a:ext uri="{FF2B5EF4-FFF2-40B4-BE49-F238E27FC236}">
                <a16:creationId xmlns:a16="http://schemas.microsoft.com/office/drawing/2014/main" id="{BAE21E4E-08B5-460A-843E-4B756F661302}"/>
              </a:ext>
            </a:extLst>
          </p:cNvPr>
          <p:cNvSpPr txBox="1"/>
          <p:nvPr/>
        </p:nvSpPr>
        <p:spPr>
          <a:xfrm>
            <a:off x="4495800" y="1383765"/>
            <a:ext cx="3200400" cy="369332"/>
          </a:xfrm>
          <a:prstGeom prst="rect">
            <a:avLst/>
          </a:prstGeom>
          <a:noFill/>
        </p:spPr>
        <p:txBody>
          <a:bodyPr wrap="square" rtlCol="0">
            <a:spAutoFit/>
          </a:bodyPr>
          <a:lstStyle/>
          <a:p>
            <a:r>
              <a:rPr lang="zh-CN" altLang="en-US" dirty="0"/>
              <a:t>根据原图流容量构建残存网络</a:t>
            </a:r>
          </a:p>
        </p:txBody>
      </p:sp>
    </p:spTree>
    <p:extLst>
      <p:ext uri="{BB962C8B-B14F-4D97-AF65-F5344CB8AC3E}">
        <p14:creationId xmlns:p14="http://schemas.microsoft.com/office/powerpoint/2010/main" val="295649323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p:cNvSpPr/>
          <p:nvPr/>
        </p:nvSpPr>
        <p:spPr>
          <a:xfrm>
            <a:off x="1524000" y="328569"/>
            <a:ext cx="3707683" cy="646331"/>
          </a:xfrm>
          <a:prstGeom prst="rect">
            <a:avLst/>
          </a:prstGeom>
        </p:spPr>
        <p:txBody>
          <a:bodyPr wrap="none">
            <a:spAutoFit/>
          </a:bodyPr>
          <a:lstStyle/>
          <a:p>
            <a:pPr marL="0" lvl="1" algn="ctr"/>
            <a:r>
              <a:rPr lang="en-US" altLang="zh-CN" sz="3600" b="1"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rPr>
              <a:t>Ford-Fulkerson</a:t>
            </a:r>
          </a:p>
        </p:txBody>
      </p:sp>
      <p:pic>
        <p:nvPicPr>
          <p:cNvPr id="73" name="Picture 9">
            <a:extLst>
              <a:ext uri="{FF2B5EF4-FFF2-40B4-BE49-F238E27FC236}">
                <a16:creationId xmlns:a16="http://schemas.microsoft.com/office/drawing/2014/main" id="{C54A7C6B-4BBE-4BF8-A1B3-98BF5A6059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868220"/>
            <a:ext cx="9144000" cy="21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图片 73">
            <a:extLst>
              <a:ext uri="{FF2B5EF4-FFF2-40B4-BE49-F238E27FC236}">
                <a16:creationId xmlns:a16="http://schemas.microsoft.com/office/drawing/2014/main" id="{F3E619A9-C861-4681-9B53-CB88D17370EF}"/>
              </a:ext>
            </a:extLst>
          </p:cNvPr>
          <p:cNvPicPr>
            <a:picLocks noChangeAspect="1"/>
          </p:cNvPicPr>
          <p:nvPr/>
        </p:nvPicPr>
        <p:blipFill>
          <a:blip r:embed="rId4"/>
          <a:stretch>
            <a:fillRect/>
          </a:stretch>
        </p:blipFill>
        <p:spPr>
          <a:xfrm>
            <a:off x="7983822" y="87720"/>
            <a:ext cx="2361905" cy="800000"/>
          </a:xfrm>
          <a:prstGeom prst="rect">
            <a:avLst/>
          </a:prstGeom>
        </p:spPr>
      </p:pic>
      <p:pic>
        <p:nvPicPr>
          <p:cNvPr id="4" name="图片 3">
            <a:extLst>
              <a:ext uri="{FF2B5EF4-FFF2-40B4-BE49-F238E27FC236}">
                <a16:creationId xmlns:a16="http://schemas.microsoft.com/office/drawing/2014/main" id="{24979A2F-7D1B-94A9-403F-3566CFCBDC77}"/>
              </a:ext>
            </a:extLst>
          </p:cNvPr>
          <p:cNvPicPr>
            <a:picLocks noChangeAspect="1"/>
          </p:cNvPicPr>
          <p:nvPr/>
        </p:nvPicPr>
        <p:blipFill>
          <a:blip r:embed="rId5"/>
          <a:stretch>
            <a:fillRect/>
          </a:stretch>
        </p:blipFill>
        <p:spPr>
          <a:xfrm>
            <a:off x="220603" y="2062152"/>
            <a:ext cx="5048287" cy="2733695"/>
          </a:xfrm>
          <a:prstGeom prst="rect">
            <a:avLst/>
          </a:prstGeom>
        </p:spPr>
      </p:pic>
      <p:pic>
        <p:nvPicPr>
          <p:cNvPr id="6" name="图片 5">
            <a:extLst>
              <a:ext uri="{FF2B5EF4-FFF2-40B4-BE49-F238E27FC236}">
                <a16:creationId xmlns:a16="http://schemas.microsoft.com/office/drawing/2014/main" id="{10883371-6E80-FADA-70B1-DB6BE63BACC8}"/>
              </a:ext>
            </a:extLst>
          </p:cNvPr>
          <p:cNvPicPr>
            <a:picLocks noChangeAspect="1"/>
          </p:cNvPicPr>
          <p:nvPr/>
        </p:nvPicPr>
        <p:blipFill>
          <a:blip r:embed="rId6"/>
          <a:stretch>
            <a:fillRect/>
          </a:stretch>
        </p:blipFill>
        <p:spPr>
          <a:xfrm>
            <a:off x="6783981" y="2071677"/>
            <a:ext cx="5038762" cy="2724170"/>
          </a:xfrm>
          <a:prstGeom prst="rect">
            <a:avLst/>
          </a:prstGeom>
        </p:spPr>
      </p:pic>
      <p:sp>
        <p:nvSpPr>
          <p:cNvPr id="8" name="箭头: 右 7">
            <a:extLst>
              <a:ext uri="{FF2B5EF4-FFF2-40B4-BE49-F238E27FC236}">
                <a16:creationId xmlns:a16="http://schemas.microsoft.com/office/drawing/2014/main" id="{86CF0DD9-8E48-A86C-4C50-B91D8CCEFE64}"/>
              </a:ext>
            </a:extLst>
          </p:cNvPr>
          <p:cNvSpPr/>
          <p:nvPr/>
        </p:nvSpPr>
        <p:spPr>
          <a:xfrm>
            <a:off x="5388926" y="3155143"/>
            <a:ext cx="1332146" cy="54771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更新流</a:t>
            </a:r>
          </a:p>
        </p:txBody>
      </p:sp>
      <p:sp>
        <p:nvSpPr>
          <p:cNvPr id="2" name="文本框 1">
            <a:extLst>
              <a:ext uri="{FF2B5EF4-FFF2-40B4-BE49-F238E27FC236}">
                <a16:creationId xmlns:a16="http://schemas.microsoft.com/office/drawing/2014/main" id="{4EA7601F-9A81-67BA-C85C-5C36CE911561}"/>
              </a:ext>
            </a:extLst>
          </p:cNvPr>
          <p:cNvSpPr txBox="1"/>
          <p:nvPr/>
        </p:nvSpPr>
        <p:spPr>
          <a:xfrm>
            <a:off x="3208831" y="1391963"/>
            <a:ext cx="5949064" cy="369332"/>
          </a:xfrm>
          <a:prstGeom prst="rect">
            <a:avLst/>
          </a:prstGeom>
          <a:noFill/>
        </p:spPr>
        <p:txBody>
          <a:bodyPr wrap="none" rtlCol="0">
            <a:spAutoFit/>
          </a:bodyPr>
          <a:lstStyle/>
          <a:p>
            <a:r>
              <a:rPr lang="zh-CN" altLang="en-US" dirty="0"/>
              <a:t>搜索残存网络中的每一条增广路径，更新相应的网络流</a:t>
            </a:r>
          </a:p>
        </p:txBody>
      </p:sp>
    </p:spTree>
    <p:extLst>
      <p:ext uri="{BB962C8B-B14F-4D97-AF65-F5344CB8AC3E}">
        <p14:creationId xmlns:p14="http://schemas.microsoft.com/office/powerpoint/2010/main" val="319323773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1223</TotalTime>
  <Words>656</Words>
  <Application>Microsoft Office PowerPoint</Application>
  <PresentationFormat>宽屏</PresentationFormat>
  <Paragraphs>204</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微软雅黑</vt:lpstr>
      <vt:lpstr>微软雅黑 Light</vt:lpstr>
      <vt:lpstr>Arial</vt:lpstr>
      <vt:lpstr>Times New Roman</vt:lpstr>
      <vt:lpstr>Office 主题​​</vt:lpstr>
      <vt:lpstr>实验6：最大流之医生排班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俊杰</dc:creator>
  <cp:lastModifiedBy>茂林 叶</cp:lastModifiedBy>
  <cp:revision>31</cp:revision>
  <dcterms:created xsi:type="dcterms:W3CDTF">2020-03-24T12:06:16Z</dcterms:created>
  <dcterms:modified xsi:type="dcterms:W3CDTF">2023-06-21T18:10:51Z</dcterms:modified>
</cp:coreProperties>
</file>