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24" r:id="rId2"/>
    <p:sldId id="1025" r:id="rId3"/>
    <p:sldId id="1026" r:id="rId4"/>
    <p:sldId id="10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100" d="100"/>
          <a:sy n="100" d="100"/>
        </p:scale>
        <p:origin x="227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8B4E7-F7AE-4E8A-ACCA-A5688659272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10140-6851-4C92-A42B-58E9BA60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6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98FF84B-CEAD-4C7F-BFD5-5F2252285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29B1C48-0F3D-4236-8B42-AA9ED58F3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480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7F7ACB0-6B5A-49F4-BC43-7EC92CBB7E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0B99042-CF05-4169-846A-1545558D7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462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0324B5D-1DA3-4C62-B9E9-8FC233039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81BBC88-FB7C-4854-AB05-F3F4E2225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050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2CDB-DFB7-4026-A3FD-C306E292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26917A-73A3-40F3-B6E8-835859F12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D8FF7-41A6-4A23-ABAC-6CDC133D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EB2CD-3144-4D91-AD74-C51EF11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FE5E3-78EC-44E9-9826-B64BB37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3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E1945-C811-4CAF-B0BB-B0AD9400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CB75F-33BB-48B6-A262-F2175103F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474F2-10B5-4A83-93F5-DD590C9C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730DB-C21A-499F-8381-DD0EEE8C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14C35-4C08-4332-9319-EAD2BECB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9EB66-960A-497F-B735-64D2233BC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498A5-B7C4-4BDE-BE6E-06A9B6DA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EF72-9481-4599-BA58-0100B88C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679EA-E685-480C-A94B-478DDC3B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F510B-0235-44C3-8F2A-97F7A814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9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14516-1A9F-4189-8694-C1B89149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7004-6ADF-4E14-A39A-8A290859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B3ADD-0A2F-4903-BB32-ADA7EC17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AF66E-6C14-410F-9390-F9D77AE3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CB8AD-2E65-4A38-81D6-903C579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CBDE-C9B0-4E0D-92A6-109842FC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4F4D2-A995-4CAC-9106-A110E84C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D0951-2C61-4BE6-A19F-B1354DA0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98A64-A686-449D-BF91-41924735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306CF-D5AE-4853-94D3-CDA47BAD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D6A1-32F8-4DE0-8BA4-70F95D7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729AB-E685-4879-90BD-99F7F374F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B878A-4B4C-40AD-8284-F6DD73F6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678A5-5153-4B23-B4F3-2AA2A64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25851-D28C-4E8C-A01F-E848945C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B8B47-4F5C-4486-9E31-31BED82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8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13481-51C4-40B8-AAF7-9479A84C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62C2A-B0FF-4EB9-9CFB-310C2AC6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0D484-2339-4F29-ABAE-667AF038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C38EE-8E7B-4AD4-9996-6B0A54DE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F4D61-FD73-442E-BF89-CA53F362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C2B3F5-0966-4081-A952-356B6726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085E80-E8D1-4F83-8924-B019304C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135551-2AF3-4024-97A1-D829E84B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26A5-1076-451B-A91F-5D7E2548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3239BF-C56D-4117-A2DC-CF1D91FF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48069-AC79-4F2E-9E6D-C012719B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B23D5-C822-468B-8A71-232FA933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9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56C0E5-43F9-47AD-B03C-C3DC36E9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AF5A19-1296-498D-BE38-A917D5B4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23F87-B718-4BD7-B2EA-555FBDFE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8952B-8E57-4944-8F99-709B75B2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6F2A2-9965-4DF4-BAFC-944F4362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62869-CDF4-4DBC-AE51-837AA05DA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4084B-2083-4668-8CAC-5DA2C7E1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5E561-A964-44C0-BF71-A52E2412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EAC90-DB9B-4881-8256-01EB3D5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BE082-7632-4E45-AB43-16ECD939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539994-1AD5-4FB6-8B47-97026F90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117A5-4168-4154-86E8-6CB4DA61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2B0DE-4A96-4B67-8868-3CEC5536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FC674-3A1C-45DD-A651-C73D80CA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4CAE8-4F62-4F3A-9CDB-35AD106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5B81BD-B5C9-4162-976C-B7B70E04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B04A9-9436-4092-8014-4EC09B8F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8E92A-F086-4931-B018-D3469F6E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B52A-47C4-42D7-86AD-7B61DAD541A6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77BD3-E6E6-4C61-BD63-2087688C4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B6FCA-8275-4749-80A5-8112E5C6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5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CD8B6FF6-9DE7-4FFB-8161-C21DB0F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ctr"/>
            <a:fld id="{1D7F29A6-8B61-4E9E-ADFB-EBAE135E1E75}" type="slidenum">
              <a:rPr lang="en-US" altLang="zh-CN" sz="1400"/>
              <a:pPr algn="ctr"/>
              <a:t>1</a:t>
            </a:fld>
            <a:endParaRPr lang="en-US" altLang="zh-CN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9793B98-3865-4141-9399-C2AF10D72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1913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分段最小二乘法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B599321-E7BF-4B6C-912A-4C74773FB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2431" y="1832737"/>
            <a:ext cx="8847138" cy="4114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最小二乘法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统计学的基本问题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给定平面上的点</a:t>
            </a:r>
            <a:r>
              <a:rPr lang="en-US" altLang="zh-CN" dirty="0">
                <a:ea typeface="宋体" panose="02010600030101010101" pitchFamily="2" charset="-122"/>
              </a:rPr>
              <a:t>:  (x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y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), (x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y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, . . . , (</a:t>
            </a:r>
            <a:r>
              <a:rPr lang="en-US" altLang="zh-CN" dirty="0" err="1">
                <a:ea typeface="宋体" panose="02010600030101010101" pitchFamily="2" charset="-122"/>
              </a:rPr>
              <a:t>x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y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寻找直线方程</a:t>
            </a:r>
            <a:r>
              <a:rPr lang="en-US" altLang="zh-CN" dirty="0">
                <a:ea typeface="宋体" panose="02010600030101010101" pitchFamily="2" charset="-122"/>
              </a:rPr>
              <a:t>y = ax + b </a:t>
            </a:r>
            <a:r>
              <a:rPr lang="zh-CN" altLang="en-US" dirty="0">
                <a:ea typeface="宋体" panose="02010600030101010101" pitchFamily="2" charset="-122"/>
              </a:rPr>
              <a:t>最小化误差：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解：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948EAC0E-7342-4D46-99D0-EF0381102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3851276"/>
          <a:ext cx="33401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300" imgH="558800" progId="Equation.3">
                  <p:embed/>
                </p:oleObj>
              </mc:Choice>
              <mc:Fallback>
                <p:oleObj name="Equation" r:id="rId3" imgW="2273300" imgH="558800" progId="Equation.3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948EAC0E-7342-4D46-99D0-EF0381102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102" t="-25726" r="-6102" b="-25726"/>
                      <a:stretch>
                        <a:fillRect/>
                      </a:stretch>
                    </p:blipFill>
                    <p:spPr bwMode="auto">
                      <a:xfrm>
                        <a:off x="3298825" y="3851276"/>
                        <a:ext cx="3340100" cy="1108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>
            <a:extLst>
              <a:ext uri="{FF2B5EF4-FFF2-40B4-BE49-F238E27FC236}">
                <a16:creationId xmlns:a16="http://schemas.microsoft.com/office/drawing/2014/main" id="{4A6C756A-B3A6-48E2-B7DD-C05124ABB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5219701"/>
          <a:ext cx="48783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22800" imgH="685800" progId="Equation.3">
                  <p:embed/>
                </p:oleObj>
              </mc:Choice>
              <mc:Fallback>
                <p:oleObj name="Equation" r:id="rId5" imgW="4622800" imgH="685800" progId="Equation.3">
                  <p:embed/>
                  <p:pic>
                    <p:nvPicPr>
                      <p:cNvPr id="35846" name="Object 5">
                        <a:extLst>
                          <a:ext uri="{FF2B5EF4-FFF2-40B4-BE49-F238E27FC236}">
                            <a16:creationId xmlns:a16="http://schemas.microsoft.com/office/drawing/2014/main" id="{4A6C756A-B3A6-48E2-B7DD-C05124ABB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43" t="-23489" r="-2843" b="-23489"/>
                      <a:stretch>
                        <a:fillRect/>
                      </a:stretch>
                    </p:blipFill>
                    <p:spPr bwMode="auto">
                      <a:xfrm>
                        <a:off x="2413000" y="5219701"/>
                        <a:ext cx="4878388" cy="10064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7" name="Group 6">
            <a:extLst>
              <a:ext uri="{FF2B5EF4-FFF2-40B4-BE49-F238E27FC236}">
                <a16:creationId xmlns:a16="http://schemas.microsoft.com/office/drawing/2014/main" id="{F2A48388-56F9-45FB-905C-9A7DF58D234B}"/>
              </a:ext>
            </a:extLst>
          </p:cNvPr>
          <p:cNvGrpSpPr>
            <a:grpSpLocks/>
          </p:cNvGrpSpPr>
          <p:nvPr/>
        </p:nvGrpSpPr>
        <p:grpSpPr bwMode="auto">
          <a:xfrm>
            <a:off x="7775576" y="4637088"/>
            <a:ext cx="2720975" cy="1909762"/>
            <a:chOff x="2987" y="1597"/>
            <a:chExt cx="2137" cy="1500"/>
          </a:xfrm>
        </p:grpSpPr>
        <p:sp>
          <p:nvSpPr>
            <p:cNvPr id="35850" name="Line 7">
              <a:extLst>
                <a:ext uri="{FF2B5EF4-FFF2-40B4-BE49-F238E27FC236}">
                  <a16:creationId xmlns:a16="http://schemas.microsoft.com/office/drawing/2014/main" id="{D838BAF9-44F7-418F-B6AE-46893BBA0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1597"/>
              <a:ext cx="0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51" name="Line 8">
              <a:extLst>
                <a:ext uri="{FF2B5EF4-FFF2-40B4-BE49-F238E27FC236}">
                  <a16:creationId xmlns:a16="http://schemas.microsoft.com/office/drawing/2014/main" id="{9D6D7F31-5E9A-40F1-9F7B-358D80D58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2947"/>
              <a:ext cx="2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52" name="Oval 9">
              <a:extLst>
                <a:ext uri="{FF2B5EF4-FFF2-40B4-BE49-F238E27FC236}">
                  <a16:creationId xmlns:a16="http://schemas.microsoft.com/office/drawing/2014/main" id="{C3C4D783-857E-45D4-B17E-D7E51BEAA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0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3" name="Oval 10">
              <a:extLst>
                <a:ext uri="{FF2B5EF4-FFF2-40B4-BE49-F238E27FC236}">
                  <a16:creationId xmlns:a16="http://schemas.microsoft.com/office/drawing/2014/main" id="{F7412750-C86B-4C97-A296-937E4932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13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4" name="Oval 11">
              <a:extLst>
                <a:ext uri="{FF2B5EF4-FFF2-40B4-BE49-F238E27FC236}">
                  <a16:creationId xmlns:a16="http://schemas.microsoft.com/office/drawing/2014/main" id="{4E87179F-A733-4A74-83FA-D6CDAA16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10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5" name="Oval 12">
              <a:extLst>
                <a:ext uri="{FF2B5EF4-FFF2-40B4-BE49-F238E27FC236}">
                  <a16:creationId xmlns:a16="http://schemas.microsoft.com/office/drawing/2014/main" id="{558E0747-0A09-42E3-9244-DF49DC77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58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6" name="Oval 13">
              <a:extLst>
                <a:ext uri="{FF2B5EF4-FFF2-40B4-BE49-F238E27FC236}">
                  <a16:creationId xmlns:a16="http://schemas.microsoft.com/office/drawing/2014/main" id="{267C422D-85B6-4DEE-B931-9A24EEBA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34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7" name="Oval 14">
              <a:extLst>
                <a:ext uri="{FF2B5EF4-FFF2-40B4-BE49-F238E27FC236}">
                  <a16:creationId xmlns:a16="http://schemas.microsoft.com/office/drawing/2014/main" id="{39450B97-E068-46B9-BD39-AA15249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95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8" name="Oval 15">
              <a:extLst>
                <a:ext uri="{FF2B5EF4-FFF2-40B4-BE49-F238E27FC236}">
                  <a16:creationId xmlns:a16="http://schemas.microsoft.com/office/drawing/2014/main" id="{D8F0D2CF-0253-4FA9-B806-8A5901612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28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9" name="Oval 16">
              <a:extLst>
                <a:ext uri="{FF2B5EF4-FFF2-40B4-BE49-F238E27FC236}">
                  <a16:creationId xmlns:a16="http://schemas.microsoft.com/office/drawing/2014/main" id="{D5E1E580-0A08-4D4E-98EB-E1D4CB6E1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186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0" name="Oval 17">
              <a:extLst>
                <a:ext uri="{FF2B5EF4-FFF2-40B4-BE49-F238E27FC236}">
                  <a16:creationId xmlns:a16="http://schemas.microsoft.com/office/drawing/2014/main" id="{4E45A471-AE15-4A90-BB0D-EF914B135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1962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1" name="Oval 18">
              <a:extLst>
                <a:ext uri="{FF2B5EF4-FFF2-40B4-BE49-F238E27FC236}">
                  <a16:creationId xmlns:a16="http://schemas.microsoft.com/office/drawing/2014/main" id="{EB5ED4CC-A510-4F88-A7C4-532AA209A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177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2" name="Line 19">
              <a:extLst>
                <a:ext uri="{FF2B5EF4-FFF2-40B4-BE49-F238E27FC236}">
                  <a16:creationId xmlns:a16="http://schemas.microsoft.com/office/drawing/2014/main" id="{037CBB52-8B27-4160-B44D-0335C94F8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" y="1597"/>
              <a:ext cx="1976" cy="123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63" name="Line 20">
              <a:extLst>
                <a:ext uri="{FF2B5EF4-FFF2-40B4-BE49-F238E27FC236}">
                  <a16:creationId xmlns:a16="http://schemas.microsoft.com/office/drawing/2014/main" id="{4A4DA6B1-9FC7-46D7-84EE-B7F776FA3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2018"/>
              <a:ext cx="2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64" name="Oval 21">
              <a:extLst>
                <a:ext uri="{FF2B5EF4-FFF2-40B4-BE49-F238E27FC236}">
                  <a16:creationId xmlns:a16="http://schemas.microsoft.com/office/drawing/2014/main" id="{7DDC5D6C-6205-4418-81E3-CB38588E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001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5" name="Oval 22">
              <a:extLst>
                <a:ext uri="{FF2B5EF4-FFF2-40B4-BE49-F238E27FC236}">
                  <a16:creationId xmlns:a16="http://schemas.microsoft.com/office/drawing/2014/main" id="{00190E44-7003-4BE5-B72E-E32455F7C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682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5848" name="Rectangle 23">
            <a:extLst>
              <a:ext uri="{FF2B5EF4-FFF2-40B4-BE49-F238E27FC236}">
                <a16:creationId xmlns:a16="http://schemas.microsoft.com/office/drawing/2014/main" id="{7908F4C2-9AF2-4829-BB59-F6115953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288" y="6429376"/>
            <a:ext cx="3670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849" name="Rectangle 24">
            <a:extLst>
              <a:ext uri="{FF2B5EF4-FFF2-40B4-BE49-F238E27FC236}">
                <a16:creationId xmlns:a16="http://schemas.microsoft.com/office/drawing/2014/main" id="{A397F43A-9E1C-4928-B76F-2BFDCE15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9" y="4468814"/>
            <a:ext cx="34624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31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9D3D0ABB-C0CB-472D-9832-F61F3F80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ctr"/>
            <a:fld id="{F752664C-6EA5-4BA6-B5C6-73B52A786060}" type="slidenum">
              <a:rPr lang="en-US" altLang="zh-CN" sz="1400"/>
              <a:pPr algn="ctr"/>
              <a:t>2</a:t>
            </a:fld>
            <a:endParaRPr lang="en-US" altLang="zh-CN" sz="1400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048474B-DD76-4CDD-9310-E1BDFB687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98914" y="6349"/>
            <a:ext cx="77724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分段最小二乘法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3">
                <a:extLst>
                  <a:ext uri="{FF2B5EF4-FFF2-40B4-BE49-F238E27FC236}">
                    <a16:creationId xmlns:a16="http://schemas.microsoft.com/office/drawing/2014/main" id="{95411BFC-6773-4721-B8BB-1197974CF9D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848" y="1462088"/>
                <a:ext cx="7824639" cy="4114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ea typeface="宋体" panose="02010600030101010101" pitchFamily="2" charset="-122"/>
                  </a:rPr>
                  <a:t>分段最小二乘法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点大致位于几个线段的序列上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给定平面中的</a:t>
                </a:r>
                <a:r>
                  <a:rPr lang="en-US" altLang="zh-CN" dirty="0">
                    <a:ea typeface="宋体" panose="02010600030101010101" pitchFamily="2" charset="-122"/>
                  </a:rPr>
                  <a:t>n</a:t>
                </a:r>
                <a:r>
                  <a:rPr lang="zh-CN" altLang="en-US" dirty="0">
                    <a:ea typeface="宋体" panose="02010600030101010101" pitchFamily="2" charset="-122"/>
                  </a:rPr>
                  <a:t>个点</a:t>
                </a:r>
                <a:r>
                  <a:rPr lang="en-US" altLang="zh-CN" dirty="0">
                    <a:ea typeface="宋体" panose="02010600030101010101" pitchFamily="2" charset="-122"/>
                  </a:rPr>
                  <a:t>(x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, y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), (x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, y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) , . . . , (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 dirty="0" err="1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, 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y</a:t>
                </a:r>
                <a:r>
                  <a:rPr lang="en-US" altLang="zh-CN" sz="2000" baseline="-25000" dirty="0" err="1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) </a:t>
                </a: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1 </a:t>
                </a:r>
                <a:r>
                  <a:rPr lang="en-US" altLang="zh-CN" dirty="0">
                    <a:ea typeface="宋体" panose="02010600030101010101" pitchFamily="2" charset="-122"/>
                  </a:rPr>
                  <a:t>&lt; 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2 </a:t>
                </a:r>
                <a:r>
                  <a:rPr lang="en-US" altLang="zh-CN" dirty="0">
                    <a:ea typeface="宋体" panose="02010600030101010101" pitchFamily="2" charset="-122"/>
                  </a:rPr>
                  <a:t>&lt; ... &lt; 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 dirty="0" err="1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ea typeface="宋体" panose="02010600030101010101" pitchFamily="2" charset="-122"/>
                  </a:rPr>
                  <a:t>寻找线段序列最小化代价函数</a:t>
                </a:r>
                <a:r>
                  <a:rPr lang="en-US" altLang="zh-CN" dirty="0">
                    <a:ea typeface="宋体" panose="02010600030101010101" pitchFamily="2" charset="-122"/>
                  </a:rPr>
                  <a:t>f(x) </a:t>
                </a:r>
                <a:r>
                  <a:rPr lang="zh-CN" altLang="en-US" dirty="0"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ea typeface="宋体" panose="02010600030101010101" pitchFamily="2" charset="-122"/>
                  </a:rPr>
                  <a:t>代价函数</a:t>
                </a:r>
                <a:r>
                  <a:rPr lang="en-US" altLang="zh-CN" dirty="0">
                    <a:ea typeface="宋体" panose="02010600030101010101" pitchFamily="2" charset="-122"/>
                  </a:rPr>
                  <a:t>f(x)</a:t>
                </a:r>
                <a:r>
                  <a:rPr lang="zh-CN" altLang="en-US" dirty="0">
                    <a:ea typeface="宋体" panose="02010600030101010101" pitchFamily="2" charset="-122"/>
                  </a:rPr>
                  <a:t>体现精度和折线数量的平衡：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每个线段中拟合误差</a:t>
                </a:r>
                <a:r>
                  <a:rPr lang="en-US" altLang="zh-CN" dirty="0">
                    <a:ea typeface="宋体" panose="02010600030101010101" pitchFamily="2" charset="-122"/>
                  </a:rPr>
                  <a:t>SSE</a:t>
                </a:r>
                <a:endParaRPr lang="zh-CN" altLang="en-US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分段数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，常数</a:t>
                </a:r>
                <a:r>
                  <a:rPr lang="en-US" altLang="zh-CN" dirty="0">
                    <a:ea typeface="宋体" panose="02010600030101010101" pitchFamily="2" charset="-122"/>
                  </a:rPr>
                  <a:t>c&gt; 0</a:t>
                </a:r>
                <a:r>
                  <a:rPr lang="zh-CN" altLang="en-US" dirty="0"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如果折线段数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过多，不是好的方案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如果每个线段拟合误差</a:t>
                </a:r>
                <a:r>
                  <a:rPr lang="en-US" altLang="zh-CN" dirty="0">
                    <a:ea typeface="宋体" panose="02010600030101010101" pitchFamily="2" charset="-122"/>
                  </a:rPr>
                  <a:t>SSE</a:t>
                </a:r>
                <a:r>
                  <a:rPr lang="zh-CN" altLang="en-US" dirty="0">
                    <a:ea typeface="宋体" panose="02010600030101010101" pitchFamily="2" charset="-122"/>
                  </a:rPr>
                  <a:t>过大，也不是好的方案。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892" name="Rectangle 3">
                <a:extLst>
                  <a:ext uri="{FF2B5EF4-FFF2-40B4-BE49-F238E27FC236}">
                    <a16:creationId xmlns:a16="http://schemas.microsoft.com/office/drawing/2014/main" id="{95411BFC-6773-4721-B8BB-1197974CF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848" y="1462088"/>
                <a:ext cx="7824639" cy="4114800"/>
              </a:xfrm>
              <a:blipFill>
                <a:blip r:embed="rId3"/>
                <a:stretch>
                  <a:fillRect l="-1402" t="-4296" r="-78" b="-3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Line 4">
            <a:extLst>
              <a:ext uri="{FF2B5EF4-FFF2-40B4-BE49-F238E27FC236}">
                <a16:creationId xmlns:a16="http://schemas.microsoft.com/office/drawing/2014/main" id="{34903395-99A7-4A0E-BCE9-B06D7EA2D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6202" y="4127481"/>
            <a:ext cx="0" cy="2633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EFF551B1-9C9D-420D-A6EE-F89C9610B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067" y="6444437"/>
            <a:ext cx="4214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7895" name="Oval 6">
            <a:extLst>
              <a:ext uri="{FF2B5EF4-FFF2-40B4-BE49-F238E27FC236}">
                <a16:creationId xmlns:a16="http://schemas.microsoft.com/office/drawing/2014/main" id="{944AF27C-99EF-44EA-A078-C7501530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218" y="5601475"/>
            <a:ext cx="104775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6" name="Oval 7">
            <a:extLst>
              <a:ext uri="{FF2B5EF4-FFF2-40B4-BE49-F238E27FC236}">
                <a16:creationId xmlns:a16="http://schemas.microsoft.com/office/drawing/2014/main" id="{7903FC60-36C7-45DA-AC7A-F0525EE25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643" y="5917388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7" name="Oval 8">
            <a:extLst>
              <a:ext uri="{FF2B5EF4-FFF2-40B4-BE49-F238E27FC236}">
                <a16:creationId xmlns:a16="http://schemas.microsoft.com/office/drawing/2014/main" id="{54A778E1-B168-4018-9C84-0F0C8CE57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080" y="5653863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8" name="Oval 9">
            <a:extLst>
              <a:ext uri="{FF2B5EF4-FFF2-40B4-BE49-F238E27FC236}">
                <a16:creationId xmlns:a16="http://schemas.microsoft.com/office/drawing/2014/main" id="{0D524D52-29DA-4AF8-9504-294AEB6E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555" y="5812613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9" name="Oval 10">
            <a:extLst>
              <a:ext uri="{FF2B5EF4-FFF2-40B4-BE49-F238E27FC236}">
                <a16:creationId xmlns:a16="http://schemas.microsoft.com/office/drawing/2014/main" id="{43AA29BA-CAF7-49EB-A8A2-860DAF76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3767" y="5549088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0" name="Oval 11">
            <a:extLst>
              <a:ext uri="{FF2B5EF4-FFF2-40B4-BE49-F238E27FC236}">
                <a16:creationId xmlns:a16="http://schemas.microsoft.com/office/drawing/2014/main" id="{EC5D335E-3997-45E2-A80C-1B8A0B0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143" y="5337950"/>
            <a:ext cx="104775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1" name="Oval 12">
            <a:extLst>
              <a:ext uri="{FF2B5EF4-FFF2-40B4-BE49-F238E27FC236}">
                <a16:creationId xmlns:a16="http://schemas.microsoft.com/office/drawing/2014/main" id="{A55A09E0-3FB2-4338-8503-4C2BE175D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043" y="5549088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2" name="Oval 13">
            <a:extLst>
              <a:ext uri="{FF2B5EF4-FFF2-40B4-BE49-F238E27FC236}">
                <a16:creationId xmlns:a16="http://schemas.microsoft.com/office/drawing/2014/main" id="{E5399353-216C-446D-9036-2C588EFA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830" y="4442600"/>
            <a:ext cx="106363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3" name="Oval 14">
            <a:extLst>
              <a:ext uri="{FF2B5EF4-FFF2-40B4-BE49-F238E27FC236}">
                <a16:creationId xmlns:a16="http://schemas.microsoft.com/office/drawing/2014/main" id="{A1172093-C6A2-4C96-9B61-29639E04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692" y="4917263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4" name="Oval 15">
            <a:extLst>
              <a:ext uri="{FF2B5EF4-FFF2-40B4-BE49-F238E27FC236}">
                <a16:creationId xmlns:a16="http://schemas.microsoft.com/office/drawing/2014/main" id="{6FB1A23A-D857-46EB-AECA-D0AB0971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305" y="518078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5" name="Oval 16">
            <a:extLst>
              <a:ext uri="{FF2B5EF4-FFF2-40B4-BE49-F238E27FC236}">
                <a16:creationId xmlns:a16="http://schemas.microsoft.com/office/drawing/2014/main" id="{BA4B55D3-B1D3-431D-95B9-ABB3DDAE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68" y="4706126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6" name="Oval 17">
            <a:extLst>
              <a:ext uri="{FF2B5EF4-FFF2-40B4-BE49-F238E27FC236}">
                <a16:creationId xmlns:a16="http://schemas.microsoft.com/office/drawing/2014/main" id="{879D0917-C7D1-4922-889E-250FC9EA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443" y="4231463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7" name="Oval 18">
            <a:extLst>
              <a:ext uri="{FF2B5EF4-FFF2-40B4-BE49-F238E27FC236}">
                <a16:creationId xmlns:a16="http://schemas.microsoft.com/office/drawing/2014/main" id="{FA0E5C1C-1461-4D31-84D7-2BA42F7E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230" y="5549088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8" name="Oval 19">
            <a:extLst>
              <a:ext uri="{FF2B5EF4-FFF2-40B4-BE49-F238E27FC236}">
                <a16:creationId xmlns:a16="http://schemas.microsoft.com/office/drawing/2014/main" id="{C976615C-135F-4DDF-8F49-FCB3BF4A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955" y="5496701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9" name="Oval 20">
            <a:extLst>
              <a:ext uri="{FF2B5EF4-FFF2-40B4-BE49-F238E27FC236}">
                <a16:creationId xmlns:a16="http://schemas.microsoft.com/office/drawing/2014/main" id="{2957A1AA-FAD5-471F-A9FD-CC3786DB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905" y="554908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0" name="Oval 21">
            <a:extLst>
              <a:ext uri="{FF2B5EF4-FFF2-40B4-BE49-F238E27FC236}">
                <a16:creationId xmlns:a16="http://schemas.microsoft.com/office/drawing/2014/main" id="{5B8EC480-B675-475B-91B3-C552DCD6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868" y="5969775"/>
            <a:ext cx="104775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1" name="Oval 22">
            <a:extLst>
              <a:ext uri="{FF2B5EF4-FFF2-40B4-BE49-F238E27FC236}">
                <a16:creationId xmlns:a16="http://schemas.microsoft.com/office/drawing/2014/main" id="{B9A31C50-E041-4669-BB19-574E5F0A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330" y="570783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2" name="Oval 23">
            <a:extLst>
              <a:ext uri="{FF2B5EF4-FFF2-40B4-BE49-F238E27FC236}">
                <a16:creationId xmlns:a16="http://schemas.microsoft.com/office/drawing/2014/main" id="{6755106A-46AB-49FD-901B-1B1A942FF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705" y="5496701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3" name="Oval 24">
            <a:extLst>
              <a:ext uri="{FF2B5EF4-FFF2-40B4-BE49-F238E27FC236}">
                <a16:creationId xmlns:a16="http://schemas.microsoft.com/office/drawing/2014/main" id="{7FF6A9E3-4237-43B2-B82E-0FD13A95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217" y="4126688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4" name="Oval 25">
            <a:extLst>
              <a:ext uri="{FF2B5EF4-FFF2-40B4-BE49-F238E27FC236}">
                <a16:creationId xmlns:a16="http://schemas.microsoft.com/office/drawing/2014/main" id="{D2F2DF4C-6501-4C29-8AA2-BCEBD6DC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167" y="5549088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5" name="Oval 26">
            <a:extLst>
              <a:ext uri="{FF2B5EF4-FFF2-40B4-BE49-F238E27FC236}">
                <a16:creationId xmlns:a16="http://schemas.microsoft.com/office/drawing/2014/main" id="{4115DE92-1196-4F43-A743-1D4859976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30" y="5444313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6" name="Oval 27">
            <a:extLst>
              <a:ext uri="{FF2B5EF4-FFF2-40B4-BE49-F238E27FC236}">
                <a16:creationId xmlns:a16="http://schemas.microsoft.com/office/drawing/2014/main" id="{26126D45-F2A2-4E37-B15F-AFEE7039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68" y="4494988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7" name="Oval 28">
            <a:extLst>
              <a:ext uri="{FF2B5EF4-FFF2-40B4-BE49-F238E27FC236}">
                <a16:creationId xmlns:a16="http://schemas.microsoft.com/office/drawing/2014/main" id="{9063624E-E128-448B-9C5A-F45B7B83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305" y="465373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8" name="Oval 29">
            <a:extLst>
              <a:ext uri="{FF2B5EF4-FFF2-40B4-BE49-F238E27FC236}">
                <a16:creationId xmlns:a16="http://schemas.microsoft.com/office/drawing/2014/main" id="{AF814962-FAE4-483D-8AD0-6CB3E622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580" y="4021913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9" name="Oval 30">
            <a:extLst>
              <a:ext uri="{FF2B5EF4-FFF2-40B4-BE49-F238E27FC236}">
                <a16:creationId xmlns:a16="http://schemas.microsoft.com/office/drawing/2014/main" id="{1435CAA7-E384-41C0-924A-9D923307F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18" y="6076138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7920" name="Group 31">
            <a:extLst>
              <a:ext uri="{FF2B5EF4-FFF2-40B4-BE49-F238E27FC236}">
                <a16:creationId xmlns:a16="http://schemas.microsoft.com/office/drawing/2014/main" id="{FD169928-27DF-411A-8267-39BA8C659212}"/>
              </a:ext>
            </a:extLst>
          </p:cNvPr>
          <p:cNvGrpSpPr>
            <a:grpSpLocks/>
          </p:cNvGrpSpPr>
          <p:nvPr/>
        </p:nvGrpSpPr>
        <p:grpSpPr bwMode="auto">
          <a:xfrm>
            <a:off x="7500680" y="3810776"/>
            <a:ext cx="4003675" cy="2528887"/>
            <a:chOff x="1056" y="1104"/>
            <a:chExt cx="3648" cy="2304"/>
          </a:xfrm>
        </p:grpSpPr>
        <p:sp>
          <p:nvSpPr>
            <p:cNvPr id="37923" name="Line 32">
              <a:extLst>
                <a:ext uri="{FF2B5EF4-FFF2-40B4-BE49-F238E27FC236}">
                  <a16:creationId xmlns:a16="http://schemas.microsoft.com/office/drawing/2014/main" id="{8595ADA2-02AA-463B-A758-EF03C1D51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736"/>
              <a:ext cx="1584" cy="672"/>
            </a:xfrm>
            <a:prstGeom prst="line">
              <a:avLst/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7924" name="Line 33">
              <a:extLst>
                <a:ext uri="{FF2B5EF4-FFF2-40B4-BE49-F238E27FC236}">
                  <a16:creationId xmlns:a16="http://schemas.microsoft.com/office/drawing/2014/main" id="{C2EAAB69-1455-4191-9A56-21DC1024C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104"/>
              <a:ext cx="576" cy="1584"/>
            </a:xfrm>
            <a:prstGeom prst="line">
              <a:avLst/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7925" name="Line 34">
              <a:extLst>
                <a:ext uri="{FF2B5EF4-FFF2-40B4-BE49-F238E27FC236}">
                  <a16:creationId xmlns:a16="http://schemas.microsoft.com/office/drawing/2014/main" id="{27B0B228-76B6-4132-804D-F2B12F4B8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688"/>
              <a:ext cx="1488" cy="48"/>
            </a:xfrm>
            <a:prstGeom prst="line">
              <a:avLst/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37921" name="Rectangle 35">
            <a:extLst>
              <a:ext uri="{FF2B5EF4-FFF2-40B4-BE49-F238E27FC236}">
                <a16:creationId xmlns:a16="http://schemas.microsoft.com/office/drawing/2014/main" id="{A742F1DD-20AA-42BE-9069-14EC6BF5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975" y="6481764"/>
            <a:ext cx="3670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7922" name="Rectangle 36">
            <a:extLst>
              <a:ext uri="{FF2B5EF4-FFF2-40B4-BE49-F238E27FC236}">
                <a16:creationId xmlns:a16="http://schemas.microsoft.com/office/drawing/2014/main" id="{6061FF14-86A1-4A27-9BDE-66EABD9D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393" y="4331476"/>
            <a:ext cx="34624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609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96F7F-9471-42B7-B9CB-1F7B24B2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ctr"/>
            <a:fld id="{AC48DD17-1166-49C6-8E15-4AE14ED263CE}" type="slidenum">
              <a:rPr lang="en-US" altLang="zh-CN" sz="1400"/>
              <a:pPr algn="ctr"/>
              <a:t>3</a:t>
            </a:fld>
            <a:endParaRPr lang="en-US" altLang="zh-CN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3A76746-5637-4DE7-9259-7BFFB5313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0"/>
            <a:ext cx="77724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动态规划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E077FA0-1609-4369-81FA-1C3AFAE1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923" y="1551782"/>
            <a:ext cx="8642350" cy="4114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定义概念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OPT(j) = </a:t>
            </a:r>
            <a:r>
              <a:rPr lang="zh-CN" altLang="en-US" dirty="0">
                <a:ea typeface="宋体" panose="02010600030101010101" pitchFamily="2" charset="-122"/>
              </a:rPr>
              <a:t>点集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p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, . . . 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的最小代价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SSE(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j)   = </a:t>
            </a:r>
            <a:r>
              <a:rPr lang="zh-CN" altLang="en-US" dirty="0">
                <a:ea typeface="宋体" panose="02010600030101010101" pitchFamily="2" charset="-122"/>
              </a:rPr>
              <a:t>点集</a:t>
            </a:r>
            <a:r>
              <a:rPr lang="en-US" altLang="zh-CN" dirty="0">
                <a:ea typeface="宋体" panose="02010600030101010101" pitchFamily="2" charset="-122"/>
              </a:rPr>
              <a:t>{p</a:t>
            </a:r>
            <a:r>
              <a:rPr lang="en-US" altLang="zh-CN" sz="1800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p</a:t>
            </a:r>
            <a:r>
              <a:rPr lang="en-US" altLang="zh-CN" sz="1800" baseline="-25000" dirty="0">
                <a:ea typeface="宋体" panose="02010600030101010101" pitchFamily="2" charset="-122"/>
              </a:rPr>
              <a:t>i+1</a:t>
            </a:r>
            <a:r>
              <a:rPr lang="en-US" altLang="zh-CN" dirty="0">
                <a:ea typeface="宋体" panose="02010600030101010101" pitchFamily="2" charset="-122"/>
              </a:rPr>
              <a:t> , . . . 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的拟合误差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要求：写出动态规划方程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37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E98E2-646C-43D9-9C06-6969A825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跳跃问题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F5610-4563-4B1A-9B63-427D5A39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816100"/>
            <a:ext cx="10515600" cy="4351338"/>
          </a:xfrm>
        </p:spPr>
        <p:txBody>
          <a:bodyPr/>
          <a:lstStyle/>
          <a:p>
            <a:r>
              <a:rPr lang="zh-CN" altLang="zh-CN" dirty="0"/>
              <a:t>给定一个非负整数数组，你最初位于数组的第一个位置。数组中的每个元素代表你在该位置可以跳跃的最大长度。</a:t>
            </a:r>
            <a:r>
              <a:rPr lang="zh-CN" altLang="en-US" dirty="0"/>
              <a:t>假设可以</a:t>
            </a:r>
            <a:r>
              <a:rPr lang="zh-CN" altLang="zh-CN" dirty="0"/>
              <a:t>到达最后一个位置。</a:t>
            </a:r>
            <a:r>
              <a:rPr lang="zh-CN" altLang="en-US" dirty="0"/>
              <a:t>设计动态规划方法求最少的跳跃次数，要求</a:t>
            </a:r>
            <a:r>
              <a:rPr lang="zh-CN" altLang="zh-CN" dirty="0"/>
              <a:t>写出</a:t>
            </a:r>
            <a:r>
              <a:rPr lang="zh-CN" altLang="en-US" dirty="0"/>
              <a:t>动态规划方程</a:t>
            </a:r>
            <a:r>
              <a:rPr lang="zh-CN" altLang="zh-CN" dirty="0"/>
              <a:t>，</a:t>
            </a:r>
            <a:r>
              <a:rPr lang="zh-CN" altLang="en-US" dirty="0"/>
              <a:t>给出下面实例的求解过程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【</a:t>
            </a:r>
            <a:r>
              <a:rPr lang="en-US" altLang="zh-CN" dirty="0"/>
              <a:t>2</a:t>
            </a:r>
            <a:r>
              <a:rPr lang="en-US" altLang="zh-CN" b="1" dirty="0"/>
              <a:t>, 3, 1, 1, 4</a:t>
            </a:r>
            <a:r>
              <a:rPr lang="zh-CN" altLang="zh-CN" b="1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16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303</Words>
  <Application>Microsoft Office PowerPoint</Application>
  <PresentationFormat>宽屏</PresentationFormat>
  <Paragraphs>40</Paragraphs>
  <Slides>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Cambria Math</vt:lpstr>
      <vt:lpstr>Comic Sans MS</vt:lpstr>
      <vt:lpstr>Office 主题​​</vt:lpstr>
      <vt:lpstr>Equation</vt:lpstr>
      <vt:lpstr>分段最小二乘法</vt:lpstr>
      <vt:lpstr>分段最小二乘法</vt:lpstr>
      <vt:lpstr>动态规划</vt:lpstr>
      <vt:lpstr>跳跃问题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分段最小二乘法</dc:title>
  <dc:creator>Yang</dc:creator>
  <cp:lastModifiedBy>Wenjun Lee</cp:lastModifiedBy>
  <cp:revision>5</cp:revision>
  <dcterms:created xsi:type="dcterms:W3CDTF">2023-04-18T06:28:54Z</dcterms:created>
  <dcterms:modified xsi:type="dcterms:W3CDTF">2025-05-18T08:46:12Z</dcterms:modified>
</cp:coreProperties>
</file>