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398" r:id="rId2"/>
    <p:sldId id="399" r:id="rId3"/>
    <p:sldId id="400" r:id="rId4"/>
    <p:sldId id="401" r:id="rId5"/>
    <p:sldId id="402" r:id="rId6"/>
    <p:sldId id="403" r:id="rId7"/>
    <p:sldId id="404" r:id="rId8"/>
    <p:sldId id="405" r:id="rId9"/>
    <p:sldId id="406" r:id="rId10"/>
    <p:sldId id="408" r:id="rId11"/>
    <p:sldId id="410" r:id="rId12"/>
    <p:sldId id="411" r:id="rId13"/>
    <p:sldId id="418" r:id="rId14"/>
    <p:sldId id="412" r:id="rId15"/>
    <p:sldId id="413" r:id="rId16"/>
    <p:sldId id="414" r:id="rId17"/>
    <p:sldId id="419" r:id="rId18"/>
    <p:sldId id="415" r:id="rId19"/>
    <p:sldId id="416" r:id="rId20"/>
    <p:sldId id="417" r:id="rId21"/>
    <p:sldId id="372" r:id="rId22"/>
    <p:sldId id="373" r:id="rId23"/>
    <p:sldId id="374" r:id="rId24"/>
    <p:sldId id="375" r:id="rId25"/>
    <p:sldId id="379" r:id="rId26"/>
    <p:sldId id="382" r:id="rId27"/>
    <p:sldId id="383" r:id="rId28"/>
    <p:sldId id="384" r:id="rId29"/>
    <p:sldId id="385" r:id="rId30"/>
    <p:sldId id="386" r:id="rId31"/>
    <p:sldId id="387" r:id="rId32"/>
    <p:sldId id="388" r:id="rId33"/>
    <p:sldId id="389" r:id="rId34"/>
    <p:sldId id="420" r:id="rId35"/>
    <p:sldId id="421" r:id="rId36"/>
    <p:sldId id="422" r:id="rId37"/>
    <p:sldId id="423" r:id="rId38"/>
    <p:sldId id="429" r:id="rId39"/>
    <p:sldId id="430" r:id="rId40"/>
    <p:sldId id="431" r:id="rId41"/>
    <p:sldId id="432" r:id="rId42"/>
    <p:sldId id="433" r:id="rId43"/>
    <p:sldId id="434" r:id="rId44"/>
    <p:sldId id="436" r:id="rId45"/>
    <p:sldId id="437" r:id="rId46"/>
    <p:sldId id="438" r:id="rId47"/>
    <p:sldId id="439" r:id="rId48"/>
    <p:sldId id="440" r:id="rId49"/>
    <p:sldId id="446" r:id="rId50"/>
    <p:sldId id="447" r:id="rId51"/>
    <p:sldId id="448" r:id="rId52"/>
    <p:sldId id="449" r:id="rId53"/>
    <p:sldId id="450" r:id="rId54"/>
    <p:sldId id="451" r:id="rId55"/>
    <p:sldId id="453" r:id="rId56"/>
    <p:sldId id="452" r:id="rId57"/>
    <p:sldId id="454" r:id="rId58"/>
    <p:sldId id="455" r:id="rId59"/>
    <p:sldId id="456" r:id="rId60"/>
    <p:sldId id="442" r:id="rId61"/>
    <p:sldId id="444" r:id="rId62"/>
    <p:sldId id="443" r:id="rId63"/>
    <p:sldId id="445" r:id="rId64"/>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15:guide id="1" orient="horz" pos="20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954" y="102"/>
      </p:cViewPr>
      <p:guideLst>
        <p:guide orient="horz" pos="20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jun Lee" userId="ba2d9a24ccc042b8" providerId="LiveId" clId="{F77F74B5-2C5F-4C2B-97E3-83F5ADF85308}"/>
    <pc:docChg chg="modSld">
      <pc:chgData name="Wenjun Lee" userId="ba2d9a24ccc042b8" providerId="LiveId" clId="{F77F74B5-2C5F-4C2B-97E3-83F5ADF85308}" dt="2025-04-22T02:29:35.738" v="0" actId="1076"/>
      <pc:docMkLst>
        <pc:docMk/>
      </pc:docMkLst>
      <pc:sldChg chg="modSp mod">
        <pc:chgData name="Wenjun Lee" userId="ba2d9a24ccc042b8" providerId="LiveId" clId="{F77F74B5-2C5F-4C2B-97E3-83F5ADF85308}" dt="2025-04-22T02:29:35.738" v="0" actId="1076"/>
        <pc:sldMkLst>
          <pc:docMk/>
          <pc:sldMk cId="0" sldId="434"/>
        </pc:sldMkLst>
        <pc:picChg chg="mod">
          <ac:chgData name="Wenjun Lee" userId="ba2d9a24ccc042b8" providerId="LiveId" clId="{F77F74B5-2C5F-4C2B-97E3-83F5ADF85308}" dt="2025-04-22T02:29:35.738" v="0" actId="1076"/>
          <ac:picMkLst>
            <pc:docMk/>
            <pc:sldMk cId="0" sldId="434"/>
            <ac:picMk id="3175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93978625"/>
      </p:ext>
    </p:extLst>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965F12DF-4528-4894-BD01-01524BC29592}" type="slidenum">
              <a:rPr lang="en-US" altLang="zh-CN"/>
              <a:pPr/>
              <a:t>10</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5649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39939"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0963"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978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942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290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08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2.png"/><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image" Target="../media/image13.png"/><Relationship Id="rId7" Type="http://schemas.openxmlformats.org/officeDocument/2006/relationships/oleObject" Target="../embeddings/oleObject1.bin"/><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5.emf"/><Relationship Id="rId4" Type="http://schemas.openxmlformats.org/officeDocument/2006/relationships/image" Target="../media/image14.png"/><Relationship Id="rId9"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1598278" y="2190867"/>
            <a:ext cx="6294437" cy="2311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4700">
                <a:latin typeface="宋体"/>
                <a:ea typeface="宋体"/>
                <a:cs typeface="宋体"/>
                <a:sym typeface="宋体"/>
              </a:defRPr>
            </a:lvl1pPr>
          </a:lstStyle>
          <a:p>
            <a:pPr lvl="0">
              <a:defRPr sz="1800"/>
            </a:pPr>
            <a:r>
              <a:rPr lang="zh-CN" altLang="en-US" sz="4700" b="1" dirty="0"/>
              <a:t>算法设计与分析</a:t>
            </a:r>
            <a:br>
              <a:rPr lang="en-US" altLang="zh-CN" sz="4700" b="1" dirty="0"/>
            </a:br>
            <a:br>
              <a:rPr lang="en-US" sz="4700" b="1" dirty="0"/>
            </a:br>
            <a:r>
              <a:rPr sz="4700" b="1" dirty="0" err="1"/>
              <a:t>回溯法</a:t>
            </a:r>
            <a:endParaRPr sz="4700" b="1" dirty="0"/>
          </a:p>
        </p:txBody>
      </p:sp>
    </p:spTree>
    <p:extLst>
      <p:ext uri="{BB962C8B-B14F-4D97-AF65-F5344CB8AC3E}">
        <p14:creationId xmlns:p14="http://schemas.microsoft.com/office/powerpoint/2010/main" val="63864411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0"/>
          </p:nvPr>
        </p:nvSpPr>
        <p:spPr/>
        <p:txBody>
          <a:bodyPr/>
          <a:lstStyle/>
          <a:p>
            <a:fld id="{EE1E1BC3-A8C5-4C44-8BEA-0911E56EA47E}" type="slidenum">
              <a:rPr lang="en-US" altLang="zh-CN"/>
              <a:pPr/>
              <a:t>10</a:t>
            </a:fld>
            <a:endParaRPr lang="en-US" altLang="zh-CN"/>
          </a:p>
        </p:txBody>
      </p:sp>
      <p:sp>
        <p:nvSpPr>
          <p:cNvPr id="15362" name="Rectangle 2"/>
          <p:cNvSpPr>
            <a:spLocks noGrp="1" noChangeArrowheads="1"/>
          </p:cNvSpPr>
          <p:nvPr>
            <p:ph type="title"/>
          </p:nvPr>
        </p:nvSpPr>
        <p:spPr>
          <a:xfrm>
            <a:off x="762000" y="176463"/>
            <a:ext cx="7772400" cy="1143000"/>
          </a:xfrm>
        </p:spPr>
        <p:txBody>
          <a:bodyPr/>
          <a:lstStyle/>
          <a:p>
            <a:r>
              <a:rPr lang="zh-CN" altLang="en-US" dirty="0">
                <a:ea typeface="宋体" charset="-122"/>
              </a:rPr>
              <a:t>回溯法的搜索树</a:t>
            </a:r>
            <a:endParaRPr lang="en-US" altLang="zh-CN" dirty="0">
              <a:ea typeface="宋体" charset="-122"/>
            </a:endParaRPr>
          </a:p>
        </p:txBody>
      </p:sp>
      <p:grpSp>
        <p:nvGrpSpPr>
          <p:cNvPr id="15403" name="Group 43"/>
          <p:cNvGrpSpPr>
            <a:grpSpLocks/>
          </p:cNvGrpSpPr>
          <p:nvPr/>
        </p:nvGrpSpPr>
        <p:grpSpPr bwMode="auto">
          <a:xfrm>
            <a:off x="3733800" y="1752600"/>
            <a:ext cx="4572000" cy="2971800"/>
            <a:chOff x="2496" y="1200"/>
            <a:chExt cx="2880" cy="1872"/>
          </a:xfrm>
        </p:grpSpPr>
        <p:sp>
          <p:nvSpPr>
            <p:cNvPr id="15364" name="Oval 4"/>
            <p:cNvSpPr>
              <a:spLocks noChangeArrowheads="1"/>
            </p:cNvSpPr>
            <p:nvPr/>
          </p:nvSpPr>
          <p:spPr bwMode="auto">
            <a:xfrm>
              <a:off x="2496" y="2064"/>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Oval 5"/>
            <p:cNvSpPr>
              <a:spLocks noChangeArrowheads="1"/>
            </p:cNvSpPr>
            <p:nvPr/>
          </p:nvSpPr>
          <p:spPr bwMode="auto">
            <a:xfrm>
              <a:off x="4512" y="120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Oval 6"/>
            <p:cNvSpPr>
              <a:spLocks noChangeArrowheads="1"/>
            </p:cNvSpPr>
            <p:nvPr/>
          </p:nvSpPr>
          <p:spPr bwMode="auto">
            <a:xfrm>
              <a:off x="3792" y="220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Oval 7"/>
            <p:cNvSpPr>
              <a:spLocks noChangeArrowheads="1"/>
            </p:cNvSpPr>
            <p:nvPr/>
          </p:nvSpPr>
          <p:spPr bwMode="auto">
            <a:xfrm>
              <a:off x="307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Oval 8"/>
            <p:cNvSpPr>
              <a:spLocks noChangeArrowheads="1"/>
            </p:cNvSpPr>
            <p:nvPr/>
          </p:nvSpPr>
          <p:spPr bwMode="auto">
            <a:xfrm>
              <a:off x="379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Oval 9"/>
            <p:cNvSpPr>
              <a:spLocks noChangeArrowheads="1"/>
            </p:cNvSpPr>
            <p:nvPr/>
          </p:nvSpPr>
          <p:spPr bwMode="auto">
            <a:xfrm>
              <a:off x="4512" y="172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Oval 10"/>
            <p:cNvSpPr>
              <a:spLocks noChangeArrowheads="1"/>
            </p:cNvSpPr>
            <p:nvPr/>
          </p:nvSpPr>
          <p:spPr bwMode="auto">
            <a:xfrm>
              <a:off x="307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Oval 11"/>
            <p:cNvSpPr>
              <a:spLocks noChangeArrowheads="1"/>
            </p:cNvSpPr>
            <p:nvPr/>
          </p:nvSpPr>
          <p:spPr bwMode="auto">
            <a:xfrm>
              <a:off x="379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Oval 12"/>
            <p:cNvSpPr>
              <a:spLocks noChangeArrowheads="1"/>
            </p:cNvSpPr>
            <p:nvPr/>
          </p:nvSpPr>
          <p:spPr bwMode="auto">
            <a:xfrm>
              <a:off x="4512" y="273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Oval 13"/>
            <p:cNvSpPr>
              <a:spLocks noChangeArrowheads="1"/>
            </p:cNvSpPr>
            <p:nvPr/>
          </p:nvSpPr>
          <p:spPr bwMode="auto">
            <a:xfrm>
              <a:off x="3792" y="288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Oval 14"/>
            <p:cNvSpPr>
              <a:spLocks noChangeArrowheads="1"/>
            </p:cNvSpPr>
            <p:nvPr/>
          </p:nvSpPr>
          <p:spPr bwMode="auto">
            <a:xfrm>
              <a:off x="4512" y="225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Oval 15"/>
            <p:cNvSpPr>
              <a:spLocks noChangeArrowheads="1"/>
            </p:cNvSpPr>
            <p:nvPr/>
          </p:nvSpPr>
          <p:spPr bwMode="auto">
            <a:xfrm>
              <a:off x="5184" y="120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Oval 16"/>
            <p:cNvSpPr>
              <a:spLocks noChangeArrowheads="1"/>
            </p:cNvSpPr>
            <p:nvPr/>
          </p:nvSpPr>
          <p:spPr bwMode="auto">
            <a:xfrm>
              <a:off x="5184" y="192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Oval 17"/>
            <p:cNvSpPr>
              <a:spLocks noChangeArrowheads="1"/>
            </p:cNvSpPr>
            <p:nvPr/>
          </p:nvSpPr>
          <p:spPr bwMode="auto">
            <a:xfrm>
              <a:off x="5184" y="225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Oval 18"/>
            <p:cNvSpPr>
              <a:spLocks noChangeArrowheads="1"/>
            </p:cNvSpPr>
            <p:nvPr/>
          </p:nvSpPr>
          <p:spPr bwMode="auto">
            <a:xfrm>
              <a:off x="5184" y="2592"/>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2640" y="2208"/>
              <a:ext cx="480" cy="38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flipV="1">
              <a:off x="2640" y="1728"/>
              <a:ext cx="432" cy="336"/>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a:off x="3264" y="1632"/>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flipV="1">
              <a:off x="3936" y="1344"/>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a:off x="3984" y="1680"/>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4704" y="1296"/>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flipV="1">
              <a:off x="326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auto">
            <a:xfrm>
              <a:off x="3264" y="2640"/>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auto">
            <a:xfrm>
              <a:off x="3216" y="2688"/>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flipV="1">
              <a:off x="398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3984" y="2688"/>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flipV="1">
              <a:off x="4704" y="2064"/>
              <a:ext cx="48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a:off x="4704" y="2352"/>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4656" y="2400"/>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4" name="Text Box 34"/>
          <p:cNvSpPr txBox="1">
            <a:spLocks noChangeArrowheads="1"/>
          </p:cNvSpPr>
          <p:nvPr/>
        </p:nvSpPr>
        <p:spPr bwMode="auto">
          <a:xfrm>
            <a:off x="838199" y="3810000"/>
            <a:ext cx="2971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Times New Roman" pitchFamily="18" charset="0"/>
                <a:ea typeface="宋体" charset="-122"/>
              </a:rPr>
              <a:t>有三种节点：</a:t>
            </a:r>
            <a:endParaRPr lang="en-US" altLang="zh-CN" sz="2800" dirty="0">
              <a:latin typeface="Times New Roman" pitchFamily="18" charset="0"/>
              <a:ea typeface="宋体" charset="-122"/>
            </a:endParaRPr>
          </a:p>
        </p:txBody>
      </p:sp>
      <p:sp>
        <p:nvSpPr>
          <p:cNvPr id="15395" name="Text Box 35"/>
          <p:cNvSpPr txBox="1">
            <a:spLocks noChangeArrowheads="1"/>
          </p:cNvSpPr>
          <p:nvPr/>
        </p:nvSpPr>
        <p:spPr bwMode="auto">
          <a:xfrm>
            <a:off x="914400" y="1600200"/>
            <a:ext cx="381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ea typeface="宋体" charset="-122"/>
              </a:rPr>
              <a:t>树由节点组成：</a:t>
            </a:r>
            <a:endParaRPr lang="en-US" altLang="zh-CN" sz="2800" dirty="0">
              <a:latin typeface="Times New Roman" pitchFamily="18" charset="0"/>
              <a:ea typeface="宋体" charset="-122"/>
            </a:endParaRPr>
          </a:p>
        </p:txBody>
      </p:sp>
      <p:grpSp>
        <p:nvGrpSpPr>
          <p:cNvPr id="15404" name="Group 44"/>
          <p:cNvGrpSpPr>
            <a:grpSpLocks/>
          </p:cNvGrpSpPr>
          <p:nvPr/>
        </p:nvGrpSpPr>
        <p:grpSpPr bwMode="auto">
          <a:xfrm>
            <a:off x="990600" y="4648200"/>
            <a:ext cx="4038600" cy="381000"/>
            <a:chOff x="768" y="3024"/>
            <a:chExt cx="2544" cy="240"/>
          </a:xfrm>
        </p:grpSpPr>
        <p:sp>
          <p:nvSpPr>
            <p:cNvPr id="15397" name="Oval 37"/>
            <p:cNvSpPr>
              <a:spLocks noChangeArrowheads="1"/>
            </p:cNvSpPr>
            <p:nvPr/>
          </p:nvSpPr>
          <p:spPr bwMode="auto">
            <a:xfrm>
              <a:off x="768" y="3072"/>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Text Box 40"/>
            <p:cNvSpPr txBox="1">
              <a:spLocks noChangeArrowheads="1"/>
            </p:cNvSpPr>
            <p:nvPr/>
          </p:nvSpPr>
          <p:spPr bwMode="auto">
            <a:xfrm>
              <a:off x="960" y="3024"/>
              <a:ext cx="23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根节点</a:t>
              </a:r>
              <a:endParaRPr lang="en-US" altLang="zh-CN" dirty="0">
                <a:latin typeface="Times New Roman" pitchFamily="18" charset="0"/>
                <a:ea typeface="宋体" charset="-122"/>
              </a:endParaRPr>
            </a:p>
          </p:txBody>
        </p:sp>
      </p:grpSp>
      <p:grpSp>
        <p:nvGrpSpPr>
          <p:cNvPr id="15405" name="Group 45"/>
          <p:cNvGrpSpPr>
            <a:grpSpLocks/>
          </p:cNvGrpSpPr>
          <p:nvPr/>
        </p:nvGrpSpPr>
        <p:grpSpPr bwMode="auto">
          <a:xfrm>
            <a:off x="990600" y="5105400"/>
            <a:ext cx="4191000" cy="381000"/>
            <a:chOff x="768" y="3312"/>
            <a:chExt cx="2640" cy="240"/>
          </a:xfrm>
        </p:grpSpPr>
        <p:sp>
          <p:nvSpPr>
            <p:cNvPr id="15398" name="Oval 38"/>
            <p:cNvSpPr>
              <a:spLocks noChangeArrowheads="1"/>
            </p:cNvSpPr>
            <p:nvPr/>
          </p:nvSpPr>
          <p:spPr bwMode="auto">
            <a:xfrm>
              <a:off x="768" y="336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Text Box 41"/>
            <p:cNvSpPr txBox="1">
              <a:spLocks noChangeArrowheads="1"/>
            </p:cNvSpPr>
            <p:nvPr/>
          </p:nvSpPr>
          <p:spPr bwMode="auto">
            <a:xfrm>
              <a:off x="1008" y="3312"/>
              <a:ext cx="24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中间节点</a:t>
              </a:r>
              <a:endParaRPr lang="en-US" altLang="zh-CN" dirty="0">
                <a:latin typeface="Times New Roman" pitchFamily="18" charset="0"/>
                <a:ea typeface="宋体" charset="-122"/>
              </a:endParaRPr>
            </a:p>
          </p:txBody>
        </p:sp>
      </p:grpSp>
      <p:grpSp>
        <p:nvGrpSpPr>
          <p:cNvPr id="15406" name="Group 46"/>
          <p:cNvGrpSpPr>
            <a:grpSpLocks/>
          </p:cNvGrpSpPr>
          <p:nvPr/>
        </p:nvGrpSpPr>
        <p:grpSpPr bwMode="auto">
          <a:xfrm>
            <a:off x="990600" y="5562600"/>
            <a:ext cx="2743200" cy="381000"/>
            <a:chOff x="768" y="3600"/>
            <a:chExt cx="1728" cy="240"/>
          </a:xfrm>
        </p:grpSpPr>
        <p:sp>
          <p:nvSpPr>
            <p:cNvPr id="15399" name="Oval 39"/>
            <p:cNvSpPr>
              <a:spLocks noChangeArrowheads="1"/>
            </p:cNvSpPr>
            <p:nvPr/>
          </p:nvSpPr>
          <p:spPr bwMode="auto">
            <a:xfrm>
              <a:off x="768" y="364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Text Box 42"/>
            <p:cNvSpPr txBox="1">
              <a:spLocks noChangeArrowheads="1"/>
            </p:cNvSpPr>
            <p:nvPr/>
          </p:nvSpPr>
          <p:spPr bwMode="auto">
            <a:xfrm>
              <a:off x="1008" y="3600"/>
              <a:ext cx="1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叶子节点</a:t>
              </a:r>
              <a:endParaRPr lang="en-US" altLang="zh-CN" dirty="0">
                <a:latin typeface="Times New Roman" pitchFamily="18" charset="0"/>
                <a:ea typeface="宋体" charset="-122"/>
              </a:endParaRPr>
            </a:p>
          </p:txBody>
        </p:sp>
      </p:grpSp>
      <p:sp>
        <p:nvSpPr>
          <p:cNvPr id="15407" name="Text Box 47"/>
          <p:cNvSpPr txBox="1">
            <a:spLocks noChangeArrowheads="1"/>
          </p:cNvSpPr>
          <p:nvPr/>
        </p:nvSpPr>
        <p:spPr bwMode="auto">
          <a:xfrm>
            <a:off x="3241141" y="5233657"/>
            <a:ext cx="5383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Times New Roman" pitchFamily="18" charset="0"/>
                <a:ea typeface="宋体" charset="-122"/>
              </a:rPr>
              <a:t>回溯法</a:t>
            </a:r>
            <a:r>
              <a:rPr lang="zh-CN" altLang="en-US" sz="2400" dirty="0">
                <a:latin typeface="Times New Roman" pitchFamily="18" charset="0"/>
                <a:ea typeface="宋体" charset="-122"/>
              </a:rPr>
              <a:t>就是搜索树中某个特定目标节点</a:t>
            </a:r>
            <a:endParaRPr lang="en-US" altLang="zh-CN" sz="2400" dirty="0">
              <a:latin typeface="Times New Roman" pitchFamily="18" charset="0"/>
              <a:ea typeface="宋体" charset="-122"/>
            </a:endParaRPr>
          </a:p>
        </p:txBody>
      </p:sp>
    </p:spTree>
    <p:extLst>
      <p:ext uri="{BB962C8B-B14F-4D97-AF65-F5344CB8AC3E}">
        <p14:creationId xmlns:p14="http://schemas.microsoft.com/office/powerpoint/2010/main" val="97193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95"/>
                                        </p:tgtEl>
                                        <p:attrNameLst>
                                          <p:attrName>style.visibility</p:attrName>
                                        </p:attrNameLst>
                                      </p:cBhvr>
                                      <p:to>
                                        <p:strVal val="visible"/>
                                      </p:to>
                                    </p:set>
                                    <p:animEffect transition="in" filter="wipe(left)">
                                      <p:cBhvr>
                                        <p:cTn id="7" dur="500"/>
                                        <p:tgtEl>
                                          <p:spTgt spid="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403"/>
                                        </p:tgtEl>
                                        <p:attrNameLst>
                                          <p:attrName>style.visibility</p:attrName>
                                        </p:attrNameLst>
                                      </p:cBhvr>
                                      <p:to>
                                        <p:strVal val="visible"/>
                                      </p:to>
                                    </p:set>
                                    <p:animEffect transition="in" filter="dissolve">
                                      <p:cBhvr>
                                        <p:cTn id="12" dur="500"/>
                                        <p:tgtEl>
                                          <p:spTgt spid="15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94"/>
                                        </p:tgtEl>
                                        <p:attrNameLst>
                                          <p:attrName>style.visibility</p:attrName>
                                        </p:attrNameLst>
                                      </p:cBhvr>
                                      <p:to>
                                        <p:strVal val="visible"/>
                                      </p:to>
                                    </p:set>
                                    <p:animEffect transition="in" filter="wipe(left)">
                                      <p:cBhvr>
                                        <p:cTn id="17" dur="500"/>
                                        <p:tgtEl>
                                          <p:spTgt spid="15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04"/>
                                        </p:tgtEl>
                                        <p:attrNameLst>
                                          <p:attrName>style.visibility</p:attrName>
                                        </p:attrNameLst>
                                      </p:cBhvr>
                                      <p:to>
                                        <p:strVal val="visible"/>
                                      </p:to>
                                    </p:set>
                                    <p:animEffect transition="in" filter="wipe(left)">
                                      <p:cBhvr>
                                        <p:cTn id="22" dur="500"/>
                                        <p:tgtEl>
                                          <p:spTgt spid="154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405"/>
                                        </p:tgtEl>
                                        <p:attrNameLst>
                                          <p:attrName>style.visibility</p:attrName>
                                        </p:attrNameLst>
                                      </p:cBhvr>
                                      <p:to>
                                        <p:strVal val="visible"/>
                                      </p:to>
                                    </p:set>
                                    <p:animEffect transition="in" filter="wipe(left)">
                                      <p:cBhvr>
                                        <p:cTn id="27" dur="500"/>
                                        <p:tgtEl>
                                          <p:spTgt spid="154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406"/>
                                        </p:tgtEl>
                                        <p:attrNameLst>
                                          <p:attrName>style.visibility</p:attrName>
                                        </p:attrNameLst>
                                      </p:cBhvr>
                                      <p:to>
                                        <p:strVal val="visible"/>
                                      </p:to>
                                    </p:set>
                                    <p:animEffect transition="in" filter="wipe(left)">
                                      <p:cBhvr>
                                        <p:cTn id="32" dur="500"/>
                                        <p:tgtEl>
                                          <p:spTgt spid="15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07"/>
                                        </p:tgtEl>
                                        <p:attrNameLst>
                                          <p:attrName>style.visibility</p:attrName>
                                        </p:attrNameLst>
                                      </p:cBhvr>
                                      <p:to>
                                        <p:strVal val="visible"/>
                                      </p:to>
                                    </p:set>
                                    <p:animEffect transition="in" filter="wipe(left)">
                                      <p:cBhvr>
                                        <p:cTn id="37" dur="500"/>
                                        <p:tgtEl>
                                          <p:spTgt spid="15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autoUpdateAnimBg="0"/>
      <p:bldP spid="15395" grpId="0" autoUpdateAnimBg="0"/>
      <p:bldP spid="154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457200" y="276560"/>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lgn="l">
              <a:defRPr sz="1800"/>
            </a:pPr>
            <a:r>
              <a:rPr sz="4800" dirty="0" err="1">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回溯法的</a:t>
            </a:r>
            <a:r>
              <a:rPr lang="zh-CN" altLang="en-US" sz="48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关键问题</a:t>
            </a:r>
            <a:endParaRPr sz="48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endParaRPr>
          </a:p>
        </p:txBody>
      </p:sp>
      <p:sp>
        <p:nvSpPr>
          <p:cNvPr id="35" name="Shape 35"/>
          <p:cNvSpPr>
            <a:spLocks noGrp="1"/>
          </p:cNvSpPr>
          <p:nvPr>
            <p:ph type="body" idx="4294967295"/>
          </p:nvPr>
        </p:nvSpPr>
        <p:spPr>
          <a:xfrm>
            <a:off x="381406" y="2735179"/>
            <a:ext cx="8229600" cy="3848183"/>
          </a:xfrm>
          <a:prstGeom prst="rect">
            <a:avLst/>
          </a:prstGeom>
          <a:extLst>
            <a:ext uri="{C572A759-6A51-4108-AA02-DFA0A04FC94B}">
              <ma14:wrappingTextBoxFlag xmlns:ma14="http://schemas.microsoft.com/office/mac/drawingml/2011/main" xmlns="" val="1"/>
            </a:ext>
          </a:extLst>
        </p:spPr>
        <p:txBody>
          <a:bodyPr lIns="0" tIns="0" rIns="0" bIns="0">
            <a:normAutofit fontScale="92500" lnSpcReduction="10000"/>
          </a:bodyPr>
          <a:lstStyle/>
          <a:p>
            <a:pPr marL="298322" indent="-298322" defTabSz="795527">
              <a:spcBef>
                <a:spcPts val="600"/>
              </a:spcBef>
              <a:buNone/>
              <a:defRPr sz="1800"/>
            </a:pPr>
            <a:r>
              <a:rPr lang="zh-CN" altLang="en-US" sz="3200" dirty="0">
                <a:latin typeface="Arial"/>
                <a:ea typeface="楷体_GB2312" pitchFamily="49" charset="-122"/>
                <a:cs typeface="Arial"/>
                <a:sym typeface="宋体"/>
              </a:rPr>
              <a:t>需要解决的问题：</a:t>
            </a:r>
            <a:endParaRPr lang="en-US" altLang="zh-CN" sz="32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节点的含义是什么？（根据问题确定）</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altLang="zh-CN"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节点在树中的关系是什么？（根据问题确定）</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如何产生新的节点？（树的遍历算法）</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如何判断节点是否是所求解？（</a:t>
            </a:r>
            <a:r>
              <a:rPr lang="en-US" altLang="zh-CN" sz="3000" dirty="0">
                <a:latin typeface="Arial"/>
                <a:ea typeface="楷体_GB2312" pitchFamily="49" charset="-122"/>
                <a:cs typeface="Arial"/>
                <a:sym typeface="宋体"/>
              </a:rPr>
              <a:t>easy</a:t>
            </a:r>
            <a:r>
              <a:rPr lang="zh-CN" altLang="en-US" sz="3000" dirty="0">
                <a:latin typeface="Arial"/>
                <a:ea typeface="楷体_GB2312" pitchFamily="49" charset="-122"/>
                <a:cs typeface="Arial"/>
                <a:sym typeface="宋体"/>
              </a:rPr>
              <a:t>！）</a:t>
            </a:r>
            <a:endParaRPr lang="en-US" altLang="zh-CN" sz="3000" dirty="0">
              <a:latin typeface="Arial"/>
              <a:ea typeface="楷体_GB2312" pitchFamily="49" charset="-122"/>
              <a:cs typeface="Arial"/>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buNone/>
              <a:defRPr sz="1800"/>
            </a:pPr>
            <a:endParaRPr sz="2784" dirty="0">
              <a:latin typeface="宋体"/>
              <a:ea typeface="宋体"/>
              <a:cs typeface="宋体"/>
              <a:sym typeface="宋体"/>
            </a:endParaRPr>
          </a:p>
        </p:txBody>
      </p:sp>
      <p:sp>
        <p:nvSpPr>
          <p:cNvPr id="4" name="Shape 35">
            <a:extLst>
              <a:ext uri="{FF2B5EF4-FFF2-40B4-BE49-F238E27FC236}">
                <a16:creationId xmlns:a16="http://schemas.microsoft.com/office/drawing/2014/main" id="{E24640FC-2C21-41BC-A5F5-935467C7C8FE}"/>
              </a:ext>
            </a:extLst>
          </p:cNvPr>
          <p:cNvSpPr txBox="1">
            <a:spLocks/>
          </p:cNvSpPr>
          <p:nvPr/>
        </p:nvSpPr>
        <p:spPr bwMode="auto">
          <a:xfrm>
            <a:off x="381406" y="1417638"/>
            <a:ext cx="8229600" cy="101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xmlns="" val="1"/>
            </a:ext>
          </a:extLst>
        </p:spPr>
        <p:txBody>
          <a:bodyPr vert="horz" wrap="square" lIns="0" tIns="0" rIns="0" bIns="0" numCol="1" anchor="t" anchorCtr="0" compatLnSpc="1">
            <a:noAutofit/>
          </a:bodyPr>
          <a:lst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98322" indent="-298322" defTabSz="795527">
              <a:spcBef>
                <a:spcPts val="600"/>
              </a:spcBef>
              <a:buFont typeface="Wingdings" pitchFamily="2" charset="2"/>
              <a:buNone/>
              <a:defRPr sz="1800"/>
            </a:pPr>
            <a:r>
              <a:rPr lang="en-US" altLang="zh-CN" sz="3200" dirty="0">
                <a:latin typeface="Arial"/>
                <a:ea typeface="楷体_GB2312" pitchFamily="49" charset="-122"/>
                <a:cs typeface="Arial"/>
                <a:sym typeface="宋体"/>
              </a:rPr>
              <a:t>1</a:t>
            </a:r>
            <a:r>
              <a:rPr lang="zh-CN" altLang="en-US" sz="3200" dirty="0">
                <a:latin typeface="Arial"/>
                <a:ea typeface="楷体_GB2312" pitchFamily="49" charset="-122"/>
                <a:cs typeface="Arial"/>
                <a:sym typeface="宋体"/>
              </a:rPr>
              <a:t>、搜索树如何构建？</a:t>
            </a:r>
            <a:endParaRPr lang="en-US" altLang="zh-CN" sz="3200" dirty="0">
              <a:latin typeface="Arial"/>
              <a:ea typeface="楷体_GB2312" pitchFamily="49" charset="-122"/>
              <a:cs typeface="Arial"/>
              <a:sym typeface="宋体"/>
            </a:endParaRPr>
          </a:p>
          <a:p>
            <a:pPr marL="298322" indent="-298322" defTabSz="795527">
              <a:spcBef>
                <a:spcPts val="600"/>
              </a:spcBef>
              <a:buFont typeface="Wingdings" pitchFamily="2" charset="2"/>
              <a:buNone/>
              <a:defRPr sz="1800"/>
            </a:pPr>
            <a:r>
              <a:rPr lang="en-US" altLang="zh-CN" sz="3200" dirty="0">
                <a:latin typeface="Arial"/>
                <a:ea typeface="楷体_GB2312" pitchFamily="49" charset="-122"/>
                <a:cs typeface="Arial"/>
                <a:sym typeface="宋体"/>
              </a:rPr>
              <a:t>2</a:t>
            </a:r>
            <a:r>
              <a:rPr lang="zh-CN" altLang="en-US" sz="3200" dirty="0">
                <a:latin typeface="Arial"/>
                <a:ea typeface="楷体_GB2312" pitchFamily="49" charset="-122"/>
                <a:cs typeface="Arial"/>
                <a:sym typeface="宋体"/>
              </a:rPr>
              <a:t>、如何在树中搜索？</a:t>
            </a:r>
          </a:p>
        </p:txBody>
      </p:sp>
    </p:spTree>
    <p:extLst>
      <p:ext uri="{BB962C8B-B14F-4D97-AF65-F5344CB8AC3E}">
        <p14:creationId xmlns:p14="http://schemas.microsoft.com/office/powerpoint/2010/main" val="49446884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12</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32098" y="4944129"/>
            <a:ext cx="8228012" cy="954107"/>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p:txBody>
      </p:sp>
      <p:sp>
        <p:nvSpPr>
          <p:cNvPr id="7" name="圆角矩形标注 6"/>
          <p:cNvSpPr/>
          <p:nvPr/>
        </p:nvSpPr>
        <p:spPr bwMode="auto">
          <a:xfrm>
            <a:off x="6500388" y="1023042"/>
            <a:ext cx="1629624" cy="470780"/>
          </a:xfrm>
          <a:prstGeom prst="wedgeRoundRectCallout">
            <a:avLst>
              <a:gd name="adj1" fmla="val -51981"/>
              <a:gd name="adj2" fmla="val 64562"/>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a:t>
            </a:r>
          </a:p>
        </p:txBody>
      </p:sp>
      <p:sp>
        <p:nvSpPr>
          <p:cNvPr id="8" name="圆角矩形标注 7"/>
          <p:cNvSpPr/>
          <p:nvPr/>
        </p:nvSpPr>
        <p:spPr bwMode="auto">
          <a:xfrm>
            <a:off x="6019044" y="3520290"/>
            <a:ext cx="1975165" cy="470780"/>
          </a:xfrm>
          <a:prstGeom prst="wedgeRoundRectCallout">
            <a:avLst>
              <a:gd name="adj1" fmla="val -89567"/>
              <a:gd name="adj2" fmla="val -368130"/>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定义节点关系</a:t>
            </a:r>
          </a:p>
        </p:txBody>
      </p:sp>
      <p:sp>
        <p:nvSpPr>
          <p:cNvPr id="9" name="圆角矩形标注 8"/>
          <p:cNvSpPr/>
          <p:nvPr/>
        </p:nvSpPr>
        <p:spPr bwMode="auto">
          <a:xfrm>
            <a:off x="3819051" y="3538397"/>
            <a:ext cx="1629624" cy="470780"/>
          </a:xfrm>
          <a:prstGeom prst="wedgeRoundRectCallout">
            <a:avLst>
              <a:gd name="adj1" fmla="val -11425"/>
              <a:gd name="adj2" fmla="val -258515"/>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
        <p:nvSpPr>
          <p:cNvPr id="10" name="圆角矩形标注 9"/>
          <p:cNvSpPr/>
          <p:nvPr/>
        </p:nvSpPr>
        <p:spPr bwMode="auto">
          <a:xfrm>
            <a:off x="1472696" y="3283391"/>
            <a:ext cx="1913300" cy="736348"/>
          </a:xfrm>
          <a:prstGeom prst="wedgeRoundRectCallout">
            <a:avLst>
              <a:gd name="adj1" fmla="val -41425"/>
              <a:gd name="adj2" fmla="val -87361"/>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尽量少产生新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Tree>
    <p:extLst>
      <p:ext uri="{BB962C8B-B14F-4D97-AF65-F5344CB8AC3E}">
        <p14:creationId xmlns:p14="http://schemas.microsoft.com/office/powerpoint/2010/main" val="92917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65980"/>
            <a:ext cx="7772400" cy="1143000"/>
          </a:xfrm>
        </p:spPr>
        <p:txBody>
          <a:bodyPr/>
          <a:lstStyle/>
          <a:p>
            <a:pPr algn="l"/>
            <a:r>
              <a:rPr lang="zh-CN" altLang="en-US"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回溯法的存储空间</a:t>
            </a:r>
          </a:p>
        </p:txBody>
      </p:sp>
      <p:sp>
        <p:nvSpPr>
          <p:cNvPr id="3" name="内容占位符 2"/>
          <p:cNvSpPr>
            <a:spLocks noGrp="1"/>
          </p:cNvSpPr>
          <p:nvPr>
            <p:ph idx="1"/>
          </p:nvPr>
        </p:nvSpPr>
        <p:spPr/>
        <p:txBody>
          <a:bodyPr/>
          <a:lstStyle/>
          <a:p>
            <a:r>
              <a:rPr lang="zh-CN" altLang="en-US" dirty="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dirty="0">
                <a:ea typeface="楷体_GB2312" pitchFamily="49" charset="-122"/>
              </a:rPr>
              <a:t>h(n)</a:t>
            </a:r>
            <a:r>
              <a:rPr lang="zh-CN" altLang="en-US" dirty="0">
                <a:ea typeface="楷体_GB2312" pitchFamily="49" charset="-122"/>
              </a:rPr>
              <a:t>，则回溯法所需的计算空间通常为</a:t>
            </a:r>
            <a:r>
              <a:rPr lang="en-US" altLang="zh-CN" dirty="0">
                <a:ea typeface="楷体_GB2312" pitchFamily="49" charset="-122"/>
              </a:rPr>
              <a:t>O(h(n))</a:t>
            </a:r>
            <a:r>
              <a:rPr lang="zh-CN" altLang="en-US" dirty="0">
                <a:ea typeface="楷体_GB2312" pitchFamily="49" charset="-122"/>
              </a:rPr>
              <a:t>。而显式地存储整个解空间则需要</a:t>
            </a:r>
            <a:r>
              <a:rPr lang="en-US" altLang="zh-CN" dirty="0">
                <a:ea typeface="楷体_GB2312" pitchFamily="49" charset="-122"/>
              </a:rPr>
              <a:t>O(2</a:t>
            </a:r>
            <a:r>
              <a:rPr lang="en-US" altLang="zh-CN" baseline="30000" dirty="0">
                <a:ea typeface="楷体_GB2312" pitchFamily="49" charset="-122"/>
              </a:rPr>
              <a:t>h(n)</a:t>
            </a:r>
            <a:r>
              <a:rPr lang="en-US" altLang="zh-CN" dirty="0">
                <a:ea typeface="楷体_GB2312" pitchFamily="49" charset="-122"/>
              </a:rPr>
              <a:t>)</a:t>
            </a:r>
            <a:r>
              <a:rPr lang="zh-CN" altLang="en-US" dirty="0">
                <a:ea typeface="楷体_GB2312" pitchFamily="49" charset="-122"/>
              </a:rPr>
              <a:t>或</a:t>
            </a:r>
            <a:r>
              <a:rPr lang="en-US" altLang="zh-CN" dirty="0">
                <a:ea typeface="楷体_GB2312" pitchFamily="49" charset="-122"/>
              </a:rPr>
              <a:t>O(h(n)!)</a:t>
            </a:r>
            <a:r>
              <a:rPr lang="zh-CN" altLang="en-US" dirty="0">
                <a:ea typeface="楷体_GB2312" pitchFamily="49" charset="-122"/>
              </a:rPr>
              <a:t>内存空间。</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lang="zh-CN" altLang="en-US"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rPr>
              <a:t>状态空间树</a:t>
            </a:r>
            <a:endParaRPr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endParaRPr>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a:t>状态空间树看成为一棵高度为    的树，</a:t>
            </a:r>
          </a:p>
          <a:p>
            <a:pPr eaLnBrk="1" hangingPunct="1"/>
            <a:r>
              <a:rPr lang="zh-CN" altLang="en-US" dirty="0"/>
              <a:t>第</a:t>
            </a:r>
            <a:r>
              <a:rPr lang="en-US" altLang="zh-CN" dirty="0"/>
              <a:t>0</a:t>
            </a:r>
            <a:r>
              <a:rPr lang="zh-CN" altLang="en-US" dirty="0"/>
              <a:t>层有              个分支结点，构成     棵子树，每一棵子树都有           个分支结点。</a:t>
            </a:r>
          </a:p>
          <a:p>
            <a:pPr eaLnBrk="1" hangingPunct="1"/>
            <a:r>
              <a:rPr lang="zh-CN" altLang="en-US" dirty="0"/>
              <a:t>第</a:t>
            </a:r>
            <a:r>
              <a:rPr lang="en-US" altLang="zh-CN" dirty="0"/>
              <a:t>1</a:t>
            </a:r>
            <a:r>
              <a:rPr lang="zh-CN" altLang="en-US" dirty="0"/>
              <a:t>层，有            个分支结点，构成           棵子树。</a:t>
            </a:r>
          </a:p>
          <a:p>
            <a:pPr eaLnBrk="1" hangingPunct="1"/>
            <a:r>
              <a:rPr lang="zh-CN" altLang="en-US" dirty="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7652" name="Object 4"/>
              <p:cNvSpPr txBox="1"/>
              <p:nvPr/>
            </p:nvSpPr>
            <p:spPr bwMode="auto">
              <a:xfrm>
                <a:off x="5589141" y="1334784"/>
                <a:ext cx="403261" cy="43595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𝑛</m:t>
                      </m:r>
                    </m:oMath>
                  </m:oMathPara>
                </a14:m>
                <a:endParaRPr lang="zh-CN" altLang="en-US"/>
              </a:p>
            </p:txBody>
          </p:sp>
        </mc:Choice>
        <mc:Fallback xmlns="">
          <p:sp>
            <p:nvSpPr>
              <p:cNvPr id="27652" name="Object 4"/>
              <p:cNvSpPr txBox="1">
                <a:spLocks noRot="1" noChangeAspect="1" noMove="1" noResize="1" noEditPoints="1" noAdjustHandles="1" noChangeArrowheads="1" noChangeShapeType="1" noTextEdit="1"/>
              </p:cNvSpPr>
              <p:nvPr/>
            </p:nvSpPr>
            <p:spPr bwMode="auto">
              <a:xfrm>
                <a:off x="5589141" y="1334784"/>
                <a:ext cx="403261" cy="435958"/>
              </a:xfrm>
              <a:prstGeom prst="rect">
                <a:avLst/>
              </a:prstGeom>
              <a:blipFill>
                <a:blip r:embed="rId2"/>
                <a:stretch>
                  <a:fillRect/>
                </a:stretch>
              </a:blipFill>
            </p:spPr>
            <p:txBody>
              <a:bodyPr/>
              <a:lstStyle/>
              <a:p>
                <a:r>
                  <a:rPr lang="zh-CN" altLang="en-US">
                    <a:noFill/>
                  </a:rPr>
                  <a:t> </a:t>
                </a:r>
              </a:p>
            </p:txBody>
          </p:sp>
        </mc:Fallback>
      </mc:AlternateContent>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7654" name="Object 6"/>
              <p:cNvSpPr txBox="1"/>
              <p:nvPr/>
            </p:nvSpPr>
            <p:spPr bwMode="auto">
              <a:xfrm>
                <a:off x="2216649" y="1868185"/>
                <a:ext cx="1219200" cy="4349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oMath>
                  </m:oMathPara>
                </a14:m>
                <a:endParaRPr lang="zh-CN" altLang="en-US" dirty="0"/>
              </a:p>
            </p:txBody>
          </p:sp>
        </mc:Choice>
        <mc:Fallback xmlns="">
          <p:sp>
            <p:nvSpPr>
              <p:cNvPr id="27654" name="Object 6"/>
              <p:cNvSpPr txBox="1">
                <a:spLocks noRot="1" noChangeAspect="1" noMove="1" noResize="1" noEditPoints="1" noAdjustHandles="1" noChangeArrowheads="1" noChangeShapeType="1" noTextEdit="1"/>
              </p:cNvSpPr>
              <p:nvPr/>
            </p:nvSpPr>
            <p:spPr bwMode="auto">
              <a:xfrm>
                <a:off x="2216649" y="1868185"/>
                <a:ext cx="1219200" cy="434975"/>
              </a:xfrm>
              <a:prstGeom prst="rect">
                <a:avLst/>
              </a:prstGeom>
              <a:blipFill>
                <a:blip r:embed="rId3"/>
                <a:stretch>
                  <a:fillRect l="-1500"/>
                </a:stretch>
              </a:blipFill>
            </p:spPr>
            <p:txBody>
              <a:bodyPr/>
              <a:lstStyle/>
              <a:p>
                <a:r>
                  <a:rPr lang="zh-CN" altLang="en-US">
                    <a:noFill/>
                  </a:rPr>
                  <a:t> </a:t>
                </a:r>
              </a:p>
            </p:txBody>
          </p:sp>
        </mc:Fallback>
      </mc:AlternateContent>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7656" name="Object 8"/>
              <p:cNvSpPr txBox="1"/>
              <p:nvPr/>
            </p:nvSpPr>
            <p:spPr bwMode="auto">
              <a:xfrm>
                <a:off x="6274942" y="1833081"/>
                <a:ext cx="533400" cy="533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oMath>
                  </m:oMathPara>
                </a14:m>
                <a:endParaRPr lang="zh-CN" altLang="en-US"/>
              </a:p>
            </p:txBody>
          </p:sp>
        </mc:Choice>
        <mc:Fallback xmlns="">
          <p:sp>
            <p:nvSpPr>
              <p:cNvPr id="27656" name="Object 8"/>
              <p:cNvSpPr txBox="1">
                <a:spLocks noRot="1" noChangeAspect="1" noMove="1" noResize="1" noEditPoints="1" noAdjustHandles="1" noChangeArrowheads="1" noChangeShapeType="1" noTextEdit="1"/>
              </p:cNvSpPr>
              <p:nvPr/>
            </p:nvSpPr>
            <p:spPr bwMode="auto">
              <a:xfrm>
                <a:off x="6274942" y="1833081"/>
                <a:ext cx="533400" cy="533400"/>
              </a:xfrm>
              <a:prstGeom prst="rect">
                <a:avLst/>
              </a:prstGeom>
              <a:blipFill>
                <a:blip r:embed="rId4"/>
                <a:stretch>
                  <a:fillRect/>
                </a:stretch>
              </a:blipFill>
            </p:spPr>
            <p:txBody>
              <a:bodyPr/>
              <a:lstStyle/>
              <a:p>
                <a:r>
                  <a:rPr lang="zh-CN" altLang="en-US">
                    <a:noFill/>
                  </a:rPr>
                  <a:t> </a:t>
                </a:r>
              </a:p>
            </p:txBody>
          </p:sp>
        </mc:Fallback>
      </mc:AlternateContent>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7658" name="Object 10"/>
              <p:cNvSpPr txBox="1"/>
              <p:nvPr/>
            </p:nvSpPr>
            <p:spPr bwMode="auto">
              <a:xfrm>
                <a:off x="3045431" y="2315110"/>
                <a:ext cx="1219200" cy="4603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1</m:t>
                          </m:r>
                        </m:sub>
                      </m:sSub>
                    </m:oMath>
                  </m:oMathPara>
                </a14:m>
                <a:endParaRPr lang="zh-CN" altLang="en-US"/>
              </a:p>
            </p:txBody>
          </p:sp>
        </mc:Choice>
        <mc:Fallback xmlns="">
          <p:sp>
            <p:nvSpPr>
              <p:cNvPr id="27658" name="Object 10"/>
              <p:cNvSpPr txBox="1">
                <a:spLocks noRot="1" noChangeAspect="1" noMove="1" noResize="1" noEditPoints="1" noAdjustHandles="1" noChangeArrowheads="1" noChangeShapeType="1" noTextEdit="1"/>
              </p:cNvSpPr>
              <p:nvPr/>
            </p:nvSpPr>
            <p:spPr bwMode="auto">
              <a:xfrm>
                <a:off x="3045431" y="2315110"/>
                <a:ext cx="1219200" cy="460375"/>
              </a:xfrm>
              <a:prstGeom prst="rect">
                <a:avLst/>
              </a:prstGeom>
              <a:blipFill>
                <a:blip r:embed="rId5"/>
                <a:stretch>
                  <a:fillRect l="-1500"/>
                </a:stretch>
              </a:blipFill>
            </p:spPr>
            <p:txBody>
              <a:bodyPr/>
              <a:lstStyle/>
              <a:p>
                <a:r>
                  <a:rPr lang="zh-CN" altLang="en-US">
                    <a:noFill/>
                  </a:rPr>
                  <a:t> </a:t>
                </a:r>
              </a:p>
            </p:txBody>
          </p:sp>
        </mc:Fallback>
      </mc:AlternateContent>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7660" name="Object 12"/>
              <p:cNvSpPr txBox="1"/>
              <p:nvPr/>
            </p:nvSpPr>
            <p:spPr bwMode="auto">
              <a:xfrm>
                <a:off x="2556553" y="2770331"/>
                <a:ext cx="1219200" cy="5191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1</m:t>
                          </m:r>
                        </m:sub>
                      </m:sSub>
                    </m:oMath>
                  </m:oMathPara>
                </a14:m>
                <a:endParaRPr lang="zh-CN" altLang="en-US"/>
              </a:p>
            </p:txBody>
          </p:sp>
        </mc:Choice>
        <mc:Fallback xmlns="">
          <p:sp>
            <p:nvSpPr>
              <p:cNvPr id="27660" name="Object 12"/>
              <p:cNvSpPr txBox="1">
                <a:spLocks noRot="1" noChangeAspect="1" noMove="1" noResize="1" noEditPoints="1" noAdjustHandles="1" noChangeArrowheads="1" noChangeShapeType="1" noTextEdit="1"/>
              </p:cNvSpPr>
              <p:nvPr/>
            </p:nvSpPr>
            <p:spPr bwMode="auto">
              <a:xfrm>
                <a:off x="2556553" y="2770331"/>
                <a:ext cx="1219200" cy="519112"/>
              </a:xfrm>
              <a:prstGeom prst="rect">
                <a:avLst/>
              </a:prstGeom>
              <a:blipFill>
                <a:blip r:embed="rId6"/>
                <a:stretch>
                  <a:fillRect/>
                </a:stretch>
              </a:blipFill>
            </p:spPr>
            <p:txBody>
              <a:bodyPr/>
              <a:lstStyle/>
              <a:p>
                <a:r>
                  <a:rPr lang="zh-CN" altLang="en-US">
                    <a:noFill/>
                  </a:rPr>
                  <a:t> </a:t>
                </a:r>
              </a:p>
            </p:txBody>
          </p:sp>
        </mc:Fallback>
      </mc:AlternateContent>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7663" name="Object 15"/>
              <p:cNvSpPr txBox="1"/>
              <p:nvPr/>
            </p:nvSpPr>
            <p:spPr bwMode="auto">
              <a:xfrm>
                <a:off x="6384533" y="2766317"/>
                <a:ext cx="1295400" cy="5508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1</m:t>
                          </m:r>
                        </m:sub>
                      </m:sSub>
                    </m:oMath>
                  </m:oMathPara>
                </a14:m>
                <a:endParaRPr lang="zh-CN" altLang="en-US"/>
              </a:p>
            </p:txBody>
          </p:sp>
        </mc:Choice>
        <mc:Fallback xmlns="">
          <p:sp>
            <p:nvSpPr>
              <p:cNvPr id="27663" name="Object 15"/>
              <p:cNvSpPr txBox="1">
                <a:spLocks noRot="1" noChangeAspect="1" noMove="1" noResize="1" noEditPoints="1" noAdjustHandles="1" noChangeArrowheads="1" noChangeShapeType="1" noTextEdit="1"/>
              </p:cNvSpPr>
              <p:nvPr/>
            </p:nvSpPr>
            <p:spPr bwMode="auto">
              <a:xfrm>
                <a:off x="6384533" y="2766317"/>
                <a:ext cx="1295400" cy="550863"/>
              </a:xfrm>
              <a:prstGeom prst="rect">
                <a:avLst/>
              </a:prstGeom>
              <a:blipFill>
                <a:blip r:embed="rId7"/>
                <a:stretch>
                  <a:fillRect/>
                </a:stretch>
              </a:blipFill>
            </p:spPr>
            <p:txBody>
              <a:bodyPr/>
              <a:lstStyle/>
              <a:p>
                <a:r>
                  <a:rPr lang="zh-CN" altLang="en-US">
                    <a:noFill/>
                  </a:rPr>
                  <a:t> </a:t>
                </a:r>
              </a:p>
            </p:txBody>
          </p:sp>
        </mc:Fallback>
      </mc:AlternateContent>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7665" name="Object 17"/>
              <p:cNvSpPr txBox="1"/>
              <p:nvPr/>
            </p:nvSpPr>
            <p:spPr bwMode="auto">
              <a:xfrm>
                <a:off x="1279132" y="3333964"/>
                <a:ext cx="838200" cy="4778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27665" name="Object 17"/>
              <p:cNvSpPr txBox="1">
                <a:spLocks noRot="1" noChangeAspect="1" noMove="1" noResize="1" noEditPoints="1" noAdjustHandles="1" noChangeArrowheads="1" noChangeShapeType="1" noTextEdit="1"/>
              </p:cNvSpPr>
              <p:nvPr/>
            </p:nvSpPr>
            <p:spPr bwMode="auto">
              <a:xfrm>
                <a:off x="1279132" y="3333964"/>
                <a:ext cx="838200" cy="477838"/>
              </a:xfrm>
              <a:prstGeom prst="rect">
                <a:avLst/>
              </a:prstGeom>
              <a:blipFill>
                <a:blip r:embed="rId8"/>
                <a:stretch>
                  <a:fillRect/>
                </a:stretch>
              </a:blipFill>
            </p:spPr>
            <p:txBody>
              <a:bodyPr/>
              <a:lstStyle/>
              <a:p>
                <a:r>
                  <a:rPr lang="zh-CN" altLang="en-US">
                    <a:noFill/>
                  </a:rPr>
                  <a:t> </a:t>
                </a:r>
              </a:p>
            </p:txBody>
          </p:sp>
        </mc:Fallback>
      </mc:AlternateContent>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7667" name="Object 19"/>
              <p:cNvSpPr txBox="1"/>
              <p:nvPr/>
            </p:nvSpPr>
            <p:spPr bwMode="auto">
              <a:xfrm>
                <a:off x="3053137" y="3331716"/>
                <a:ext cx="2057400" cy="4286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oMath>
                  </m:oMathPara>
                </a14:m>
                <a:endParaRPr lang="zh-CN" altLang="en-US"/>
              </a:p>
            </p:txBody>
          </p:sp>
        </mc:Choice>
        <mc:Fallback xmlns="">
          <p:sp>
            <p:nvSpPr>
              <p:cNvPr id="27667" name="Object 19"/>
              <p:cNvSpPr txBox="1">
                <a:spLocks noRot="1" noChangeAspect="1" noMove="1" noResize="1" noEditPoints="1" noAdjustHandles="1" noChangeArrowheads="1" noChangeShapeType="1" noTextEdit="1"/>
              </p:cNvSpPr>
              <p:nvPr/>
            </p:nvSpPr>
            <p:spPr bwMode="auto">
              <a:xfrm>
                <a:off x="3053137" y="3331716"/>
                <a:ext cx="2057400" cy="428625"/>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775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Shape 31"/>
          <p:cNvSpPr txBox="1">
            <a:spLocks/>
          </p:cNvSpPr>
          <p:nvPr/>
        </p:nvSpPr>
        <p:spPr>
          <a:xfrm>
            <a:off x="322943" y="55562"/>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4</a:t>
            </a:r>
            <a:r>
              <a:rPr lang="zh-CN" altLang="en-US"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后问题的约束条件</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后问题状态空间树</a:t>
            </a:r>
            <a:r>
              <a:rPr lang="en-US" altLang="zh-CN" sz="2400" dirty="0"/>
              <a:t>:  4</a:t>
            </a:r>
            <a:r>
              <a:rPr lang="zh-CN" altLang="en-US" sz="2400" dirty="0"/>
              <a:t>叉完全树</a:t>
            </a:r>
            <a:endParaRPr lang="en-US" altLang="zh-CN" sz="2400" dirty="0"/>
          </a:p>
          <a:p>
            <a:pPr marL="0" indent="0">
              <a:lnSpc>
                <a:spcPct val="80000"/>
              </a:lnSpc>
              <a:buNone/>
            </a:pPr>
            <a:endParaRPr lang="zh-CN" altLang="en-US" sz="2400" dirty="0"/>
          </a:p>
          <a:p>
            <a:pPr>
              <a:lnSpc>
                <a:spcPct val="80000"/>
              </a:lnSpc>
              <a:buFontTx/>
              <a:buNone/>
            </a:pPr>
            <a:r>
              <a:rPr lang="zh-CN" altLang="en-US" sz="2400" dirty="0"/>
              <a:t>约束方程：</a:t>
            </a:r>
          </a:p>
          <a:p>
            <a:pPr>
              <a:lnSpc>
                <a:spcPct val="80000"/>
              </a:lnSpc>
              <a:buFontTx/>
              <a:buNone/>
            </a:pPr>
            <a:endParaRPr lang="en-US" altLang="zh-CN" sz="2400" dirty="0"/>
          </a:p>
          <a:p>
            <a:pPr>
              <a:lnSpc>
                <a:spcPct val="80000"/>
              </a:lnSpc>
              <a:buFontTx/>
              <a:buNone/>
            </a:pPr>
            <a:r>
              <a:rPr lang="zh-CN" altLang="en-US" sz="2400" dirty="0"/>
              <a:t>不在同一列：第</a:t>
            </a:r>
            <a:r>
              <a:rPr lang="en-US" altLang="zh-CN" sz="2400" dirty="0" err="1"/>
              <a:t>i</a:t>
            </a:r>
            <a:r>
              <a:rPr lang="zh-CN" altLang="en-US" sz="2400" dirty="0"/>
              <a:t>行皇后列位置与第</a:t>
            </a:r>
            <a:r>
              <a:rPr lang="en-US" altLang="zh-CN" sz="2400" dirty="0"/>
              <a:t>j</a:t>
            </a:r>
            <a:r>
              <a:rPr lang="zh-CN" altLang="en-US" sz="2400" dirty="0"/>
              <a:t>行皇后列位置不同</a:t>
            </a:r>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r>
              <a:rPr lang="zh-CN" altLang="en-US" sz="2400" dirty="0"/>
              <a:t>不在同一个斜线上：</a:t>
            </a:r>
          </a:p>
        </p:txBody>
      </p:sp>
      <mc:AlternateContent xmlns:mc="http://schemas.openxmlformats.org/markup-compatibility/2006" xmlns:a14="http://schemas.microsoft.com/office/drawing/2010/main">
        <mc:Choice Requires="a14">
          <p:sp>
            <p:nvSpPr>
              <p:cNvPr id="8" name="Object 4"/>
              <p:cNvSpPr txBox="1"/>
              <p:nvPr/>
            </p:nvSpPr>
            <p:spPr bwMode="auto">
              <a:xfrm>
                <a:off x="2332180" y="3361817"/>
                <a:ext cx="1143000" cy="5969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Sub>
                    </m:oMath>
                  </m:oMathPara>
                </a14:m>
                <a:endParaRPr lang="zh-CN" altLang="en-US" dirty="0"/>
              </a:p>
            </p:txBody>
          </p:sp>
        </mc:Choice>
        <mc:Fallback xmlns="">
          <p:sp>
            <p:nvSpPr>
              <p:cNvPr id="8" name="Object 4"/>
              <p:cNvSpPr txBox="1">
                <a:spLocks noRot="1" noChangeAspect="1" noMove="1" noResize="1" noEditPoints="1" noAdjustHandles="1" noChangeArrowheads="1" noChangeShapeType="1" noTextEdit="1"/>
              </p:cNvSpPr>
              <p:nvPr/>
            </p:nvSpPr>
            <p:spPr bwMode="auto">
              <a:xfrm>
                <a:off x="2332180" y="3361817"/>
                <a:ext cx="1143000" cy="5969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Object 6"/>
              <p:cNvSpPr txBox="1"/>
              <p:nvPr/>
            </p:nvSpPr>
            <p:spPr bwMode="auto">
              <a:xfrm>
                <a:off x="2578828" y="2066132"/>
                <a:ext cx="3581400" cy="52546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≤4, 1≤</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≤4, </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oMath>
                  </m:oMathPara>
                </a14:m>
                <a:endParaRPr lang="zh-CN" altLang="en-US" dirty="0"/>
              </a:p>
            </p:txBody>
          </p:sp>
        </mc:Choice>
        <mc:Fallback xmlns="">
          <p:sp>
            <p:nvSpPr>
              <p:cNvPr id="9" name="Object 6"/>
              <p:cNvSpPr txBox="1">
                <a:spLocks noRot="1" noChangeAspect="1" noMove="1" noResize="1" noEditPoints="1" noAdjustHandles="1" noChangeArrowheads="1" noChangeShapeType="1" noTextEdit="1"/>
              </p:cNvSpPr>
              <p:nvPr/>
            </p:nvSpPr>
            <p:spPr bwMode="auto">
              <a:xfrm>
                <a:off x="2578828" y="2066132"/>
                <a:ext cx="3581400" cy="52546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8"/>
              <p:cNvSpPr txBox="1"/>
              <p:nvPr/>
            </p:nvSpPr>
            <p:spPr bwMode="auto">
              <a:xfrm>
                <a:off x="3370943" y="4388657"/>
                <a:ext cx="2133600" cy="5111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𝑗</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0" name="Object 8"/>
              <p:cNvSpPr txBox="1">
                <a:spLocks noRot="1" noChangeAspect="1" noMove="1" noResize="1" noEditPoints="1" noAdjustHandles="1" noChangeArrowheads="1" noChangeShapeType="1" noTextEdit="1"/>
              </p:cNvSpPr>
              <p:nvPr/>
            </p:nvSpPr>
            <p:spPr bwMode="auto">
              <a:xfrm>
                <a:off x="3370943" y="4388657"/>
                <a:ext cx="2133600" cy="511175"/>
              </a:xfrm>
              <a:prstGeom prst="rect">
                <a:avLst/>
              </a:prstGeom>
              <a:blipFill>
                <a:blip r:embed="rId4"/>
                <a:stretch>
                  <a:fillRect l="-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297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16</a:t>
            </a:fld>
            <a:endParaRPr lang="en-US" altLang="zh-CN"/>
          </a:p>
        </p:txBody>
      </p:sp>
      <p:sp>
        <p:nvSpPr>
          <p:cNvPr id="302084" name="Text Box 4"/>
          <p:cNvSpPr txBox="1">
            <a:spLocks noChangeArrowheads="1"/>
          </p:cNvSpPr>
          <p:nvPr/>
        </p:nvSpPr>
        <p:spPr bwMode="auto">
          <a:xfrm>
            <a:off x="0" y="1477943"/>
            <a:ext cx="34266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anose="05050102010706020507"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-j|</a:t>
            </a:r>
            <a:r>
              <a:rPr kumimoji="1" lang="en-US" altLang="zh-CN" sz="2400" b="1" dirty="0">
                <a:ea typeface="楷体_GB2312" pitchFamily="49" charset="-122"/>
                <a:sym typeface="Symbol" panose="05050102010706020507" pitchFamily="18" charset="2"/>
              </a:rPr>
              <a:t></a:t>
            </a:r>
            <a:r>
              <a:rPr lang="en-US" altLang="zh-CN" sz="2400" dirty="0">
                <a:ea typeface="楷体_GB2312" pitchFamily="49" charset="-122"/>
                <a:sym typeface="Wingdings" panose="05000000000000000000" pitchFamily="2" charset="2"/>
              </a:rPr>
              <a:t>|x</a:t>
            </a:r>
            <a:r>
              <a:rPr lang="en-US" altLang="zh-CN" sz="2400" baseline="-25000" dirty="0">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x</a:t>
            </a:r>
            <a:r>
              <a:rPr lang="en-US" altLang="zh-CN" sz="2400" baseline="-25000" dirty="0" err="1">
                <a:ea typeface="楷体_GB2312" pitchFamily="49" charset="-122"/>
                <a:sym typeface="Wingdings" panose="05000000000000000000" pitchFamily="2" charset="2"/>
              </a:rPr>
              <a:t>j</a:t>
            </a:r>
            <a:r>
              <a:rPr lang="en-US" altLang="zh-CN" sz="2400" dirty="0">
                <a:ea typeface="楷体_GB2312" pitchFamily="49" charset="-122"/>
                <a:sym typeface="Wingdings" panose="05000000000000000000"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466809" y="168007"/>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dirty="0">
                <a:effectLst>
                  <a:outerShdw blurRad="38100" dist="38100" dir="2700000" algn="tl">
                    <a:srgbClr val="C0C0C0"/>
                  </a:outerShdw>
                </a:effectLst>
                <a:ea typeface="黑体" panose="02010609060101010101" pitchFamily="49" charset="-122"/>
              </a:rPr>
              <a:t>n</a:t>
            </a:r>
            <a:r>
              <a:rPr lang="zh-CN" altLang="en-US" dirty="0">
                <a:effectLst>
                  <a:outerShdw blurRad="38100" dist="38100" dir="2700000" algn="tl">
                    <a:srgbClr val="C0C0C0"/>
                  </a:outerShdw>
                </a:effectLst>
                <a:ea typeface="黑体" panose="02010609060101010101" pitchFamily="49" charset="-122"/>
              </a:rPr>
              <a:t>后问题</a:t>
            </a:r>
          </a:p>
        </p:txBody>
      </p:sp>
      <p:sp>
        <p:nvSpPr>
          <p:cNvPr id="302086" name="Text Box 6"/>
          <p:cNvSpPr txBox="1">
            <a:spLocks noChangeArrowheads="1"/>
          </p:cNvSpPr>
          <p:nvPr/>
        </p:nvSpPr>
        <p:spPr bwMode="auto">
          <a:xfrm>
            <a:off x="3585681" y="1292147"/>
            <a:ext cx="54575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kumimoji="1" lang="en-US" altLang="zh-CN" sz="2000" dirty="0"/>
              <a:t>bool Queen::</a:t>
            </a:r>
            <a:r>
              <a:rPr kumimoji="1" lang="en-US" altLang="zh-CN" sz="2000" b="1" dirty="0"/>
              <a:t>Place</a:t>
            </a:r>
            <a:r>
              <a:rPr kumimoji="1" lang="en-US" altLang="zh-CN" sz="2000" dirty="0"/>
              <a:t>(</a:t>
            </a:r>
            <a:r>
              <a:rPr kumimoji="1" lang="en-US" altLang="zh-CN" sz="2000" dirty="0" err="1"/>
              <a:t>int</a:t>
            </a:r>
            <a:r>
              <a:rPr kumimoji="1" lang="en-US" altLang="zh-CN" sz="2000" dirty="0"/>
              <a:t> k) //</a:t>
            </a:r>
            <a:r>
              <a:rPr kumimoji="1" lang="zh-CN" altLang="en-US" sz="2000" dirty="0"/>
              <a:t>检查前</a:t>
            </a:r>
            <a:r>
              <a:rPr kumimoji="1" lang="en-US" altLang="zh-CN" sz="2000" dirty="0"/>
              <a:t>k</a:t>
            </a:r>
            <a:r>
              <a:rPr kumimoji="1" lang="zh-CN" altLang="en-US" sz="2000" dirty="0"/>
              <a:t>行是否合法</a:t>
            </a:r>
            <a:endParaRPr kumimoji="1" lang="en-US" altLang="zh-CN" sz="2000" dirty="0"/>
          </a:p>
          <a:p>
            <a:r>
              <a:rPr kumimoji="1" lang="en-US" altLang="zh-CN" sz="2000" dirty="0"/>
              <a:t>{</a:t>
            </a:r>
          </a:p>
          <a:p>
            <a:r>
              <a:rPr kumimoji="1" lang="en-US" altLang="zh-CN" sz="2000" dirty="0"/>
              <a:t>  for (</a:t>
            </a:r>
            <a:r>
              <a:rPr kumimoji="1" lang="en-US" altLang="zh-CN" sz="2000" dirty="0" err="1"/>
              <a:t>int</a:t>
            </a:r>
            <a:r>
              <a:rPr kumimoji="1" lang="en-US" altLang="zh-CN" sz="2000" dirty="0"/>
              <a:t> j=1;j&lt;</a:t>
            </a:r>
            <a:r>
              <a:rPr kumimoji="1" lang="en-US" altLang="zh-CN" sz="2000" dirty="0" err="1"/>
              <a:t>k;j</a:t>
            </a:r>
            <a:r>
              <a:rPr kumimoji="1" lang="en-US" altLang="zh-CN" sz="2000" dirty="0"/>
              <a:t>++) //</a:t>
            </a:r>
            <a:r>
              <a:rPr kumimoji="1" lang="zh-CN" altLang="en-US" sz="2000" dirty="0"/>
              <a:t>逐行检查</a:t>
            </a:r>
            <a:endParaRPr kumimoji="1" lang="en-US" altLang="zh-CN" sz="2000" dirty="0"/>
          </a:p>
          <a:p>
            <a:r>
              <a:rPr kumimoji="1" lang="en-US" altLang="zh-CN" sz="2000" dirty="0"/>
              <a:t>    if ((abs(k-j)==abs(x[j]-x[k]))||(x[j]==x[k]))           </a:t>
            </a:r>
          </a:p>
          <a:p>
            <a:r>
              <a:rPr kumimoji="1" lang="en-US" altLang="zh-CN" sz="2000" dirty="0"/>
              <a:t>          return false;</a:t>
            </a:r>
          </a:p>
          <a:p>
            <a:r>
              <a:rPr kumimoji="1" lang="en-US" altLang="zh-CN" sz="2000" dirty="0"/>
              <a:t>  return true;</a:t>
            </a:r>
          </a:p>
          <a:p>
            <a:r>
              <a:rPr kumimoji="1" lang="en-US" altLang="zh-CN" sz="2000" dirty="0"/>
              <a:t>} </a:t>
            </a:r>
          </a:p>
          <a:p>
            <a:endParaRPr kumimoji="1" lang="en-US" altLang="zh-CN" sz="2000" dirty="0"/>
          </a:p>
          <a:p>
            <a:r>
              <a:rPr kumimoji="1" lang="en-US" altLang="zh-CN" sz="2000" dirty="0"/>
              <a:t>void Queen::</a:t>
            </a:r>
            <a:r>
              <a:rPr kumimoji="1" lang="en-US" altLang="zh-CN" sz="2000" b="1" dirty="0"/>
              <a:t>Backtrack</a:t>
            </a:r>
            <a:r>
              <a:rPr kumimoji="1" lang="en-US" altLang="zh-CN" sz="2000" dirty="0"/>
              <a:t>(</a:t>
            </a:r>
            <a:r>
              <a:rPr kumimoji="1" lang="en-US" altLang="zh-CN" sz="2000" dirty="0" err="1"/>
              <a:t>int</a:t>
            </a:r>
            <a:r>
              <a:rPr kumimoji="1" lang="en-US" altLang="zh-CN" sz="2000" dirty="0"/>
              <a:t> t)//</a:t>
            </a:r>
            <a:r>
              <a:rPr kumimoji="1" lang="zh-CN" altLang="en-US" sz="2000" dirty="0"/>
              <a:t>对第</a:t>
            </a:r>
            <a:r>
              <a:rPr kumimoji="1" lang="en-US" altLang="zh-CN" sz="2000" dirty="0"/>
              <a:t>t</a:t>
            </a:r>
            <a:r>
              <a:rPr kumimoji="1" lang="zh-CN" altLang="en-US" sz="2000" dirty="0"/>
              <a:t>行放置皇后</a:t>
            </a:r>
            <a:endParaRPr kumimoji="1" lang="en-US" altLang="zh-CN" sz="2000" dirty="0"/>
          </a:p>
          <a:p>
            <a:r>
              <a:rPr kumimoji="1" lang="en-US" altLang="zh-CN" sz="2000" dirty="0"/>
              <a:t>{</a:t>
            </a:r>
          </a:p>
          <a:p>
            <a:r>
              <a:rPr kumimoji="1" lang="en-US" altLang="zh-CN" sz="2000" dirty="0"/>
              <a:t>  if (t&gt;n) sum++;//</a:t>
            </a:r>
            <a:r>
              <a:rPr kumimoji="1" lang="zh-CN" altLang="en-US" sz="2000" dirty="0"/>
              <a:t>当层数大于</a:t>
            </a:r>
            <a:r>
              <a:rPr kumimoji="1" lang="en-US" altLang="zh-CN" sz="2000" dirty="0"/>
              <a:t>n</a:t>
            </a:r>
            <a:r>
              <a:rPr kumimoji="1" lang="zh-CN" altLang="en-US" sz="2000" dirty="0"/>
              <a:t>时，统计解个数</a:t>
            </a:r>
            <a:endParaRPr kumimoji="1" lang="en-US" altLang="zh-CN" sz="2000" dirty="0"/>
          </a:p>
          <a:p>
            <a:r>
              <a:rPr kumimoji="1" lang="en-US" altLang="zh-CN" sz="2000" dirty="0"/>
              <a:t>    else</a:t>
            </a:r>
          </a:p>
          <a:p>
            <a:r>
              <a:rPr kumimoji="1" lang="en-US" altLang="zh-CN" sz="2000" dirty="0"/>
              <a:t>      for (</a:t>
            </a:r>
            <a:r>
              <a:rPr kumimoji="1" lang="en-US" altLang="zh-CN" sz="2000" dirty="0" err="1"/>
              <a:t>int</a:t>
            </a:r>
            <a:r>
              <a:rPr kumimoji="1" lang="en-US" altLang="zh-CN" sz="2000" dirty="0"/>
              <a:t> </a:t>
            </a:r>
            <a:r>
              <a:rPr kumimoji="1" lang="en-US" altLang="zh-CN" sz="2000" dirty="0" err="1"/>
              <a:t>i</a:t>
            </a:r>
            <a:r>
              <a:rPr kumimoji="1" lang="en-US" altLang="zh-CN" sz="2000" dirty="0"/>
              <a:t>=1;i&lt;=</a:t>
            </a:r>
            <a:r>
              <a:rPr kumimoji="1" lang="en-US" altLang="zh-CN" sz="2000" dirty="0" err="1"/>
              <a:t>n;i</a:t>
            </a:r>
            <a:r>
              <a:rPr kumimoji="1" lang="en-US" altLang="zh-CN" sz="2000" dirty="0"/>
              <a:t>++) {</a:t>
            </a:r>
          </a:p>
          <a:p>
            <a:r>
              <a:rPr kumimoji="1" lang="en-US" altLang="zh-CN" sz="2000" dirty="0"/>
              <a:t>        x[t]=</a:t>
            </a:r>
            <a:r>
              <a:rPr kumimoji="1" lang="en-US" altLang="zh-CN" sz="2000" dirty="0" err="1"/>
              <a:t>i</a:t>
            </a:r>
            <a:r>
              <a:rPr kumimoji="1" lang="en-US" altLang="zh-CN" sz="2000" dirty="0"/>
              <a:t>;</a:t>
            </a:r>
          </a:p>
          <a:p>
            <a:r>
              <a:rPr kumimoji="1" lang="en-US" altLang="zh-CN" sz="2000" dirty="0"/>
              <a:t>        if (Place(t)) Backtrack(t+1);//</a:t>
            </a:r>
            <a:r>
              <a:rPr kumimoji="1" lang="zh-CN" altLang="en-US" sz="2000" dirty="0"/>
              <a:t>如果可以放置</a:t>
            </a:r>
            <a:endParaRPr kumimoji="1" lang="en-US" altLang="zh-CN" sz="2000" dirty="0"/>
          </a:p>
          <a:p>
            <a:r>
              <a:rPr kumimoji="1" lang="en-US" altLang="zh-CN" sz="2000" dirty="0"/>
              <a:t>                                            //</a:t>
            </a:r>
            <a:r>
              <a:rPr kumimoji="1" lang="zh-CN" altLang="en-US" sz="2000" dirty="0"/>
              <a:t>继续找下一行位置</a:t>
            </a:r>
            <a:endParaRPr kumimoji="1" lang="en-US" altLang="zh-CN" sz="2000" dirty="0"/>
          </a:p>
          <a:p>
            <a:r>
              <a:rPr kumimoji="1" lang="en-US" altLang="zh-CN" sz="2000" dirty="0"/>
              <a:t>      }</a:t>
            </a:r>
          </a:p>
          <a:p>
            <a:r>
              <a:rPr kumimoji="1" lang="en-US" altLang="zh-CN" sz="2000" dirty="0"/>
              <a:t> }</a:t>
            </a:r>
          </a:p>
        </p:txBody>
      </p:sp>
      <p:sp>
        <p:nvSpPr>
          <p:cNvPr id="2" name="TextBox 1"/>
          <p:cNvSpPr txBox="1"/>
          <p:nvPr/>
        </p:nvSpPr>
        <p:spPr>
          <a:xfrm>
            <a:off x="100796" y="4358415"/>
            <a:ext cx="2562448" cy="1200329"/>
          </a:xfrm>
          <a:prstGeom prst="rect">
            <a:avLst/>
          </a:prstGeom>
          <a:noFill/>
        </p:spPr>
        <p:txBody>
          <a:bodyPr wrap="square" rtlCol="0">
            <a:spAutoFit/>
          </a:bodyPr>
          <a:lstStyle/>
          <a:p>
            <a:r>
              <a:rPr lang="en-US" altLang="zh-CN" dirty="0"/>
              <a:t>1</a:t>
            </a:r>
            <a:r>
              <a:rPr lang="zh-CN" altLang="en-US" dirty="0"/>
              <a:t>、为什么不检查行？</a:t>
            </a:r>
            <a:endParaRPr lang="en-US" altLang="zh-CN" dirty="0"/>
          </a:p>
          <a:p>
            <a:r>
              <a:rPr lang="en-US" altLang="zh-CN" dirty="0"/>
              <a:t>2</a:t>
            </a:r>
            <a:r>
              <a:rPr lang="zh-CN" altLang="en-US" dirty="0"/>
              <a:t>、</a:t>
            </a:r>
            <a:r>
              <a:rPr lang="en-US" altLang="zh-CN" dirty="0" err="1">
                <a:ea typeface="楷体_GB2312" pitchFamily="49" charset="-122"/>
              </a:rPr>
              <a:t>x</a:t>
            </a:r>
            <a:r>
              <a:rPr lang="en-US" altLang="zh-CN" baseline="-25000" dirty="0" err="1">
                <a:ea typeface="楷体_GB2312" pitchFamily="49" charset="-122"/>
              </a:rPr>
              <a:t>i</a:t>
            </a:r>
            <a:r>
              <a:rPr kumimoji="1" lang="en-US" altLang="zh-CN" b="1" dirty="0" err="1">
                <a:ea typeface="楷体_GB2312" pitchFamily="49" charset="-122"/>
                <a:sym typeface="Symbol" panose="05050102010706020507" pitchFamily="18" charset="2"/>
              </a:rPr>
              <a:t></a:t>
            </a:r>
            <a:r>
              <a:rPr lang="en-US" altLang="zh-CN" dirty="0" err="1">
                <a:ea typeface="楷体_GB2312" pitchFamily="49" charset="-122"/>
              </a:rPr>
              <a:t>x</a:t>
            </a:r>
            <a:r>
              <a:rPr lang="en-US" altLang="zh-CN" baseline="-25000" dirty="0" err="1">
                <a:ea typeface="楷体_GB2312" pitchFamily="49" charset="-122"/>
              </a:rPr>
              <a:t>j</a:t>
            </a:r>
            <a:r>
              <a:rPr lang="zh-CN" altLang="en-US" dirty="0"/>
              <a:t>什么意思？</a:t>
            </a:r>
            <a:endParaRPr lang="en-US" altLang="zh-CN" dirty="0"/>
          </a:p>
          <a:p>
            <a:r>
              <a:rPr lang="en-US" altLang="zh-CN" dirty="0"/>
              <a:t>3</a:t>
            </a:r>
            <a:r>
              <a:rPr lang="zh-CN" altLang="en-US" dirty="0"/>
              <a:t>、</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-j|</a:t>
            </a:r>
            <a:r>
              <a:rPr kumimoji="1" lang="en-US" altLang="zh-CN" b="1" dirty="0">
                <a:ea typeface="楷体_GB2312" pitchFamily="49" charset="-122"/>
                <a:sym typeface="Symbol" panose="05050102010706020507" pitchFamily="18" charset="2"/>
              </a:rPr>
              <a:t></a:t>
            </a:r>
            <a:r>
              <a:rPr lang="en-US" altLang="zh-CN" dirty="0">
                <a:ea typeface="楷体_GB2312" pitchFamily="49" charset="-122"/>
                <a:sym typeface="Wingdings" panose="05000000000000000000" pitchFamily="2" charset="2"/>
              </a:rPr>
              <a:t>|x</a:t>
            </a:r>
            <a:r>
              <a:rPr lang="en-US" altLang="zh-CN" baseline="-25000" dirty="0">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x</a:t>
            </a:r>
            <a:r>
              <a:rPr lang="en-US" altLang="zh-CN" baseline="-25000" dirty="0" err="1">
                <a:ea typeface="楷体_GB2312" pitchFamily="49" charset="-122"/>
                <a:sym typeface="Wingdings" panose="05000000000000000000" pitchFamily="2" charset="2"/>
              </a:rPr>
              <a:t>j</a:t>
            </a:r>
            <a:r>
              <a:rPr lang="en-US" altLang="zh-CN" dirty="0">
                <a:ea typeface="楷体_GB2312" pitchFamily="49" charset="-122"/>
                <a:sym typeface="Wingdings" panose="05000000000000000000" pitchFamily="2" charset="2"/>
              </a:rPr>
              <a:t>|</a:t>
            </a:r>
            <a:r>
              <a:rPr lang="zh-CN" altLang="en-US" dirty="0"/>
              <a:t>什么意思？</a:t>
            </a:r>
            <a:endParaRPr lang="en-US" altLang="zh-CN" dirty="0"/>
          </a:p>
          <a:p>
            <a:endParaRPr lang="en-US" altLang="zh-CN" dirty="0"/>
          </a:p>
        </p:txBody>
      </p:sp>
      <p:sp>
        <p:nvSpPr>
          <p:cNvPr id="3" name="矩形: 圆角 2">
            <a:extLst>
              <a:ext uri="{FF2B5EF4-FFF2-40B4-BE49-F238E27FC236}">
                <a16:creationId xmlns:a16="http://schemas.microsoft.com/office/drawing/2014/main" id="{0265D4C9-81E8-421A-B574-9CD6E0C4391B}"/>
              </a:ext>
            </a:extLst>
          </p:cNvPr>
          <p:cNvSpPr/>
          <p:nvPr/>
        </p:nvSpPr>
        <p:spPr bwMode="auto">
          <a:xfrm>
            <a:off x="3344780" y="3623226"/>
            <a:ext cx="5799220" cy="3234774"/>
          </a:xfrm>
          <a:prstGeom prst="roundRect">
            <a:avLst/>
          </a:prstGeom>
          <a:noFill/>
          <a:ln w="34925" cap="flat" cmpd="sng" algn="ctr">
            <a:solidFill>
              <a:schemeClr val="accent5">
                <a:lumMod val="50000"/>
              </a:schemeClr>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圆角 7">
            <a:extLst>
              <a:ext uri="{FF2B5EF4-FFF2-40B4-BE49-F238E27FC236}">
                <a16:creationId xmlns:a16="http://schemas.microsoft.com/office/drawing/2014/main" id="{7DC967BC-7646-4A16-8F24-FD4C35C50F2B}"/>
              </a:ext>
            </a:extLst>
          </p:cNvPr>
          <p:cNvSpPr/>
          <p:nvPr/>
        </p:nvSpPr>
        <p:spPr bwMode="auto">
          <a:xfrm>
            <a:off x="3344780" y="1370939"/>
            <a:ext cx="5799220" cy="2203500"/>
          </a:xfrm>
          <a:prstGeom prst="roundRect">
            <a:avLst/>
          </a:prstGeom>
          <a:noFill/>
          <a:ln w="34925" cap="flat" cmpd="sng" algn="ctr">
            <a:solidFill>
              <a:srgbClr val="0070C0"/>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1782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2086"/>
                                        </p:tgtEl>
                                        <p:attrNameLst>
                                          <p:attrName>style.visibility</p:attrName>
                                        </p:attrNameLst>
                                      </p:cBhvr>
                                      <p:to>
                                        <p:strVal val="visible"/>
                                      </p:to>
                                    </p:set>
                                    <p:animEffect transition="in" filter="fade">
                                      <p:cBhvr>
                                        <p:cTn id="7" dur="1000"/>
                                        <p:tgtEl>
                                          <p:spTgt spid="302086"/>
                                        </p:tgtEl>
                                      </p:cBhvr>
                                    </p:animEffect>
                                    <p:anim calcmode="lin" valueType="num">
                                      <p:cBhvr>
                                        <p:cTn id="8" dur="1000" fill="hold"/>
                                        <p:tgtEl>
                                          <p:spTgt spid="302086"/>
                                        </p:tgtEl>
                                        <p:attrNameLst>
                                          <p:attrName>ppt_x</p:attrName>
                                        </p:attrNameLst>
                                      </p:cBhvr>
                                      <p:tavLst>
                                        <p:tav tm="0">
                                          <p:val>
                                            <p:strVal val="#ppt_x"/>
                                          </p:val>
                                        </p:tav>
                                        <p:tav tm="100000">
                                          <p:val>
                                            <p:strVal val="#ppt_x"/>
                                          </p:val>
                                        </p:tav>
                                      </p:tavLst>
                                    </p:anim>
                                    <p:anim calcmode="lin" valueType="num">
                                      <p:cBhvr>
                                        <p:cTn id="9" dur="1000" fill="hold"/>
                                        <p:tgtEl>
                                          <p:spTgt spid="3020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p:bldP spid="2" grpId="0"/>
      <p:bldP spid="3"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stretch>
            <a:fillRect/>
          </a:stretch>
        </p:blipFill>
        <p:spPr>
          <a:xfrm>
            <a:off x="3255962" y="1842806"/>
            <a:ext cx="5888038" cy="5386388"/>
          </a:xfrm>
          <a:prstGeom prst="rect">
            <a:avLst/>
          </a:prstGeom>
          <a:ln w="12700">
            <a:miter lim="400000"/>
          </a:ln>
        </p:spPr>
      </p:pic>
      <p:sp>
        <p:nvSpPr>
          <p:cNvPr id="15" name="Rectangle 3"/>
          <p:cNvSpPr txBox="1">
            <a:spLocks noChangeArrowheads="1"/>
          </p:cNvSpPr>
          <p:nvPr/>
        </p:nvSpPr>
        <p:spPr>
          <a:xfrm>
            <a:off x="457200" y="944563"/>
            <a:ext cx="8229600" cy="5684837"/>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向量                                表示皇后的布局。分量    表示第   行皇后的列位置。</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的取值范围</a:t>
            </a:r>
          </a:p>
        </p:txBody>
      </p:sp>
      <mc:AlternateContent xmlns:mc="http://schemas.openxmlformats.org/markup-compatibility/2006" xmlns:a14="http://schemas.microsoft.com/office/drawing/2010/main">
        <mc:Choice Requires="a14">
          <p:sp>
            <p:nvSpPr>
              <p:cNvPr id="16" name="Object 5"/>
              <p:cNvSpPr txBox="1"/>
              <p:nvPr/>
            </p:nvSpPr>
            <p:spPr bwMode="auto">
              <a:xfrm>
                <a:off x="1295400" y="1378743"/>
                <a:ext cx="2286000" cy="4238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16" name="Object 5"/>
              <p:cNvSpPr txBox="1">
                <a:spLocks noRot="1" noChangeAspect="1" noMove="1" noResize="1" noEditPoints="1" noAdjustHandles="1" noChangeArrowheads="1" noChangeShapeType="1" noTextEdit="1"/>
              </p:cNvSpPr>
              <p:nvPr/>
            </p:nvSpPr>
            <p:spPr bwMode="auto">
              <a:xfrm>
                <a:off x="1295400" y="1378743"/>
                <a:ext cx="2286000" cy="42386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Object 7"/>
              <p:cNvSpPr txBox="1"/>
              <p:nvPr/>
            </p:nvSpPr>
            <p:spPr bwMode="auto">
              <a:xfrm>
                <a:off x="6591300" y="1374509"/>
                <a:ext cx="342900"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oMath>
                  </m:oMathPara>
                </a14:m>
                <a:endParaRPr lang="zh-CN" altLang="en-US"/>
              </a:p>
            </p:txBody>
          </p:sp>
        </mc:Choice>
        <mc:Fallback xmlns="">
          <p:sp>
            <p:nvSpPr>
              <p:cNvPr id="17" name="Object 7"/>
              <p:cNvSpPr txBox="1">
                <a:spLocks noRot="1" noChangeAspect="1" noMove="1" noResize="1" noEditPoints="1" noAdjustHandles="1" noChangeArrowheads="1" noChangeShapeType="1" noTextEdit="1"/>
              </p:cNvSpPr>
              <p:nvPr/>
            </p:nvSpPr>
            <p:spPr bwMode="auto">
              <a:xfrm>
                <a:off x="6591300" y="1374509"/>
                <a:ext cx="342900" cy="4572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Object 9"/>
              <p:cNvSpPr txBox="1"/>
              <p:nvPr/>
            </p:nvSpPr>
            <p:spPr bwMode="auto">
              <a:xfrm>
                <a:off x="7874000" y="1374509"/>
                <a:ext cx="257175"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𝑖</m:t>
                      </m:r>
                    </m:oMath>
                  </m:oMathPara>
                </a14:m>
                <a:endParaRPr lang="zh-CN" altLang="en-US"/>
              </a:p>
            </p:txBody>
          </p:sp>
        </mc:Choice>
        <mc:Fallback xmlns="">
          <p:sp>
            <p:nvSpPr>
              <p:cNvPr id="18" name="Object 9"/>
              <p:cNvSpPr txBox="1">
                <a:spLocks noRot="1" noChangeAspect="1" noMove="1" noResize="1" noEditPoints="1" noAdjustHandles="1" noChangeArrowheads="1" noChangeShapeType="1" noTextEdit="1"/>
              </p:cNvSpPr>
              <p:nvPr/>
            </p:nvSpPr>
            <p:spPr bwMode="auto">
              <a:xfrm>
                <a:off x="7874000" y="1374509"/>
                <a:ext cx="257175" cy="4572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bject 11"/>
              <p:cNvSpPr txBox="1"/>
              <p:nvPr/>
            </p:nvSpPr>
            <p:spPr bwMode="auto">
              <a:xfrm>
                <a:off x="714375" y="2123860"/>
                <a:ext cx="400050" cy="533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oMath>
                  </m:oMathPara>
                </a14:m>
                <a:endParaRPr lang="zh-CN" altLang="en-US"/>
              </a:p>
            </p:txBody>
          </p:sp>
        </mc:Choice>
        <mc:Fallback xmlns="">
          <p:sp>
            <p:nvSpPr>
              <p:cNvPr id="19" name="Object 11"/>
              <p:cNvSpPr txBox="1">
                <a:spLocks noRot="1" noChangeAspect="1" noMove="1" noResize="1" noEditPoints="1" noAdjustHandles="1" noChangeArrowheads="1" noChangeShapeType="1" noTextEdit="1"/>
              </p:cNvSpPr>
              <p:nvPr/>
            </p:nvSpPr>
            <p:spPr bwMode="auto">
              <a:xfrm>
                <a:off x="714375" y="2123860"/>
                <a:ext cx="400050" cy="53340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Object 13"/>
              <p:cNvSpPr txBox="1"/>
              <p:nvPr/>
            </p:nvSpPr>
            <p:spPr bwMode="auto">
              <a:xfrm>
                <a:off x="2791574" y="2220563"/>
                <a:ext cx="1828800" cy="4016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={1,2,3,4}</m:t>
                      </m:r>
                    </m:oMath>
                  </m:oMathPara>
                </a14:m>
                <a:endParaRPr lang="zh-CN" altLang="en-US"/>
              </a:p>
            </p:txBody>
          </p:sp>
        </mc:Choice>
        <mc:Fallback xmlns="">
          <p:sp>
            <p:nvSpPr>
              <p:cNvPr id="20" name="Object 13"/>
              <p:cNvSpPr txBox="1">
                <a:spLocks noRot="1" noChangeAspect="1" noMove="1" noResize="1" noEditPoints="1" noAdjustHandles="1" noChangeArrowheads="1" noChangeShapeType="1" noTextEdit="1"/>
              </p:cNvSpPr>
              <p:nvPr/>
            </p:nvSpPr>
            <p:spPr bwMode="auto">
              <a:xfrm>
                <a:off x="2791574" y="2220563"/>
                <a:ext cx="1828800" cy="401638"/>
              </a:xfrm>
              <a:prstGeom prst="rect">
                <a:avLst/>
              </a:prstGeom>
              <a:blipFill>
                <a:blip r:embed="rId7"/>
                <a:stretch>
                  <a:fillRect b="-7576"/>
                </a:stretch>
              </a:blipFill>
            </p:spPr>
            <p:txBody>
              <a:bodyPr/>
              <a:lstStyle/>
              <a:p>
                <a:r>
                  <a:rPr lang="zh-CN" altLang="en-US">
                    <a:noFill/>
                  </a:rPr>
                  <a:t> </a:t>
                </a:r>
              </a:p>
            </p:txBody>
          </p:sp>
        </mc:Fallback>
      </mc:AlternateContent>
      <p:sp>
        <p:nvSpPr>
          <p:cNvPr id="26" name="TextBox 25"/>
          <p:cNvSpPr txBox="1"/>
          <p:nvPr/>
        </p:nvSpPr>
        <p:spPr>
          <a:xfrm>
            <a:off x="6944008" y="2109457"/>
            <a:ext cx="1249378" cy="369332"/>
          </a:xfrm>
          <a:prstGeom prst="rect">
            <a:avLst/>
          </a:prstGeom>
          <a:noFill/>
        </p:spPr>
        <p:txBody>
          <a:bodyPr wrap="square" rtlCol="0">
            <a:spAutoFit/>
          </a:bodyPr>
          <a:lstStyle/>
          <a:p>
            <a:r>
              <a:rPr lang="en-US" altLang="zh-CN" dirty="0"/>
              <a:t>(0,0,0,0)</a:t>
            </a:r>
            <a:endParaRPr lang="zh-CN" altLang="en-US" dirty="0"/>
          </a:p>
        </p:txBody>
      </p:sp>
      <p:sp>
        <p:nvSpPr>
          <p:cNvPr id="28" name="TextBox 27"/>
          <p:cNvSpPr txBox="1"/>
          <p:nvPr/>
        </p:nvSpPr>
        <p:spPr>
          <a:xfrm>
            <a:off x="5629746" y="3022348"/>
            <a:ext cx="1249378" cy="369332"/>
          </a:xfrm>
          <a:prstGeom prst="rect">
            <a:avLst/>
          </a:prstGeom>
          <a:noFill/>
        </p:spPr>
        <p:txBody>
          <a:bodyPr wrap="square" rtlCol="0">
            <a:spAutoFit/>
          </a:bodyPr>
          <a:lstStyle/>
          <a:p>
            <a:r>
              <a:rPr lang="en-US" altLang="zh-CN" dirty="0"/>
              <a:t>(1,0,0,0)</a:t>
            </a:r>
            <a:endParaRPr lang="zh-CN" altLang="en-US" dirty="0"/>
          </a:p>
        </p:txBody>
      </p:sp>
      <p:sp>
        <p:nvSpPr>
          <p:cNvPr id="30" name="TextBox 29"/>
          <p:cNvSpPr txBox="1"/>
          <p:nvPr/>
        </p:nvSpPr>
        <p:spPr>
          <a:xfrm>
            <a:off x="2533462" y="3484076"/>
            <a:ext cx="1249378" cy="369332"/>
          </a:xfrm>
          <a:prstGeom prst="rect">
            <a:avLst/>
          </a:prstGeom>
          <a:noFill/>
        </p:spPr>
        <p:txBody>
          <a:bodyPr wrap="square" rtlCol="0">
            <a:spAutoFit/>
          </a:bodyPr>
          <a:lstStyle/>
          <a:p>
            <a:r>
              <a:rPr lang="en-US" altLang="zh-CN" dirty="0"/>
              <a:t>(1,1,0,0)</a:t>
            </a:r>
            <a:endParaRPr lang="zh-CN" altLang="en-US" dirty="0"/>
          </a:p>
        </p:txBody>
      </p:sp>
      <p:sp>
        <p:nvSpPr>
          <p:cNvPr id="31" name="TextBox 30"/>
          <p:cNvSpPr txBox="1"/>
          <p:nvPr/>
        </p:nvSpPr>
        <p:spPr>
          <a:xfrm>
            <a:off x="3149097" y="4090657"/>
            <a:ext cx="1249378" cy="369332"/>
          </a:xfrm>
          <a:prstGeom prst="rect">
            <a:avLst/>
          </a:prstGeom>
          <a:noFill/>
        </p:spPr>
        <p:txBody>
          <a:bodyPr wrap="square" rtlCol="0">
            <a:spAutoFit/>
          </a:bodyPr>
          <a:lstStyle/>
          <a:p>
            <a:r>
              <a:rPr lang="en-US" altLang="zh-CN" dirty="0"/>
              <a:t>(1,3,0,0)</a:t>
            </a:r>
            <a:endParaRPr lang="zh-CN" altLang="en-US" dirty="0"/>
          </a:p>
        </p:txBody>
      </p:sp>
      <p:sp>
        <p:nvSpPr>
          <p:cNvPr id="32" name="TextBox 31"/>
          <p:cNvSpPr txBox="1"/>
          <p:nvPr/>
        </p:nvSpPr>
        <p:spPr>
          <a:xfrm>
            <a:off x="6127688" y="4081603"/>
            <a:ext cx="1249378" cy="369332"/>
          </a:xfrm>
          <a:prstGeom prst="rect">
            <a:avLst/>
          </a:prstGeom>
          <a:noFill/>
        </p:spPr>
        <p:txBody>
          <a:bodyPr wrap="square" rtlCol="0">
            <a:spAutoFit/>
          </a:bodyPr>
          <a:lstStyle/>
          <a:p>
            <a:r>
              <a:rPr lang="en-US" altLang="zh-CN" dirty="0"/>
              <a:t>(1,4,0,0)</a:t>
            </a:r>
            <a:endParaRPr lang="zh-CN" altLang="en-US" dirty="0"/>
          </a:p>
        </p:txBody>
      </p:sp>
    </p:spTree>
    <p:extLst>
      <p:ext uri="{BB962C8B-B14F-4D97-AF65-F5344CB8AC3E}">
        <p14:creationId xmlns:p14="http://schemas.microsoft.com/office/powerpoint/2010/main" val="7628290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18</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200" dirty="0">
                <a:ea typeface="黑体" panose="02010609060101010101" pitchFamily="49" charset="-122"/>
              </a:rPr>
              <a:t>扩展结点</a:t>
            </a:r>
            <a:r>
              <a:rPr lang="en-US" altLang="zh-CN" sz="2200" dirty="0">
                <a:ea typeface="黑体" panose="02010609060101010101" pitchFamily="49" charset="-122"/>
              </a:rPr>
              <a:t>:</a:t>
            </a:r>
            <a:r>
              <a:rPr lang="zh-CN" altLang="en-US" sz="2200" dirty="0">
                <a:ea typeface="黑体" panose="02010609060101010101" pitchFamily="49" charset="-122"/>
              </a:rPr>
              <a:t>一个正在产生儿子的结点称为扩展结点</a:t>
            </a:r>
          </a:p>
          <a:p>
            <a:r>
              <a:rPr lang="zh-CN" altLang="en-US" sz="2200" dirty="0">
                <a:ea typeface="黑体" panose="02010609060101010101" pitchFamily="49" charset="-122"/>
              </a:rPr>
              <a:t>活结点</a:t>
            </a:r>
            <a:r>
              <a:rPr lang="en-US" altLang="zh-CN" sz="2200" dirty="0">
                <a:ea typeface="黑体" panose="02010609060101010101" pitchFamily="49" charset="-122"/>
              </a:rPr>
              <a:t>:</a:t>
            </a:r>
            <a:r>
              <a:rPr lang="zh-CN" altLang="en-US" sz="2200" dirty="0">
                <a:ea typeface="黑体" panose="02010609060101010101" pitchFamily="49" charset="-122"/>
              </a:rPr>
              <a:t>一个自身已生成但其儿子还没有全部生成的节点称做活结点</a:t>
            </a:r>
          </a:p>
          <a:p>
            <a:r>
              <a:rPr lang="zh-CN" altLang="en-US" sz="2200" dirty="0">
                <a:ea typeface="黑体" panose="02010609060101010101" pitchFamily="49" charset="-122"/>
              </a:rPr>
              <a:t>死结点</a:t>
            </a:r>
            <a:r>
              <a:rPr lang="en-US" altLang="zh-CN" sz="2200" dirty="0">
                <a:ea typeface="黑体" panose="02010609060101010101" pitchFamily="49" charset="-122"/>
              </a:rPr>
              <a:t>:</a:t>
            </a:r>
            <a:r>
              <a:rPr lang="zh-CN" altLang="en-US" sz="2200" dirty="0">
                <a:ea typeface="黑体" panose="02010609060101010101" pitchFamily="49" charset="-122"/>
              </a:rPr>
              <a:t>一个所有儿子已经产生的结点称做死结点</a:t>
            </a:r>
          </a:p>
          <a:p>
            <a:r>
              <a:rPr lang="zh-CN" altLang="en-US" sz="2200" dirty="0">
                <a:ea typeface="黑体" panose="02010609060101010101" pitchFamily="49" charset="-122"/>
              </a:rPr>
              <a:t>深度优先的问题状态生成法：如果对一个扩展结点</a:t>
            </a:r>
            <a:r>
              <a:rPr lang="en-US" altLang="zh-CN" sz="2200" dirty="0">
                <a:ea typeface="黑体" panose="02010609060101010101" pitchFamily="49" charset="-122"/>
              </a:rPr>
              <a:t>R</a:t>
            </a:r>
            <a:r>
              <a:rPr lang="zh-CN" altLang="en-US" sz="2200" dirty="0">
                <a:ea typeface="黑体" panose="02010609060101010101" pitchFamily="49" charset="-122"/>
              </a:rPr>
              <a:t>，一旦产生了它的一个儿子</a:t>
            </a:r>
            <a:r>
              <a:rPr lang="en-US" altLang="zh-CN" sz="2200" dirty="0">
                <a:ea typeface="黑体" panose="02010609060101010101" pitchFamily="49" charset="-122"/>
              </a:rPr>
              <a:t>C</a:t>
            </a:r>
            <a:r>
              <a:rPr lang="zh-CN" altLang="en-US" sz="2200" dirty="0">
                <a:ea typeface="黑体" panose="02010609060101010101" pitchFamily="49" charset="-122"/>
              </a:rPr>
              <a:t>，就把</a:t>
            </a:r>
            <a:r>
              <a:rPr lang="en-US" altLang="zh-CN" sz="2200" dirty="0">
                <a:ea typeface="黑体" panose="02010609060101010101" pitchFamily="49" charset="-122"/>
              </a:rPr>
              <a:t>C</a:t>
            </a:r>
            <a:r>
              <a:rPr lang="zh-CN" altLang="en-US" sz="2200" dirty="0">
                <a:ea typeface="黑体" panose="02010609060101010101" pitchFamily="49" charset="-122"/>
              </a:rPr>
              <a:t>当做新的扩展结点。在完成对子树</a:t>
            </a:r>
            <a:r>
              <a:rPr lang="en-US" altLang="zh-CN" sz="2200" dirty="0">
                <a:ea typeface="黑体" panose="02010609060101010101" pitchFamily="49" charset="-122"/>
              </a:rPr>
              <a:t>C</a:t>
            </a:r>
            <a:r>
              <a:rPr lang="zh-CN" altLang="en-US" sz="2200" dirty="0">
                <a:ea typeface="黑体" panose="02010609060101010101" pitchFamily="49" charset="-122"/>
              </a:rPr>
              <a:t>（以</a:t>
            </a:r>
            <a:r>
              <a:rPr lang="en-US" altLang="zh-CN" sz="2200" dirty="0">
                <a:ea typeface="黑体" panose="02010609060101010101" pitchFamily="49" charset="-122"/>
              </a:rPr>
              <a:t>C</a:t>
            </a:r>
            <a:r>
              <a:rPr lang="zh-CN" altLang="en-US" sz="2200" dirty="0">
                <a:ea typeface="黑体" panose="02010609060101010101" pitchFamily="49" charset="-122"/>
              </a:rPr>
              <a:t>为根的子树）的穷尽搜索之后，将</a:t>
            </a:r>
            <a:r>
              <a:rPr lang="en-US" altLang="zh-CN" sz="2200" dirty="0">
                <a:ea typeface="黑体" panose="02010609060101010101" pitchFamily="49" charset="-122"/>
              </a:rPr>
              <a:t>R</a:t>
            </a:r>
            <a:r>
              <a:rPr lang="zh-CN" altLang="en-US" sz="2200" dirty="0">
                <a:ea typeface="黑体" panose="02010609060101010101" pitchFamily="49" charset="-122"/>
              </a:rPr>
              <a:t>重新变成扩展结点，继续生成</a:t>
            </a:r>
            <a:r>
              <a:rPr lang="en-US" altLang="zh-CN" sz="2200" dirty="0">
                <a:ea typeface="黑体" panose="02010609060101010101" pitchFamily="49" charset="-122"/>
              </a:rPr>
              <a:t>R</a:t>
            </a:r>
            <a:r>
              <a:rPr lang="zh-CN" altLang="en-US" sz="2200" dirty="0">
                <a:ea typeface="黑体" panose="02010609060101010101" pitchFamily="49" charset="-122"/>
              </a:rPr>
              <a:t>的下一个儿子（如果存在）</a:t>
            </a:r>
          </a:p>
          <a:p>
            <a:r>
              <a:rPr lang="zh-CN" altLang="en-US" sz="2200" dirty="0">
                <a:ea typeface="黑体" panose="02010609060101010101" pitchFamily="49" charset="-122"/>
              </a:rPr>
              <a:t>宽度优先的问题状态生成法：在一个扩展结点变成死结点之前，它一直是扩展结点</a:t>
            </a:r>
          </a:p>
          <a:p>
            <a:r>
              <a:rPr lang="zh-CN" altLang="en-US" sz="2200" dirty="0">
                <a:ea typeface="黑体" panose="02010609060101010101" pitchFamily="49" charset="-122"/>
              </a:rPr>
              <a:t>回溯法：为了避免生成那些不可能产生最佳解的问题状态，要不断地利用限界函数</a:t>
            </a:r>
            <a:r>
              <a:rPr lang="en-US" altLang="zh-CN" sz="2200" dirty="0">
                <a:ea typeface="黑体" panose="02010609060101010101" pitchFamily="49" charset="-122"/>
              </a:rPr>
              <a:t>(bounding function)</a:t>
            </a:r>
            <a:r>
              <a:rPr lang="zh-CN" altLang="en-US" sz="2200" dirty="0">
                <a:ea typeface="黑体" panose="02010609060101010101" pitchFamily="49" charset="-122"/>
              </a:rPr>
              <a:t>来处死那些实际上不可能产生所需解的活结点，以减少问题的计算量。</a:t>
            </a:r>
            <a:r>
              <a:rPr lang="zh-CN" altLang="en-US" sz="2200" dirty="0">
                <a:solidFill>
                  <a:srgbClr val="FF3300"/>
                </a:solidFill>
                <a:ea typeface="黑体" panose="02010609060101010101" pitchFamily="49" charset="-122"/>
              </a:rPr>
              <a:t>具有限界函数的深度优先生成法称为回溯法</a:t>
            </a:r>
            <a:endParaRPr lang="ja-JP" altLang="en-US" sz="2200" dirty="0">
              <a:solidFill>
                <a:srgbClr val="FF3300"/>
              </a:solidFill>
              <a:ea typeface="黑体" panose="02010609060101010101" pitchFamily="49" charset="-122"/>
            </a:endParaRPr>
          </a:p>
        </p:txBody>
      </p:sp>
    </p:spTree>
    <p:extLst>
      <p:ext uri="{BB962C8B-B14F-4D97-AF65-F5344CB8AC3E}">
        <p14:creationId xmlns:p14="http://schemas.microsoft.com/office/powerpoint/2010/main" val="107597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74320" lvl="0" indent="-274320" defTabSz="731520">
              <a:lnSpc>
                <a:spcPct val="90000"/>
              </a:lnSpc>
              <a:spcBef>
                <a:spcPts val="300"/>
              </a:spcBef>
              <a:buSzTx/>
              <a:buNone/>
              <a:defRPr sz="1800"/>
            </a:pPr>
            <a:r>
              <a:rPr sz="1600" dirty="0">
                <a:latin typeface="宋体"/>
                <a:ea typeface="宋体"/>
                <a:cs typeface="宋体"/>
                <a:sym typeface="宋体"/>
              </a:rPr>
              <a:t>图 </a:t>
            </a:r>
            <a:r>
              <a:rPr sz="1600" dirty="0"/>
              <a:t>7.7  </a:t>
            </a:r>
            <a:r>
              <a:rPr sz="1600" dirty="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stretch>
            <a:fillRect/>
          </a:stretch>
        </p:blipFill>
        <p:spPr>
          <a:xfrm>
            <a:off x="1758593" y="1547117"/>
            <a:ext cx="5029200" cy="3736975"/>
          </a:xfrm>
          <a:prstGeom prst="rect">
            <a:avLst/>
          </a:prstGeom>
          <a:ln w="12700">
            <a:miter lim="400000"/>
          </a:ln>
        </p:spPr>
      </p:pic>
    </p:spTree>
    <p:extLst>
      <p:ext uri="{BB962C8B-B14F-4D97-AF65-F5344CB8AC3E}">
        <p14:creationId xmlns:p14="http://schemas.microsoft.com/office/powerpoint/2010/main" val="26936980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pPr lvl="0">
                <a:defRPr sz="1800"/>
              </a:pPr>
              <a:t>2</a:t>
            </a:fld>
            <a:endParaRPr sz="1400"/>
          </a:p>
        </p:txBody>
      </p:sp>
      <p:sp>
        <p:nvSpPr>
          <p:cNvPr id="17" name="Shape 17"/>
          <p:cNvSpPr>
            <a:spLocks noGrp="1"/>
          </p:cNvSpPr>
          <p:nvPr>
            <p:ph type="title"/>
          </p:nvPr>
        </p:nvSpPr>
        <p:spPr>
          <a:xfrm>
            <a:off x="737171" y="157538"/>
            <a:ext cx="7772400" cy="1143000"/>
          </a:xfrm>
          <a:prstGeom prst="rect">
            <a:avLst/>
          </a:prstGeom>
          <a:extLst>
            <a:ext uri="{C572A759-6A51-4108-AA02-DFA0A04FC94B}">
              <ma14:wrappingTextBoxFlag xmlns:ma14="http://schemas.microsoft.com/office/mac/drawingml/2011/main" xmlns="" val="1"/>
            </a:ext>
          </a:extLst>
        </p:spPr>
        <p:txBody>
          <a:bodyPr/>
          <a:lstStyle/>
          <a:p>
            <a:pPr lvl="0">
              <a:defRPr sz="1800"/>
            </a:pPr>
            <a:r>
              <a:rPr lang="zh-CN" altLang="en-US" sz="4400" dirty="0"/>
              <a:t>主要内容</a:t>
            </a:r>
            <a:endParaRPr sz="4400" dirty="0"/>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xmlns="" val="1"/>
            </a:ext>
          </a:extLst>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extLst>
      <p:ext uri="{BB962C8B-B14F-4D97-AF65-F5344CB8AC3E}">
        <p14:creationId xmlns:p14="http://schemas.microsoft.com/office/powerpoint/2010/main" val="358591151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20</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递归回溯</a:t>
            </a:r>
          </a:p>
        </p:txBody>
      </p:sp>
      <p:sp>
        <p:nvSpPr>
          <p:cNvPr id="286725" name="Text Box 5"/>
          <p:cNvSpPr txBox="1">
            <a:spLocks noChangeArrowheads="1"/>
          </p:cNvSpPr>
          <p:nvPr/>
        </p:nvSpPr>
        <p:spPr bwMode="auto">
          <a:xfrm>
            <a:off x="477962" y="1596902"/>
            <a:ext cx="837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85800" y="2499674"/>
            <a:ext cx="722986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endParaRPr lang="en-US" altLang="zh-CN" sz="2400" dirty="0">
              <a:ea typeface="楷体_GB2312" pitchFamily="49" charset="-122"/>
            </a:endParaRP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当前解</a:t>
            </a:r>
            <a:endParaRPr lang="en-US" altLang="zh-CN" sz="2400" dirty="0">
              <a:ea typeface="楷体_GB2312" pitchFamily="49" charset="-122"/>
            </a:endParaRPr>
          </a:p>
          <a:p>
            <a:endParaRPr lang="en-US" altLang="zh-CN" sz="2400" dirty="0">
              <a:ea typeface="楷体_GB2312" pitchFamily="49" charset="-122"/>
            </a:endParaRP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
        <p:nvSpPr>
          <p:cNvPr id="2" name="圆角矩形标注 1"/>
          <p:cNvSpPr/>
          <p:nvPr/>
        </p:nvSpPr>
        <p:spPr bwMode="auto">
          <a:xfrm>
            <a:off x="3999297" y="3272589"/>
            <a:ext cx="2069432" cy="365760"/>
          </a:xfrm>
          <a:prstGeom prst="wedgeRoundRectCallout">
            <a:avLst>
              <a:gd name="adj1" fmla="val -83747"/>
              <a:gd name="adj2" fmla="val 16250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解的第一种可能</a:t>
            </a:r>
          </a:p>
        </p:txBody>
      </p:sp>
      <p:sp>
        <p:nvSpPr>
          <p:cNvPr id="3" name="圆角矩形标注 2"/>
          <p:cNvSpPr/>
          <p:nvPr/>
        </p:nvSpPr>
        <p:spPr bwMode="auto">
          <a:xfrm>
            <a:off x="4497388" y="4783756"/>
            <a:ext cx="2265990" cy="336884"/>
          </a:xfrm>
          <a:prstGeom prst="wedgeRoundRectCallout">
            <a:avLst>
              <a:gd name="adj1" fmla="val -43402"/>
              <a:gd name="adj2" fmla="val -14321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解的最后一种情况</a:t>
            </a:r>
          </a:p>
        </p:txBody>
      </p:sp>
    </p:spTree>
    <p:extLst>
      <p:ext uri="{BB962C8B-B14F-4D97-AF65-F5344CB8AC3E}">
        <p14:creationId xmlns:p14="http://schemas.microsoft.com/office/powerpoint/2010/main" val="2924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altLang="zh-CN" sz="3600" b="1" dirty="0">
                <a:solidFill>
                  <a:srgbClr val="0000CC"/>
                </a:solidFill>
              </a:rPr>
              <a:t>1</a:t>
            </a:r>
            <a:r>
              <a:rPr lang="zh-CN" altLang="en-US" sz="3600" b="1" dirty="0">
                <a:solidFill>
                  <a:srgbClr val="0000CC"/>
                </a:solidFill>
              </a:rPr>
              <a:t>）</a:t>
            </a:r>
            <a:endParaRPr lang="en-US" sz="3600" b="1" dirty="0">
              <a:solidFill>
                <a:srgbClr val="0000CC"/>
              </a:solidFill>
            </a:endParaRPr>
          </a:p>
        </p:txBody>
      </p:sp>
      <p:sp>
        <p:nvSpPr>
          <p:cNvPr id="8195" name="Rectangle 3"/>
          <p:cNvSpPr>
            <a:spLocks noGrp="1" noChangeArrowheads="1"/>
          </p:cNvSpPr>
          <p:nvPr>
            <p:ph type="body" idx="1"/>
          </p:nvPr>
        </p:nvSpPr>
        <p:spPr>
          <a:xfrm>
            <a:off x="304800" y="1447800"/>
            <a:ext cx="8534400" cy="4648200"/>
          </a:xfrm>
          <a:noFill/>
        </p:spPr>
        <p:txBody>
          <a:bodyPr lIns="92075" tIns="46038" rIns="92075" bIns="46038"/>
          <a:lstStyle/>
          <a:p>
            <a:pPr>
              <a:spcBef>
                <a:spcPts val="600"/>
              </a:spcBef>
              <a:spcAft>
                <a:spcPts val="0"/>
              </a:spcAft>
            </a:pPr>
            <a:r>
              <a:rPr lang="zh-CN" altLang="en-US" sz="2400" b="1" dirty="0">
                <a:solidFill>
                  <a:srgbClr val="C00000"/>
                </a:solidFill>
                <a:latin typeface="+mj-lt"/>
              </a:rPr>
              <a:t>问题</a:t>
            </a:r>
            <a:r>
              <a:rPr lang="en-US" sz="2400" b="1" dirty="0">
                <a:latin typeface="+mj-lt"/>
              </a:rPr>
              <a:t>: </a:t>
            </a:r>
            <a:r>
              <a:rPr lang="zh-CN" altLang="en-US" sz="2400" b="1" dirty="0">
                <a:latin typeface="+mj-lt"/>
              </a:rPr>
              <a:t>给定</a:t>
            </a:r>
            <a:r>
              <a:rPr lang="en-US" sz="2400" b="1" dirty="0">
                <a:latin typeface="+mj-lt"/>
              </a:rPr>
              <a:t> </a:t>
            </a:r>
            <a:r>
              <a:rPr lang="en-US" sz="2400" b="1" i="1" dirty="0">
                <a:latin typeface="+mj-lt"/>
              </a:rPr>
              <a:t>n</a:t>
            </a:r>
            <a:r>
              <a:rPr lang="en-US" sz="2400" b="1" dirty="0">
                <a:latin typeface="+mj-lt"/>
              </a:rPr>
              <a:t> </a:t>
            </a:r>
            <a:r>
              <a:rPr lang="zh-CN" altLang="en-US" sz="2400" b="1" dirty="0">
                <a:latin typeface="+mj-lt"/>
              </a:rPr>
              <a:t>正整数</a:t>
            </a:r>
            <a:r>
              <a:rPr lang="en-US" sz="2400" b="1" i="1" dirty="0">
                <a:latin typeface="+mj-lt"/>
              </a:rPr>
              <a:t>w</a:t>
            </a:r>
            <a:r>
              <a:rPr lang="en-US" sz="2400" b="1" baseline="-25000" dirty="0">
                <a:latin typeface="+mj-lt"/>
              </a:rPr>
              <a:t>1</a:t>
            </a:r>
            <a:r>
              <a:rPr lang="en-US" sz="2400" b="1" dirty="0">
                <a:latin typeface="+mj-lt"/>
              </a:rPr>
              <a:t>, …,</a:t>
            </a:r>
            <a:r>
              <a:rPr lang="en-US" sz="2400" b="1" i="1" dirty="0">
                <a:latin typeface="+mj-lt"/>
              </a:rPr>
              <a:t> </a:t>
            </a:r>
            <a:r>
              <a:rPr lang="en-US" sz="2400" b="1" i="1" dirty="0" err="1">
                <a:latin typeface="+mj-lt"/>
              </a:rPr>
              <a:t>w</a:t>
            </a:r>
            <a:r>
              <a:rPr lang="en-US" sz="2400" b="1" i="1" baseline="-25000" dirty="0" err="1">
                <a:latin typeface="+mj-lt"/>
              </a:rPr>
              <a:t>n</a:t>
            </a:r>
            <a:r>
              <a:rPr lang="en-US" sz="2400" b="1" dirty="0">
                <a:latin typeface="+mj-lt"/>
              </a:rPr>
              <a:t> </a:t>
            </a:r>
            <a:r>
              <a:rPr lang="zh-CN" altLang="en-US" sz="2400" b="1" dirty="0">
                <a:latin typeface="+mj-lt"/>
              </a:rPr>
              <a:t>集合，一个正整数</a:t>
            </a:r>
            <a:r>
              <a:rPr lang="en-US" sz="2400" b="1" dirty="0">
                <a:latin typeface="+mj-lt"/>
              </a:rPr>
              <a:t> </a:t>
            </a:r>
            <a:r>
              <a:rPr lang="en-US" sz="2400" b="1" i="1" dirty="0">
                <a:latin typeface="+mj-lt"/>
              </a:rPr>
              <a:t>S</a:t>
            </a:r>
            <a:r>
              <a:rPr lang="zh-CN" altLang="en-US" sz="2400" b="1" dirty="0">
                <a:latin typeface="+mj-lt"/>
              </a:rPr>
              <a:t>，找到所有子集，使其和等于</a:t>
            </a:r>
            <a:r>
              <a:rPr lang="en-US" sz="2400" b="1" dirty="0">
                <a:latin typeface="+mj-lt"/>
              </a:rPr>
              <a:t> </a:t>
            </a:r>
            <a:r>
              <a:rPr lang="en-US" sz="2400" b="1" i="1" dirty="0">
                <a:latin typeface="+mj-lt"/>
              </a:rPr>
              <a:t>S</a:t>
            </a:r>
            <a:r>
              <a:rPr lang="en-US" sz="2400" b="1" dirty="0">
                <a:latin typeface="+mj-lt"/>
              </a:rPr>
              <a:t>. </a:t>
            </a:r>
            <a:endParaRPr lang="en-US" sz="2400" b="1" dirty="0">
              <a:solidFill>
                <a:srgbClr val="C00000"/>
              </a:solidFill>
              <a:latin typeface="+mj-lt"/>
            </a:endParaRPr>
          </a:p>
          <a:p>
            <a:pPr>
              <a:spcBef>
                <a:spcPts val="600"/>
              </a:spcBef>
              <a:spcAft>
                <a:spcPts val="0"/>
              </a:spcAft>
            </a:pPr>
            <a:r>
              <a:rPr lang="zh-CN" altLang="en-US" sz="2400" b="1" dirty="0">
                <a:solidFill>
                  <a:srgbClr val="C00000"/>
                </a:solidFill>
                <a:latin typeface="+mj-lt"/>
              </a:rPr>
              <a:t>举例</a:t>
            </a:r>
            <a:r>
              <a:rPr lang="en-US" sz="2400" b="1" dirty="0">
                <a:latin typeface="+mj-lt"/>
              </a:rPr>
              <a:t>: </a:t>
            </a:r>
            <a:r>
              <a:rPr lang="en-US" sz="2400" b="1" i="1" dirty="0">
                <a:latin typeface="+mj-lt"/>
              </a:rPr>
              <a:t>n</a:t>
            </a:r>
            <a:r>
              <a:rPr lang="en-US" sz="2400" b="1" dirty="0">
                <a:latin typeface="+mj-lt"/>
              </a:rPr>
              <a:t> = 3, </a:t>
            </a:r>
            <a:r>
              <a:rPr lang="en-US" sz="2400" b="1" i="1" dirty="0">
                <a:latin typeface="+mj-lt"/>
              </a:rPr>
              <a:t>w</a:t>
            </a:r>
            <a:r>
              <a:rPr lang="en-US" sz="2400" b="1" baseline="-25000" dirty="0">
                <a:latin typeface="+mj-lt"/>
              </a:rPr>
              <a:t>1 </a:t>
            </a:r>
            <a:r>
              <a:rPr lang="en-US" sz="2400" b="1" dirty="0">
                <a:latin typeface="+mj-lt"/>
              </a:rPr>
              <a:t>= 2, </a:t>
            </a:r>
            <a:r>
              <a:rPr lang="en-US" sz="2400" b="1" i="1" dirty="0">
                <a:latin typeface="+mj-lt"/>
              </a:rPr>
              <a:t>w</a:t>
            </a:r>
            <a:r>
              <a:rPr lang="en-US" sz="2400" b="1" baseline="-25000" dirty="0">
                <a:latin typeface="+mj-lt"/>
              </a:rPr>
              <a:t>2 </a:t>
            </a:r>
            <a:r>
              <a:rPr lang="en-US" sz="2400" b="1" dirty="0">
                <a:latin typeface="+mj-lt"/>
              </a:rPr>
              <a:t>= 4, </a:t>
            </a:r>
            <a:r>
              <a:rPr lang="en-US" sz="2400" b="1" i="1" dirty="0">
                <a:latin typeface="+mj-lt"/>
              </a:rPr>
              <a:t>w</a:t>
            </a:r>
            <a:r>
              <a:rPr lang="en-US" sz="2400" b="1" baseline="-25000" dirty="0">
                <a:latin typeface="+mj-lt"/>
              </a:rPr>
              <a:t>3 </a:t>
            </a:r>
            <a:r>
              <a:rPr lang="en-US" sz="2400" b="1" dirty="0">
                <a:latin typeface="+mj-lt"/>
              </a:rPr>
              <a:t>= 6, and </a:t>
            </a:r>
            <a:r>
              <a:rPr lang="en-US" sz="2400" b="1" i="1" dirty="0"/>
              <a:t>S</a:t>
            </a:r>
            <a:r>
              <a:rPr lang="en-US" sz="2400" b="1" dirty="0"/>
              <a:t> = 6.</a:t>
            </a:r>
            <a:endParaRPr lang="en-US" sz="2400" b="1" dirty="0">
              <a:latin typeface="+mj-lt"/>
            </a:endParaRPr>
          </a:p>
          <a:p>
            <a:pPr marL="0" indent="0">
              <a:spcBef>
                <a:spcPts val="600"/>
              </a:spcBef>
              <a:spcAft>
                <a:spcPts val="0"/>
              </a:spcAft>
              <a:buNone/>
            </a:pPr>
            <a:r>
              <a:rPr lang="en-US" sz="2400" b="1" dirty="0">
                <a:latin typeface="+mj-lt"/>
              </a:rPr>
              <a:t>     </a:t>
            </a:r>
            <a:r>
              <a:rPr lang="zh-CN" altLang="en-US" sz="2400" b="1" dirty="0">
                <a:latin typeface="+mj-lt"/>
              </a:rPr>
              <a:t>解</a:t>
            </a:r>
            <a:r>
              <a:rPr lang="en-US" sz="2400" b="1" dirty="0">
                <a:latin typeface="+mj-lt"/>
              </a:rPr>
              <a:t>: {2, 4} and {6}.</a:t>
            </a:r>
          </a:p>
          <a:p>
            <a:pPr marL="347472" indent="-347472">
              <a:spcBef>
                <a:spcPts val="600"/>
              </a:spcBef>
              <a:spcAft>
                <a:spcPts val="0"/>
              </a:spcAft>
            </a:pPr>
            <a:r>
              <a:rPr lang="zh-CN" altLang="en-US" sz="2400" b="1" dirty="0">
                <a:latin typeface="+mj-lt"/>
              </a:rPr>
              <a:t>蛮力法：</a:t>
            </a:r>
            <a:r>
              <a:rPr lang="en-US" sz="2400" b="1" dirty="0">
                <a:latin typeface="+mj-lt"/>
              </a:rPr>
              <a:t> </a:t>
            </a:r>
            <a:r>
              <a:rPr lang="en-US" sz="2400" b="1" i="1" dirty="0">
                <a:latin typeface="+mj-lt"/>
              </a:rPr>
              <a:t>O</a:t>
            </a:r>
            <a:r>
              <a:rPr lang="en-US" sz="2400" b="1" dirty="0">
                <a:latin typeface="+mj-lt"/>
              </a:rPr>
              <a:t>(2</a:t>
            </a:r>
            <a:r>
              <a:rPr lang="en-US" sz="2400" b="1" i="1" baseline="30000" dirty="0">
                <a:latin typeface="+mj-lt"/>
              </a:rPr>
              <a:t>n</a:t>
            </a:r>
            <a:r>
              <a:rPr lang="en-US" sz="2400" b="1" dirty="0">
                <a:latin typeface="+mj-lt"/>
              </a:rPr>
              <a:t>) </a:t>
            </a:r>
            <a:r>
              <a:rPr lang="en-US" altLang="zh-CN" sz="2400" b="1" dirty="0">
                <a:latin typeface="+mj-lt"/>
              </a:rPr>
              <a:t>——</a:t>
            </a:r>
            <a:r>
              <a:rPr lang="zh-CN" altLang="en-US" sz="2400" b="1" dirty="0">
                <a:latin typeface="+mj-lt"/>
              </a:rPr>
              <a:t>问题规模很大时不适用</a:t>
            </a:r>
            <a:r>
              <a:rPr lang="en-US" sz="2400" b="1" dirty="0">
                <a:latin typeface="+mj-lt"/>
              </a:rPr>
              <a:t>.</a:t>
            </a:r>
          </a:p>
          <a:p>
            <a:pPr marL="347472" indent="-347472">
              <a:spcBef>
                <a:spcPts val="600"/>
              </a:spcBef>
              <a:spcAft>
                <a:spcPts val="0"/>
              </a:spcAft>
            </a:pPr>
            <a:r>
              <a:rPr lang="zh-CN" altLang="en-US" sz="2400" b="1" dirty="0">
                <a:latin typeface="+mj-lt"/>
              </a:rPr>
              <a:t>为了更好解决问题，利用回溯法。</a:t>
            </a:r>
            <a:endParaRPr lang="en-US" sz="2400" b="1" dirty="0">
              <a:latin typeface="+mj-lt"/>
            </a:endParaRPr>
          </a:p>
        </p:txBody>
      </p:sp>
    </p:spTree>
    <p:extLst>
      <p:ext uri="{BB962C8B-B14F-4D97-AF65-F5344CB8AC3E}">
        <p14:creationId xmlns:p14="http://schemas.microsoft.com/office/powerpoint/2010/main" val="179222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sz="3600" b="1" dirty="0">
                <a:solidFill>
                  <a:srgbClr val="0000CC"/>
                </a:solidFill>
              </a:rPr>
              <a:t>(2)</a:t>
            </a:r>
          </a:p>
        </p:txBody>
      </p:sp>
      <p:sp>
        <p:nvSpPr>
          <p:cNvPr id="9219" name="Rectangle 3"/>
          <p:cNvSpPr>
            <a:spLocks noGrp="1" noChangeArrowheads="1"/>
          </p:cNvSpPr>
          <p:nvPr>
            <p:ph type="body" idx="1"/>
          </p:nvPr>
        </p:nvSpPr>
        <p:spPr>
          <a:xfrm>
            <a:off x="457200" y="1447800"/>
            <a:ext cx="8229600" cy="5105400"/>
          </a:xfrm>
          <a:noFill/>
        </p:spPr>
        <p:txBody>
          <a:bodyPr lIns="92075" tIns="46038" rIns="92075" bIns="46038"/>
          <a:lstStyle/>
          <a:p>
            <a:pPr>
              <a:spcBef>
                <a:spcPts val="600"/>
              </a:spcBef>
              <a:spcAft>
                <a:spcPts val="0"/>
              </a:spcAft>
            </a:pPr>
            <a:r>
              <a:rPr lang="zh-CN" altLang="en-US" sz="2400" b="1" dirty="0"/>
              <a:t>向量</a:t>
            </a:r>
            <a:r>
              <a:rPr lang="en-US" altLang="zh-CN" sz="2400" b="1" i="1" dirty="0"/>
              <a:t>x</a:t>
            </a:r>
            <a:r>
              <a:rPr lang="en-US" altLang="zh-CN" sz="2400" b="1" dirty="0"/>
              <a:t>=(</a:t>
            </a:r>
            <a:r>
              <a:rPr lang="en-US" altLang="zh-CN" sz="2400" b="1" i="1" dirty="0"/>
              <a:t>x</a:t>
            </a:r>
            <a:r>
              <a:rPr lang="en-US" altLang="zh-CN" sz="1200" b="1" i="1" dirty="0"/>
              <a:t>1</a:t>
            </a:r>
            <a:r>
              <a:rPr lang="en-US" altLang="zh-CN" sz="2400" b="1" dirty="0"/>
              <a:t>, </a:t>
            </a:r>
            <a:r>
              <a:rPr lang="en-US" altLang="zh-CN" sz="2400" b="1" i="1" dirty="0"/>
              <a:t>x</a:t>
            </a:r>
            <a:r>
              <a:rPr lang="en-US" altLang="zh-CN" sz="1200" b="1" i="1" dirty="0"/>
              <a:t>2</a:t>
            </a:r>
            <a:r>
              <a:rPr lang="en-US" altLang="zh-CN" sz="2400" b="1" dirty="0"/>
              <a:t> ,…, </a:t>
            </a:r>
            <a:r>
              <a:rPr lang="en-US" altLang="zh-CN" sz="2400" b="1" i="1" dirty="0" err="1"/>
              <a:t>x</a:t>
            </a:r>
            <a:r>
              <a:rPr lang="en-US" altLang="zh-CN" sz="1200" b="1" i="1" dirty="0" err="1"/>
              <a:t>n</a:t>
            </a:r>
            <a:r>
              <a:rPr lang="en-US" altLang="zh-CN" sz="2400" b="1" dirty="0"/>
              <a:t>)</a:t>
            </a:r>
            <a:r>
              <a:rPr lang="zh-CN" altLang="en-US" sz="2400" b="1" dirty="0"/>
              <a:t>表示节点，每个</a:t>
            </a:r>
            <a:r>
              <a:rPr lang="en-US" altLang="zh-CN" sz="2400" b="1" i="1" dirty="0"/>
              <a:t>x</a:t>
            </a:r>
            <a:r>
              <a:rPr lang="en-US" altLang="zh-CN" sz="1200" b="1" i="1" dirty="0"/>
              <a:t>i</a:t>
            </a:r>
            <a:r>
              <a:rPr lang="zh-CN" altLang="en-US" sz="2400" b="1" dirty="0"/>
              <a:t>的取值范围</a:t>
            </a:r>
            <a:r>
              <a:rPr lang="en-US" altLang="zh-CN" sz="2400" b="1" dirty="0"/>
              <a:t>{0,1}</a:t>
            </a:r>
          </a:p>
          <a:p>
            <a:pPr>
              <a:spcBef>
                <a:spcPts val="600"/>
              </a:spcBef>
              <a:spcAft>
                <a:spcPts val="0"/>
              </a:spcAft>
            </a:pPr>
            <a:r>
              <a:rPr lang="zh-CN" altLang="en-US" sz="2400" b="1" dirty="0"/>
              <a:t>我们利用一棵二叉树进行回溯</a:t>
            </a:r>
            <a:endParaRPr lang="en-US" altLang="zh-CN" sz="2400" b="1" dirty="0"/>
          </a:p>
          <a:p>
            <a:pPr>
              <a:spcBef>
                <a:spcPts val="600"/>
              </a:spcBef>
              <a:spcAft>
                <a:spcPts val="0"/>
              </a:spcAft>
            </a:pPr>
            <a:r>
              <a:rPr lang="zh-CN" altLang="en-US" sz="2400" b="1" dirty="0"/>
              <a:t>每一行表示一个元素</a:t>
            </a:r>
            <a:r>
              <a:rPr lang="en-US" altLang="zh-CN" sz="2400" b="1" i="1" dirty="0" err="1"/>
              <a:t>w</a:t>
            </a:r>
            <a:r>
              <a:rPr lang="en-US" altLang="zh-CN" sz="2400" b="1" i="1" baseline="-25000" dirty="0" err="1"/>
              <a:t>i</a:t>
            </a:r>
            <a:r>
              <a:rPr lang="zh-CN" altLang="en-US" sz="2400" b="1" dirty="0"/>
              <a:t>的选择情况，标</a:t>
            </a:r>
            <a:r>
              <a:rPr lang="en-US" altLang="zh-CN" sz="2400" b="1" dirty="0"/>
              <a:t>1</a:t>
            </a:r>
            <a:r>
              <a:rPr lang="zh-CN" altLang="en-US" sz="2400" b="1" dirty="0"/>
              <a:t>表示选中，</a:t>
            </a:r>
            <a:r>
              <a:rPr lang="en-US" altLang="zh-CN" sz="2400" b="1" dirty="0"/>
              <a:t>0</a:t>
            </a:r>
            <a:r>
              <a:rPr lang="zh-CN" altLang="en-US" sz="2400" b="1" dirty="0"/>
              <a:t>表示没选中</a:t>
            </a:r>
            <a:endParaRPr lang="en-US" altLang="zh-CN" sz="2400" b="1" dirty="0"/>
          </a:p>
          <a:p>
            <a:pPr>
              <a:spcBef>
                <a:spcPts val="600"/>
              </a:spcBef>
              <a:spcAft>
                <a:spcPts val="0"/>
              </a:spcAft>
            </a:pPr>
            <a:r>
              <a:rPr lang="zh-CN" altLang="en-US" sz="2400" b="1" dirty="0"/>
              <a:t>每个节点赋予一个值，表示当前求和大小</a:t>
            </a:r>
            <a:endParaRPr lang="en-US" altLang="zh-CN" sz="2400" b="1" dirty="0"/>
          </a:p>
          <a:p>
            <a:pPr>
              <a:spcBef>
                <a:spcPts val="600"/>
              </a:spcBef>
              <a:spcAft>
                <a:spcPts val="0"/>
              </a:spcAft>
            </a:pPr>
            <a:r>
              <a:rPr lang="zh-CN" altLang="en-US" sz="2400" b="1" dirty="0"/>
              <a:t>根节点是</a:t>
            </a:r>
            <a:r>
              <a:rPr lang="en-US" altLang="zh-CN" sz="2400" b="1" dirty="0"/>
              <a:t>0</a:t>
            </a:r>
            <a:r>
              <a:rPr lang="zh-CN" altLang="en-US" sz="2400" b="1" dirty="0"/>
              <a:t>，表示没有元素选定</a:t>
            </a:r>
            <a:endParaRPr lang="en-US" altLang="zh-CN" sz="2400" b="1" dirty="0"/>
          </a:p>
          <a:p>
            <a:pPr>
              <a:spcBef>
                <a:spcPts val="600"/>
              </a:spcBef>
              <a:spcAft>
                <a:spcPts val="0"/>
              </a:spcAft>
            </a:pPr>
            <a:endParaRPr lang="en-US" sz="2400" b="1" dirty="0"/>
          </a:p>
        </p:txBody>
      </p:sp>
    </p:spTree>
    <p:extLst>
      <p:ext uri="{BB962C8B-B14F-4D97-AF65-F5344CB8AC3E}">
        <p14:creationId xmlns:p14="http://schemas.microsoft.com/office/powerpoint/2010/main" val="39855205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8077200" cy="914400"/>
          </a:xfrm>
        </p:spPr>
        <p:txBody>
          <a:bodyPr/>
          <a:lstStyle/>
          <a:p>
            <a:r>
              <a:rPr lang="zh-CN" altLang="en-US" sz="3600" b="1" dirty="0">
                <a:solidFill>
                  <a:srgbClr val="0000CC"/>
                </a:solidFill>
              </a:rPr>
              <a:t>子集和问题</a:t>
            </a:r>
            <a:r>
              <a:rPr lang="en-US" sz="3600" b="1" dirty="0">
                <a:solidFill>
                  <a:srgbClr val="0000CC"/>
                </a:solidFill>
              </a:rPr>
              <a:t>(3)</a:t>
            </a:r>
            <a:endParaRPr lang="en-US" sz="3600" dirty="0">
              <a:solidFill>
                <a:srgbClr val="0000CC"/>
              </a:solidFill>
            </a:endParaRPr>
          </a:p>
        </p:txBody>
      </p:sp>
      <p:sp>
        <p:nvSpPr>
          <p:cNvPr id="10243" name="Oval 3"/>
          <p:cNvSpPr>
            <a:spLocks noChangeArrowheads="1"/>
          </p:cNvSpPr>
          <p:nvPr/>
        </p:nvSpPr>
        <p:spPr bwMode="auto">
          <a:xfrm>
            <a:off x="3886200" y="2057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4" name="Oval 4"/>
          <p:cNvSpPr>
            <a:spLocks noChangeArrowheads="1"/>
          </p:cNvSpPr>
          <p:nvPr/>
        </p:nvSpPr>
        <p:spPr bwMode="auto">
          <a:xfrm>
            <a:off x="1981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5" name="Oval 5"/>
          <p:cNvSpPr>
            <a:spLocks noChangeArrowheads="1"/>
          </p:cNvSpPr>
          <p:nvPr/>
        </p:nvSpPr>
        <p:spPr bwMode="auto">
          <a:xfrm>
            <a:off x="6172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6" name="Oval 6"/>
          <p:cNvSpPr>
            <a:spLocks noChangeArrowheads="1"/>
          </p:cNvSpPr>
          <p:nvPr/>
        </p:nvSpPr>
        <p:spPr bwMode="auto">
          <a:xfrm>
            <a:off x="51054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7" name="Oval 7"/>
          <p:cNvSpPr>
            <a:spLocks noChangeArrowheads="1"/>
          </p:cNvSpPr>
          <p:nvPr/>
        </p:nvSpPr>
        <p:spPr bwMode="auto">
          <a:xfrm>
            <a:off x="72390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8" name="Oval 8"/>
          <p:cNvSpPr>
            <a:spLocks noChangeArrowheads="1"/>
          </p:cNvSpPr>
          <p:nvPr/>
        </p:nvSpPr>
        <p:spPr bwMode="auto">
          <a:xfrm>
            <a:off x="10668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Oval 9"/>
          <p:cNvSpPr>
            <a:spLocks noChangeArrowheads="1"/>
          </p:cNvSpPr>
          <p:nvPr/>
        </p:nvSpPr>
        <p:spPr bwMode="auto">
          <a:xfrm>
            <a:off x="27432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0" name="Oval 10"/>
          <p:cNvSpPr>
            <a:spLocks noChangeArrowheads="1"/>
          </p:cNvSpPr>
          <p:nvPr/>
        </p:nvSpPr>
        <p:spPr bwMode="auto">
          <a:xfrm>
            <a:off x="5334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1" name="Oval 11"/>
          <p:cNvSpPr>
            <a:spLocks noChangeArrowheads="1"/>
          </p:cNvSpPr>
          <p:nvPr/>
        </p:nvSpPr>
        <p:spPr bwMode="auto">
          <a:xfrm>
            <a:off x="1371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2" name="Oval 12"/>
          <p:cNvSpPr>
            <a:spLocks noChangeArrowheads="1"/>
          </p:cNvSpPr>
          <p:nvPr/>
        </p:nvSpPr>
        <p:spPr bwMode="auto">
          <a:xfrm>
            <a:off x="23622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3" name="Oval 13"/>
          <p:cNvSpPr>
            <a:spLocks noChangeArrowheads="1"/>
          </p:cNvSpPr>
          <p:nvPr/>
        </p:nvSpPr>
        <p:spPr bwMode="auto">
          <a:xfrm>
            <a:off x="3352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4" name="Oval 14"/>
          <p:cNvSpPr>
            <a:spLocks noChangeArrowheads="1"/>
          </p:cNvSpPr>
          <p:nvPr/>
        </p:nvSpPr>
        <p:spPr bwMode="auto">
          <a:xfrm>
            <a:off x="4572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5" name="Oval 15"/>
          <p:cNvSpPr>
            <a:spLocks noChangeArrowheads="1"/>
          </p:cNvSpPr>
          <p:nvPr/>
        </p:nvSpPr>
        <p:spPr bwMode="auto">
          <a:xfrm>
            <a:off x="5715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6" name="Oval 16"/>
          <p:cNvSpPr>
            <a:spLocks noChangeArrowheads="1"/>
          </p:cNvSpPr>
          <p:nvPr/>
        </p:nvSpPr>
        <p:spPr bwMode="auto">
          <a:xfrm>
            <a:off x="6705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7" name="Oval 17"/>
          <p:cNvSpPr>
            <a:spLocks noChangeArrowheads="1"/>
          </p:cNvSpPr>
          <p:nvPr/>
        </p:nvSpPr>
        <p:spPr bwMode="auto">
          <a:xfrm>
            <a:off x="7924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8" name="Line 18"/>
          <p:cNvSpPr>
            <a:spLocks noChangeShapeType="1"/>
          </p:cNvSpPr>
          <p:nvPr/>
        </p:nvSpPr>
        <p:spPr bwMode="auto">
          <a:xfrm flipH="1">
            <a:off x="2590800" y="2438400"/>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9"/>
          <p:cNvSpPr>
            <a:spLocks noChangeShapeType="1"/>
          </p:cNvSpPr>
          <p:nvPr/>
        </p:nvSpPr>
        <p:spPr bwMode="auto">
          <a:xfrm flipH="1">
            <a:off x="1447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20"/>
          <p:cNvSpPr>
            <a:spLocks noChangeShapeType="1"/>
          </p:cNvSpPr>
          <p:nvPr/>
        </p:nvSpPr>
        <p:spPr bwMode="auto">
          <a:xfrm>
            <a:off x="2590800" y="35052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21"/>
          <p:cNvSpPr>
            <a:spLocks noChangeShapeType="1"/>
          </p:cNvSpPr>
          <p:nvPr/>
        </p:nvSpPr>
        <p:spPr bwMode="auto">
          <a:xfrm>
            <a:off x="4572000" y="2438400"/>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Text Box 22"/>
          <p:cNvSpPr txBox="1">
            <a:spLocks noChangeArrowheads="1"/>
          </p:cNvSpPr>
          <p:nvPr/>
        </p:nvSpPr>
        <p:spPr bwMode="auto">
          <a:xfrm>
            <a:off x="1662113" y="30622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10263" name="Text Box 23"/>
          <p:cNvSpPr txBox="1">
            <a:spLocks noChangeArrowheads="1"/>
          </p:cNvSpPr>
          <p:nvPr/>
        </p:nvSpPr>
        <p:spPr bwMode="auto">
          <a:xfrm>
            <a:off x="747713" y="40528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10264" name="Text Box 24"/>
          <p:cNvSpPr txBox="1">
            <a:spLocks noChangeArrowheads="1"/>
          </p:cNvSpPr>
          <p:nvPr/>
        </p:nvSpPr>
        <p:spPr bwMode="auto">
          <a:xfrm>
            <a:off x="214313" y="50434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10265" name="Line 25"/>
          <p:cNvSpPr>
            <a:spLocks noChangeShapeType="1"/>
          </p:cNvSpPr>
          <p:nvPr/>
        </p:nvSpPr>
        <p:spPr bwMode="auto">
          <a:xfrm flipH="1">
            <a:off x="914400" y="44958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6" name="Line 26"/>
          <p:cNvSpPr>
            <a:spLocks noChangeShapeType="1"/>
          </p:cNvSpPr>
          <p:nvPr/>
        </p:nvSpPr>
        <p:spPr bwMode="auto">
          <a:xfrm>
            <a:off x="1600200" y="4495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Line 27"/>
          <p:cNvSpPr>
            <a:spLocks noChangeShapeType="1"/>
          </p:cNvSpPr>
          <p:nvPr/>
        </p:nvSpPr>
        <p:spPr bwMode="auto">
          <a:xfrm flipH="1">
            <a:off x="2667000" y="4572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8" name="Line 28"/>
          <p:cNvSpPr>
            <a:spLocks noChangeShapeType="1"/>
          </p:cNvSpPr>
          <p:nvPr/>
        </p:nvSpPr>
        <p:spPr bwMode="auto">
          <a:xfrm>
            <a:off x="3276600" y="44958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9" name="Text Box 29"/>
          <p:cNvSpPr txBox="1">
            <a:spLocks noChangeArrowheads="1"/>
          </p:cNvSpPr>
          <p:nvPr/>
        </p:nvSpPr>
        <p:spPr bwMode="auto">
          <a:xfrm>
            <a:off x="2813050" y="24384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70" name="Text Box 30"/>
          <p:cNvSpPr txBox="1">
            <a:spLocks noChangeArrowheads="1"/>
          </p:cNvSpPr>
          <p:nvPr/>
        </p:nvSpPr>
        <p:spPr bwMode="auto">
          <a:xfrm>
            <a:off x="5429250" y="251460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71" name="Line 31"/>
          <p:cNvSpPr>
            <a:spLocks noChangeShapeType="1"/>
          </p:cNvSpPr>
          <p:nvPr/>
        </p:nvSpPr>
        <p:spPr bwMode="auto">
          <a:xfrm flipH="1">
            <a:off x="5638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2" name="Line 32"/>
          <p:cNvSpPr>
            <a:spLocks noChangeShapeType="1"/>
          </p:cNvSpPr>
          <p:nvPr/>
        </p:nvSpPr>
        <p:spPr bwMode="auto">
          <a:xfrm>
            <a:off x="6858000" y="34290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3" name="Line 33"/>
          <p:cNvSpPr>
            <a:spLocks noChangeShapeType="1"/>
          </p:cNvSpPr>
          <p:nvPr/>
        </p:nvSpPr>
        <p:spPr bwMode="auto">
          <a:xfrm flipH="1">
            <a:off x="5029200" y="44958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4" name="Line 34"/>
          <p:cNvSpPr>
            <a:spLocks noChangeShapeType="1"/>
          </p:cNvSpPr>
          <p:nvPr/>
        </p:nvSpPr>
        <p:spPr bwMode="auto">
          <a:xfrm>
            <a:off x="5715000" y="44196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5" name="Line 35"/>
          <p:cNvSpPr>
            <a:spLocks noChangeShapeType="1"/>
          </p:cNvSpPr>
          <p:nvPr/>
        </p:nvSpPr>
        <p:spPr bwMode="auto">
          <a:xfrm flipH="1">
            <a:off x="7086600" y="44196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Line 36"/>
          <p:cNvSpPr>
            <a:spLocks noChangeShapeType="1"/>
          </p:cNvSpPr>
          <p:nvPr/>
        </p:nvSpPr>
        <p:spPr bwMode="auto">
          <a:xfrm>
            <a:off x="7848600" y="4419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7" name="Text Box 37"/>
          <p:cNvSpPr txBox="1">
            <a:spLocks noChangeArrowheads="1"/>
          </p:cNvSpPr>
          <p:nvPr/>
        </p:nvSpPr>
        <p:spPr bwMode="auto">
          <a:xfrm>
            <a:off x="639445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8" name="Text Box 38"/>
          <p:cNvSpPr txBox="1">
            <a:spLocks noChangeArrowheads="1"/>
          </p:cNvSpPr>
          <p:nvPr/>
        </p:nvSpPr>
        <p:spPr bwMode="auto">
          <a:xfrm>
            <a:off x="746125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9" name="Text Box 39"/>
          <p:cNvSpPr txBox="1">
            <a:spLocks noChangeArrowheads="1"/>
          </p:cNvSpPr>
          <p:nvPr/>
        </p:nvSpPr>
        <p:spPr bwMode="auto">
          <a:xfrm>
            <a:off x="80772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0" name="Text Box 40"/>
          <p:cNvSpPr txBox="1">
            <a:spLocks noChangeArrowheads="1"/>
          </p:cNvSpPr>
          <p:nvPr/>
        </p:nvSpPr>
        <p:spPr bwMode="auto">
          <a:xfrm>
            <a:off x="4108450" y="2147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1" name="Text Box 41"/>
          <p:cNvSpPr txBox="1">
            <a:spLocks noChangeArrowheads="1"/>
          </p:cNvSpPr>
          <p:nvPr/>
        </p:nvSpPr>
        <p:spPr bwMode="auto">
          <a:xfrm>
            <a:off x="213360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2" name="Text Box 42"/>
          <p:cNvSpPr txBox="1">
            <a:spLocks noChangeArrowheads="1"/>
          </p:cNvSpPr>
          <p:nvPr/>
        </p:nvSpPr>
        <p:spPr bwMode="auto">
          <a:xfrm>
            <a:off x="2932113" y="4052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3" name="Text Box 43"/>
          <p:cNvSpPr txBox="1">
            <a:spLocks noChangeArrowheads="1"/>
          </p:cNvSpPr>
          <p:nvPr/>
        </p:nvSpPr>
        <p:spPr bwMode="auto">
          <a:xfrm>
            <a:off x="3581400" y="5029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4" name="Text Box 44"/>
          <p:cNvSpPr txBox="1">
            <a:spLocks noChangeArrowheads="1"/>
          </p:cNvSpPr>
          <p:nvPr/>
        </p:nvSpPr>
        <p:spPr bwMode="auto">
          <a:xfrm>
            <a:off x="121920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5" name="Text Box 45"/>
          <p:cNvSpPr txBox="1">
            <a:spLocks noChangeArrowheads="1"/>
          </p:cNvSpPr>
          <p:nvPr/>
        </p:nvSpPr>
        <p:spPr bwMode="auto">
          <a:xfrm>
            <a:off x="15240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6" name="Text Box 46"/>
          <p:cNvSpPr txBox="1">
            <a:spLocks noChangeArrowheads="1"/>
          </p:cNvSpPr>
          <p:nvPr/>
        </p:nvSpPr>
        <p:spPr bwMode="auto">
          <a:xfrm>
            <a:off x="609600" y="510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10287" name="Text Box 47"/>
          <p:cNvSpPr txBox="1">
            <a:spLocks noChangeArrowheads="1"/>
          </p:cNvSpPr>
          <p:nvPr/>
        </p:nvSpPr>
        <p:spPr bwMode="auto">
          <a:xfrm>
            <a:off x="258445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0288" name="Text Box 48"/>
          <p:cNvSpPr txBox="1">
            <a:spLocks noChangeArrowheads="1"/>
          </p:cNvSpPr>
          <p:nvPr/>
        </p:nvSpPr>
        <p:spPr bwMode="auto">
          <a:xfrm>
            <a:off x="5276850" y="3976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89" name="Text Box 49"/>
          <p:cNvSpPr txBox="1">
            <a:spLocks noChangeArrowheads="1"/>
          </p:cNvSpPr>
          <p:nvPr/>
        </p:nvSpPr>
        <p:spPr bwMode="auto">
          <a:xfrm>
            <a:off x="5937250" y="5119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90" name="Text Box 50"/>
          <p:cNvSpPr txBox="1">
            <a:spLocks noChangeArrowheads="1"/>
          </p:cNvSpPr>
          <p:nvPr/>
        </p:nvSpPr>
        <p:spPr bwMode="auto">
          <a:xfrm>
            <a:off x="4724400" y="5043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10291" name="Text Box 51"/>
          <p:cNvSpPr txBox="1">
            <a:spLocks noChangeArrowheads="1"/>
          </p:cNvSpPr>
          <p:nvPr/>
        </p:nvSpPr>
        <p:spPr bwMode="auto">
          <a:xfrm>
            <a:off x="693420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92" name="Text Box 52"/>
          <p:cNvSpPr txBox="1">
            <a:spLocks noChangeArrowheads="1"/>
          </p:cNvSpPr>
          <p:nvPr/>
        </p:nvSpPr>
        <p:spPr bwMode="auto">
          <a:xfrm>
            <a:off x="1219200" y="34290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3" name="Text Box 53"/>
          <p:cNvSpPr txBox="1">
            <a:spLocks noChangeArrowheads="1"/>
          </p:cNvSpPr>
          <p:nvPr/>
        </p:nvSpPr>
        <p:spPr bwMode="auto">
          <a:xfrm>
            <a:off x="5334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4" name="Text Box 54"/>
          <p:cNvSpPr txBox="1">
            <a:spLocks noChangeArrowheads="1"/>
          </p:cNvSpPr>
          <p:nvPr/>
        </p:nvSpPr>
        <p:spPr bwMode="auto">
          <a:xfrm>
            <a:off x="2667000" y="34432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5" name="Text Box 55"/>
          <p:cNvSpPr txBox="1">
            <a:spLocks noChangeArrowheads="1"/>
          </p:cNvSpPr>
          <p:nvPr/>
        </p:nvSpPr>
        <p:spPr bwMode="auto">
          <a:xfrm>
            <a:off x="34480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6" name="Text Box 56"/>
          <p:cNvSpPr txBox="1">
            <a:spLocks noChangeArrowheads="1"/>
          </p:cNvSpPr>
          <p:nvPr/>
        </p:nvSpPr>
        <p:spPr bwMode="auto">
          <a:xfrm>
            <a:off x="7105650" y="3429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7" name="Text Box 57"/>
          <p:cNvSpPr txBox="1">
            <a:spLocks noChangeArrowheads="1"/>
          </p:cNvSpPr>
          <p:nvPr/>
        </p:nvSpPr>
        <p:spPr bwMode="auto">
          <a:xfrm>
            <a:off x="7924800" y="44338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8" name="Text Box 58"/>
          <p:cNvSpPr txBox="1">
            <a:spLocks noChangeArrowheads="1"/>
          </p:cNvSpPr>
          <p:nvPr/>
        </p:nvSpPr>
        <p:spPr bwMode="auto">
          <a:xfrm>
            <a:off x="5810250" y="4433887"/>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9" name="Text Box 59"/>
          <p:cNvSpPr txBox="1">
            <a:spLocks noChangeArrowheads="1"/>
          </p:cNvSpPr>
          <p:nvPr/>
        </p:nvSpPr>
        <p:spPr bwMode="auto">
          <a:xfrm>
            <a:off x="16192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300" name="Rectangle 60"/>
          <p:cNvSpPr>
            <a:spLocks noChangeArrowheads="1"/>
          </p:cNvSpPr>
          <p:nvPr/>
        </p:nvSpPr>
        <p:spPr bwMode="auto">
          <a:xfrm>
            <a:off x="914400" y="6019800"/>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solidFill>
                <a:schemeClr val="tx2"/>
              </a:solidFill>
            </a:endParaRPr>
          </a:p>
        </p:txBody>
      </p:sp>
      <p:sp>
        <p:nvSpPr>
          <p:cNvPr id="10302" name="Text Box 62"/>
          <p:cNvSpPr txBox="1">
            <a:spLocks noChangeArrowheads="1"/>
          </p:cNvSpPr>
          <p:nvPr/>
        </p:nvSpPr>
        <p:spPr bwMode="auto">
          <a:xfrm>
            <a:off x="5486400" y="3352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3" name="Text Box 63"/>
          <p:cNvSpPr txBox="1">
            <a:spLocks noChangeArrowheads="1"/>
          </p:cNvSpPr>
          <p:nvPr/>
        </p:nvSpPr>
        <p:spPr bwMode="auto">
          <a:xfrm>
            <a:off x="4648200" y="4433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4" name="Text Box 64"/>
          <p:cNvSpPr txBox="1">
            <a:spLocks noChangeArrowheads="1"/>
          </p:cNvSpPr>
          <p:nvPr/>
        </p:nvSpPr>
        <p:spPr bwMode="auto">
          <a:xfrm>
            <a:off x="6699250" y="44196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5" name="Text Box 65"/>
          <p:cNvSpPr txBox="1">
            <a:spLocks noChangeArrowheads="1"/>
          </p:cNvSpPr>
          <p:nvPr/>
        </p:nvSpPr>
        <p:spPr bwMode="auto">
          <a:xfrm>
            <a:off x="22860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6" name="Rectangle 2"/>
          <p:cNvSpPr txBox="1">
            <a:spLocks noChangeArrowheads="1"/>
          </p:cNvSpPr>
          <p:nvPr/>
        </p:nvSpPr>
        <p:spPr bwMode="auto">
          <a:xfrm>
            <a:off x="533400" y="1416844"/>
            <a:ext cx="8077200" cy="7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r>
              <a:rPr lang="zh-CN" altLang="en-US" sz="2400" b="1" dirty="0"/>
              <a:t>例如：</a:t>
            </a:r>
            <a:r>
              <a:rPr lang="en-US" sz="2400" i="1" dirty="0"/>
              <a:t>w</a:t>
            </a:r>
            <a:r>
              <a:rPr lang="en-US" sz="2400" baseline="-25000" dirty="0"/>
              <a:t>1</a:t>
            </a:r>
            <a:r>
              <a:rPr lang="en-US" sz="2400" dirty="0"/>
              <a:t> = 2,  </a:t>
            </a:r>
            <a:r>
              <a:rPr lang="en-US" sz="2400" i="1" dirty="0"/>
              <a:t>w</a:t>
            </a:r>
            <a:r>
              <a:rPr lang="en-US" sz="2400" baseline="-25000" dirty="0"/>
              <a:t>2</a:t>
            </a:r>
            <a:r>
              <a:rPr lang="en-US" sz="2400" dirty="0"/>
              <a:t> = 4,  </a:t>
            </a:r>
            <a:r>
              <a:rPr lang="en-US" sz="2400" i="1" dirty="0"/>
              <a:t>w</a:t>
            </a:r>
            <a:r>
              <a:rPr lang="en-US" sz="2400" baseline="-25000" dirty="0"/>
              <a:t>3</a:t>
            </a:r>
            <a:r>
              <a:rPr lang="en-US" sz="2400" dirty="0"/>
              <a:t> = 6 and</a:t>
            </a:r>
            <a:r>
              <a:rPr lang="en-US" sz="2400" i="1" dirty="0"/>
              <a:t> S</a:t>
            </a:r>
            <a:r>
              <a:rPr lang="en-US" sz="2400" dirty="0"/>
              <a:t> = 6:</a:t>
            </a:r>
          </a:p>
        </p:txBody>
      </p:sp>
      <p:sp>
        <p:nvSpPr>
          <p:cNvPr id="67" name="TextBox 66"/>
          <p:cNvSpPr txBox="1"/>
          <p:nvPr/>
        </p:nvSpPr>
        <p:spPr>
          <a:xfrm>
            <a:off x="4734962" y="20732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2823172" y="3085723"/>
            <a:ext cx="932507" cy="371192"/>
          </a:xfrm>
          <a:prstGeom prst="rect">
            <a:avLst/>
          </a:prstGeom>
          <a:noFill/>
        </p:spPr>
        <p:txBody>
          <a:bodyPr wrap="square" rtlCol="0">
            <a:spAutoFit/>
          </a:bodyPr>
          <a:lstStyle/>
          <a:p>
            <a:r>
              <a:rPr lang="en-US" altLang="zh-CN" dirty="0"/>
              <a:t>(1,0,0)</a:t>
            </a:r>
            <a:endParaRPr lang="zh-CN" altLang="en-US" dirty="0"/>
          </a:p>
        </p:txBody>
      </p:sp>
      <p:sp>
        <p:nvSpPr>
          <p:cNvPr id="69" name="TextBox 68"/>
          <p:cNvSpPr txBox="1"/>
          <p:nvPr/>
        </p:nvSpPr>
        <p:spPr>
          <a:xfrm>
            <a:off x="6942498" y="3004242"/>
            <a:ext cx="932507" cy="371192"/>
          </a:xfrm>
          <a:prstGeom prst="rect">
            <a:avLst/>
          </a:prstGeom>
          <a:noFill/>
        </p:spPr>
        <p:txBody>
          <a:bodyPr wrap="square" rtlCol="0">
            <a:spAutoFit/>
          </a:bodyPr>
          <a:lstStyle/>
          <a:p>
            <a:r>
              <a:rPr lang="en-US" altLang="zh-CN" dirty="0"/>
              <a:t>(0,0,0)</a:t>
            </a:r>
            <a:endParaRPr lang="zh-CN" altLang="en-US" dirty="0"/>
          </a:p>
        </p:txBody>
      </p:sp>
      <p:sp>
        <p:nvSpPr>
          <p:cNvPr id="70" name="TextBox 69"/>
          <p:cNvSpPr txBox="1"/>
          <p:nvPr/>
        </p:nvSpPr>
        <p:spPr>
          <a:xfrm>
            <a:off x="1809183" y="4063498"/>
            <a:ext cx="932507" cy="371192"/>
          </a:xfrm>
          <a:prstGeom prst="rect">
            <a:avLst/>
          </a:prstGeom>
          <a:noFill/>
        </p:spPr>
        <p:txBody>
          <a:bodyPr wrap="square" rtlCol="0">
            <a:spAutoFit/>
          </a:bodyPr>
          <a:lstStyle/>
          <a:p>
            <a:r>
              <a:rPr lang="en-US" altLang="zh-CN" dirty="0"/>
              <a:t>(1,1,0)</a:t>
            </a:r>
            <a:endParaRPr lang="zh-CN" altLang="en-US" dirty="0"/>
          </a:p>
        </p:txBody>
      </p:sp>
      <p:sp>
        <p:nvSpPr>
          <p:cNvPr id="71" name="TextBox 70"/>
          <p:cNvSpPr txBox="1"/>
          <p:nvPr/>
        </p:nvSpPr>
        <p:spPr>
          <a:xfrm>
            <a:off x="3493128" y="4036337"/>
            <a:ext cx="932507" cy="371192"/>
          </a:xfrm>
          <a:prstGeom prst="rect">
            <a:avLst/>
          </a:prstGeom>
          <a:noFill/>
        </p:spPr>
        <p:txBody>
          <a:bodyPr wrap="square" rtlCol="0">
            <a:spAutoFit/>
          </a:bodyPr>
          <a:lstStyle/>
          <a:p>
            <a:r>
              <a:rPr lang="en-US" altLang="zh-CN" dirty="0"/>
              <a:t>(1,0,0)</a:t>
            </a:r>
            <a:endParaRPr lang="zh-CN" altLang="en-US" dirty="0"/>
          </a:p>
        </p:txBody>
      </p:sp>
      <p:sp>
        <p:nvSpPr>
          <p:cNvPr id="72" name="TextBox 71"/>
          <p:cNvSpPr txBox="1"/>
          <p:nvPr/>
        </p:nvSpPr>
        <p:spPr>
          <a:xfrm>
            <a:off x="405897" y="5629747"/>
            <a:ext cx="932507" cy="371192"/>
          </a:xfrm>
          <a:prstGeom prst="rect">
            <a:avLst/>
          </a:prstGeom>
          <a:noFill/>
        </p:spPr>
        <p:txBody>
          <a:bodyPr wrap="square" rtlCol="0">
            <a:spAutoFit/>
          </a:bodyPr>
          <a:lstStyle/>
          <a:p>
            <a:r>
              <a:rPr lang="en-US" altLang="zh-CN" dirty="0"/>
              <a:t>(1,1,1)</a:t>
            </a:r>
            <a:endParaRPr lang="zh-CN" altLang="en-US" dirty="0"/>
          </a:p>
        </p:txBody>
      </p:sp>
      <p:sp>
        <p:nvSpPr>
          <p:cNvPr id="73" name="TextBox 72"/>
          <p:cNvSpPr txBox="1"/>
          <p:nvPr/>
        </p:nvSpPr>
        <p:spPr>
          <a:xfrm>
            <a:off x="1265976" y="5602587"/>
            <a:ext cx="932507" cy="371192"/>
          </a:xfrm>
          <a:prstGeom prst="rect">
            <a:avLst/>
          </a:prstGeom>
          <a:noFill/>
        </p:spPr>
        <p:txBody>
          <a:bodyPr wrap="square" rtlCol="0">
            <a:spAutoFit/>
          </a:bodyPr>
          <a:lstStyle/>
          <a:p>
            <a:r>
              <a:rPr lang="en-US" altLang="zh-CN" dirty="0"/>
              <a:t>(1,1,0)</a:t>
            </a:r>
            <a:endParaRPr lang="zh-CN" altLang="en-US" dirty="0"/>
          </a:p>
        </p:txBody>
      </p:sp>
      <p:sp>
        <p:nvSpPr>
          <p:cNvPr id="74" name="TextBox 73"/>
          <p:cNvSpPr txBox="1"/>
          <p:nvPr/>
        </p:nvSpPr>
        <p:spPr>
          <a:xfrm>
            <a:off x="2307124" y="5611640"/>
            <a:ext cx="932507" cy="371192"/>
          </a:xfrm>
          <a:prstGeom prst="rect">
            <a:avLst/>
          </a:prstGeom>
          <a:noFill/>
        </p:spPr>
        <p:txBody>
          <a:bodyPr wrap="square" rtlCol="0">
            <a:spAutoFit/>
          </a:bodyPr>
          <a:lstStyle/>
          <a:p>
            <a:r>
              <a:rPr lang="en-US" altLang="zh-CN" dirty="0"/>
              <a:t>(1,0,1)</a:t>
            </a:r>
            <a:endParaRPr lang="zh-CN" altLang="en-US" dirty="0"/>
          </a:p>
        </p:txBody>
      </p:sp>
      <p:sp>
        <p:nvSpPr>
          <p:cNvPr id="75" name="TextBox 74"/>
          <p:cNvSpPr txBox="1"/>
          <p:nvPr/>
        </p:nvSpPr>
        <p:spPr>
          <a:xfrm>
            <a:off x="3330165" y="5620694"/>
            <a:ext cx="932507" cy="371192"/>
          </a:xfrm>
          <a:prstGeom prst="rect">
            <a:avLst/>
          </a:prstGeom>
          <a:noFill/>
        </p:spPr>
        <p:txBody>
          <a:bodyPr wrap="square" rtlCol="0">
            <a:spAutoFit/>
          </a:bodyPr>
          <a:lstStyle/>
          <a:p>
            <a:r>
              <a:rPr lang="en-US" altLang="zh-CN" dirty="0"/>
              <a:t>(1,0,0)</a:t>
            </a:r>
            <a:endParaRPr lang="zh-CN" altLang="en-US" dirty="0"/>
          </a:p>
        </p:txBody>
      </p:sp>
    </p:spTree>
    <p:extLst>
      <p:ext uri="{BB962C8B-B14F-4D97-AF65-F5344CB8AC3E}">
        <p14:creationId xmlns:p14="http://schemas.microsoft.com/office/powerpoint/2010/main" val="3538820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如何得到解</a:t>
            </a:r>
            <a:endParaRPr lang="en-US" sz="3600" b="1" dirty="0">
              <a:solidFill>
                <a:srgbClr val="0000CC"/>
              </a:solidFill>
            </a:endParaRPr>
          </a:p>
        </p:txBody>
      </p:sp>
      <p:sp>
        <p:nvSpPr>
          <p:cNvPr id="11267" name="Rectangle 3"/>
          <p:cNvSpPr>
            <a:spLocks noGrp="1" noChangeArrowheads="1"/>
          </p:cNvSpPr>
          <p:nvPr>
            <p:ph type="body" idx="1"/>
          </p:nvPr>
        </p:nvSpPr>
        <p:spPr>
          <a:xfrm>
            <a:off x="381000" y="1371600"/>
            <a:ext cx="8382000" cy="5105400"/>
          </a:xfrm>
          <a:noFill/>
        </p:spPr>
        <p:txBody>
          <a:bodyPr lIns="92075" tIns="46038" rIns="92075" bIns="46038"/>
          <a:lstStyle/>
          <a:p>
            <a:pPr>
              <a:spcBef>
                <a:spcPts val="400"/>
              </a:spcBef>
            </a:pPr>
            <a:r>
              <a:rPr lang="zh-CN" altLang="en-US" sz="2400" b="1" dirty="0"/>
              <a:t>检查每个叶子节点是否其和为</a:t>
            </a:r>
            <a:r>
              <a:rPr lang="en-US" sz="2400" b="1" i="1" dirty="0"/>
              <a:t>S</a:t>
            </a:r>
            <a:r>
              <a:rPr lang="zh-CN" altLang="en-US" sz="2400" b="1" dirty="0"/>
              <a:t>，如果是就返回该节点的路径</a:t>
            </a:r>
            <a:r>
              <a:rPr lang="en-US" sz="2400" b="1" dirty="0"/>
              <a:t> (</a:t>
            </a:r>
            <a:r>
              <a:rPr lang="zh-CN" altLang="en-US" sz="2400" b="1" dirty="0"/>
              <a:t>该路径就是解</a:t>
            </a:r>
            <a:r>
              <a:rPr lang="en-US" sz="2400" b="1" dirty="0"/>
              <a:t>)</a:t>
            </a:r>
            <a:r>
              <a:rPr lang="zh-CN" altLang="en-US" sz="2400" b="1" dirty="0"/>
              <a:t>，或是该节点的状态也是解。</a:t>
            </a:r>
            <a:endParaRPr lang="en-US" sz="2400" b="1" dirty="0"/>
          </a:p>
        </p:txBody>
      </p:sp>
      <p:sp>
        <p:nvSpPr>
          <p:cNvPr id="4" name="Oval 3"/>
          <p:cNvSpPr>
            <a:spLocks noChangeArrowheads="1"/>
          </p:cNvSpPr>
          <p:nvPr/>
        </p:nvSpPr>
        <p:spPr bwMode="auto">
          <a:xfrm>
            <a:off x="3985035" y="2617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080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271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2042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3378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165635" y="45223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0" name="Oval 9"/>
          <p:cNvSpPr>
            <a:spLocks noChangeArrowheads="1"/>
          </p:cNvSpPr>
          <p:nvPr/>
        </p:nvSpPr>
        <p:spPr bwMode="auto">
          <a:xfrm>
            <a:off x="2842035" y="4522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6322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4704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4610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451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670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813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16"/>
          <p:cNvSpPr>
            <a:spLocks noChangeArrowheads="1"/>
          </p:cNvSpPr>
          <p:nvPr/>
        </p:nvSpPr>
        <p:spPr bwMode="auto">
          <a:xfrm>
            <a:off x="6804435" y="55129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8" name="Oval 17"/>
          <p:cNvSpPr>
            <a:spLocks noChangeArrowheads="1"/>
          </p:cNvSpPr>
          <p:nvPr/>
        </p:nvSpPr>
        <p:spPr bwMode="auto">
          <a:xfrm>
            <a:off x="8023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Line 18"/>
          <p:cNvSpPr>
            <a:spLocks noChangeShapeType="1"/>
          </p:cNvSpPr>
          <p:nvPr/>
        </p:nvSpPr>
        <p:spPr bwMode="auto">
          <a:xfrm flipH="1">
            <a:off x="2689635" y="2998302"/>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flipH="1">
            <a:off x="1546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a:off x="2689635" y="40651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4670835" y="2998302"/>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22"/>
          <p:cNvSpPr txBox="1">
            <a:spLocks noChangeArrowheads="1"/>
          </p:cNvSpPr>
          <p:nvPr/>
        </p:nvSpPr>
        <p:spPr bwMode="auto">
          <a:xfrm>
            <a:off x="1760948" y="36221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24" name="Text Box 23"/>
          <p:cNvSpPr txBox="1">
            <a:spLocks noChangeArrowheads="1"/>
          </p:cNvSpPr>
          <p:nvPr/>
        </p:nvSpPr>
        <p:spPr bwMode="auto">
          <a:xfrm>
            <a:off x="846548" y="46127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25" name="Text Box 24"/>
          <p:cNvSpPr txBox="1">
            <a:spLocks noChangeArrowheads="1"/>
          </p:cNvSpPr>
          <p:nvPr/>
        </p:nvSpPr>
        <p:spPr bwMode="auto">
          <a:xfrm>
            <a:off x="313148" y="56033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26" name="Line 25"/>
          <p:cNvSpPr>
            <a:spLocks noChangeShapeType="1"/>
          </p:cNvSpPr>
          <p:nvPr/>
        </p:nvSpPr>
        <p:spPr bwMode="auto">
          <a:xfrm flipH="1">
            <a:off x="1013235" y="5055702"/>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a:off x="1699035" y="5055702"/>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H="1">
            <a:off x="2765835" y="5131902"/>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3375435" y="50557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29"/>
          <p:cNvSpPr txBox="1">
            <a:spLocks noChangeArrowheads="1"/>
          </p:cNvSpPr>
          <p:nvPr/>
        </p:nvSpPr>
        <p:spPr bwMode="auto">
          <a:xfrm>
            <a:off x="2911885" y="29983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1" name="Text Box 30"/>
          <p:cNvSpPr txBox="1">
            <a:spLocks noChangeArrowheads="1"/>
          </p:cNvSpPr>
          <p:nvPr/>
        </p:nvSpPr>
        <p:spPr bwMode="auto">
          <a:xfrm>
            <a:off x="5528085" y="307450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32" name="Line 31"/>
          <p:cNvSpPr>
            <a:spLocks noChangeShapeType="1"/>
          </p:cNvSpPr>
          <p:nvPr/>
        </p:nvSpPr>
        <p:spPr bwMode="auto">
          <a:xfrm flipH="1">
            <a:off x="5737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6956835" y="3988902"/>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flipH="1">
            <a:off x="5128035" y="50557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5813835" y="4979502"/>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flipH="1">
            <a:off x="7185435" y="49795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6"/>
          <p:cNvSpPr>
            <a:spLocks noChangeShapeType="1"/>
          </p:cNvSpPr>
          <p:nvPr/>
        </p:nvSpPr>
        <p:spPr bwMode="auto">
          <a:xfrm>
            <a:off x="7947435" y="4979502"/>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37"/>
          <p:cNvSpPr txBox="1">
            <a:spLocks noChangeArrowheads="1"/>
          </p:cNvSpPr>
          <p:nvPr/>
        </p:nvSpPr>
        <p:spPr bwMode="auto">
          <a:xfrm>
            <a:off x="649328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9" name="Text Box 38"/>
          <p:cNvSpPr txBox="1">
            <a:spLocks noChangeArrowheads="1"/>
          </p:cNvSpPr>
          <p:nvPr/>
        </p:nvSpPr>
        <p:spPr bwMode="auto">
          <a:xfrm>
            <a:off x="756008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0" name="Text Box 39"/>
          <p:cNvSpPr txBox="1">
            <a:spLocks noChangeArrowheads="1"/>
          </p:cNvSpPr>
          <p:nvPr/>
        </p:nvSpPr>
        <p:spPr bwMode="auto">
          <a:xfrm>
            <a:off x="81760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1" name="Text Box 40"/>
          <p:cNvSpPr txBox="1">
            <a:spLocks noChangeArrowheads="1"/>
          </p:cNvSpPr>
          <p:nvPr/>
        </p:nvSpPr>
        <p:spPr bwMode="auto">
          <a:xfrm>
            <a:off x="4207285" y="2707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2" name="Text Box 41"/>
          <p:cNvSpPr txBox="1">
            <a:spLocks noChangeArrowheads="1"/>
          </p:cNvSpPr>
          <p:nvPr/>
        </p:nvSpPr>
        <p:spPr bwMode="auto">
          <a:xfrm>
            <a:off x="223243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3" name="Text Box 42"/>
          <p:cNvSpPr txBox="1">
            <a:spLocks noChangeArrowheads="1"/>
          </p:cNvSpPr>
          <p:nvPr/>
        </p:nvSpPr>
        <p:spPr bwMode="auto">
          <a:xfrm>
            <a:off x="3030948" y="4612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4" name="Text Box 43"/>
          <p:cNvSpPr txBox="1">
            <a:spLocks noChangeArrowheads="1"/>
          </p:cNvSpPr>
          <p:nvPr/>
        </p:nvSpPr>
        <p:spPr bwMode="auto">
          <a:xfrm>
            <a:off x="3680235" y="55891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5" name="Text Box 44"/>
          <p:cNvSpPr txBox="1">
            <a:spLocks noChangeArrowheads="1"/>
          </p:cNvSpPr>
          <p:nvPr/>
        </p:nvSpPr>
        <p:spPr bwMode="auto">
          <a:xfrm>
            <a:off x="131803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6" name="Text Box 45"/>
          <p:cNvSpPr txBox="1">
            <a:spLocks noChangeArrowheads="1"/>
          </p:cNvSpPr>
          <p:nvPr/>
        </p:nvSpPr>
        <p:spPr bwMode="auto">
          <a:xfrm>
            <a:off x="16228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7" name="Text Box 46"/>
          <p:cNvSpPr txBox="1">
            <a:spLocks noChangeArrowheads="1"/>
          </p:cNvSpPr>
          <p:nvPr/>
        </p:nvSpPr>
        <p:spPr bwMode="auto">
          <a:xfrm>
            <a:off x="708435" y="56653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48" name="Text Box 47"/>
          <p:cNvSpPr txBox="1">
            <a:spLocks noChangeArrowheads="1"/>
          </p:cNvSpPr>
          <p:nvPr/>
        </p:nvSpPr>
        <p:spPr bwMode="auto">
          <a:xfrm>
            <a:off x="268328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49" name="Text Box 48"/>
          <p:cNvSpPr txBox="1">
            <a:spLocks noChangeArrowheads="1"/>
          </p:cNvSpPr>
          <p:nvPr/>
        </p:nvSpPr>
        <p:spPr bwMode="auto">
          <a:xfrm>
            <a:off x="5375685" y="4536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0" name="Text Box 49"/>
          <p:cNvSpPr txBox="1">
            <a:spLocks noChangeArrowheads="1"/>
          </p:cNvSpPr>
          <p:nvPr/>
        </p:nvSpPr>
        <p:spPr bwMode="auto">
          <a:xfrm>
            <a:off x="6036085" y="5679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1" name="Text Box 50"/>
          <p:cNvSpPr txBox="1">
            <a:spLocks noChangeArrowheads="1"/>
          </p:cNvSpPr>
          <p:nvPr/>
        </p:nvSpPr>
        <p:spPr bwMode="auto">
          <a:xfrm>
            <a:off x="4823235" y="56033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52" name="Text Box 51"/>
          <p:cNvSpPr txBox="1">
            <a:spLocks noChangeArrowheads="1"/>
          </p:cNvSpPr>
          <p:nvPr/>
        </p:nvSpPr>
        <p:spPr bwMode="auto">
          <a:xfrm>
            <a:off x="703303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53" name="Text Box 52"/>
          <p:cNvSpPr txBox="1">
            <a:spLocks noChangeArrowheads="1"/>
          </p:cNvSpPr>
          <p:nvPr/>
        </p:nvSpPr>
        <p:spPr bwMode="auto">
          <a:xfrm>
            <a:off x="1318035" y="39889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4" name="Text Box 53"/>
          <p:cNvSpPr txBox="1">
            <a:spLocks noChangeArrowheads="1"/>
          </p:cNvSpPr>
          <p:nvPr/>
        </p:nvSpPr>
        <p:spPr bwMode="auto">
          <a:xfrm>
            <a:off x="6322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5" name="Text Box 54"/>
          <p:cNvSpPr txBox="1">
            <a:spLocks noChangeArrowheads="1"/>
          </p:cNvSpPr>
          <p:nvPr/>
        </p:nvSpPr>
        <p:spPr bwMode="auto">
          <a:xfrm>
            <a:off x="2765835" y="40031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6" name="Text Box 55"/>
          <p:cNvSpPr txBox="1">
            <a:spLocks noChangeArrowheads="1"/>
          </p:cNvSpPr>
          <p:nvPr/>
        </p:nvSpPr>
        <p:spPr bwMode="auto">
          <a:xfrm>
            <a:off x="35468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7" name="Text Box 56"/>
          <p:cNvSpPr txBox="1">
            <a:spLocks noChangeArrowheads="1"/>
          </p:cNvSpPr>
          <p:nvPr/>
        </p:nvSpPr>
        <p:spPr bwMode="auto">
          <a:xfrm>
            <a:off x="7204485" y="39889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8" name="Text Box 57"/>
          <p:cNvSpPr txBox="1">
            <a:spLocks noChangeArrowheads="1"/>
          </p:cNvSpPr>
          <p:nvPr/>
        </p:nvSpPr>
        <p:spPr bwMode="auto">
          <a:xfrm>
            <a:off x="8023635" y="49937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9" name="Text Box 58"/>
          <p:cNvSpPr txBox="1">
            <a:spLocks noChangeArrowheads="1"/>
          </p:cNvSpPr>
          <p:nvPr/>
        </p:nvSpPr>
        <p:spPr bwMode="auto">
          <a:xfrm>
            <a:off x="5909085" y="499378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60" name="Text Box 59"/>
          <p:cNvSpPr txBox="1">
            <a:spLocks noChangeArrowheads="1"/>
          </p:cNvSpPr>
          <p:nvPr/>
        </p:nvSpPr>
        <p:spPr bwMode="auto">
          <a:xfrm>
            <a:off x="17180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61" name="Text Box 62"/>
          <p:cNvSpPr txBox="1">
            <a:spLocks noChangeArrowheads="1"/>
          </p:cNvSpPr>
          <p:nvPr/>
        </p:nvSpPr>
        <p:spPr bwMode="auto">
          <a:xfrm>
            <a:off x="5585235" y="3912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2" name="Text Box 63"/>
          <p:cNvSpPr txBox="1">
            <a:spLocks noChangeArrowheads="1"/>
          </p:cNvSpPr>
          <p:nvPr/>
        </p:nvSpPr>
        <p:spPr bwMode="auto">
          <a:xfrm>
            <a:off x="4747035" y="499379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3" name="Text Box 64"/>
          <p:cNvSpPr txBox="1">
            <a:spLocks noChangeArrowheads="1"/>
          </p:cNvSpPr>
          <p:nvPr/>
        </p:nvSpPr>
        <p:spPr bwMode="auto">
          <a:xfrm>
            <a:off x="6798085" y="49795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4" name="Text Box 65"/>
          <p:cNvSpPr txBox="1">
            <a:spLocks noChangeArrowheads="1"/>
          </p:cNvSpPr>
          <p:nvPr/>
        </p:nvSpPr>
        <p:spPr bwMode="auto">
          <a:xfrm>
            <a:off x="23848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5" name="TextBox 64"/>
          <p:cNvSpPr txBox="1"/>
          <p:nvPr/>
        </p:nvSpPr>
        <p:spPr>
          <a:xfrm>
            <a:off x="4833797" y="2633146"/>
            <a:ext cx="932507" cy="371192"/>
          </a:xfrm>
          <a:prstGeom prst="rect">
            <a:avLst/>
          </a:prstGeom>
          <a:noFill/>
        </p:spPr>
        <p:txBody>
          <a:bodyPr wrap="square" rtlCol="0">
            <a:spAutoFit/>
          </a:bodyPr>
          <a:lstStyle/>
          <a:p>
            <a:r>
              <a:rPr lang="en-US" altLang="zh-CN" dirty="0"/>
              <a:t>(0,0,0)</a:t>
            </a:r>
            <a:endParaRPr lang="zh-CN" altLang="en-US" dirty="0"/>
          </a:p>
        </p:txBody>
      </p:sp>
      <p:sp>
        <p:nvSpPr>
          <p:cNvPr id="66" name="TextBox 65"/>
          <p:cNvSpPr txBox="1"/>
          <p:nvPr/>
        </p:nvSpPr>
        <p:spPr>
          <a:xfrm>
            <a:off x="2922007" y="3645625"/>
            <a:ext cx="932507" cy="371192"/>
          </a:xfrm>
          <a:prstGeom prst="rect">
            <a:avLst/>
          </a:prstGeom>
          <a:noFill/>
        </p:spPr>
        <p:txBody>
          <a:bodyPr wrap="square" rtlCol="0">
            <a:spAutoFit/>
          </a:bodyPr>
          <a:lstStyle/>
          <a:p>
            <a:r>
              <a:rPr lang="en-US" altLang="zh-CN" dirty="0"/>
              <a:t>(1,0,0)</a:t>
            </a:r>
            <a:endParaRPr lang="zh-CN" altLang="en-US" dirty="0"/>
          </a:p>
        </p:txBody>
      </p:sp>
      <p:sp>
        <p:nvSpPr>
          <p:cNvPr id="67" name="TextBox 66"/>
          <p:cNvSpPr txBox="1"/>
          <p:nvPr/>
        </p:nvSpPr>
        <p:spPr>
          <a:xfrm>
            <a:off x="7041333" y="35641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1908018" y="4623400"/>
            <a:ext cx="932507" cy="371192"/>
          </a:xfrm>
          <a:prstGeom prst="rect">
            <a:avLst/>
          </a:prstGeom>
          <a:noFill/>
        </p:spPr>
        <p:txBody>
          <a:bodyPr wrap="square" rtlCol="0">
            <a:spAutoFit/>
          </a:bodyPr>
          <a:lstStyle/>
          <a:p>
            <a:r>
              <a:rPr lang="en-US" altLang="zh-CN" dirty="0"/>
              <a:t>(1,1,0)</a:t>
            </a:r>
            <a:endParaRPr lang="zh-CN" altLang="en-US" dirty="0"/>
          </a:p>
        </p:txBody>
      </p:sp>
      <p:sp>
        <p:nvSpPr>
          <p:cNvPr id="69" name="TextBox 68"/>
          <p:cNvSpPr txBox="1"/>
          <p:nvPr/>
        </p:nvSpPr>
        <p:spPr>
          <a:xfrm>
            <a:off x="3591963" y="4596239"/>
            <a:ext cx="932507" cy="371192"/>
          </a:xfrm>
          <a:prstGeom prst="rect">
            <a:avLst/>
          </a:prstGeom>
          <a:noFill/>
        </p:spPr>
        <p:txBody>
          <a:bodyPr wrap="square" rtlCol="0">
            <a:spAutoFit/>
          </a:bodyPr>
          <a:lstStyle/>
          <a:p>
            <a:r>
              <a:rPr lang="en-US" altLang="zh-CN" dirty="0"/>
              <a:t>(1,0,0)</a:t>
            </a:r>
            <a:endParaRPr lang="zh-CN" altLang="en-US" dirty="0"/>
          </a:p>
        </p:txBody>
      </p:sp>
      <p:sp>
        <p:nvSpPr>
          <p:cNvPr id="70" name="TextBox 69"/>
          <p:cNvSpPr txBox="1"/>
          <p:nvPr/>
        </p:nvSpPr>
        <p:spPr>
          <a:xfrm>
            <a:off x="504732" y="6189649"/>
            <a:ext cx="932507" cy="371192"/>
          </a:xfrm>
          <a:prstGeom prst="rect">
            <a:avLst/>
          </a:prstGeom>
          <a:noFill/>
        </p:spPr>
        <p:txBody>
          <a:bodyPr wrap="square" rtlCol="0">
            <a:spAutoFit/>
          </a:bodyPr>
          <a:lstStyle/>
          <a:p>
            <a:r>
              <a:rPr lang="en-US" altLang="zh-CN" dirty="0"/>
              <a:t>(1,1,1)</a:t>
            </a:r>
            <a:endParaRPr lang="zh-CN" altLang="en-US" dirty="0"/>
          </a:p>
        </p:txBody>
      </p:sp>
      <p:sp>
        <p:nvSpPr>
          <p:cNvPr id="71" name="TextBox 70"/>
          <p:cNvSpPr txBox="1"/>
          <p:nvPr/>
        </p:nvSpPr>
        <p:spPr>
          <a:xfrm>
            <a:off x="1364811" y="6162489"/>
            <a:ext cx="932507" cy="371192"/>
          </a:xfrm>
          <a:prstGeom prst="rect">
            <a:avLst/>
          </a:prstGeom>
          <a:noFill/>
        </p:spPr>
        <p:txBody>
          <a:bodyPr wrap="square" rtlCol="0">
            <a:spAutoFit/>
          </a:bodyPr>
          <a:lstStyle/>
          <a:p>
            <a:r>
              <a:rPr lang="en-US" altLang="zh-CN" dirty="0"/>
              <a:t>(1,1,0)</a:t>
            </a:r>
            <a:endParaRPr lang="zh-CN" altLang="en-US" dirty="0"/>
          </a:p>
        </p:txBody>
      </p:sp>
      <p:sp>
        <p:nvSpPr>
          <p:cNvPr id="72" name="TextBox 71"/>
          <p:cNvSpPr txBox="1"/>
          <p:nvPr/>
        </p:nvSpPr>
        <p:spPr>
          <a:xfrm>
            <a:off x="2405959" y="6171542"/>
            <a:ext cx="932507" cy="371192"/>
          </a:xfrm>
          <a:prstGeom prst="rect">
            <a:avLst/>
          </a:prstGeom>
          <a:noFill/>
        </p:spPr>
        <p:txBody>
          <a:bodyPr wrap="square" rtlCol="0">
            <a:spAutoFit/>
          </a:bodyPr>
          <a:lstStyle/>
          <a:p>
            <a:r>
              <a:rPr lang="en-US" altLang="zh-CN" dirty="0"/>
              <a:t>(1,0,1)</a:t>
            </a:r>
            <a:endParaRPr lang="zh-CN" altLang="en-US" dirty="0"/>
          </a:p>
        </p:txBody>
      </p:sp>
      <p:sp>
        <p:nvSpPr>
          <p:cNvPr id="73" name="TextBox 72"/>
          <p:cNvSpPr txBox="1"/>
          <p:nvPr/>
        </p:nvSpPr>
        <p:spPr>
          <a:xfrm>
            <a:off x="3429000" y="6180596"/>
            <a:ext cx="932507" cy="371192"/>
          </a:xfrm>
          <a:prstGeom prst="rect">
            <a:avLst/>
          </a:prstGeom>
          <a:noFill/>
        </p:spPr>
        <p:txBody>
          <a:bodyPr wrap="square" rtlCol="0">
            <a:spAutoFit/>
          </a:bodyPr>
          <a:lstStyle/>
          <a:p>
            <a:r>
              <a:rPr lang="en-US" altLang="zh-CN" dirty="0"/>
              <a:t>(1,0,0)</a:t>
            </a:r>
            <a:endParaRPr lang="zh-CN" altLang="en-US" dirty="0"/>
          </a:p>
        </p:txBody>
      </p:sp>
      <p:sp>
        <p:nvSpPr>
          <p:cNvPr id="2" name="TextBox 1"/>
          <p:cNvSpPr txBox="1"/>
          <p:nvPr/>
        </p:nvSpPr>
        <p:spPr>
          <a:xfrm>
            <a:off x="594135" y="2494907"/>
            <a:ext cx="843104" cy="461665"/>
          </a:xfrm>
          <a:prstGeom prst="rect">
            <a:avLst/>
          </a:prstGeom>
          <a:solidFill>
            <a:schemeClr val="accent6">
              <a:lumMod val="40000"/>
              <a:lumOff val="60000"/>
            </a:schemeClr>
          </a:solidFill>
        </p:spPr>
        <p:txBody>
          <a:bodyPr wrap="square" rtlCol="0">
            <a:spAutoFit/>
          </a:bodyPr>
          <a:lstStyle/>
          <a:p>
            <a:r>
              <a:rPr lang="en-US" altLang="zh-CN" sz="2400" dirty="0"/>
              <a:t>S=6</a:t>
            </a:r>
            <a:endParaRPr lang="zh-CN" altLang="en-US" sz="2400" dirty="0"/>
          </a:p>
        </p:txBody>
      </p:sp>
    </p:spTree>
    <p:extLst>
      <p:ext uri="{BB962C8B-B14F-4D97-AF65-F5344CB8AC3E}">
        <p14:creationId xmlns:p14="http://schemas.microsoft.com/office/powerpoint/2010/main" val="2026508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回溯法的剪枝技术</a:t>
            </a:r>
            <a:endParaRPr lang="en-US" sz="3600" b="1" dirty="0">
              <a:solidFill>
                <a:srgbClr val="0000CC"/>
              </a:solidFill>
            </a:endParaRPr>
          </a:p>
        </p:txBody>
      </p:sp>
      <p:sp>
        <p:nvSpPr>
          <p:cNvPr id="12291" name="Rectangle 3"/>
          <p:cNvSpPr>
            <a:spLocks noGrp="1" noChangeArrowheads="1"/>
          </p:cNvSpPr>
          <p:nvPr>
            <p:ph type="body" idx="1"/>
          </p:nvPr>
        </p:nvSpPr>
        <p:spPr>
          <a:xfrm>
            <a:off x="533400" y="1293413"/>
            <a:ext cx="7924800" cy="4495800"/>
          </a:xfrm>
          <a:noFill/>
        </p:spPr>
        <p:txBody>
          <a:bodyPr lIns="92075" tIns="46038" rIns="92075" bIns="46038"/>
          <a:lstStyle/>
          <a:p>
            <a:pPr>
              <a:spcBef>
                <a:spcPts val="600"/>
              </a:spcBef>
            </a:pPr>
            <a:r>
              <a:rPr lang="zh-CN" altLang="en-US" sz="2400" b="1" dirty="0">
                <a:latin typeface="+mj-lt"/>
              </a:rPr>
              <a:t>节点：有希望的</a:t>
            </a:r>
            <a:r>
              <a:rPr lang="en-US" altLang="zh-CN" sz="2400" b="1" dirty="0">
                <a:latin typeface="+mj-lt"/>
              </a:rPr>
              <a:t>/</a:t>
            </a:r>
            <a:r>
              <a:rPr lang="zh-CN" altLang="en-US" sz="2400" b="1" dirty="0">
                <a:latin typeface="+mj-lt"/>
              </a:rPr>
              <a:t>没有希望的</a:t>
            </a:r>
            <a:endParaRPr lang="en-US" sz="2400" b="1" dirty="0">
              <a:latin typeface="+mj-lt"/>
            </a:endParaRPr>
          </a:p>
          <a:p>
            <a:pPr>
              <a:spcBef>
                <a:spcPts val="600"/>
              </a:spcBef>
            </a:pPr>
            <a:r>
              <a:rPr lang="zh-CN" altLang="en-US" sz="2200" b="1" dirty="0">
                <a:latin typeface="+mj-lt"/>
              </a:rPr>
              <a:t>如果节点没有希望，其下面的子树都不搜索</a:t>
            </a:r>
            <a:r>
              <a:rPr lang="en-US" altLang="zh-CN" sz="2200" b="1" dirty="0">
                <a:latin typeface="+mj-lt"/>
              </a:rPr>
              <a:t>——</a:t>
            </a:r>
            <a:r>
              <a:rPr lang="zh-CN" altLang="en-US" sz="2200" b="1" dirty="0">
                <a:latin typeface="+mj-lt"/>
              </a:rPr>
              <a:t>剪枝</a:t>
            </a:r>
            <a:r>
              <a:rPr lang="en-US" sz="2200" b="1" dirty="0">
                <a:latin typeface="+mj-lt"/>
              </a:rPr>
              <a:t>.</a:t>
            </a:r>
          </a:p>
          <a:p>
            <a:pPr>
              <a:buNone/>
            </a:pPr>
            <a:endParaRPr lang="en-US" sz="2400" b="1" dirty="0">
              <a:latin typeface="+mj-lt"/>
            </a:endParaRPr>
          </a:p>
        </p:txBody>
      </p:sp>
      <p:sp>
        <p:nvSpPr>
          <p:cNvPr id="4" name="Oval 3"/>
          <p:cNvSpPr>
            <a:spLocks noChangeArrowheads="1"/>
          </p:cNvSpPr>
          <p:nvPr/>
        </p:nvSpPr>
        <p:spPr bwMode="auto">
          <a:xfrm>
            <a:off x="3976735" y="2592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4527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1865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1197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2533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3859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9"/>
          <p:cNvSpPr>
            <a:spLocks noChangeArrowheads="1"/>
          </p:cNvSpPr>
          <p:nvPr/>
        </p:nvSpPr>
        <p:spPr bwMode="auto">
          <a:xfrm>
            <a:off x="32147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7001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9955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8337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824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586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729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6"/>
          <p:cNvSpPr>
            <a:spLocks noChangeShapeType="1"/>
          </p:cNvSpPr>
          <p:nvPr/>
        </p:nvSpPr>
        <p:spPr bwMode="auto">
          <a:xfrm flipH="1">
            <a:off x="3062335" y="2973884"/>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flipH="1">
            <a:off x="1766935" y="3812084"/>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3062335" y="38882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a:off x="4662535" y="2973884"/>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flipH="1">
            <a:off x="11573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19955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p:cNvSpPr>
            <a:spLocks noChangeShapeType="1"/>
          </p:cNvSpPr>
          <p:nvPr/>
        </p:nvSpPr>
        <p:spPr bwMode="auto">
          <a:xfrm flipH="1">
            <a:off x="3138535" y="4955084"/>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3"/>
          <p:cNvSpPr>
            <a:spLocks noChangeShapeType="1"/>
          </p:cNvSpPr>
          <p:nvPr/>
        </p:nvSpPr>
        <p:spPr bwMode="auto">
          <a:xfrm>
            <a:off x="3748135" y="48788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4"/>
          <p:cNvSpPr>
            <a:spLocks noChangeShapeType="1"/>
          </p:cNvSpPr>
          <p:nvPr/>
        </p:nvSpPr>
        <p:spPr bwMode="auto">
          <a:xfrm flipH="1">
            <a:off x="5653135" y="3812084"/>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a:off x="6872335" y="3812084"/>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H="1">
            <a:off x="5043535" y="48788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a:off x="5729335" y="4802684"/>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28"/>
          <p:cNvSpPr txBox="1">
            <a:spLocks noChangeArrowheads="1"/>
          </p:cNvSpPr>
          <p:nvPr/>
        </p:nvSpPr>
        <p:spPr bwMode="auto">
          <a:xfrm>
            <a:off x="640878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0" name="Text Box 29"/>
          <p:cNvSpPr txBox="1">
            <a:spLocks noChangeArrowheads="1"/>
          </p:cNvSpPr>
          <p:nvPr/>
        </p:nvSpPr>
        <p:spPr bwMode="auto">
          <a:xfrm>
            <a:off x="747558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1" name="Text Box 30"/>
          <p:cNvSpPr txBox="1">
            <a:spLocks noChangeArrowheads="1"/>
          </p:cNvSpPr>
          <p:nvPr/>
        </p:nvSpPr>
        <p:spPr bwMode="auto">
          <a:xfrm>
            <a:off x="4198985" y="2683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2" name="Text Box 31"/>
          <p:cNvSpPr txBox="1">
            <a:spLocks noChangeArrowheads="1"/>
          </p:cNvSpPr>
          <p:nvPr/>
        </p:nvSpPr>
        <p:spPr bwMode="auto">
          <a:xfrm>
            <a:off x="3062335" y="28976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3" name="Text Box 32"/>
          <p:cNvSpPr txBox="1">
            <a:spLocks noChangeArrowheads="1"/>
          </p:cNvSpPr>
          <p:nvPr/>
        </p:nvSpPr>
        <p:spPr bwMode="auto">
          <a:xfrm>
            <a:off x="3403648" y="44359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4" name="Text Box 33"/>
          <p:cNvSpPr txBox="1">
            <a:spLocks noChangeArrowheads="1"/>
          </p:cNvSpPr>
          <p:nvPr/>
        </p:nvSpPr>
        <p:spPr bwMode="auto">
          <a:xfrm>
            <a:off x="4052935" y="54122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5" name="Text Box 34"/>
          <p:cNvSpPr txBox="1">
            <a:spLocks noChangeArrowheads="1"/>
          </p:cNvSpPr>
          <p:nvPr/>
        </p:nvSpPr>
        <p:spPr bwMode="auto">
          <a:xfrm>
            <a:off x="153833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6" name="Text Box 35"/>
          <p:cNvSpPr txBox="1">
            <a:spLocks noChangeArrowheads="1"/>
          </p:cNvSpPr>
          <p:nvPr/>
        </p:nvSpPr>
        <p:spPr bwMode="auto">
          <a:xfrm>
            <a:off x="22177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7" name="Text Box 36"/>
          <p:cNvSpPr txBox="1">
            <a:spLocks noChangeArrowheads="1"/>
          </p:cNvSpPr>
          <p:nvPr/>
        </p:nvSpPr>
        <p:spPr bwMode="auto">
          <a:xfrm>
            <a:off x="776335" y="5488484"/>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38" name="Text Box 37"/>
          <p:cNvSpPr txBox="1">
            <a:spLocks noChangeArrowheads="1"/>
          </p:cNvSpPr>
          <p:nvPr/>
        </p:nvSpPr>
        <p:spPr bwMode="auto">
          <a:xfrm>
            <a:off x="30559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39" name="Text Box 38"/>
          <p:cNvSpPr txBox="1">
            <a:spLocks noChangeArrowheads="1"/>
          </p:cNvSpPr>
          <p:nvPr/>
        </p:nvSpPr>
        <p:spPr bwMode="auto">
          <a:xfrm>
            <a:off x="5291185" y="4359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0" name="Text Box 39"/>
          <p:cNvSpPr txBox="1">
            <a:spLocks noChangeArrowheads="1"/>
          </p:cNvSpPr>
          <p:nvPr/>
        </p:nvSpPr>
        <p:spPr bwMode="auto">
          <a:xfrm>
            <a:off x="59515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1" name="Text Box 40"/>
          <p:cNvSpPr txBox="1">
            <a:spLocks noChangeArrowheads="1"/>
          </p:cNvSpPr>
          <p:nvPr/>
        </p:nvSpPr>
        <p:spPr bwMode="auto">
          <a:xfrm>
            <a:off x="4738735" y="54265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42" name="Text Box 41"/>
          <p:cNvSpPr txBox="1">
            <a:spLocks noChangeArrowheads="1"/>
          </p:cNvSpPr>
          <p:nvPr/>
        </p:nvSpPr>
        <p:spPr bwMode="auto">
          <a:xfrm>
            <a:off x="776335" y="4890552"/>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3" name="Text Box 42"/>
          <p:cNvSpPr txBox="1">
            <a:spLocks noChangeArrowheads="1"/>
          </p:cNvSpPr>
          <p:nvPr/>
        </p:nvSpPr>
        <p:spPr bwMode="auto">
          <a:xfrm>
            <a:off x="260513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44" name="Text Box 43"/>
          <p:cNvSpPr txBox="1">
            <a:spLocks noChangeArrowheads="1"/>
          </p:cNvSpPr>
          <p:nvPr/>
        </p:nvSpPr>
        <p:spPr bwMode="auto">
          <a:xfrm>
            <a:off x="169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5" name="Text Box 44"/>
          <p:cNvSpPr txBox="1">
            <a:spLocks noChangeArrowheads="1"/>
          </p:cNvSpPr>
          <p:nvPr/>
        </p:nvSpPr>
        <p:spPr bwMode="auto">
          <a:xfrm>
            <a:off x="550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6" name="Text Box 45"/>
          <p:cNvSpPr txBox="1">
            <a:spLocks noChangeArrowheads="1"/>
          </p:cNvSpPr>
          <p:nvPr/>
        </p:nvSpPr>
        <p:spPr bwMode="auto">
          <a:xfrm>
            <a:off x="3214735" y="382375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7" name="Text Box 46"/>
          <p:cNvSpPr txBox="1">
            <a:spLocks noChangeArrowheads="1"/>
          </p:cNvSpPr>
          <p:nvPr/>
        </p:nvSpPr>
        <p:spPr bwMode="auto">
          <a:xfrm>
            <a:off x="5414941" y="291197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8" name="Text Box 47"/>
          <p:cNvSpPr txBox="1">
            <a:spLocks noChangeArrowheads="1"/>
          </p:cNvSpPr>
          <p:nvPr/>
        </p:nvSpPr>
        <p:spPr bwMode="auto">
          <a:xfrm>
            <a:off x="7094585" y="38120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9" name="Text Box 48"/>
          <p:cNvSpPr txBox="1">
            <a:spLocks noChangeArrowheads="1"/>
          </p:cNvSpPr>
          <p:nvPr/>
        </p:nvSpPr>
        <p:spPr bwMode="auto">
          <a:xfrm>
            <a:off x="2757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0" name="Text Box 49"/>
          <p:cNvSpPr txBox="1">
            <a:spLocks noChangeArrowheads="1"/>
          </p:cNvSpPr>
          <p:nvPr/>
        </p:nvSpPr>
        <p:spPr bwMode="auto">
          <a:xfrm>
            <a:off x="4662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1" name="Text Box 50"/>
          <p:cNvSpPr txBox="1">
            <a:spLocks noChangeArrowheads="1"/>
          </p:cNvSpPr>
          <p:nvPr/>
        </p:nvSpPr>
        <p:spPr bwMode="auto">
          <a:xfrm>
            <a:off x="21479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2" name="Text Box 51"/>
          <p:cNvSpPr txBox="1">
            <a:spLocks noChangeArrowheads="1"/>
          </p:cNvSpPr>
          <p:nvPr/>
        </p:nvSpPr>
        <p:spPr bwMode="auto">
          <a:xfrm>
            <a:off x="39767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3" name="Text Box 52"/>
          <p:cNvSpPr txBox="1">
            <a:spLocks noChangeArrowheads="1"/>
          </p:cNvSpPr>
          <p:nvPr/>
        </p:nvSpPr>
        <p:spPr bwMode="auto">
          <a:xfrm>
            <a:off x="579918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4" name="Line 53"/>
          <p:cNvSpPr>
            <a:spLocks noChangeShapeType="1"/>
          </p:cNvSpPr>
          <p:nvPr/>
        </p:nvSpPr>
        <p:spPr bwMode="auto">
          <a:xfrm rot="20404300" flipV="1">
            <a:off x="7478760" y="5107484"/>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4"/>
          <p:cNvSpPr>
            <a:spLocks noChangeShapeType="1"/>
          </p:cNvSpPr>
          <p:nvPr/>
        </p:nvSpPr>
        <p:spPr bwMode="auto">
          <a:xfrm rot="523402">
            <a:off x="7491460" y="5105897"/>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5"/>
          <p:cNvSpPr>
            <a:spLocks noChangeShapeType="1"/>
          </p:cNvSpPr>
          <p:nvPr/>
        </p:nvSpPr>
        <p:spPr bwMode="auto">
          <a:xfrm rot="20404300" flipV="1">
            <a:off x="852535" y="60885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6"/>
          <p:cNvSpPr>
            <a:spLocks noChangeShapeType="1"/>
          </p:cNvSpPr>
          <p:nvPr/>
        </p:nvSpPr>
        <p:spPr bwMode="auto">
          <a:xfrm rot="523402">
            <a:off x="865235" y="6086972"/>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7"/>
          <p:cNvSpPr>
            <a:spLocks noChangeShapeType="1"/>
          </p:cNvSpPr>
          <p:nvPr/>
        </p:nvSpPr>
        <p:spPr bwMode="auto">
          <a:xfrm rot="20404300" flipV="1">
            <a:off x="31305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8"/>
          <p:cNvSpPr>
            <a:spLocks noChangeShapeType="1"/>
          </p:cNvSpPr>
          <p:nvPr/>
        </p:nvSpPr>
        <p:spPr bwMode="auto">
          <a:xfrm rot="523402">
            <a:off x="31432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9"/>
          <p:cNvSpPr>
            <a:spLocks noChangeShapeType="1"/>
          </p:cNvSpPr>
          <p:nvPr/>
        </p:nvSpPr>
        <p:spPr bwMode="auto">
          <a:xfrm rot="20404300" flipV="1">
            <a:off x="41211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0"/>
          <p:cNvSpPr>
            <a:spLocks noChangeShapeType="1"/>
          </p:cNvSpPr>
          <p:nvPr/>
        </p:nvSpPr>
        <p:spPr bwMode="auto">
          <a:xfrm rot="523402">
            <a:off x="41338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61"/>
          <p:cNvSpPr>
            <a:spLocks noChangeShapeType="1"/>
          </p:cNvSpPr>
          <p:nvPr/>
        </p:nvSpPr>
        <p:spPr bwMode="auto">
          <a:xfrm rot="20404300" flipV="1">
            <a:off x="4891135" y="6023472"/>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2"/>
          <p:cNvSpPr>
            <a:spLocks noChangeShapeType="1"/>
          </p:cNvSpPr>
          <p:nvPr/>
        </p:nvSpPr>
        <p:spPr bwMode="auto">
          <a:xfrm rot="523402">
            <a:off x="4903835" y="6021884"/>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4" name="Group 76"/>
          <p:cNvGrpSpPr/>
          <p:nvPr/>
        </p:nvGrpSpPr>
        <p:grpSpPr>
          <a:xfrm>
            <a:off x="6026198" y="6021884"/>
            <a:ext cx="236537" cy="163513"/>
            <a:chOff x="5935663" y="5334000"/>
            <a:chExt cx="236537" cy="163513"/>
          </a:xfrm>
        </p:grpSpPr>
        <p:sp>
          <p:nvSpPr>
            <p:cNvPr id="65"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7" name="Oval 65"/>
          <p:cNvSpPr>
            <a:spLocks noChangeArrowheads="1"/>
          </p:cNvSpPr>
          <p:nvPr/>
        </p:nvSpPr>
        <p:spPr bwMode="auto">
          <a:xfrm>
            <a:off x="1462135" y="6326684"/>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a:p>
        </p:txBody>
      </p:sp>
      <p:sp>
        <p:nvSpPr>
          <p:cNvPr id="68" name="Oval 66"/>
          <p:cNvSpPr>
            <a:spLocks noChangeArrowheads="1"/>
          </p:cNvSpPr>
          <p:nvPr/>
        </p:nvSpPr>
        <p:spPr bwMode="auto">
          <a:xfrm>
            <a:off x="2528935" y="63266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 name="Line 67"/>
          <p:cNvSpPr>
            <a:spLocks noChangeShapeType="1"/>
          </p:cNvSpPr>
          <p:nvPr/>
        </p:nvSpPr>
        <p:spPr bwMode="auto">
          <a:xfrm flipH="1">
            <a:off x="1919335" y="586948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68"/>
          <p:cNvSpPr>
            <a:spLocks noChangeShapeType="1"/>
          </p:cNvSpPr>
          <p:nvPr/>
        </p:nvSpPr>
        <p:spPr bwMode="auto">
          <a:xfrm>
            <a:off x="2528935" y="58694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Text Box 69"/>
          <p:cNvSpPr txBox="1">
            <a:spLocks noChangeArrowheads="1"/>
          </p:cNvSpPr>
          <p:nvPr/>
        </p:nvSpPr>
        <p:spPr bwMode="auto">
          <a:xfrm>
            <a:off x="2605135" y="58694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72" name="Text Box 70"/>
          <p:cNvSpPr txBox="1">
            <a:spLocks noChangeArrowheads="1"/>
          </p:cNvSpPr>
          <p:nvPr/>
        </p:nvSpPr>
        <p:spPr bwMode="auto">
          <a:xfrm>
            <a:off x="1538335" y="58694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73" name="Text Box 71"/>
          <p:cNvSpPr txBox="1">
            <a:spLocks noChangeArrowheads="1"/>
          </p:cNvSpPr>
          <p:nvPr/>
        </p:nvSpPr>
        <p:spPr bwMode="auto">
          <a:xfrm>
            <a:off x="1614535" y="641717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t>13</a:t>
            </a:r>
          </a:p>
        </p:txBody>
      </p:sp>
      <p:sp>
        <p:nvSpPr>
          <p:cNvPr id="74" name="Text Box 72"/>
          <p:cNvSpPr txBox="1">
            <a:spLocks noChangeArrowheads="1"/>
          </p:cNvSpPr>
          <p:nvPr/>
        </p:nvSpPr>
        <p:spPr bwMode="auto">
          <a:xfrm>
            <a:off x="2757535" y="64171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75" name="Text Box 73"/>
          <p:cNvSpPr txBox="1">
            <a:spLocks noChangeArrowheads="1"/>
          </p:cNvSpPr>
          <p:nvPr/>
        </p:nvSpPr>
        <p:spPr bwMode="auto">
          <a:xfrm>
            <a:off x="6598468" y="2492293"/>
            <a:ext cx="2147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a:solidFill>
                  <a:schemeClr val="tx1"/>
                </a:solidFill>
                <a:latin typeface="Times New Roman" pitchFamily="18" charset="0"/>
              </a:rPr>
              <a:t>没有希望的节点</a:t>
            </a:r>
            <a:endParaRPr lang="en-US" sz="2000" dirty="0">
              <a:solidFill>
                <a:schemeClr val="tx1"/>
              </a:solidFill>
              <a:latin typeface="Times New Roman" pitchFamily="18" charset="0"/>
            </a:endParaRPr>
          </a:p>
        </p:txBody>
      </p:sp>
      <p:sp>
        <p:nvSpPr>
          <p:cNvPr id="76" name="Line 58"/>
          <p:cNvSpPr>
            <a:spLocks noChangeShapeType="1"/>
          </p:cNvSpPr>
          <p:nvPr/>
        </p:nvSpPr>
        <p:spPr bwMode="auto">
          <a:xfrm rot="523402">
            <a:off x="3273910" y="6560105"/>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rot="20404300" flipV="1">
            <a:off x="3283435" y="653946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Rectangle 2"/>
          <p:cNvSpPr txBox="1">
            <a:spLocks noChangeArrowheads="1"/>
          </p:cNvSpPr>
          <p:nvPr/>
        </p:nvSpPr>
        <p:spPr bwMode="auto">
          <a:xfrm>
            <a:off x="304800" y="212088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chemeClr val="tx2"/>
                </a:solidFill>
                <a:effectLst/>
                <a:uLnTx/>
                <a:uFillTx/>
                <a:latin typeface="+mj-lt"/>
                <a:ea typeface="+mj-ea"/>
                <a:cs typeface="+mj-cs"/>
              </a:rPr>
              <a:t>例：</a:t>
            </a:r>
            <a:r>
              <a:rPr kumimoji="0" lang="en-US" sz="2400" i="0" u="none" strike="noStrike" kern="0" cap="none" spc="0" normalizeH="0" baseline="0" noProof="0" dirty="0">
                <a:ln>
                  <a:noFill/>
                </a:ln>
                <a:solidFill>
                  <a:schemeClr val="tx2"/>
                </a:solidFill>
                <a:effectLst/>
                <a:uLnTx/>
                <a:uFillTx/>
                <a:latin typeface="+mj-lt"/>
                <a:ea typeface="+mj-ea"/>
                <a:cs typeface="+mj-cs"/>
              </a:rPr>
              <a:t>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1</a:t>
            </a:r>
            <a:r>
              <a:rPr kumimoji="0" lang="en-US" sz="2400" i="0" u="none" strike="noStrike" kern="0" cap="none" spc="0" normalizeH="0" baseline="0" noProof="0" dirty="0">
                <a:ln>
                  <a:noFill/>
                </a:ln>
                <a:solidFill>
                  <a:schemeClr val="tx2"/>
                </a:solidFill>
                <a:effectLst/>
                <a:uLnTx/>
                <a:uFillTx/>
                <a:latin typeface="+mj-lt"/>
                <a:ea typeface="+mj-ea"/>
                <a:cs typeface="+mj-cs"/>
              </a:rPr>
              <a:t> = 3,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2</a:t>
            </a:r>
            <a:r>
              <a:rPr kumimoji="0" lang="en-US" sz="2400" i="0" u="none" strike="noStrike" kern="0" cap="none" spc="0" normalizeH="0" baseline="0" noProof="0" dirty="0">
                <a:ln>
                  <a:noFill/>
                </a:ln>
                <a:solidFill>
                  <a:schemeClr val="tx2"/>
                </a:solidFill>
                <a:effectLst/>
                <a:uLnTx/>
                <a:uFillTx/>
                <a:latin typeface="+mj-lt"/>
                <a:ea typeface="+mj-ea"/>
                <a:cs typeface="+mj-cs"/>
              </a:rPr>
              <a:t> = 4,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3</a:t>
            </a:r>
            <a:r>
              <a:rPr kumimoji="0" lang="en-US" sz="2400" i="0" u="none" strike="noStrike" kern="0" cap="none" spc="0" normalizeH="0" baseline="0" noProof="0" dirty="0">
                <a:ln>
                  <a:noFill/>
                </a:ln>
                <a:solidFill>
                  <a:schemeClr val="tx2"/>
                </a:solidFill>
                <a:effectLst/>
                <a:uLnTx/>
                <a:uFillTx/>
                <a:latin typeface="+mj-lt"/>
                <a:ea typeface="+mj-ea"/>
                <a:cs typeface="+mj-cs"/>
              </a:rPr>
              <a:t> = 5,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4</a:t>
            </a:r>
            <a:r>
              <a:rPr kumimoji="0" lang="en-US" sz="2400" i="0" u="none" strike="noStrike" kern="0" cap="none" spc="0" normalizeH="0" baseline="0" noProof="0" dirty="0">
                <a:ln>
                  <a:noFill/>
                </a:ln>
                <a:solidFill>
                  <a:schemeClr val="tx2"/>
                </a:solidFill>
                <a:effectLst/>
                <a:uLnTx/>
                <a:uFillTx/>
                <a:latin typeface="+mj-lt"/>
                <a:ea typeface="+mj-ea"/>
                <a:cs typeface="+mj-cs"/>
              </a:rPr>
              <a:t> = 6;  </a:t>
            </a:r>
            <a:r>
              <a:rPr kumimoji="0" lang="en-US" sz="2400" i="1" u="none" strike="noStrike" kern="0" cap="none" spc="0" normalizeH="0" baseline="0" noProof="0" dirty="0">
                <a:ln>
                  <a:noFill/>
                </a:ln>
                <a:solidFill>
                  <a:schemeClr val="tx2"/>
                </a:solidFill>
                <a:effectLst/>
                <a:uLnTx/>
                <a:uFillTx/>
                <a:latin typeface="+mj-lt"/>
                <a:ea typeface="+mj-ea"/>
                <a:cs typeface="+mj-cs"/>
              </a:rPr>
              <a:t>S</a:t>
            </a:r>
            <a:r>
              <a:rPr kumimoji="0" lang="en-US" sz="2400" i="0" u="none" strike="noStrike" kern="0" cap="none" spc="0" normalizeH="0" baseline="0" noProof="0" dirty="0">
                <a:ln>
                  <a:noFill/>
                </a:ln>
                <a:solidFill>
                  <a:schemeClr val="tx2"/>
                </a:solidFill>
                <a:effectLst/>
                <a:uLnTx/>
                <a:uFillTx/>
                <a:latin typeface="+mj-lt"/>
                <a:ea typeface="+mj-ea"/>
                <a:cs typeface="+mj-cs"/>
              </a:rPr>
              <a:t> = 13</a:t>
            </a:r>
          </a:p>
        </p:txBody>
      </p:sp>
      <p:grpSp>
        <p:nvGrpSpPr>
          <p:cNvPr id="79" name="Group 77"/>
          <p:cNvGrpSpPr/>
          <p:nvPr/>
        </p:nvGrpSpPr>
        <p:grpSpPr>
          <a:xfrm>
            <a:off x="6293668" y="2587603"/>
            <a:ext cx="236537" cy="163513"/>
            <a:chOff x="5935663" y="5334000"/>
            <a:chExt cx="236537" cy="163513"/>
          </a:xfrm>
        </p:grpSpPr>
        <p:sp>
          <p:nvSpPr>
            <p:cNvPr id="80"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098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en-US" sz="3600" b="1" dirty="0">
                <a:solidFill>
                  <a:srgbClr val="0000CC"/>
                </a:solidFill>
              </a:rPr>
              <a:t>Sum of Subsets Problem</a:t>
            </a:r>
          </a:p>
        </p:txBody>
      </p:sp>
      <p:sp>
        <p:nvSpPr>
          <p:cNvPr id="17411" name="Rectangle 3"/>
          <p:cNvSpPr>
            <a:spLocks noGrp="1" noChangeArrowheads="1"/>
          </p:cNvSpPr>
          <p:nvPr>
            <p:ph type="body" idx="1"/>
          </p:nvPr>
        </p:nvSpPr>
        <p:spPr>
          <a:xfrm>
            <a:off x="533399" y="1524000"/>
            <a:ext cx="8483851" cy="5105400"/>
          </a:xfrm>
          <a:noFill/>
        </p:spPr>
        <p:txBody>
          <a:bodyPr lIns="92075" tIns="46038" rIns="92075" bIns="46038"/>
          <a:lstStyle/>
          <a:p>
            <a:pPr>
              <a:spcBef>
                <a:spcPts val="300"/>
              </a:spcBef>
              <a:spcAft>
                <a:spcPts val="0"/>
              </a:spcAft>
            </a:pPr>
            <a:r>
              <a:rPr lang="en-US" sz="2400" b="1" i="1" dirty="0">
                <a:solidFill>
                  <a:srgbClr val="C00000"/>
                </a:solidFill>
              </a:rPr>
              <a:t>Question</a:t>
            </a:r>
            <a:r>
              <a:rPr lang="en-US" sz="2400" b="1" dirty="0"/>
              <a:t>: </a:t>
            </a:r>
            <a:r>
              <a:rPr lang="zh-CN" altLang="en-US" sz="2400" b="1" dirty="0"/>
              <a:t>如何确定一个节点是否有希望</a:t>
            </a:r>
            <a:r>
              <a:rPr lang="en-US" sz="2400" b="1" dirty="0"/>
              <a:t>?</a:t>
            </a:r>
          </a:p>
          <a:p>
            <a:pPr>
              <a:spcBef>
                <a:spcPts val="300"/>
              </a:spcBef>
              <a:spcAft>
                <a:spcPts val="0"/>
              </a:spcAft>
            </a:pPr>
            <a:endParaRPr lang="en-US" sz="2400" b="1" dirty="0"/>
          </a:p>
          <a:p>
            <a:pPr>
              <a:spcBef>
                <a:spcPts val="300"/>
              </a:spcBef>
              <a:spcAft>
                <a:spcPts val="0"/>
              </a:spcAft>
            </a:pPr>
            <a:r>
              <a:rPr lang="zh-CN" altLang="en-US" sz="2400" b="1" dirty="0"/>
              <a:t>首先，对所有元素排序，假设</a:t>
            </a:r>
            <a:r>
              <a:rPr lang="en-US" altLang="zh-CN" sz="2400" b="1" dirty="0"/>
              <a:t>    </a:t>
            </a:r>
            <a:r>
              <a:rPr lang="en-US" sz="2200" b="1" i="1" dirty="0"/>
              <a:t>w</a:t>
            </a:r>
            <a:r>
              <a:rPr lang="en-US" sz="2200" b="1" baseline="-25000" dirty="0"/>
              <a:t>1</a:t>
            </a:r>
            <a:r>
              <a:rPr lang="en-US" sz="2200" b="1" dirty="0"/>
              <a:t> </a:t>
            </a:r>
            <a:r>
              <a:rPr lang="en-US" sz="2200" b="1" dirty="0">
                <a:sym typeface="Symbol"/>
              </a:rPr>
              <a:t> </a:t>
            </a:r>
            <a:r>
              <a:rPr lang="en-US" sz="2200" b="1" i="1" dirty="0"/>
              <a:t>w</a:t>
            </a:r>
            <a:r>
              <a:rPr lang="en-US" sz="2200" b="1" baseline="-25000" dirty="0"/>
              <a:t>2</a:t>
            </a:r>
            <a:r>
              <a:rPr lang="en-US" sz="2200" b="1" dirty="0"/>
              <a:t> </a:t>
            </a:r>
            <a:r>
              <a:rPr lang="en-US" sz="2200" b="1" dirty="0">
                <a:sym typeface="Symbol"/>
              </a:rPr>
              <a:t> …</a:t>
            </a:r>
            <a:r>
              <a:rPr lang="en-US" sz="2200" b="1" dirty="0"/>
              <a:t> </a:t>
            </a:r>
            <a:r>
              <a:rPr lang="en-US" sz="2200" b="1" dirty="0">
                <a:sym typeface="Symbol"/>
              </a:rPr>
              <a:t> </a:t>
            </a:r>
            <a:r>
              <a:rPr lang="en-US" sz="2200" b="1" i="1" dirty="0" err="1"/>
              <a:t>w</a:t>
            </a:r>
            <a:r>
              <a:rPr lang="en-US" sz="2200" b="1" i="1" baseline="-25000" dirty="0" err="1"/>
              <a:t>n</a:t>
            </a:r>
            <a:r>
              <a:rPr lang="en-US" sz="2200" b="1" i="1" baseline="-25000" dirty="0"/>
              <a:t> </a:t>
            </a:r>
            <a:endParaRPr lang="en-US" sz="2200" b="1" dirty="0"/>
          </a:p>
          <a:p>
            <a:pPr lvl="1">
              <a:spcBef>
                <a:spcPts val="300"/>
              </a:spcBef>
              <a:spcAft>
                <a:spcPts val="0"/>
              </a:spcAft>
            </a:pPr>
            <a:endParaRPr lang="en-US" sz="2200" b="1" dirty="0">
              <a:solidFill>
                <a:schemeClr val="tx2"/>
              </a:solidFill>
            </a:endParaRPr>
          </a:p>
          <a:p>
            <a:pPr>
              <a:spcBef>
                <a:spcPts val="300"/>
              </a:spcBef>
              <a:spcAft>
                <a:spcPts val="0"/>
              </a:spcAft>
            </a:pPr>
            <a:r>
              <a:rPr lang="zh-CN" altLang="en-US" sz="2400" b="1" dirty="0">
                <a:solidFill>
                  <a:schemeClr val="tx2"/>
                </a:solidFill>
              </a:rPr>
              <a:t>其次，对节点评估</a:t>
            </a:r>
            <a:endParaRPr lang="en-US" altLang="zh-CN" sz="2400" b="1" dirty="0">
              <a:solidFill>
                <a:schemeClr val="tx2"/>
              </a:solidFill>
            </a:endParaRPr>
          </a:p>
          <a:p>
            <a:pPr>
              <a:spcBef>
                <a:spcPts val="300"/>
              </a:spcBef>
              <a:spcAft>
                <a:spcPts val="0"/>
              </a:spcAft>
            </a:pPr>
            <a:endParaRPr lang="en-US" sz="2400" b="1" dirty="0">
              <a:solidFill>
                <a:schemeClr val="tx2"/>
              </a:solidFill>
            </a:endParaRPr>
          </a:p>
          <a:p>
            <a:pPr lvl="1">
              <a:spcBef>
                <a:spcPts val="300"/>
              </a:spcBef>
              <a:spcAft>
                <a:spcPts val="0"/>
              </a:spcAft>
            </a:pPr>
            <a:r>
              <a:rPr lang="en-US" sz="2200" b="1" i="1" dirty="0">
                <a:solidFill>
                  <a:schemeClr val="tx2"/>
                </a:solidFill>
              </a:rPr>
              <a:t>weightSoFar</a:t>
            </a:r>
            <a:r>
              <a:rPr lang="en-US" sz="2200" b="1" dirty="0"/>
              <a:t>  = </a:t>
            </a:r>
            <a:r>
              <a:rPr lang="zh-CN" altLang="en-US" sz="2200" b="1" dirty="0"/>
              <a:t>当前解的和</a:t>
            </a:r>
            <a:endParaRPr lang="en-US" sz="2200" b="1" dirty="0"/>
          </a:p>
          <a:p>
            <a:pPr lvl="1">
              <a:spcBef>
                <a:spcPts val="300"/>
              </a:spcBef>
              <a:spcAft>
                <a:spcPts val="0"/>
              </a:spcAft>
            </a:pPr>
            <a:r>
              <a:rPr lang="en-US" sz="2200" b="1" i="1" dirty="0" err="1">
                <a:solidFill>
                  <a:schemeClr val="tx2"/>
                </a:solidFill>
              </a:rPr>
              <a:t>totalPossibleLeft</a:t>
            </a:r>
            <a:r>
              <a:rPr lang="en-US" sz="2200" b="1" dirty="0">
                <a:solidFill>
                  <a:schemeClr val="tx2"/>
                </a:solidFill>
              </a:rPr>
              <a:t>  </a:t>
            </a:r>
            <a:r>
              <a:rPr lang="en-US" sz="2200" b="1" dirty="0"/>
              <a:t>= </a:t>
            </a:r>
            <a:r>
              <a:rPr lang="zh-CN" altLang="en-US" sz="2200" b="1" dirty="0"/>
              <a:t>剩下从</a:t>
            </a:r>
            <a:r>
              <a:rPr lang="en-US" sz="2200" b="1" dirty="0"/>
              <a:t> </a:t>
            </a:r>
            <a:r>
              <a:rPr lang="en-US" sz="2200" b="1" i="1" dirty="0" err="1"/>
              <a:t>i</a:t>
            </a:r>
            <a:r>
              <a:rPr lang="en-US" sz="2200" b="1" i="1" dirty="0"/>
              <a:t> </a:t>
            </a:r>
            <a:r>
              <a:rPr lang="en-US" sz="2200" b="1" dirty="0"/>
              <a:t>+ 1 </a:t>
            </a:r>
            <a:r>
              <a:rPr lang="zh-CN" altLang="en-US" sz="2200" b="1" dirty="0"/>
              <a:t>到</a:t>
            </a:r>
            <a:r>
              <a:rPr lang="en-US" sz="2200" b="1" dirty="0"/>
              <a:t> </a:t>
            </a:r>
            <a:r>
              <a:rPr lang="en-US" sz="2200" b="1" i="1" dirty="0"/>
              <a:t>n</a:t>
            </a:r>
            <a:r>
              <a:rPr lang="en-US" sz="2200" b="1" dirty="0"/>
              <a:t> </a:t>
            </a:r>
            <a:r>
              <a:rPr lang="zh-CN" altLang="en-US" sz="2200" b="1" dirty="0"/>
              <a:t>元素的和（当前是第</a:t>
            </a:r>
            <a:r>
              <a:rPr lang="en-US" altLang="zh-CN" sz="2200" b="1" dirty="0" err="1"/>
              <a:t>i</a:t>
            </a:r>
            <a:r>
              <a:rPr lang="zh-CN" altLang="en-US" sz="2200" b="1" dirty="0"/>
              <a:t>层）</a:t>
            </a:r>
            <a:endParaRPr lang="en-US" sz="2200" b="1" dirty="0"/>
          </a:p>
        </p:txBody>
      </p:sp>
    </p:spTree>
    <p:extLst>
      <p:ext uri="{BB962C8B-B14F-4D97-AF65-F5344CB8AC3E}">
        <p14:creationId xmlns:p14="http://schemas.microsoft.com/office/powerpoint/2010/main" val="3604018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有希望</a:t>
            </a:r>
            <a:r>
              <a:rPr lang="en-US" sz="3600" b="1" dirty="0">
                <a:solidFill>
                  <a:srgbClr val="0000CC"/>
                </a:solidFill>
              </a:rPr>
              <a:t> and </a:t>
            </a:r>
            <a:r>
              <a:rPr lang="zh-CN" altLang="en-US" sz="3600" b="1" dirty="0">
                <a:solidFill>
                  <a:srgbClr val="0000CC"/>
                </a:solidFill>
              </a:rPr>
              <a:t>没希望</a:t>
            </a:r>
            <a:endParaRPr lang="en-US" sz="3600" b="1" dirty="0">
              <a:solidFill>
                <a:srgbClr val="0000CC"/>
              </a:solidFill>
            </a:endParaRPr>
          </a:p>
        </p:txBody>
      </p:sp>
      <p:sp>
        <p:nvSpPr>
          <p:cNvPr id="17411" name="Rectangle 3"/>
          <p:cNvSpPr>
            <a:spLocks noGrp="1" noChangeArrowheads="1"/>
          </p:cNvSpPr>
          <p:nvPr>
            <p:ph type="body" idx="1"/>
          </p:nvPr>
        </p:nvSpPr>
        <p:spPr>
          <a:xfrm>
            <a:off x="533400" y="1524000"/>
            <a:ext cx="8077200" cy="5105400"/>
          </a:xfrm>
          <a:noFill/>
        </p:spPr>
        <p:txBody>
          <a:bodyPr lIns="92075" tIns="46038" rIns="92075" bIns="46038"/>
          <a:lstStyle/>
          <a:p>
            <a:pPr>
              <a:spcBef>
                <a:spcPts val="300"/>
              </a:spcBef>
              <a:spcAft>
                <a:spcPts val="0"/>
              </a:spcAft>
            </a:pPr>
            <a:r>
              <a:rPr lang="zh-CN" altLang="en-US" sz="2400" b="1" dirty="0">
                <a:solidFill>
                  <a:schemeClr val="tx2"/>
                </a:solidFill>
              </a:rPr>
              <a:t>一个节点是有希望的，如果满足下面两个条件：</a:t>
            </a:r>
            <a:endParaRPr lang="en-US" sz="2400" b="1" dirty="0">
              <a:solidFill>
                <a:schemeClr val="tx2"/>
              </a:solidFill>
            </a:endParaRPr>
          </a:p>
          <a:p>
            <a:pPr lvl="1">
              <a:spcBef>
                <a:spcPts val="300"/>
              </a:spcBef>
              <a:spcAft>
                <a:spcPts val="0"/>
              </a:spcAft>
            </a:pPr>
            <a:r>
              <a:rPr lang="en-US" sz="2200" b="1" i="1" dirty="0"/>
              <a:t>weightSoFar</a:t>
            </a:r>
            <a:r>
              <a:rPr lang="en-US" sz="2200" b="1" dirty="0"/>
              <a:t>  + </a:t>
            </a:r>
            <a:r>
              <a:rPr lang="en-US" sz="2200" b="1" i="1" dirty="0"/>
              <a:t> </a:t>
            </a:r>
            <a:r>
              <a:rPr lang="en-US" sz="2200" b="1" i="1" dirty="0" err="1"/>
              <a:t>totalPossibleLeft</a:t>
            </a:r>
            <a:r>
              <a:rPr lang="en-US" sz="2200" b="1" dirty="0"/>
              <a:t> </a:t>
            </a:r>
            <a:r>
              <a:rPr lang="en-US" sz="2200" b="1" dirty="0">
                <a:sym typeface="Symbol"/>
              </a:rPr>
              <a:t></a:t>
            </a:r>
            <a:r>
              <a:rPr lang="en-US" sz="2200" b="1" dirty="0"/>
              <a: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a:t>
            </a:r>
            <a:r>
              <a:rPr lang="en-US" sz="2200" b="1" dirty="0">
                <a:sym typeface="Symbol"/>
              </a:rPr>
              <a:t> </a:t>
            </a:r>
            <a:r>
              <a:rPr lang="en-US" sz="2200" b="1" i="1" dirty="0"/>
              <a:t>S</a:t>
            </a:r>
            <a:r>
              <a:rPr lang="en-US" sz="2200" b="1" dirty="0"/>
              <a:t> or </a:t>
            </a:r>
            <a:r>
              <a:rPr lang="en-US" sz="2200" b="1" i="1" dirty="0"/>
              <a:t>weightSoFar = S</a:t>
            </a:r>
          </a:p>
          <a:p>
            <a:pPr>
              <a:spcBef>
                <a:spcPts val="300"/>
              </a:spcBef>
              <a:spcAft>
                <a:spcPts val="0"/>
              </a:spcAft>
            </a:pPr>
            <a:endParaRPr lang="en-US" sz="2400" b="1" dirty="0">
              <a:solidFill>
                <a:schemeClr val="tx2"/>
              </a:solidFill>
            </a:endParaRPr>
          </a:p>
          <a:p>
            <a:pPr>
              <a:spcBef>
                <a:spcPts val="300"/>
              </a:spcBef>
              <a:spcAft>
                <a:spcPts val="0"/>
              </a:spcAft>
            </a:pPr>
            <a:r>
              <a:rPr lang="zh-CN" altLang="en-US" sz="2400" b="1" dirty="0">
                <a:solidFill>
                  <a:schemeClr val="tx2"/>
                </a:solidFill>
              </a:rPr>
              <a:t>一个节点是没有希望的，如果满足下面条件之一：</a:t>
            </a:r>
            <a:endParaRPr lang="en-US" altLang="zh-CN" sz="2400" b="1" dirty="0">
              <a:solidFill>
                <a:schemeClr val="tx2"/>
              </a:solidFill>
            </a:endParaRPr>
          </a:p>
          <a:p>
            <a:pPr lvl="1">
              <a:spcBef>
                <a:spcPts val="300"/>
              </a:spcBef>
              <a:spcAft>
                <a:spcPts val="0"/>
              </a:spcAft>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&gt; </a:t>
            </a:r>
            <a:r>
              <a:rPr lang="en-US" sz="2200" b="1" i="1" dirty="0"/>
              <a:t>S</a:t>
            </a:r>
            <a:r>
              <a:rPr lang="en-US" sz="2200" b="1" dirty="0"/>
              <a:t> </a:t>
            </a:r>
          </a:p>
        </p:txBody>
      </p:sp>
    </p:spTree>
    <p:extLst>
      <p:ext uri="{BB962C8B-B14F-4D97-AF65-F5344CB8AC3E}">
        <p14:creationId xmlns:p14="http://schemas.microsoft.com/office/powerpoint/2010/main" val="3142216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57200" y="533400"/>
            <a:ext cx="8153400" cy="6096000"/>
          </a:xfrm>
        </p:spPr>
        <p:txBody>
          <a:bodyPr/>
          <a:lstStyle/>
          <a:p>
            <a:pPr>
              <a:buFont typeface="Monotype Sorts" pitchFamily="2" charset="2"/>
              <a:buNone/>
            </a:pPr>
            <a:r>
              <a:rPr lang="en-US" sz="2200" b="1" dirty="0" err="1"/>
              <a:t>sumOfSubsets</a:t>
            </a:r>
            <a:r>
              <a:rPr lang="en-US" sz="2200" b="1" dirty="0"/>
              <a:t>(</a:t>
            </a:r>
            <a:r>
              <a:rPr lang="en-US" sz="2200" b="1" i="1" dirty="0" err="1"/>
              <a:t>i</a:t>
            </a:r>
            <a:r>
              <a:rPr lang="en-US" sz="2200" b="1" dirty="0"/>
              <a:t>, </a:t>
            </a:r>
            <a:r>
              <a:rPr lang="en-US" sz="2200" b="1" i="1" dirty="0"/>
              <a:t>weightSoFar</a:t>
            </a:r>
            <a:r>
              <a:rPr lang="en-US" sz="2200" b="1" dirty="0"/>
              <a:t>, </a:t>
            </a:r>
            <a:r>
              <a:rPr lang="en-US" sz="2200" b="1" i="1" dirty="0" err="1"/>
              <a:t>totalPossibleLeft</a:t>
            </a:r>
            <a:r>
              <a:rPr lang="en-US" sz="2200" b="1" i="1" dirty="0"/>
              <a:t> </a:t>
            </a:r>
            <a:r>
              <a:rPr lang="en-US" sz="2200" b="1" dirty="0"/>
              <a:t>) </a:t>
            </a:r>
          </a:p>
          <a:p>
            <a:pPr>
              <a:spcBef>
                <a:spcPts val="0"/>
              </a:spcBef>
              <a:buFont typeface="Monotype Sorts" pitchFamily="2" charset="2"/>
              <a:buNone/>
            </a:pPr>
            <a:r>
              <a:rPr lang="en-US" sz="2200" b="1" dirty="0"/>
              <a:t>	1) if (promising(</a:t>
            </a:r>
            <a:r>
              <a:rPr lang="en-US" sz="2200" b="1" i="1" dirty="0" err="1"/>
              <a:t>i</a:t>
            </a:r>
            <a:r>
              <a:rPr lang="en-US" sz="2200" b="1" dirty="0"/>
              <a:t>))                   //may lead to a valid solution</a:t>
            </a:r>
          </a:p>
          <a:p>
            <a:pPr>
              <a:buFont typeface="Monotype Sorts" pitchFamily="2" charset="2"/>
              <a:buNone/>
            </a:pPr>
            <a:r>
              <a:rPr lang="en-US" sz="2200" b="1" dirty="0"/>
              <a:t>     2)	if ( </a:t>
            </a:r>
            <a:r>
              <a:rPr lang="en-US" sz="2200" b="1" i="1" dirty="0"/>
              <a:t>weightSoFar = S </a:t>
            </a:r>
            <a:r>
              <a:rPr lang="en-US" sz="2200" b="1" dirty="0"/>
              <a:t>)</a:t>
            </a:r>
            <a:br>
              <a:rPr lang="en-US" sz="2200" b="1" i="1" dirty="0"/>
            </a:br>
            <a:r>
              <a:rPr lang="en-US" sz="2200" b="1" dirty="0"/>
              <a:t>3)	        print </a:t>
            </a:r>
            <a:r>
              <a:rPr lang="en-US" sz="2200" b="1" i="1" dirty="0"/>
              <a:t>include</a:t>
            </a:r>
            <a:r>
              <a:rPr lang="en-US" sz="2200" b="1" dirty="0"/>
              <a:t>[1] to </a:t>
            </a:r>
            <a:r>
              <a:rPr lang="en-US" sz="2200" b="1" i="1" dirty="0"/>
              <a:t>include</a:t>
            </a:r>
            <a:r>
              <a:rPr lang="en-US" sz="2200" b="1" dirty="0"/>
              <a:t>[</a:t>
            </a:r>
            <a:r>
              <a:rPr lang="en-US" sz="2200" b="1" i="1" dirty="0" err="1"/>
              <a:t>i</a:t>
            </a:r>
            <a:r>
              <a:rPr lang="en-US" sz="2200" b="1" dirty="0"/>
              <a:t>]      //found solution</a:t>
            </a:r>
            <a:br>
              <a:rPr lang="en-US" sz="2200" b="1" dirty="0"/>
            </a:br>
            <a:r>
              <a:rPr lang="en-US" sz="2200" b="1" dirty="0"/>
              <a:t>4)	else                                                           //expand the node </a:t>
            </a:r>
            <a:br>
              <a:rPr lang="en-US" sz="2200" b="1" dirty="0"/>
            </a:br>
            <a:r>
              <a:rPr lang="en-US" sz="2200" b="1" dirty="0"/>
              <a:t>5)	        include[</a:t>
            </a:r>
            <a:r>
              <a:rPr lang="en-US" sz="2200" b="1" i="1" dirty="0" err="1"/>
              <a:t>i</a:t>
            </a:r>
            <a:r>
              <a:rPr lang="en-US" sz="2200" b="1" i="1" dirty="0"/>
              <a:t> </a:t>
            </a:r>
            <a:r>
              <a:rPr lang="en-US" sz="2200" b="1" dirty="0"/>
              <a:t>+ 1] = “yes”                      //try including</a:t>
            </a:r>
            <a:br>
              <a:rPr lang="en-US" sz="2200" b="1" dirty="0"/>
            </a:br>
            <a:r>
              <a:rPr lang="en-US" sz="2200" b="1" dirty="0"/>
              <a:t>6)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 + w</a:t>
            </a:r>
            <a:r>
              <a:rPr lang="en-US" sz="2200" b="1" dirty="0"/>
              <a:t>[</a:t>
            </a:r>
            <a:r>
              <a:rPr lang="en-US" sz="2200" b="1" i="1" dirty="0" err="1"/>
              <a:t>i</a:t>
            </a:r>
            <a:r>
              <a:rPr lang="en-US" sz="2200" b="1" i="1" dirty="0"/>
              <a:t> </a:t>
            </a:r>
            <a:r>
              <a:rPr lang="en-US" sz="2200" b="1" dirty="0"/>
              <a:t>+ 1],</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br>
              <a:rPr lang="en-US" sz="2200" b="1" dirty="0"/>
            </a:br>
            <a:r>
              <a:rPr lang="en-US" sz="2200" b="1" dirty="0"/>
              <a:t>7) 	        include[</a:t>
            </a:r>
            <a:r>
              <a:rPr lang="en-US" sz="2200" b="1" i="1" dirty="0" err="1"/>
              <a:t>i</a:t>
            </a:r>
            <a:r>
              <a:rPr lang="en-US" sz="2200" b="1" i="1" dirty="0"/>
              <a:t> </a:t>
            </a:r>
            <a:r>
              <a:rPr lang="en-US" sz="2200" b="1" dirty="0"/>
              <a:t>+ 1] = “no”                             //try excluding</a:t>
            </a:r>
            <a:br>
              <a:rPr lang="en-US" sz="2200" b="1" dirty="0"/>
            </a:br>
            <a:r>
              <a:rPr lang="en-US" sz="2200" b="1" dirty="0"/>
              <a:t>8)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a:t>
            </a:r>
            <a:r>
              <a:rPr lang="en-US" sz="2200" b="1" dirty="0"/>
              <a:t>,</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p>
          <a:p>
            <a:pPr>
              <a:spcBef>
                <a:spcPts val="1200"/>
              </a:spcBef>
              <a:buFont typeface="Monotype Sorts" pitchFamily="2" charset="2"/>
              <a:buNone/>
            </a:pPr>
            <a:r>
              <a:rPr lang="en-US" sz="2200" b="1" dirty="0" err="1"/>
              <a:t>boolean</a:t>
            </a:r>
            <a:r>
              <a:rPr lang="en-US" sz="2200" b="1" dirty="0"/>
              <a:t> promising(</a:t>
            </a:r>
            <a:r>
              <a:rPr lang="en-US" sz="2200" b="1" i="1" dirty="0" err="1"/>
              <a:t>i</a:t>
            </a:r>
            <a:r>
              <a:rPr lang="en-US" sz="2200" b="1" dirty="0"/>
              <a:t>)</a:t>
            </a:r>
            <a:br>
              <a:rPr lang="en-US" sz="2200" b="1" dirty="0"/>
            </a:br>
            <a:r>
              <a:rPr lang="en-US" sz="2200" b="1" dirty="0"/>
              <a:t>return ( </a:t>
            </a:r>
            <a:r>
              <a:rPr lang="en-US" sz="2200" b="1" i="1" dirty="0"/>
              <a:t>weightSoFar</a:t>
            </a:r>
            <a:r>
              <a:rPr lang="en-US" sz="2200" b="1" dirty="0"/>
              <a:t> + </a:t>
            </a:r>
            <a:r>
              <a:rPr lang="en-US" sz="2200" b="1" i="1" dirty="0" err="1"/>
              <a:t>totalPossibleLeft</a:t>
            </a:r>
            <a:r>
              <a:rPr lang="en-US" sz="2200" b="1" i="1" dirty="0"/>
              <a:t> </a:t>
            </a:r>
            <a:r>
              <a:rPr lang="en-US" sz="2200" b="1" dirty="0">
                <a:sym typeface="Symbol" pitchFamily="18" charset="2"/>
              </a:rPr>
              <a:t></a:t>
            </a:r>
            <a:r>
              <a:rPr lang="en-US" sz="2200" b="1" i="1" dirty="0">
                <a:sym typeface="Symbol" pitchFamily="18" charset="2"/>
              </a:rPr>
              <a:t> S</a:t>
            </a:r>
            <a:r>
              <a:rPr lang="en-US" sz="2200" b="1" dirty="0">
                <a:sym typeface="Symbol" pitchFamily="18" charset="2"/>
              </a:rPr>
              <a:t>)  &amp;&amp; </a:t>
            </a:r>
            <a:br>
              <a:rPr lang="en-US" sz="2200" b="1" dirty="0">
                <a:sym typeface="Symbol" pitchFamily="18" charset="2"/>
              </a:rPr>
            </a:br>
            <a:r>
              <a:rPr lang="en-US" sz="2200" b="1" dirty="0">
                <a:sym typeface="Symbol" pitchFamily="18" charset="2"/>
              </a:rPr>
              <a:t>            (</a:t>
            </a:r>
            <a:r>
              <a:rPr lang="en-US" sz="2200" b="1" dirty="0"/>
              <a:t> </a:t>
            </a:r>
            <a:r>
              <a:rPr lang="en-US" sz="2200" b="1" i="1" dirty="0"/>
              <a:t>weightSoFar = S  || </a:t>
            </a:r>
            <a:r>
              <a:rPr lang="en-US" sz="2200" b="1" dirty="0"/>
              <a:t> </a:t>
            </a:r>
            <a:r>
              <a:rPr lang="en-US" sz="2200" b="1" i="1" dirty="0"/>
              <a:t>weightSoFar + </a:t>
            </a:r>
            <a:r>
              <a:rPr lang="en-US" sz="2200" b="1" dirty="0"/>
              <a:t> </a:t>
            </a:r>
            <a:r>
              <a:rPr lang="en-US" sz="2200" b="1" i="1" dirty="0"/>
              <a:t>w</a:t>
            </a:r>
            <a:r>
              <a:rPr lang="en-US" sz="2200" b="1" dirty="0"/>
              <a:t>[</a:t>
            </a:r>
            <a:r>
              <a:rPr lang="en-US" sz="2200" b="1" i="1" dirty="0" err="1"/>
              <a:t>i</a:t>
            </a:r>
            <a:r>
              <a:rPr lang="en-US" sz="2200" b="1" i="1" dirty="0"/>
              <a:t> </a:t>
            </a:r>
            <a:r>
              <a:rPr lang="en-US" sz="2200" b="1" dirty="0"/>
              <a:t>+ 1] </a:t>
            </a:r>
            <a:r>
              <a:rPr lang="en-US" sz="2200" b="1" dirty="0">
                <a:sym typeface="Symbol" pitchFamily="18" charset="2"/>
              </a:rPr>
              <a:t> </a:t>
            </a:r>
            <a:r>
              <a:rPr lang="en-US" sz="2200" b="1" i="1" dirty="0">
                <a:sym typeface="Symbol" pitchFamily="18" charset="2"/>
              </a:rPr>
              <a:t>S</a:t>
            </a:r>
            <a:r>
              <a:rPr lang="en-US" sz="2200" b="1" dirty="0">
                <a:sym typeface="Symbol" pitchFamily="18" charset="2"/>
              </a:rPr>
              <a:t> )</a:t>
            </a:r>
            <a:endParaRPr lang="en-US" sz="2200" b="1" dirty="0"/>
          </a:p>
          <a:p>
            <a:pPr>
              <a:buFont typeface="Monotype Sorts" pitchFamily="2" charset="2"/>
              <a:buNone/>
            </a:pPr>
            <a:endParaRPr lang="en-US" sz="2200" b="1" dirty="0"/>
          </a:p>
        </p:txBody>
      </p:sp>
      <p:sp>
        <p:nvSpPr>
          <p:cNvPr id="1028" name="Text Box 3"/>
          <p:cNvSpPr txBox="1">
            <a:spLocks noChangeArrowheads="1"/>
          </p:cNvSpPr>
          <p:nvPr/>
        </p:nvSpPr>
        <p:spPr bwMode="auto">
          <a:xfrm>
            <a:off x="762000" y="5770179"/>
            <a:ext cx="579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indent="-365760">
              <a:buFont typeface="Wingdings" pitchFamily="2" charset="2"/>
              <a:buChar char="§"/>
            </a:pPr>
            <a:r>
              <a:rPr lang="zh-CN" altLang="en-US" sz="2400" dirty="0">
                <a:solidFill>
                  <a:schemeClr val="tx1"/>
                </a:solidFill>
                <a:latin typeface="Times New Roman" pitchFamily="18" charset="0"/>
              </a:rPr>
              <a:t>初始调用 </a:t>
            </a:r>
            <a:r>
              <a:rPr lang="en-US" sz="2400" dirty="0" err="1">
                <a:solidFill>
                  <a:schemeClr val="tx1"/>
                </a:solidFill>
                <a:latin typeface="Times New Roman" pitchFamily="18" charset="0"/>
              </a:rPr>
              <a:t>sumOfSubsets</a:t>
            </a:r>
            <a:r>
              <a:rPr lang="en-US" sz="2400" dirty="0">
                <a:solidFill>
                  <a:schemeClr val="tx1"/>
                </a:solidFill>
                <a:latin typeface="Times New Roman" pitchFamily="18" charset="0"/>
              </a:rPr>
              <a:t>(0, 0,           )</a:t>
            </a:r>
          </a:p>
        </p:txBody>
      </p:sp>
      <mc:AlternateContent xmlns:mc="http://schemas.openxmlformats.org/markup-compatibility/2006" xmlns:a14="http://schemas.microsoft.com/office/drawing/2010/main">
        <mc:Choice Requires="a14">
          <p:sp>
            <p:nvSpPr>
              <p:cNvPr id="5" name="Object 4"/>
              <p:cNvSpPr txBox="1"/>
              <p:nvPr/>
            </p:nvSpPr>
            <p:spPr bwMode="auto">
              <a:xfrm>
                <a:off x="5000530" y="5554321"/>
                <a:ext cx="762000" cy="893379"/>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𝑖</m:t>
                              </m:r>
                            </m:sub>
                          </m:sSub>
                        </m:e>
                      </m:nary>
                    </m:oMath>
                  </m:oMathPara>
                </a14:m>
                <a:endParaRPr lang="zh-CN" altLang="en-US"/>
              </a:p>
            </p:txBody>
          </p:sp>
        </mc:Choice>
        <mc:Fallback xmlns="">
          <p:sp>
            <p:nvSpPr>
              <p:cNvPr id="5" name="Object 4"/>
              <p:cNvSpPr txBox="1">
                <a:spLocks noRot="1" noChangeAspect="1" noMove="1" noResize="1" noEditPoints="1" noAdjustHandles="1" noChangeArrowheads="1" noChangeShapeType="1" noTextEdit="1"/>
              </p:cNvSpPr>
              <p:nvPr/>
            </p:nvSpPr>
            <p:spPr bwMode="auto">
              <a:xfrm>
                <a:off x="5000530" y="5554321"/>
                <a:ext cx="762000" cy="893379"/>
              </a:xfrm>
              <a:prstGeom prst="rect">
                <a:avLst/>
              </a:prstGeom>
              <a:blipFill>
                <a:blip r:embed="rId3"/>
                <a:stretch>
                  <a:fillRect/>
                </a:stretch>
              </a:blipFill>
            </p:spPr>
            <p:txBody>
              <a:bodyPr/>
              <a:lstStyle/>
              <a:p>
                <a:r>
                  <a:rPr lang="zh-CN" altLang="en-US">
                    <a:noFill/>
                  </a:rPr>
                  <a:t> </a:t>
                </a:r>
              </a:p>
            </p:txBody>
          </p:sp>
        </mc:Fallback>
      </mc:AlternateContent>
      <p:sp>
        <p:nvSpPr>
          <p:cNvPr id="6" name="Rectangle 2"/>
          <p:cNvSpPr>
            <a:spLocks noGrp="1" noChangeArrowheads="1"/>
          </p:cNvSpPr>
          <p:nvPr>
            <p:ph type="title"/>
          </p:nvPr>
        </p:nvSpPr>
        <p:spPr>
          <a:xfrm>
            <a:off x="685800" y="76200"/>
            <a:ext cx="7772400" cy="457200"/>
          </a:xfrm>
          <a:noFill/>
        </p:spPr>
        <p:txBody>
          <a:bodyPr lIns="92075" tIns="46038" rIns="92075" bIns="46038"/>
          <a:lstStyle/>
          <a:p>
            <a:r>
              <a:rPr lang="en-US" sz="2400" b="1" dirty="0">
                <a:solidFill>
                  <a:srgbClr val="0000CC"/>
                </a:solidFill>
              </a:rPr>
              <a:t>Sum of Subsets Problem: Algorithm</a:t>
            </a:r>
          </a:p>
        </p:txBody>
      </p:sp>
    </p:spTree>
    <p:extLst>
      <p:ext uri="{BB962C8B-B14F-4D97-AF65-F5344CB8AC3E}">
        <p14:creationId xmlns:p14="http://schemas.microsoft.com/office/powerpoint/2010/main" val="324755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6521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lvl="0" indent="0">
              <a:spcBef>
                <a:spcPts val="0"/>
              </a:spcBef>
              <a:buSzTx/>
              <a:buNone/>
              <a:defRPr sz="1800"/>
            </a:pPr>
            <a:r>
              <a:rPr lang="zh-CN" altLang="en-US" sz="2200" b="1" dirty="0">
                <a:latin typeface="+mj-lt"/>
                <a:sym typeface="楷体_GB2312"/>
              </a:rPr>
              <a:t>在</a:t>
            </a:r>
            <a:r>
              <a:rPr lang="zh-CN" altLang="en-US" sz="2200" b="1" dirty="0">
                <a:latin typeface="+mj-lt"/>
              </a:rPr>
              <a:t>n×n</a:t>
            </a:r>
            <a:r>
              <a:rPr lang="zh-CN" altLang="en-US" sz="2200" b="1" dirty="0">
                <a:latin typeface="+mj-lt"/>
                <a:sym typeface="楷体_GB2312"/>
              </a:rPr>
              <a:t>格的棋盘上放置彼此不受攻击的</a:t>
            </a:r>
            <a:r>
              <a:rPr lang="zh-CN" altLang="en-US" sz="2200" b="1" dirty="0">
                <a:latin typeface="+mj-lt"/>
              </a:rPr>
              <a:t>n</a:t>
            </a:r>
            <a:r>
              <a:rPr lang="zh-CN" altLang="en-US" sz="2200" b="1" dirty="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a:latin typeface="+mj-lt"/>
              </a:rPr>
              <a:t>n</a:t>
            </a:r>
            <a:r>
              <a:rPr lang="zh-CN" altLang="en-US" sz="2200" b="1" dirty="0">
                <a:latin typeface="+mj-lt"/>
                <a:sym typeface="楷体_GB2312"/>
              </a:rPr>
              <a:t>后问题等价于在</a:t>
            </a:r>
            <a:r>
              <a:rPr lang="zh-CN" altLang="en-US" sz="2200" b="1" dirty="0">
                <a:latin typeface="+mj-lt"/>
              </a:rPr>
              <a:t>n×n</a:t>
            </a:r>
            <a:r>
              <a:rPr lang="zh-CN" altLang="en-US" sz="2200" b="1" dirty="0">
                <a:latin typeface="+mj-lt"/>
                <a:sym typeface="楷体_GB2312"/>
              </a:rPr>
              <a:t>格的棋盘上放置</a:t>
            </a:r>
            <a:r>
              <a:rPr lang="zh-CN" altLang="en-US" sz="2200" b="1" dirty="0">
                <a:latin typeface="+mj-lt"/>
              </a:rPr>
              <a:t>n</a:t>
            </a:r>
            <a:r>
              <a:rPr lang="zh-CN" altLang="en-US" sz="2200" b="1" dirty="0">
                <a:latin typeface="+mj-lt"/>
                <a:sym typeface="楷体_GB2312"/>
              </a:rPr>
              <a:t>个皇后，任何</a:t>
            </a:r>
            <a:r>
              <a:rPr lang="zh-CN" altLang="en-US" sz="2200" b="1" dirty="0">
                <a:latin typeface="+mj-lt"/>
              </a:rPr>
              <a:t>2</a:t>
            </a:r>
            <a:r>
              <a:rPr lang="zh-CN" altLang="en-US" sz="2200" b="1" dirty="0">
                <a:latin typeface="+mj-lt"/>
                <a:sym typeface="楷体_GB2312"/>
              </a:rPr>
              <a:t>个皇后不放在同一行或同一列或同一斜线上。</a:t>
            </a:r>
            <a:endParaRPr lang="en-US" altLang="zh-CN" sz="2200" b="1" dirty="0">
              <a:latin typeface="+mj-lt"/>
              <a:sym typeface="楷体_GB2312"/>
            </a:endParaRPr>
          </a:p>
          <a:p>
            <a:pPr marL="0" lvl="0" indent="0">
              <a:spcBef>
                <a:spcPts val="0"/>
              </a:spcBef>
              <a:buSzTx/>
              <a:buNone/>
              <a:defRPr sz="1800"/>
            </a:pPr>
            <a:endParaRPr lang="zh-CN" altLang="en-US" sz="2200" b="1" dirty="0">
              <a:latin typeface="+mj-lt"/>
              <a:sym typeface="楷体_GB2312"/>
            </a:endParaRPr>
          </a:p>
          <a:p>
            <a:pPr marL="0" lvl="0" indent="0">
              <a:spcBef>
                <a:spcPts val="0"/>
              </a:spcBef>
              <a:buSzTx/>
              <a:buNone/>
              <a:defRPr sz="1800"/>
            </a:pPr>
            <a:r>
              <a:rPr lang="zh-CN" altLang="en-US" sz="2200" b="1" dirty="0">
                <a:latin typeface="+mj-lt"/>
                <a:sym typeface="楷体_GB2312"/>
              </a:rPr>
              <a:t>n＝1 显而易见。n＝2、3，问题无解。n&gt;=4 时，以4后为例</a:t>
            </a:r>
          </a:p>
        </p:txBody>
      </p:sp>
      <p:sp>
        <p:nvSpPr>
          <p:cNvPr id="23" name="Shape 23"/>
          <p:cNvSpPr/>
          <p:nvPr/>
        </p:nvSpPr>
        <p:spPr>
          <a:xfrm>
            <a:off x="1219199" y="6019800"/>
            <a:ext cx="2785404"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2" cstate="print"/>
          <a:stretch>
            <a:fillRect/>
          </a:stretch>
        </p:blipFill>
        <p:spPr>
          <a:xfrm>
            <a:off x="5987358" y="4207638"/>
            <a:ext cx="1447800" cy="1258888"/>
          </a:xfrm>
          <a:prstGeom prst="rect">
            <a:avLst/>
          </a:prstGeom>
          <a:ln w="12700">
            <a:miter lim="400000"/>
          </a:ln>
        </p:spPr>
      </p:pic>
      <p:pic>
        <p:nvPicPr>
          <p:cNvPr id="8" name="image.pdf"/>
          <p:cNvPicPr/>
          <p:nvPr/>
        </p:nvPicPr>
        <p:blipFill>
          <a:blip r:embed="rId3" cstate="print"/>
          <a:stretch>
            <a:fillRect/>
          </a:stretch>
        </p:blipFill>
        <p:spPr>
          <a:xfrm>
            <a:off x="990600" y="4216692"/>
            <a:ext cx="3352800" cy="1457325"/>
          </a:xfrm>
          <a:prstGeom prst="rect">
            <a:avLst/>
          </a:prstGeom>
          <a:ln w="12700">
            <a:miter lim="400000"/>
          </a:ln>
        </p:spPr>
      </p:pic>
    </p:spTree>
    <p:extLst>
      <p:ext uri="{BB962C8B-B14F-4D97-AF65-F5344CB8AC3E}">
        <p14:creationId xmlns:p14="http://schemas.microsoft.com/office/powerpoint/2010/main" val="96750775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3124200" y="2514600"/>
            <a:ext cx="3200400" cy="2209800"/>
          </a:xfrm>
          <a:prstGeom prst="wedgeRectCallout">
            <a:avLst>
              <a:gd name="adj1" fmla="val -83847"/>
              <a:gd name="adj2" fmla="val 3086"/>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7</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11</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kumimoji="0" lang="en-US" sz="2200" b="1" i="1" u="none" strike="noStrike" cap="none" normalizeH="0" baseline="0" dirty="0">
                <a:ln>
                  <a:noFill/>
                </a:ln>
                <a:solidFill>
                  <a:schemeClr val="tx1"/>
                </a:solidFill>
                <a:effectLst/>
                <a:latin typeface="Times New Roman" pitchFamily="18" charset="0"/>
              </a:rPr>
              <a:t>w</a:t>
            </a:r>
            <a:r>
              <a:rPr kumimoji="0" lang="en-US" sz="2200" b="1" i="0" u="none" strike="noStrike" cap="none" normalizeH="0" baseline="-25000" dirty="0">
                <a:ln>
                  <a:noFill/>
                </a:ln>
                <a:solidFill>
                  <a:schemeClr val="tx1"/>
                </a:solidFill>
                <a:effectLst/>
                <a:latin typeface="Times New Roman" pitchFamily="18" charset="0"/>
              </a:rPr>
              <a:t>3</a:t>
            </a:r>
            <a:r>
              <a:rPr kumimoji="0" lang="en-US" sz="2200" b="1" i="0" u="none" strike="noStrike" cap="none" normalizeH="0" baseline="0" dirty="0">
                <a:ln>
                  <a:noFill/>
                </a:ln>
                <a:solidFill>
                  <a:schemeClr val="tx1"/>
                </a:solidFill>
                <a:effectLst/>
                <a:latin typeface="Times New Roman" pitchFamily="18" charset="0"/>
              </a:rPr>
              <a:t> </a:t>
            </a:r>
            <a:r>
              <a:rPr kumimoji="0" lang="en-US" sz="2200" b="1" i="0" u="none" strike="noStrike" cap="none" normalizeH="0" baseline="0" dirty="0">
                <a:ln>
                  <a:noFill/>
                </a:ln>
                <a:solidFill>
                  <a:schemeClr val="tx1"/>
                </a:solidFill>
                <a:effectLst/>
                <a:latin typeface="Times New Roman" pitchFamily="18" charset="0"/>
                <a:sym typeface="Symbol"/>
              </a:rPr>
              <a:t> 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25061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4572000" y="2133600"/>
            <a:ext cx="3200400" cy="2209800"/>
          </a:xfrm>
          <a:prstGeom prst="wedgeRectCallout">
            <a:avLst>
              <a:gd name="adj1" fmla="val -86173"/>
              <a:gd name="adj2" fmla="val 54088"/>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8</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6</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indent="-182880">
              <a:buFont typeface="Wingdings" pitchFamily="2" charset="2"/>
              <a:buChar char="§"/>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lang="en-US" sz="2200" i="1" dirty="0"/>
              <a:t>w</a:t>
            </a:r>
            <a:r>
              <a:rPr lang="en-US" sz="2200" baseline="-25000" dirty="0"/>
              <a:t>4</a:t>
            </a:r>
            <a:r>
              <a:rPr kumimoji="0" lang="en-US" sz="2200" b="1" i="0" u="none" strike="noStrike" cap="none" normalizeH="0" baseline="0" dirty="0">
                <a:ln>
                  <a:noFill/>
                </a:ln>
                <a:solidFill>
                  <a:schemeClr val="tx1"/>
                </a:solidFill>
                <a:effectLst/>
                <a:latin typeface="Times New Roman" pitchFamily="18" charset="0"/>
              </a:rPr>
              <a:t> </a:t>
            </a:r>
            <a:r>
              <a:rPr lang="en-US" sz="2200" dirty="0">
                <a:sym typeface="Symbol"/>
              </a:rPr>
              <a:t>&gt; </a:t>
            </a:r>
            <a:r>
              <a:rPr kumimoji="0" lang="en-US" sz="2200" b="1" i="0" u="none" strike="noStrike" cap="none" normalizeH="0" baseline="0" dirty="0">
                <a:ln>
                  <a:noFill/>
                </a:ln>
                <a:solidFill>
                  <a:schemeClr val="tx1"/>
                </a:solidFill>
                <a:effectLst/>
                <a:latin typeface="Times New Roman" pitchFamily="18" charset="0"/>
                <a:sym typeface="Symbol"/>
              </a:rPr>
              <a:t>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non-promising.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00201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zh-CN" altLang="en-US" sz="3600" b="1" dirty="0">
                <a:solidFill>
                  <a:srgbClr val="0000CC"/>
                </a:solidFill>
              </a:rPr>
              <a:t>复杂度分析 </a:t>
            </a:r>
            <a:r>
              <a:rPr lang="en-US" sz="3600" b="1" dirty="0">
                <a:solidFill>
                  <a:srgbClr val="0000CC"/>
                </a:solidFill>
              </a:rPr>
              <a:t>(1)</a:t>
            </a:r>
          </a:p>
        </p:txBody>
      </p:sp>
      <p:sp>
        <p:nvSpPr>
          <p:cNvPr id="19459" name="Rectangle 3"/>
          <p:cNvSpPr>
            <a:spLocks noGrp="1" noChangeArrowheads="1"/>
          </p:cNvSpPr>
          <p:nvPr>
            <p:ph type="body" idx="1"/>
          </p:nvPr>
        </p:nvSpPr>
        <p:spPr>
          <a:xfrm>
            <a:off x="533400" y="1371600"/>
            <a:ext cx="8382000" cy="5257800"/>
          </a:xfrm>
          <a:noFill/>
        </p:spPr>
        <p:txBody>
          <a:bodyPr lIns="92075" tIns="46038" rIns="92075" bIns="46038"/>
          <a:lstStyle/>
          <a:p>
            <a:pPr>
              <a:spcBef>
                <a:spcPts val="600"/>
              </a:spcBef>
            </a:pPr>
            <a:r>
              <a:rPr lang="zh-CN" altLang="en-US" sz="2400" b="1" dirty="0"/>
              <a:t>输入整数的个数和</a:t>
            </a:r>
            <a:r>
              <a:rPr lang="en-US" altLang="zh-CN" sz="2400" b="1" dirty="0"/>
              <a:t>S</a:t>
            </a:r>
            <a:r>
              <a:rPr lang="zh-CN" altLang="en-US" sz="2400" b="1" dirty="0"/>
              <a:t>决定了算法效率</a:t>
            </a:r>
            <a:endParaRPr lang="en-US" altLang="zh-CN" sz="2400" b="1" dirty="0"/>
          </a:p>
          <a:p>
            <a:pPr>
              <a:spcBef>
                <a:spcPts val="600"/>
              </a:spcBef>
            </a:pPr>
            <a:endParaRPr lang="en-US" altLang="zh-CN" sz="2400" b="1" dirty="0"/>
          </a:p>
          <a:p>
            <a:pPr>
              <a:spcBef>
                <a:spcPts val="600"/>
              </a:spcBef>
            </a:pPr>
            <a:r>
              <a:rPr lang="en-US" sz="2400" b="1" i="1" dirty="0">
                <a:solidFill>
                  <a:srgbClr val="C00000"/>
                </a:solidFill>
              </a:rPr>
              <a:t>Question</a:t>
            </a:r>
            <a:r>
              <a:rPr lang="en-US" sz="2400" b="1" dirty="0"/>
              <a:t>: </a:t>
            </a:r>
            <a:r>
              <a:rPr lang="en-US" altLang="zh-CN" sz="2400" b="1" dirty="0"/>
              <a:t>S</a:t>
            </a:r>
            <a:r>
              <a:rPr lang="zh-CN" altLang="en-US" sz="2400" b="1" dirty="0"/>
              <a:t>的值如何影响算法效率</a:t>
            </a:r>
            <a:r>
              <a:rPr lang="en-US" sz="2400" b="1" dirty="0"/>
              <a:t>?</a:t>
            </a:r>
          </a:p>
          <a:p>
            <a:pPr>
              <a:spcBef>
                <a:spcPts val="600"/>
              </a:spcBef>
            </a:pPr>
            <a:r>
              <a:rPr lang="zh-CN" altLang="en-US" sz="2400" b="1" dirty="0"/>
              <a:t>对于相同输入的整数集合，</a:t>
            </a:r>
            <a:r>
              <a:rPr lang="en-US" altLang="zh-CN" sz="2400" b="1" dirty="0"/>
              <a:t>S</a:t>
            </a:r>
            <a:r>
              <a:rPr lang="zh-CN" altLang="en-US" sz="2400" b="1" dirty="0"/>
              <a:t>越小，算法越快</a:t>
            </a:r>
            <a:endParaRPr lang="en-US" altLang="zh-CN" sz="2400" b="1" dirty="0"/>
          </a:p>
          <a:p>
            <a:pPr lvl="1">
              <a:spcBef>
                <a:spcPts val="600"/>
              </a:spcBef>
            </a:pPr>
            <a:r>
              <a:rPr lang="en-US" sz="1800" b="1" dirty="0"/>
              <a:t> </a:t>
            </a:r>
            <a:r>
              <a:rPr lang="en-US" sz="2200" b="1" dirty="0" err="1"/>
              <a:t>weightSoFar</a:t>
            </a:r>
            <a:r>
              <a:rPr lang="en-US" sz="2200" b="1" dirty="0"/>
              <a:t>  + w</a:t>
            </a:r>
            <a:r>
              <a:rPr lang="en-US" sz="1200" b="1" dirty="0"/>
              <a:t>i+1</a:t>
            </a:r>
            <a:r>
              <a:rPr lang="en-US" sz="2200" b="1" dirty="0"/>
              <a:t> &gt; S </a:t>
            </a:r>
            <a:r>
              <a:rPr lang="zh-CN" altLang="en-US" sz="2200" b="1" dirty="0"/>
              <a:t>容易满足</a:t>
            </a:r>
            <a:r>
              <a:rPr lang="en-US" sz="2200" b="1" dirty="0"/>
              <a:t>.</a:t>
            </a:r>
          </a:p>
          <a:p>
            <a:pPr lvl="1">
              <a:spcBef>
                <a:spcPts val="600"/>
              </a:spcBef>
            </a:pPr>
            <a:endParaRPr lang="en-US" sz="1800" b="1" dirty="0"/>
          </a:p>
          <a:p>
            <a:pPr>
              <a:spcBef>
                <a:spcPts val="600"/>
              </a:spcBef>
            </a:pPr>
            <a:r>
              <a:rPr lang="zh-CN" altLang="en-US" sz="2400" b="1" dirty="0"/>
              <a:t>对于相同输入的整数集合，</a:t>
            </a:r>
            <a:r>
              <a:rPr lang="en-US" altLang="zh-CN" sz="2400" b="1" dirty="0"/>
              <a:t>S</a:t>
            </a:r>
            <a:r>
              <a:rPr lang="zh-CN" altLang="en-US" sz="2400" b="1" dirty="0"/>
              <a:t>非常大，算法也快</a:t>
            </a:r>
            <a:endParaRPr lang="en-US" altLang="zh-CN" sz="2400" b="1" dirty="0"/>
          </a:p>
          <a:p>
            <a:pPr lvl="1">
              <a:spcBef>
                <a:spcPts val="600"/>
              </a:spcBef>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r>
              <a:rPr lang="en-US" sz="2200" b="1" dirty="0"/>
              <a:t> </a:t>
            </a:r>
            <a:r>
              <a:rPr lang="zh-CN" altLang="en-US" sz="2200" b="1" dirty="0"/>
              <a:t>容易满足</a:t>
            </a:r>
            <a:r>
              <a:rPr lang="en-US" sz="2200" b="1" dirty="0"/>
              <a:t>.</a:t>
            </a:r>
          </a:p>
        </p:txBody>
      </p:sp>
    </p:spTree>
    <p:extLst>
      <p:ext uri="{BB962C8B-B14F-4D97-AF65-F5344CB8AC3E}">
        <p14:creationId xmlns:p14="http://schemas.microsoft.com/office/powerpoint/2010/main" val="72285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en-US" sz="3600" b="1" dirty="0">
                <a:solidFill>
                  <a:srgbClr val="0000CC"/>
                </a:solidFill>
              </a:rPr>
              <a:t>Complexity of the Algorithm (2)</a:t>
            </a:r>
          </a:p>
        </p:txBody>
      </p:sp>
      <p:sp>
        <p:nvSpPr>
          <p:cNvPr id="19459" name="Rectangle 3"/>
          <p:cNvSpPr>
            <a:spLocks noGrp="1" noChangeArrowheads="1"/>
          </p:cNvSpPr>
          <p:nvPr>
            <p:ph type="body" idx="1"/>
          </p:nvPr>
        </p:nvSpPr>
        <p:spPr>
          <a:xfrm>
            <a:off x="533400" y="1447800"/>
            <a:ext cx="8382000" cy="5257800"/>
          </a:xfrm>
          <a:noFill/>
        </p:spPr>
        <p:txBody>
          <a:bodyPr lIns="92075" tIns="46038" rIns="92075" bIns="46038"/>
          <a:lstStyle/>
          <a:p>
            <a:pPr>
              <a:spcBef>
                <a:spcPts val="600"/>
              </a:spcBef>
            </a:pPr>
            <a:r>
              <a:rPr lang="en-US" sz="2400" b="1" i="1" dirty="0">
                <a:solidFill>
                  <a:srgbClr val="C00000"/>
                </a:solidFill>
              </a:rPr>
              <a:t>Question</a:t>
            </a:r>
            <a:r>
              <a:rPr lang="en-US" sz="2400" b="1" dirty="0"/>
              <a:t>: </a:t>
            </a:r>
            <a:r>
              <a:rPr lang="zh-CN" altLang="en-US" sz="2400" b="1" dirty="0"/>
              <a:t>算法最坏的复杂度</a:t>
            </a:r>
            <a:r>
              <a:rPr lang="en-US" sz="2400" b="1" dirty="0"/>
              <a:t>?</a:t>
            </a:r>
          </a:p>
          <a:p>
            <a:pPr lvl="1">
              <a:spcBef>
                <a:spcPts val="600"/>
              </a:spcBef>
            </a:pPr>
            <a:r>
              <a:rPr lang="zh-CN" altLang="en-US" sz="2200" b="1" i="1" dirty="0"/>
              <a:t>假设</a:t>
            </a:r>
            <a:r>
              <a:rPr lang="en-US" sz="2200" b="1" i="1" dirty="0"/>
              <a:t>S</a:t>
            </a:r>
            <a:r>
              <a:rPr lang="en-US" sz="2200" b="1" dirty="0"/>
              <a:t> </a:t>
            </a:r>
            <a:r>
              <a:rPr lang="zh-CN" altLang="en-US" sz="2200" b="1" dirty="0"/>
              <a:t>造成了最坏的情况</a:t>
            </a:r>
            <a:r>
              <a:rPr lang="en-US" sz="2200" b="1" dirty="0"/>
              <a:t>.</a:t>
            </a:r>
          </a:p>
          <a:p>
            <a:pPr>
              <a:spcBef>
                <a:spcPts val="600"/>
              </a:spcBef>
            </a:pPr>
            <a:r>
              <a:rPr lang="en-US" sz="2400" b="1" i="1" dirty="0">
                <a:solidFill>
                  <a:srgbClr val="C00000"/>
                </a:solidFill>
              </a:rPr>
              <a:t>Answer</a:t>
            </a:r>
            <a:r>
              <a:rPr lang="en-US" sz="2400" b="1" dirty="0"/>
              <a:t>:  </a:t>
            </a:r>
            <a:r>
              <a:rPr lang="en-US" sz="2400" b="1" i="1" dirty="0"/>
              <a:t>O</a:t>
            </a:r>
            <a:r>
              <a:rPr lang="en-US" sz="2400" b="1" dirty="0"/>
              <a:t>(2</a:t>
            </a:r>
            <a:r>
              <a:rPr lang="en-US" sz="2400" b="1" i="1" baseline="30000" dirty="0"/>
              <a:t>n</a:t>
            </a:r>
            <a:r>
              <a:rPr lang="en-US" sz="2400" b="1" dirty="0"/>
              <a:t>).</a:t>
            </a:r>
          </a:p>
          <a:p>
            <a:pPr>
              <a:spcBef>
                <a:spcPts val="600"/>
              </a:spcBef>
            </a:pPr>
            <a:r>
              <a:rPr lang="zh-CN" altLang="en-US" sz="2400" b="1" dirty="0"/>
              <a:t>例如：</a:t>
            </a:r>
            <a:r>
              <a:rPr lang="en-US" sz="2400" b="1" i="1" dirty="0"/>
              <a:t>w</a:t>
            </a:r>
            <a:r>
              <a:rPr lang="en-US" sz="2400" b="1" baseline="-25000" dirty="0"/>
              <a:t>1</a:t>
            </a:r>
            <a:r>
              <a:rPr lang="en-US" sz="2400" b="1" dirty="0"/>
              <a:t> + … + </a:t>
            </a:r>
            <a:r>
              <a:rPr lang="en-US" sz="2400" b="1" i="1" dirty="0"/>
              <a:t>w</a:t>
            </a:r>
            <a:r>
              <a:rPr lang="en-US" sz="2400" b="1" i="1" baseline="-25000" dirty="0"/>
              <a:t>n</a:t>
            </a:r>
            <a:r>
              <a:rPr lang="en-US" sz="2400" b="1" baseline="-25000" dirty="0"/>
              <a:t>-1</a:t>
            </a:r>
            <a:r>
              <a:rPr lang="en-US" sz="2400" b="1" dirty="0"/>
              <a:t> &lt; </a:t>
            </a:r>
            <a:r>
              <a:rPr lang="en-US" sz="2400" b="1" i="1" dirty="0"/>
              <a:t>S</a:t>
            </a:r>
            <a:r>
              <a:rPr lang="en-US" sz="2400" b="1" dirty="0"/>
              <a:t> and </a:t>
            </a:r>
            <a:r>
              <a:rPr lang="en-US" sz="2400" b="1" i="1" dirty="0" err="1"/>
              <a:t>w</a:t>
            </a:r>
            <a:r>
              <a:rPr lang="en-US" sz="2400" b="1" i="1" baseline="-25000" dirty="0" err="1"/>
              <a:t>n</a:t>
            </a:r>
            <a:r>
              <a:rPr lang="en-US" sz="2400" b="1" dirty="0"/>
              <a:t> = </a:t>
            </a:r>
            <a:r>
              <a:rPr lang="en-US" sz="2400" b="1" i="1" dirty="0"/>
              <a:t>S</a:t>
            </a:r>
            <a:endParaRPr lang="en-US" sz="2400" b="1" dirty="0"/>
          </a:p>
          <a:p>
            <a:pPr lvl="1">
              <a:spcBef>
                <a:spcPts val="600"/>
              </a:spcBef>
            </a:pPr>
            <a:r>
              <a:rPr lang="en-US" sz="2200" b="1" i="1" dirty="0">
                <a:solidFill>
                  <a:srgbClr val="C00000"/>
                </a:solidFill>
              </a:rPr>
              <a:t>Question</a:t>
            </a:r>
            <a:r>
              <a:rPr lang="en-US" sz="2200" b="1" dirty="0"/>
              <a:t>: What is the solution for this case?</a:t>
            </a:r>
          </a:p>
          <a:p>
            <a:pPr lvl="1">
              <a:spcBef>
                <a:spcPts val="600"/>
              </a:spcBef>
            </a:pPr>
            <a:r>
              <a:rPr lang="en-US" sz="2200" b="1" i="1" dirty="0">
                <a:solidFill>
                  <a:srgbClr val="C00000"/>
                </a:solidFill>
              </a:rPr>
              <a:t>Answer</a:t>
            </a:r>
            <a:r>
              <a:rPr lang="en-US" sz="2200" b="1" dirty="0"/>
              <a:t>: { </a:t>
            </a:r>
            <a:r>
              <a:rPr lang="en-US" sz="2200" b="1" i="1" dirty="0" err="1"/>
              <a:t>w</a:t>
            </a:r>
            <a:r>
              <a:rPr lang="en-US" sz="2200" b="1" i="1" baseline="-25000" dirty="0" err="1"/>
              <a:t>n</a:t>
            </a:r>
            <a:r>
              <a:rPr lang="en-US" sz="2200" b="1" dirty="0"/>
              <a:t> }</a:t>
            </a:r>
          </a:p>
          <a:p>
            <a:pPr lvl="1">
              <a:spcBef>
                <a:spcPts val="600"/>
              </a:spcBef>
            </a:pPr>
            <a:r>
              <a:rPr lang="en-US" sz="2200" b="1" dirty="0"/>
              <a:t>In this case, all the nodes in the state space tree before </a:t>
            </a:r>
            <a:r>
              <a:rPr lang="en-US" sz="2000" b="1" i="1" dirty="0" err="1"/>
              <a:t>w</a:t>
            </a:r>
            <a:r>
              <a:rPr lang="en-US" sz="2000" b="1" i="1" baseline="-25000" dirty="0" err="1"/>
              <a:t>n</a:t>
            </a:r>
            <a:r>
              <a:rPr lang="en-US" sz="2000" b="1" i="1" baseline="-25000" dirty="0"/>
              <a:t> </a:t>
            </a:r>
            <a:r>
              <a:rPr lang="en-US" sz="2200" b="1" dirty="0"/>
              <a:t>is considered are promising </a:t>
            </a:r>
            <a:r>
              <a:rPr lang="en-US" sz="2200" b="1" dirty="0">
                <a:sym typeface="Wingdings" pitchFamily="2" charset="2"/>
              </a:rPr>
              <a:t> </a:t>
            </a:r>
            <a:r>
              <a:rPr lang="en-US" sz="2200" b="1" dirty="0">
                <a:sym typeface="Symbol"/>
              </a:rPr>
              <a:t></a:t>
            </a:r>
            <a:r>
              <a:rPr lang="en-US" sz="2200" b="1" dirty="0"/>
              <a:t>(2</a:t>
            </a:r>
            <a:r>
              <a:rPr lang="en-US" sz="2200" b="1" i="1" baseline="30000" dirty="0"/>
              <a:t>n</a:t>
            </a:r>
            <a:r>
              <a:rPr lang="en-US" sz="2200" b="1" dirty="0"/>
              <a:t>) nodes will be visited.</a:t>
            </a:r>
          </a:p>
        </p:txBody>
      </p:sp>
    </p:spTree>
    <p:extLst>
      <p:ext uri="{BB962C8B-B14F-4D97-AF65-F5344CB8AC3E}">
        <p14:creationId xmlns:p14="http://schemas.microsoft.com/office/powerpoint/2010/main" val="21077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7411" name="Foliennummernplatzhalter 4"/>
          <p:cNvSpPr>
            <a:spLocks noGrp="1"/>
          </p:cNvSpPr>
          <p:nvPr>
            <p:ph type="sldNum" sz="quarter" idx="11"/>
          </p:nvPr>
        </p:nvSpPr>
        <p:spPr>
          <a:noFill/>
          <a:ln>
            <a:miter lim="800000"/>
            <a:headEnd/>
            <a:tailEnd/>
          </a:ln>
        </p:spPr>
        <p:txBody>
          <a:bodyPr/>
          <a:lstStyle/>
          <a:p>
            <a:fld id="{D398B001-E34A-4CD2-BFE2-D92FE5B063F7}" type="slidenum">
              <a:rPr lang="en-US" altLang="en-US"/>
              <a:pPr/>
              <a:t>34</a:t>
            </a:fld>
            <a:endParaRPr lang="en-US" altLang="en-US"/>
          </a:p>
        </p:txBody>
      </p:sp>
      <p:sp>
        <p:nvSpPr>
          <p:cNvPr id="17412" name="Rectangle 2"/>
          <p:cNvSpPr>
            <a:spLocks noGrp="1" noChangeArrowheads="1"/>
          </p:cNvSpPr>
          <p:nvPr>
            <p:ph type="title"/>
          </p:nvPr>
        </p:nvSpPr>
        <p:spPr>
          <a:xfrm>
            <a:off x="631480" y="147873"/>
            <a:ext cx="7772400" cy="1143000"/>
          </a:xfrm>
        </p:spPr>
        <p:txBody>
          <a:bodyPr/>
          <a:lstStyle/>
          <a:p>
            <a:r>
              <a:rPr lang="zh-CN" altLang="en-US" dirty="0">
                <a:ea typeface="宋体" charset="-122"/>
              </a:rPr>
              <a:t>地图填色问题</a:t>
            </a:r>
            <a:endParaRPr lang="en-US" altLang="zh-CN" dirty="0">
              <a:ea typeface="宋体" charset="-122"/>
            </a:endParaRPr>
          </a:p>
        </p:txBody>
      </p:sp>
      <p:pic>
        <p:nvPicPr>
          <p:cNvPr id="17413" name="Picture 5" descr="australia"/>
          <p:cNvPicPr>
            <a:picLocks noChangeAspect="1" noChangeArrowheads="1"/>
          </p:cNvPicPr>
          <p:nvPr/>
        </p:nvPicPr>
        <p:blipFill>
          <a:blip r:embed="rId2" cstate="print"/>
          <a:srcRect/>
          <a:stretch>
            <a:fillRect/>
          </a:stretch>
        </p:blipFill>
        <p:spPr bwMode="auto">
          <a:xfrm>
            <a:off x="2667000" y="1340665"/>
            <a:ext cx="3781425" cy="3124200"/>
          </a:xfrm>
          <a:prstGeom prst="rect">
            <a:avLst/>
          </a:prstGeom>
          <a:noFill/>
          <a:ln w="9525">
            <a:noFill/>
            <a:miter lim="800000"/>
            <a:headEnd/>
            <a:tailEnd/>
          </a:ln>
        </p:spPr>
      </p:pic>
      <p:sp>
        <p:nvSpPr>
          <p:cNvPr id="17414" name="Rectangle 3"/>
          <p:cNvSpPr>
            <a:spLocks noGrp="1" noChangeArrowheads="1"/>
          </p:cNvSpPr>
          <p:nvPr>
            <p:ph type="body" idx="1"/>
          </p:nvPr>
        </p:nvSpPr>
        <p:spPr>
          <a:xfrm>
            <a:off x="685800" y="3750226"/>
            <a:ext cx="7772400" cy="2713948"/>
          </a:xfrm>
        </p:spPr>
        <p:txBody>
          <a:bodyPr/>
          <a:lstStyle/>
          <a:p>
            <a:pPr>
              <a:lnSpc>
                <a:spcPct val="80000"/>
              </a:lnSpc>
            </a:pPr>
            <a:endParaRPr lang="en-US" altLang="zh-CN" sz="2000" dirty="0">
              <a:solidFill>
                <a:schemeClr val="accent2"/>
              </a:solidFill>
              <a:ea typeface="宋体" charset="-122"/>
            </a:endParaRPr>
          </a:p>
          <a:p>
            <a:pPr>
              <a:lnSpc>
                <a:spcPct val="80000"/>
              </a:lnSpc>
            </a:pPr>
            <a:endParaRPr lang="en-US" altLang="zh-CN" sz="2000" dirty="0">
              <a:solidFill>
                <a:schemeClr val="accent2"/>
              </a:solidFill>
              <a:ea typeface="宋体" charset="-122"/>
            </a:endParaRPr>
          </a:p>
          <a:p>
            <a:pPr>
              <a:lnSpc>
                <a:spcPct val="80000"/>
              </a:lnSpc>
            </a:pPr>
            <a:r>
              <a:rPr lang="zh-CN" altLang="en-US" sz="2000" dirty="0">
                <a:solidFill>
                  <a:srgbClr val="FF0000"/>
                </a:solidFill>
                <a:ea typeface="宋体" charset="-122"/>
              </a:rPr>
              <a:t>变量</a:t>
            </a:r>
            <a:r>
              <a:rPr lang="en-US" altLang="zh-CN" sz="2000" dirty="0">
                <a:solidFill>
                  <a:srgbClr val="FF0000"/>
                </a:solidFill>
                <a:ea typeface="宋体" charset="-122"/>
              </a:rPr>
              <a:t>:	 </a:t>
            </a:r>
            <a:r>
              <a:rPr lang="en-US" altLang="zh-CN" sz="2000" i="1" dirty="0">
                <a:ea typeface="宋体" charset="-122"/>
              </a:rPr>
              <a:t>WA, NT, Q, NSW, V, SA, T</a:t>
            </a:r>
            <a:r>
              <a:rPr lang="en-US" altLang="zh-CN" sz="2000" dirty="0">
                <a:ea typeface="宋体" charset="-122"/>
              </a:rPr>
              <a:t> </a:t>
            </a:r>
          </a:p>
          <a:p>
            <a:pPr>
              <a:lnSpc>
                <a:spcPct val="80000"/>
              </a:lnSpc>
            </a:pPr>
            <a:r>
              <a:rPr lang="zh-CN" altLang="en-US" sz="2000" dirty="0">
                <a:solidFill>
                  <a:srgbClr val="FF0000"/>
                </a:solidFill>
                <a:ea typeface="宋体" charset="-122"/>
              </a:rPr>
              <a:t>定义域</a:t>
            </a:r>
            <a:r>
              <a:rPr lang="en-US" altLang="zh-CN" sz="2000" dirty="0">
                <a:solidFill>
                  <a:srgbClr val="FF0000"/>
                </a:solidFill>
                <a:ea typeface="宋体" charset="-122"/>
              </a:rPr>
              <a:t>:	 </a:t>
            </a:r>
            <a:r>
              <a:rPr lang="en-US" altLang="zh-CN" sz="2000" i="1" dirty="0">
                <a:ea typeface="宋体" charset="-122"/>
              </a:rPr>
              <a:t>D</a:t>
            </a:r>
            <a:r>
              <a:rPr lang="en-US" altLang="zh-CN" sz="2000" i="1" baseline="-25000" dirty="0">
                <a:ea typeface="宋体" charset="-122"/>
              </a:rPr>
              <a:t>i</a:t>
            </a:r>
            <a:r>
              <a:rPr lang="en-US" altLang="zh-CN" sz="2000" dirty="0">
                <a:ea typeface="宋体" charset="-122"/>
              </a:rPr>
              <a:t> = {</a:t>
            </a:r>
            <a:r>
              <a:rPr lang="en-US" altLang="zh-CN" sz="2000" dirty="0" err="1">
                <a:ea typeface="宋体" charset="-122"/>
              </a:rPr>
              <a:t>red,green,blue</a:t>
            </a:r>
            <a:r>
              <a:rPr lang="en-US" altLang="zh-CN" sz="2000" dirty="0">
                <a:ea typeface="宋体" charset="-122"/>
              </a:rPr>
              <a:t>}</a:t>
            </a:r>
          </a:p>
          <a:p>
            <a:pPr>
              <a:lnSpc>
                <a:spcPct val="80000"/>
              </a:lnSpc>
            </a:pPr>
            <a:r>
              <a:rPr lang="zh-CN" altLang="en-US" sz="2000" dirty="0">
                <a:ea typeface="宋体" charset="-122"/>
              </a:rPr>
              <a:t>约束</a:t>
            </a:r>
            <a:r>
              <a:rPr lang="en-US" altLang="zh-CN" sz="2000" dirty="0">
                <a:ea typeface="宋体" charset="-122"/>
              </a:rPr>
              <a:t>: </a:t>
            </a:r>
            <a:r>
              <a:rPr lang="zh-CN" altLang="en-US" sz="2000" dirty="0">
                <a:ea typeface="宋体" charset="-122"/>
              </a:rPr>
              <a:t>相邻区域颜色不同</a:t>
            </a:r>
            <a:endParaRPr lang="en-US" altLang="zh-CN" sz="2000" dirty="0">
              <a:ea typeface="宋体" charset="-122"/>
            </a:endParaRPr>
          </a:p>
          <a:p>
            <a:pPr lvl="1">
              <a:lnSpc>
                <a:spcPct val="80000"/>
              </a:lnSpc>
            </a:pPr>
            <a:r>
              <a:rPr lang="zh-CN" altLang="en-US" dirty="0">
                <a:ea typeface="宋体" charset="-122"/>
              </a:rPr>
              <a:t>例如</a:t>
            </a:r>
            <a:r>
              <a:rPr lang="en-US" altLang="zh-CN" dirty="0">
                <a:ea typeface="宋体" charset="-122"/>
              </a:rPr>
              <a:t>, WA </a:t>
            </a:r>
            <a:r>
              <a:rPr lang="en-US" altLang="zh-CN" dirty="0">
                <a:ea typeface="宋体" charset="-122"/>
                <a:cs typeface="Arial" charset="0"/>
              </a:rPr>
              <a:t>≠</a:t>
            </a:r>
            <a:r>
              <a:rPr lang="en-US" altLang="zh-CN" dirty="0">
                <a:ea typeface="宋体" charset="-122"/>
              </a:rPr>
              <a:t> NT</a:t>
            </a:r>
          </a:p>
          <a:p>
            <a:pPr lvl="2">
              <a:lnSpc>
                <a:spcPct val="80000"/>
              </a:lnSpc>
            </a:pPr>
            <a:r>
              <a:rPr lang="en-US" altLang="zh-CN" dirty="0">
                <a:ea typeface="宋体" charset="-122"/>
              </a:rPr>
              <a:t> (WA,NT) </a:t>
            </a:r>
            <a:r>
              <a:rPr lang="zh-CN" altLang="en-US" dirty="0">
                <a:ea typeface="宋体" charset="-122"/>
              </a:rPr>
              <a:t>的状态只能在集合</a:t>
            </a:r>
            <a:r>
              <a:rPr lang="en-US" altLang="zh-CN" dirty="0">
                <a:ea typeface="宋体" charset="-122"/>
              </a:rPr>
              <a:t> {(</a:t>
            </a:r>
            <a:r>
              <a:rPr lang="en-US" altLang="zh-CN" dirty="0" err="1">
                <a:ea typeface="宋体" charset="-122"/>
              </a:rPr>
              <a:t>red,green</a:t>
            </a:r>
            <a:r>
              <a:rPr lang="en-US" altLang="zh-CN" dirty="0">
                <a:ea typeface="宋体" charset="-122"/>
              </a:rPr>
              <a:t>),(</a:t>
            </a:r>
            <a:r>
              <a:rPr lang="en-US" altLang="zh-CN" dirty="0" err="1">
                <a:ea typeface="宋体" charset="-122"/>
              </a:rPr>
              <a:t>red,blue</a:t>
            </a:r>
            <a:r>
              <a:rPr lang="en-US" altLang="zh-CN" dirty="0">
                <a:ea typeface="宋体" charset="-122"/>
              </a:rPr>
              <a:t>),(</a:t>
            </a:r>
            <a:r>
              <a:rPr lang="en-US" altLang="zh-CN" dirty="0" err="1">
                <a:ea typeface="宋体" charset="-122"/>
              </a:rPr>
              <a:t>green,red</a:t>
            </a:r>
            <a:r>
              <a:rPr lang="en-US" altLang="zh-CN" dirty="0">
                <a:ea typeface="宋体" charset="-122"/>
              </a:rPr>
              <a:t>), …}</a:t>
            </a:r>
            <a:r>
              <a:rPr lang="zh-CN" altLang="en-US" dirty="0">
                <a:ea typeface="宋体" charset="-122"/>
              </a:rPr>
              <a:t>中</a:t>
            </a:r>
            <a:r>
              <a:rPr lang="en-US" altLang="zh-CN" dirty="0">
                <a:ea typeface="宋体"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8435" name="Foliennummernplatzhalter 4"/>
          <p:cNvSpPr>
            <a:spLocks noGrp="1"/>
          </p:cNvSpPr>
          <p:nvPr>
            <p:ph type="sldNum" sz="quarter" idx="11"/>
          </p:nvPr>
        </p:nvSpPr>
        <p:spPr>
          <a:noFill/>
          <a:ln>
            <a:miter lim="800000"/>
            <a:headEnd/>
            <a:tailEnd/>
          </a:ln>
        </p:spPr>
        <p:txBody>
          <a:bodyPr/>
          <a:lstStyle/>
          <a:p>
            <a:fld id="{A77F4DED-D67B-4368-804D-DBE7B5C87A22}" type="slidenum">
              <a:rPr lang="en-US" altLang="en-US"/>
              <a:pPr/>
              <a:t>35</a:t>
            </a:fld>
            <a:endParaRPr lang="en-US" altLang="en-US"/>
          </a:p>
        </p:txBody>
      </p:sp>
      <p:pic>
        <p:nvPicPr>
          <p:cNvPr id="18436" name="Picture 4" descr="australia-solution"/>
          <p:cNvPicPr>
            <a:picLocks noChangeAspect="1" noChangeArrowheads="1"/>
          </p:cNvPicPr>
          <p:nvPr/>
        </p:nvPicPr>
        <p:blipFill>
          <a:blip r:embed="rId2" cstate="print"/>
          <a:srcRect/>
          <a:stretch>
            <a:fillRect/>
          </a:stretch>
        </p:blipFill>
        <p:spPr bwMode="auto">
          <a:xfrm>
            <a:off x="2694160" y="1349721"/>
            <a:ext cx="3781425" cy="3124200"/>
          </a:xfrm>
          <a:prstGeom prst="rect">
            <a:avLst/>
          </a:prstGeom>
          <a:noFill/>
          <a:ln w="9525">
            <a:noFill/>
            <a:miter lim="800000"/>
            <a:headEnd/>
            <a:tailEnd/>
          </a:ln>
        </p:spPr>
      </p:pic>
      <p:sp>
        <p:nvSpPr>
          <p:cNvPr id="18437" name="Rectangle 2"/>
          <p:cNvSpPr>
            <a:spLocks noGrp="1" noChangeArrowheads="1"/>
          </p:cNvSpPr>
          <p:nvPr>
            <p:ph type="title"/>
          </p:nvPr>
        </p:nvSpPr>
        <p:spPr>
          <a:xfrm>
            <a:off x="694854" y="211247"/>
            <a:ext cx="7772400" cy="1143000"/>
          </a:xfrm>
        </p:spPr>
        <p:txBody>
          <a:bodyPr/>
          <a:lstStyle/>
          <a:p>
            <a:r>
              <a:rPr lang="zh-CN" altLang="en-US" dirty="0">
                <a:ea typeface="宋体" charset="-122"/>
              </a:rPr>
              <a:t>地图填色问题</a:t>
            </a:r>
            <a:endParaRPr lang="en-US" altLang="zh-CN" dirty="0">
              <a:ea typeface="宋体" charset="-122"/>
            </a:endParaRPr>
          </a:p>
        </p:txBody>
      </p:sp>
      <p:sp>
        <p:nvSpPr>
          <p:cNvPr id="18438" name="Rectangle 3"/>
          <p:cNvSpPr>
            <a:spLocks noGrp="1" noChangeArrowheads="1"/>
          </p:cNvSpPr>
          <p:nvPr>
            <p:ph type="body" idx="1"/>
          </p:nvPr>
        </p:nvSpPr>
        <p:spPr>
          <a:xfrm>
            <a:off x="609600" y="4495800"/>
            <a:ext cx="8077200" cy="1570038"/>
          </a:xfrm>
        </p:spPr>
        <p:txBody>
          <a:bodyPr/>
          <a:lstStyle/>
          <a:p>
            <a:pPr>
              <a:buFont typeface="Symbol" pitchFamily="18" charset="2"/>
              <a:buNone/>
            </a:pPr>
            <a:r>
              <a:rPr lang="zh-CN" altLang="en-US" dirty="0">
                <a:ea typeface="宋体" charset="-122"/>
              </a:rPr>
              <a:t>可行解：</a:t>
            </a:r>
            <a:r>
              <a:rPr lang="en-US" altLang="zh-CN" dirty="0">
                <a:ea typeface="宋体" charset="-122"/>
              </a:rPr>
              <a:t> </a:t>
            </a:r>
          </a:p>
          <a:p>
            <a:pPr lvl="1"/>
            <a:r>
              <a:rPr lang="en-US" altLang="zh-CN" dirty="0">
                <a:ea typeface="宋体" charset="-122"/>
              </a:rPr>
              <a:t>WA = red, NT = </a:t>
            </a:r>
            <a:r>
              <a:rPr lang="en-US" altLang="zh-CN" dirty="0" err="1">
                <a:ea typeface="宋体" charset="-122"/>
              </a:rPr>
              <a:t>green,Q</a:t>
            </a:r>
            <a:r>
              <a:rPr lang="en-US" altLang="zh-CN" dirty="0">
                <a:ea typeface="宋体" charset="-122"/>
              </a:rPr>
              <a:t> = red,  NSW = green,</a:t>
            </a:r>
            <a:br>
              <a:rPr lang="en-US" altLang="zh-CN" dirty="0">
                <a:ea typeface="宋体" charset="-122"/>
              </a:rPr>
            </a:br>
            <a:r>
              <a:rPr lang="en-US" altLang="zh-CN" dirty="0">
                <a:ea typeface="宋体" charset="-122"/>
              </a:rPr>
              <a:t>         V = red,  SA = </a:t>
            </a:r>
            <a:r>
              <a:rPr lang="en-US" altLang="zh-CN" dirty="0" err="1">
                <a:ea typeface="宋体" charset="-122"/>
              </a:rPr>
              <a:t>blue,T</a:t>
            </a:r>
            <a:r>
              <a:rPr lang="en-US" altLang="zh-CN" dirty="0">
                <a:ea typeface="宋体" charset="-122"/>
              </a:rPr>
              <a:t> = green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umsplatzhalter 4"/>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9459" name="Foliennummernplatzhalter 5"/>
          <p:cNvSpPr>
            <a:spLocks noGrp="1"/>
          </p:cNvSpPr>
          <p:nvPr>
            <p:ph type="sldNum" sz="quarter" idx="4294967295"/>
          </p:nvPr>
        </p:nvSpPr>
        <p:spPr>
          <a:xfrm>
            <a:off x="3657600" y="6248400"/>
            <a:ext cx="1905000" cy="457200"/>
          </a:xfrm>
          <a:prstGeom prst="rect">
            <a:avLst/>
          </a:prstGeom>
          <a:noFill/>
          <a:ln>
            <a:miter lim="800000"/>
            <a:headEnd/>
            <a:tailEnd/>
          </a:ln>
        </p:spPr>
        <p:txBody>
          <a:bodyPr/>
          <a:lstStyle/>
          <a:p>
            <a:fld id="{D6CFD7E9-485E-4253-8A5A-3E760EC297C4}" type="slidenum">
              <a:rPr lang="en-US" altLang="en-US"/>
              <a:pPr/>
              <a:t>36</a:t>
            </a:fld>
            <a:endParaRPr lang="en-US" altLang="en-US"/>
          </a:p>
        </p:txBody>
      </p:sp>
      <p:pic>
        <p:nvPicPr>
          <p:cNvPr id="19460" name="Picture 5"/>
          <p:cNvPicPr>
            <a:picLocks noGrp="1" noChangeAspect="1" noChangeArrowheads="1"/>
          </p:cNvPicPr>
          <p:nvPr>
            <p:ph sz="half" idx="2"/>
          </p:nvPr>
        </p:nvPicPr>
        <p:blipFill>
          <a:blip r:embed="rId2" cstate="print"/>
          <a:srcRect l="10001" t="13994" r="3999"/>
          <a:stretch>
            <a:fillRect/>
          </a:stretch>
        </p:blipFill>
        <p:spPr>
          <a:xfrm>
            <a:off x="1723176" y="2520636"/>
            <a:ext cx="3276600" cy="2809875"/>
          </a:xfrm>
          <a:noFill/>
        </p:spPr>
      </p:pic>
      <p:sp>
        <p:nvSpPr>
          <p:cNvPr id="19461" name="Rectangle 2"/>
          <p:cNvSpPr>
            <a:spLocks noGrp="1" noChangeArrowheads="1"/>
          </p:cNvSpPr>
          <p:nvPr>
            <p:ph type="title"/>
          </p:nvPr>
        </p:nvSpPr>
        <p:spPr>
          <a:xfrm>
            <a:off x="497626" y="313885"/>
            <a:ext cx="7081838" cy="749300"/>
          </a:xfrm>
        </p:spPr>
        <p:txBody>
          <a:bodyPr/>
          <a:lstStyle/>
          <a:p>
            <a:r>
              <a:rPr lang="zh-CN" altLang="en-US" dirty="0">
                <a:ea typeface="宋体" charset="-122"/>
              </a:rPr>
              <a:t>地图的抽象表示</a:t>
            </a:r>
            <a:r>
              <a:rPr lang="en-US" altLang="zh-CN" dirty="0">
                <a:ea typeface="宋体" charset="-122"/>
              </a:rPr>
              <a:t>——</a:t>
            </a:r>
            <a:r>
              <a:rPr lang="zh-CN" altLang="en-US" dirty="0">
                <a:ea typeface="宋体" charset="-122"/>
              </a:rPr>
              <a:t>图</a:t>
            </a:r>
            <a:endParaRPr lang="en-US" altLang="zh-CN" dirty="0">
              <a:ea typeface="宋体" charset="-122"/>
            </a:endParaRPr>
          </a:p>
        </p:txBody>
      </p:sp>
      <p:sp>
        <p:nvSpPr>
          <p:cNvPr id="19462" name="Rectangle 3"/>
          <p:cNvSpPr>
            <a:spLocks noGrp="1" noChangeArrowheads="1"/>
          </p:cNvSpPr>
          <p:nvPr>
            <p:ph type="body" sz="half" idx="1"/>
          </p:nvPr>
        </p:nvSpPr>
        <p:spPr>
          <a:xfrm>
            <a:off x="685800" y="1447800"/>
            <a:ext cx="6248400" cy="507749"/>
          </a:xfrm>
        </p:spPr>
        <p:txBody>
          <a:bodyPr/>
          <a:lstStyle/>
          <a:p>
            <a:pPr>
              <a:lnSpc>
                <a:spcPct val="90000"/>
              </a:lnSpc>
            </a:pPr>
            <a:r>
              <a:rPr lang="zh-CN" altLang="en-US" sz="2000" dirty="0">
                <a:ea typeface="宋体" charset="-122"/>
              </a:rPr>
              <a:t>一个节点是一个州，边表示邻接关系</a:t>
            </a:r>
            <a:endParaRPr lang="en-US" altLang="zh-CN" sz="2000" dirty="0">
              <a:ea typeface="宋体" charset="-122"/>
            </a:endParaRPr>
          </a:p>
          <a:p>
            <a:pPr>
              <a:lnSpc>
                <a:spcPct val="90000"/>
              </a:lnSpc>
              <a:buNone/>
            </a:pPr>
            <a:endParaRPr lang="en-US" altLang="zh-CN" sz="2000" dirty="0">
              <a:ea typeface="宋体" charset="-122"/>
            </a:endParaRPr>
          </a:p>
          <a:p>
            <a:pPr lvl="1">
              <a:lnSpc>
                <a:spcPct val="90000"/>
              </a:lnSpc>
              <a:buNone/>
            </a:pPr>
            <a:endParaRPr lang="en-US" altLang="zh-CN" sz="1900" dirty="0">
              <a:ea typeface="宋体"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0483" name="Foliennummernplatzhalter 4"/>
          <p:cNvSpPr>
            <a:spLocks noGrp="1"/>
          </p:cNvSpPr>
          <p:nvPr>
            <p:ph type="sldNum" sz="quarter" idx="11"/>
          </p:nvPr>
        </p:nvSpPr>
        <p:spPr>
          <a:noFill/>
          <a:ln>
            <a:miter lim="800000"/>
            <a:headEnd/>
            <a:tailEnd/>
          </a:ln>
        </p:spPr>
        <p:txBody>
          <a:bodyPr/>
          <a:lstStyle/>
          <a:p>
            <a:fld id="{22C7B289-92FC-43B7-8806-DF59265F5FDB}" type="slidenum">
              <a:rPr lang="en-US" altLang="en-US"/>
              <a:pPr/>
              <a:t>37</a:t>
            </a:fld>
            <a:endParaRPr lang="en-US" altLang="en-US"/>
          </a:p>
        </p:txBody>
      </p:sp>
      <p:sp>
        <p:nvSpPr>
          <p:cNvPr id="20484" name="Rectangle 2"/>
          <p:cNvSpPr>
            <a:spLocks noGrp="1" noChangeArrowheads="1"/>
          </p:cNvSpPr>
          <p:nvPr>
            <p:ph type="title"/>
          </p:nvPr>
        </p:nvSpPr>
        <p:spPr>
          <a:xfrm>
            <a:off x="703907" y="0"/>
            <a:ext cx="7772400" cy="1143000"/>
          </a:xfrm>
        </p:spPr>
        <p:txBody>
          <a:bodyPr/>
          <a:lstStyle/>
          <a:p>
            <a:r>
              <a:rPr lang="zh-CN" altLang="en-US" dirty="0">
                <a:ea typeface="宋体" charset="-122"/>
              </a:rPr>
              <a:t>问题描述与分析</a:t>
            </a:r>
            <a:endParaRPr lang="en-US" altLang="zh-CN" dirty="0">
              <a:ea typeface="宋体" charset="-122"/>
            </a:endParaRPr>
          </a:p>
        </p:txBody>
      </p:sp>
      <p:sp>
        <p:nvSpPr>
          <p:cNvPr id="20485" name="Rectangle 3"/>
          <p:cNvSpPr>
            <a:spLocks noGrp="1" noChangeArrowheads="1"/>
          </p:cNvSpPr>
          <p:nvPr>
            <p:ph type="body" idx="1"/>
          </p:nvPr>
        </p:nvSpPr>
        <p:spPr>
          <a:xfrm>
            <a:off x="685800" y="1394988"/>
            <a:ext cx="8077200" cy="4572000"/>
          </a:xfrm>
        </p:spPr>
        <p:txBody>
          <a:bodyPr/>
          <a:lstStyle/>
          <a:p>
            <a:pPr lvl="1">
              <a:lnSpc>
                <a:spcPct val="90000"/>
              </a:lnSpc>
            </a:pPr>
            <a:r>
              <a:rPr lang="zh-CN" altLang="en-US" dirty="0">
                <a:ea typeface="宋体" charset="-122"/>
              </a:rPr>
              <a:t>解空间：</a:t>
            </a:r>
            <a:endParaRPr lang="en-US" altLang="zh-CN" dirty="0">
              <a:ea typeface="宋体" charset="-122"/>
            </a:endParaRPr>
          </a:p>
          <a:p>
            <a:pPr lvl="2">
              <a:lnSpc>
                <a:spcPct val="90000"/>
              </a:lnSpc>
            </a:pPr>
            <a:r>
              <a:rPr lang="en-US" altLang="zh-CN" i="1" dirty="0">
                <a:ea typeface="宋体" charset="-122"/>
              </a:rPr>
              <a:t>7</a:t>
            </a:r>
            <a:r>
              <a:rPr lang="en-US" altLang="zh-CN" dirty="0">
                <a:ea typeface="宋体" charset="-122"/>
              </a:rPr>
              <a:t> </a:t>
            </a:r>
            <a:r>
              <a:rPr lang="zh-CN" altLang="en-US" dirty="0">
                <a:ea typeface="宋体" charset="-122"/>
              </a:rPr>
              <a:t>个变量，每个变量有三种取值</a:t>
            </a:r>
            <a:r>
              <a:rPr lang="en-US" altLang="zh-CN" i="1" dirty="0">
                <a:ea typeface="宋体" charset="-122"/>
              </a:rPr>
              <a:t> </a:t>
            </a:r>
            <a:r>
              <a:rPr lang="en-US" altLang="zh-CN" i="1" dirty="0">
                <a:ea typeface="宋体" charset="-122"/>
                <a:sym typeface="Wingdings" pitchFamily="2" charset="2"/>
              </a:rPr>
              <a:t> </a:t>
            </a:r>
            <a:r>
              <a:rPr lang="en-US" altLang="zh-CN" i="1" dirty="0">
                <a:ea typeface="宋体" charset="-122"/>
              </a:rPr>
              <a:t>O(3</a:t>
            </a:r>
            <a:r>
              <a:rPr lang="en-US" altLang="zh-CN" i="1" baseline="30000" dirty="0">
                <a:ea typeface="宋体" charset="-122"/>
              </a:rPr>
              <a:t>7</a:t>
            </a:r>
            <a:r>
              <a:rPr lang="en-US" altLang="zh-CN" i="1" dirty="0">
                <a:ea typeface="宋体" charset="-122"/>
              </a:rPr>
              <a:t>) </a:t>
            </a:r>
            <a:r>
              <a:rPr lang="zh-CN" altLang="en-US" dirty="0">
                <a:ea typeface="宋体" charset="-122"/>
              </a:rPr>
              <a:t>种解</a:t>
            </a:r>
            <a:endParaRPr lang="en-US" altLang="zh-CN" dirty="0">
              <a:ea typeface="宋体" charset="-122"/>
            </a:endParaRPr>
          </a:p>
          <a:p>
            <a:pPr lvl="1">
              <a:lnSpc>
                <a:spcPct val="90000"/>
              </a:lnSpc>
            </a:pPr>
            <a:r>
              <a:rPr lang="zh-CN" altLang="en-US" dirty="0">
                <a:ea typeface="宋体" charset="-122"/>
              </a:rPr>
              <a:t>节点定义：</a:t>
            </a:r>
            <a:r>
              <a:rPr lang="en-US" altLang="zh-CN" dirty="0">
                <a:ea typeface="宋体" charset="-122"/>
              </a:rPr>
              <a:t>(</a:t>
            </a:r>
            <a:r>
              <a:rPr lang="en-US" altLang="zh-CN" i="1" dirty="0">
                <a:ea typeface="宋体" charset="-122"/>
              </a:rPr>
              <a:t>x</a:t>
            </a:r>
            <a:r>
              <a:rPr lang="en-US" altLang="zh-CN" sz="1200" i="1" dirty="0">
                <a:ea typeface="宋体" charset="-122"/>
              </a:rPr>
              <a:t>1</a:t>
            </a:r>
            <a:r>
              <a:rPr lang="en-US" altLang="zh-CN" i="1" dirty="0">
                <a:ea typeface="宋体" charset="-122"/>
              </a:rPr>
              <a:t>,x</a:t>
            </a:r>
            <a:r>
              <a:rPr lang="en-US" altLang="zh-CN" sz="1200" i="1" dirty="0">
                <a:ea typeface="宋体" charset="-122"/>
              </a:rPr>
              <a:t>2</a:t>
            </a:r>
            <a:r>
              <a:rPr lang="en-US" altLang="zh-CN" i="1" dirty="0">
                <a:ea typeface="宋体" charset="-122"/>
              </a:rPr>
              <a:t>,…,x</a:t>
            </a:r>
            <a:r>
              <a:rPr lang="en-US" altLang="zh-CN" sz="1200" i="1" dirty="0">
                <a:ea typeface="宋体" charset="-122"/>
              </a:rPr>
              <a:t>7</a:t>
            </a:r>
            <a:r>
              <a:rPr lang="en-US" altLang="zh-CN" dirty="0">
                <a:ea typeface="宋体" charset="-122"/>
              </a:rPr>
              <a:t>)</a:t>
            </a:r>
            <a:r>
              <a:rPr lang="zh-CN" altLang="en-US" dirty="0">
                <a:ea typeface="宋体" charset="-122"/>
              </a:rPr>
              <a:t>，</a:t>
            </a:r>
            <a:r>
              <a:rPr lang="en-US" altLang="zh-CN" i="1" dirty="0">
                <a:ea typeface="宋体" charset="-122"/>
              </a:rPr>
              <a:t>x</a:t>
            </a:r>
            <a:r>
              <a:rPr lang="en-US" altLang="zh-CN" sz="1100" i="1" dirty="0">
                <a:ea typeface="宋体" charset="-122"/>
              </a:rPr>
              <a:t>i</a:t>
            </a:r>
            <a:r>
              <a:rPr lang="zh-CN" altLang="en-US" dirty="0">
                <a:ea typeface="宋体" charset="-122"/>
              </a:rPr>
              <a:t>取值范围</a:t>
            </a:r>
            <a:r>
              <a:rPr lang="en-US" altLang="zh-CN" dirty="0">
                <a:ea typeface="宋体" charset="-122"/>
              </a:rPr>
              <a:t>{</a:t>
            </a:r>
            <a:r>
              <a:rPr lang="en-US" altLang="zh-CN" dirty="0" err="1">
                <a:ea typeface="宋体" charset="-122"/>
              </a:rPr>
              <a:t>red,green,blue</a:t>
            </a:r>
            <a:r>
              <a:rPr lang="en-US" altLang="zh-CN" dirty="0">
                <a:ea typeface="宋体" charset="-122"/>
              </a:rPr>
              <a:t>}</a:t>
            </a:r>
          </a:p>
          <a:p>
            <a:pPr lvl="1">
              <a:lnSpc>
                <a:spcPct val="90000"/>
              </a:lnSpc>
            </a:pPr>
            <a:r>
              <a:rPr lang="zh-CN" altLang="en-US" dirty="0">
                <a:ea typeface="宋体" charset="-122"/>
              </a:rPr>
              <a:t>状态树的构造：每一层是一个变量的涂色情况</a:t>
            </a:r>
            <a:endParaRPr lang="en-US" altLang="zh-CN" dirty="0">
              <a:ea typeface="宋体" charset="-122"/>
            </a:endParaRPr>
          </a:p>
          <a:p>
            <a:pPr lvl="1">
              <a:lnSpc>
                <a:spcPct val="90000"/>
              </a:lnSpc>
            </a:pPr>
            <a:r>
              <a:rPr lang="zh-CN" altLang="en-US" dirty="0">
                <a:ea typeface="宋体" charset="-122"/>
              </a:rPr>
              <a:t>树最多有</a:t>
            </a:r>
            <a:r>
              <a:rPr lang="en-US" altLang="zh-CN" dirty="0">
                <a:ea typeface="宋体" charset="-122"/>
              </a:rPr>
              <a:t>8</a:t>
            </a:r>
            <a:r>
              <a:rPr lang="zh-CN" altLang="en-US" dirty="0">
                <a:ea typeface="宋体" charset="-122"/>
              </a:rPr>
              <a:t>层（根是第</a:t>
            </a:r>
            <a:r>
              <a:rPr lang="en-US" altLang="zh-CN" dirty="0">
                <a:ea typeface="宋体" charset="-122"/>
              </a:rPr>
              <a:t>0</a:t>
            </a:r>
            <a:r>
              <a:rPr lang="zh-CN" altLang="en-US" dirty="0">
                <a:ea typeface="宋体" charset="-122"/>
              </a:rPr>
              <a:t>层）</a:t>
            </a:r>
            <a:endParaRPr lang="en-US" altLang="zh-CN" dirty="0">
              <a:ea typeface="宋体" charset="-122"/>
            </a:endParaRPr>
          </a:p>
          <a:p>
            <a:pPr lvl="1">
              <a:lnSpc>
                <a:spcPct val="90000"/>
              </a:lnSpc>
            </a:pPr>
            <a:r>
              <a:rPr lang="zh-CN" altLang="en-US" dirty="0">
                <a:ea typeface="宋体" charset="-122"/>
              </a:rPr>
              <a:t>每个叶子节点就是一种解，可能是无效解，也可能是有效解</a:t>
            </a:r>
            <a:endParaRPr lang="en-US" altLang="zh-CN" dirty="0">
              <a:ea typeface="宋体"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6627" name="Foliennummernplatzhalter 4"/>
          <p:cNvSpPr>
            <a:spLocks noGrp="1"/>
          </p:cNvSpPr>
          <p:nvPr>
            <p:ph type="sldNum" sz="quarter" idx="11"/>
          </p:nvPr>
        </p:nvSpPr>
        <p:spPr>
          <a:noFill/>
          <a:ln>
            <a:miter lim="800000"/>
            <a:headEnd/>
            <a:tailEnd/>
          </a:ln>
        </p:spPr>
        <p:txBody>
          <a:bodyPr/>
          <a:lstStyle/>
          <a:p>
            <a:fld id="{BD8C55FF-7D73-4D3B-94E1-8AAF35ADDDF7}" type="slidenum">
              <a:rPr lang="en-US" altLang="en-US"/>
              <a:pPr/>
              <a:t>38</a:t>
            </a:fld>
            <a:endParaRPr lang="en-US" altLang="en-US"/>
          </a:p>
        </p:txBody>
      </p:sp>
      <p:sp>
        <p:nvSpPr>
          <p:cNvPr id="26628" name="Rectangle 2"/>
          <p:cNvSpPr>
            <a:spLocks noGrp="1" noChangeArrowheads="1"/>
          </p:cNvSpPr>
          <p:nvPr>
            <p:ph type="title"/>
          </p:nvPr>
        </p:nvSpPr>
        <p:spPr>
          <a:xfrm>
            <a:off x="758227" y="120713"/>
            <a:ext cx="7772400" cy="1143000"/>
          </a:xfrm>
        </p:spPr>
        <p:txBody>
          <a:bodyPr/>
          <a:lstStyle/>
          <a:p>
            <a:r>
              <a:rPr lang="zh-CN" altLang="en-US" dirty="0">
                <a:ea typeface="宋体" charset="-122"/>
              </a:rPr>
              <a:t>回溯法</a:t>
            </a:r>
            <a:endParaRPr lang="en-US" altLang="zh-CN" dirty="0">
              <a:ea typeface="宋体" charset="-122"/>
            </a:endParaRPr>
          </a:p>
        </p:txBody>
      </p:sp>
      <p:pic>
        <p:nvPicPr>
          <p:cNvPr id="26629" name="Picture 3" descr="backtrack-progress1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7651" name="Foliennummernplatzhalter 4"/>
          <p:cNvSpPr>
            <a:spLocks noGrp="1"/>
          </p:cNvSpPr>
          <p:nvPr>
            <p:ph type="sldNum" sz="quarter" idx="11"/>
          </p:nvPr>
        </p:nvSpPr>
        <p:spPr>
          <a:noFill/>
          <a:ln>
            <a:miter lim="800000"/>
            <a:headEnd/>
            <a:tailEnd/>
          </a:ln>
        </p:spPr>
        <p:txBody>
          <a:bodyPr/>
          <a:lstStyle/>
          <a:p>
            <a:fld id="{878BE046-C936-44A8-AABC-A9E4B2AD28DE}" type="slidenum">
              <a:rPr lang="en-US" altLang="en-US"/>
              <a:pPr/>
              <a:t>39</a:t>
            </a:fld>
            <a:endParaRPr lang="en-US" altLang="en-US"/>
          </a:p>
        </p:txBody>
      </p:sp>
      <p:pic>
        <p:nvPicPr>
          <p:cNvPr id="27652" name="Picture 2" descr="backtrack-progress2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
        <p:nvSpPr>
          <p:cNvPr id="27653" name="Rectangle 3"/>
          <p:cNvSpPr>
            <a:spLocks noGrp="1" noChangeArrowheads="1"/>
          </p:cNvSpPr>
          <p:nvPr>
            <p:ph type="title"/>
          </p:nvPr>
        </p:nvSpPr>
        <p:spPr>
          <a:xfrm>
            <a:off x="758227" y="0"/>
            <a:ext cx="7772400" cy="1143000"/>
          </a:xfrm>
        </p:spPr>
        <p:txBody>
          <a:bodyPr/>
          <a:lstStyle/>
          <a:p>
            <a:r>
              <a:rPr lang="zh-CN" altLang="en-US" dirty="0">
                <a:ea typeface="宋体" charset="-122"/>
              </a:rPr>
              <a:t>回溯法</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stretch>
            <a:fillRect/>
          </a:stretch>
        </p:blipFill>
        <p:spPr>
          <a:xfrm>
            <a:off x="1892300" y="1471612"/>
            <a:ext cx="5888038" cy="5386388"/>
          </a:xfrm>
          <a:prstGeom prst="rect">
            <a:avLst/>
          </a:prstGeom>
          <a:ln w="12700">
            <a:miter lim="400000"/>
          </a:ln>
        </p:spPr>
      </p:pic>
      <p:sp>
        <p:nvSpPr>
          <p:cNvPr id="2" name="TextBox 1"/>
          <p:cNvSpPr txBox="1"/>
          <p:nvPr/>
        </p:nvSpPr>
        <p:spPr>
          <a:xfrm>
            <a:off x="372140" y="4646428"/>
            <a:ext cx="2264734" cy="1200329"/>
          </a:xfrm>
          <a:prstGeom prst="rect">
            <a:avLst/>
          </a:prstGeom>
          <a:noFill/>
        </p:spPr>
        <p:txBody>
          <a:bodyPr wrap="square" rtlCol="0">
            <a:spAutoFit/>
          </a:bodyPr>
          <a:lstStyle/>
          <a:p>
            <a:r>
              <a:rPr lang="zh-CN" altLang="en-US" dirty="0"/>
              <a:t>问题：</a:t>
            </a:r>
            <a:endParaRPr lang="en-US" altLang="zh-CN" dirty="0"/>
          </a:p>
          <a:p>
            <a:r>
              <a:rPr lang="en-US" altLang="zh-CN" dirty="0"/>
              <a:t>1</a:t>
            </a:r>
            <a:r>
              <a:rPr lang="zh-CN" altLang="en-US" dirty="0"/>
              <a:t>、解怎么表示？</a:t>
            </a:r>
            <a:endParaRPr lang="en-US" altLang="zh-CN" dirty="0"/>
          </a:p>
          <a:p>
            <a:r>
              <a:rPr lang="en-US" altLang="zh-CN" dirty="0"/>
              <a:t>2</a:t>
            </a:r>
            <a:r>
              <a:rPr lang="zh-CN" altLang="en-US" dirty="0"/>
              <a:t>、解如何组织？</a:t>
            </a:r>
            <a:endParaRPr lang="en-US" altLang="zh-CN" dirty="0"/>
          </a:p>
          <a:p>
            <a:r>
              <a:rPr lang="en-US" altLang="zh-CN" dirty="0"/>
              <a:t>3</a:t>
            </a:r>
            <a:r>
              <a:rPr lang="zh-CN" altLang="en-US" dirty="0"/>
              <a:t>、怎么找到最优解？</a:t>
            </a:r>
          </a:p>
        </p:txBody>
      </p:sp>
      <p:sp>
        <p:nvSpPr>
          <p:cNvPr id="3" name="矩形 2">
            <a:extLst>
              <a:ext uri="{FF2B5EF4-FFF2-40B4-BE49-F238E27FC236}">
                <a16:creationId xmlns:a16="http://schemas.microsoft.com/office/drawing/2014/main" id="{1404D8B9-9BA1-487E-BDF5-D58C63126E09}"/>
              </a:ext>
            </a:extLst>
          </p:cNvPr>
          <p:cNvSpPr/>
          <p:nvPr/>
        </p:nvSpPr>
        <p:spPr bwMode="auto">
          <a:xfrm>
            <a:off x="4572000" y="163879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6" name="矩形 5">
            <a:extLst>
              <a:ext uri="{FF2B5EF4-FFF2-40B4-BE49-F238E27FC236}">
                <a16:creationId xmlns:a16="http://schemas.microsoft.com/office/drawing/2014/main" id="{FC6C6A03-8693-4777-B999-250D34579BE0}"/>
              </a:ext>
            </a:extLst>
          </p:cNvPr>
          <p:cNvSpPr/>
          <p:nvPr/>
        </p:nvSpPr>
        <p:spPr bwMode="auto">
          <a:xfrm>
            <a:off x="3520831" y="2525841"/>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矩形 6">
            <a:extLst>
              <a:ext uri="{FF2B5EF4-FFF2-40B4-BE49-F238E27FC236}">
                <a16:creationId xmlns:a16="http://schemas.microsoft.com/office/drawing/2014/main" id="{F1737475-873B-4FDB-9AB2-9F6C8C79267B}"/>
              </a:ext>
            </a:extLst>
          </p:cNvPr>
          <p:cNvSpPr/>
          <p:nvPr/>
        </p:nvSpPr>
        <p:spPr bwMode="auto">
          <a:xfrm>
            <a:off x="5716954" y="2558437"/>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7">
            <a:extLst>
              <a:ext uri="{FF2B5EF4-FFF2-40B4-BE49-F238E27FC236}">
                <a16:creationId xmlns:a16="http://schemas.microsoft.com/office/drawing/2014/main" id="{A37AF9DB-4BBD-43A0-B86A-7DEC5A66D6E9}"/>
              </a:ext>
            </a:extLst>
          </p:cNvPr>
          <p:cNvSpPr/>
          <p:nvPr/>
        </p:nvSpPr>
        <p:spPr bwMode="auto">
          <a:xfrm>
            <a:off x="3051908"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矩形 9">
            <a:extLst>
              <a:ext uri="{FF2B5EF4-FFF2-40B4-BE49-F238E27FC236}">
                <a16:creationId xmlns:a16="http://schemas.microsoft.com/office/drawing/2014/main" id="{F2B90543-DF88-4E7D-B993-6B6F4EB83942}"/>
              </a:ext>
            </a:extLst>
          </p:cNvPr>
          <p:cNvSpPr/>
          <p:nvPr/>
        </p:nvSpPr>
        <p:spPr bwMode="auto">
          <a:xfrm>
            <a:off x="3988130"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矩形 10">
            <a:extLst>
              <a:ext uri="{FF2B5EF4-FFF2-40B4-BE49-F238E27FC236}">
                <a16:creationId xmlns:a16="http://schemas.microsoft.com/office/drawing/2014/main" id="{BFF06BA1-6E01-4CD0-8670-1735C4B53671}"/>
              </a:ext>
            </a:extLst>
          </p:cNvPr>
          <p:cNvSpPr/>
          <p:nvPr/>
        </p:nvSpPr>
        <p:spPr bwMode="auto">
          <a:xfrm>
            <a:off x="6806029" y="3467686"/>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矩形 11">
            <a:extLst>
              <a:ext uri="{FF2B5EF4-FFF2-40B4-BE49-F238E27FC236}">
                <a16:creationId xmlns:a16="http://schemas.microsoft.com/office/drawing/2014/main" id="{7A788F7A-8EC8-4370-BDC4-FBBE55BEB9F7}"/>
              </a:ext>
            </a:extLst>
          </p:cNvPr>
          <p:cNvSpPr/>
          <p:nvPr/>
        </p:nvSpPr>
        <p:spPr bwMode="auto">
          <a:xfrm>
            <a:off x="3994803" y="4485239"/>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矩形 12">
            <a:extLst>
              <a:ext uri="{FF2B5EF4-FFF2-40B4-BE49-F238E27FC236}">
                <a16:creationId xmlns:a16="http://schemas.microsoft.com/office/drawing/2014/main" id="{13E337E8-7F6B-4F72-99DA-326B9477F06F}"/>
              </a:ext>
            </a:extLst>
          </p:cNvPr>
          <p:cNvSpPr/>
          <p:nvPr/>
        </p:nvSpPr>
        <p:spPr bwMode="auto">
          <a:xfrm>
            <a:off x="5970953" y="4461794"/>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4" name="矩形 13">
            <a:extLst>
              <a:ext uri="{FF2B5EF4-FFF2-40B4-BE49-F238E27FC236}">
                <a16:creationId xmlns:a16="http://schemas.microsoft.com/office/drawing/2014/main" id="{B80C1FF6-5BE5-42DE-AE11-F515AF14E836}"/>
              </a:ext>
            </a:extLst>
          </p:cNvPr>
          <p:cNvSpPr/>
          <p:nvPr/>
        </p:nvSpPr>
        <p:spPr bwMode="auto">
          <a:xfrm>
            <a:off x="6515430" y="544031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4" name="乘号 3">
            <a:extLst>
              <a:ext uri="{FF2B5EF4-FFF2-40B4-BE49-F238E27FC236}">
                <a16:creationId xmlns:a16="http://schemas.microsoft.com/office/drawing/2014/main" id="{AB1461E8-B827-48B3-9387-05DE9A06A219}"/>
              </a:ext>
            </a:extLst>
          </p:cNvPr>
          <p:cNvSpPr/>
          <p:nvPr/>
        </p:nvSpPr>
        <p:spPr bwMode="auto">
          <a:xfrm>
            <a:off x="3028426" y="3741490"/>
            <a:ext cx="254401" cy="251669"/>
          </a:xfrm>
          <a:prstGeom prst="mathMultiply">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5" name="乘号 14">
            <a:extLst>
              <a:ext uri="{FF2B5EF4-FFF2-40B4-BE49-F238E27FC236}">
                <a16:creationId xmlns:a16="http://schemas.microsoft.com/office/drawing/2014/main" id="{92D1DCD4-B3BC-40A4-BC4C-E17E68B76060}"/>
              </a:ext>
            </a:extLst>
          </p:cNvPr>
          <p:cNvSpPr/>
          <p:nvPr/>
        </p:nvSpPr>
        <p:spPr bwMode="auto">
          <a:xfrm>
            <a:off x="3197604" y="3742888"/>
            <a:ext cx="254401" cy="251669"/>
          </a:xfrm>
          <a:prstGeom prst="mathMultiply">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6" name="乘号 15">
            <a:extLst>
              <a:ext uri="{FF2B5EF4-FFF2-40B4-BE49-F238E27FC236}">
                <a16:creationId xmlns:a16="http://schemas.microsoft.com/office/drawing/2014/main" id="{2FD827B3-32B9-43C7-8886-0AD399ECC7C0}"/>
              </a:ext>
            </a:extLst>
          </p:cNvPr>
          <p:cNvSpPr/>
          <p:nvPr/>
        </p:nvSpPr>
        <p:spPr bwMode="auto">
          <a:xfrm>
            <a:off x="3373773" y="3742888"/>
            <a:ext cx="254401" cy="251669"/>
          </a:xfrm>
          <a:prstGeom prst="mathMultiply">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7" name="乘号 16">
            <a:extLst>
              <a:ext uri="{FF2B5EF4-FFF2-40B4-BE49-F238E27FC236}">
                <a16:creationId xmlns:a16="http://schemas.microsoft.com/office/drawing/2014/main" id="{2C37E3E0-5F4A-4A25-8D65-14D74104F6AB}"/>
              </a:ext>
            </a:extLst>
          </p:cNvPr>
          <p:cNvSpPr/>
          <p:nvPr/>
        </p:nvSpPr>
        <p:spPr bwMode="auto">
          <a:xfrm>
            <a:off x="3549942" y="3734499"/>
            <a:ext cx="254401" cy="251669"/>
          </a:xfrm>
          <a:prstGeom prst="mathMultiply">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8" name="乘号 17">
            <a:extLst>
              <a:ext uri="{FF2B5EF4-FFF2-40B4-BE49-F238E27FC236}">
                <a16:creationId xmlns:a16="http://schemas.microsoft.com/office/drawing/2014/main" id="{72FB5F32-54B7-4163-AD86-5AB88C87CF4D}"/>
              </a:ext>
            </a:extLst>
          </p:cNvPr>
          <p:cNvSpPr/>
          <p:nvPr/>
        </p:nvSpPr>
        <p:spPr bwMode="auto">
          <a:xfrm>
            <a:off x="4004346" y="3752675"/>
            <a:ext cx="254401" cy="251669"/>
          </a:xfrm>
          <a:prstGeom prst="mathMultiply">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9" name="乘号 18">
            <a:extLst>
              <a:ext uri="{FF2B5EF4-FFF2-40B4-BE49-F238E27FC236}">
                <a16:creationId xmlns:a16="http://schemas.microsoft.com/office/drawing/2014/main" id="{D058C0E6-8473-4433-9D2A-56B3C52BE6B1}"/>
              </a:ext>
            </a:extLst>
          </p:cNvPr>
          <p:cNvSpPr/>
          <p:nvPr/>
        </p:nvSpPr>
        <p:spPr bwMode="auto">
          <a:xfrm>
            <a:off x="4014133" y="4936922"/>
            <a:ext cx="254401" cy="251669"/>
          </a:xfrm>
          <a:prstGeom prst="mathMultiply">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20" name="乘号 19">
            <a:extLst>
              <a:ext uri="{FF2B5EF4-FFF2-40B4-BE49-F238E27FC236}">
                <a16:creationId xmlns:a16="http://schemas.microsoft.com/office/drawing/2014/main" id="{7270C81F-5766-4E2F-82DA-121E1D4D105D}"/>
              </a:ext>
            </a:extLst>
          </p:cNvPr>
          <p:cNvSpPr/>
          <p:nvPr/>
        </p:nvSpPr>
        <p:spPr bwMode="auto">
          <a:xfrm>
            <a:off x="4181913" y="4945311"/>
            <a:ext cx="254401" cy="251669"/>
          </a:xfrm>
          <a:prstGeom prst="mathMultiply">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21" name="乘号 20">
            <a:extLst>
              <a:ext uri="{FF2B5EF4-FFF2-40B4-BE49-F238E27FC236}">
                <a16:creationId xmlns:a16="http://schemas.microsoft.com/office/drawing/2014/main" id="{7CF1FD2D-6374-4200-84E6-75E711B919BF}"/>
              </a:ext>
            </a:extLst>
          </p:cNvPr>
          <p:cNvSpPr/>
          <p:nvPr/>
        </p:nvSpPr>
        <p:spPr bwMode="auto">
          <a:xfrm>
            <a:off x="4349693" y="4945311"/>
            <a:ext cx="254401" cy="251669"/>
          </a:xfrm>
          <a:prstGeom prst="mathMultiply">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22" name="乘号 21">
            <a:extLst>
              <a:ext uri="{FF2B5EF4-FFF2-40B4-BE49-F238E27FC236}">
                <a16:creationId xmlns:a16="http://schemas.microsoft.com/office/drawing/2014/main" id="{E5B9C6FC-309A-4398-B28A-0B91380D13E1}"/>
              </a:ext>
            </a:extLst>
          </p:cNvPr>
          <p:cNvSpPr/>
          <p:nvPr/>
        </p:nvSpPr>
        <p:spPr bwMode="auto">
          <a:xfrm>
            <a:off x="4525862" y="4936922"/>
            <a:ext cx="254401" cy="251669"/>
          </a:xfrm>
          <a:prstGeom prst="mathMultiply">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62829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additive="base">
                                        <p:cTn id="79" dur="500" fill="hold"/>
                                        <p:tgtEl>
                                          <p:spTgt spid="2"/>
                                        </p:tgtEl>
                                        <p:attrNameLst>
                                          <p:attrName>ppt_x</p:attrName>
                                        </p:attrNameLst>
                                      </p:cBhvr>
                                      <p:tavLst>
                                        <p:tav tm="0">
                                          <p:val>
                                            <p:strVal val="#ppt_x"/>
                                          </p:val>
                                        </p:tav>
                                        <p:tav tm="100000">
                                          <p:val>
                                            <p:strVal val="#ppt_x"/>
                                          </p:val>
                                        </p:tav>
                                      </p:tavLst>
                                    </p:anim>
                                    <p:anim calcmode="lin" valueType="num">
                                      <p:cBhvr additive="base">
                                        <p:cTn id="8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8" grpId="0" animBg="1"/>
      <p:bldP spid="10" grpId="0" animBg="1"/>
      <p:bldP spid="11" grpId="0" animBg="1"/>
      <p:bldP spid="12" grpId="0" animBg="1"/>
      <p:bldP spid="13" grpId="0" animBg="1"/>
      <p:bldP spid="14" grpId="0" animBg="1"/>
      <p:bldP spid="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8675" name="Foliennummernplatzhalter 4"/>
          <p:cNvSpPr>
            <a:spLocks noGrp="1"/>
          </p:cNvSpPr>
          <p:nvPr>
            <p:ph type="sldNum" sz="quarter" idx="11"/>
          </p:nvPr>
        </p:nvSpPr>
        <p:spPr>
          <a:noFill/>
          <a:ln>
            <a:miter lim="800000"/>
            <a:headEnd/>
            <a:tailEnd/>
          </a:ln>
        </p:spPr>
        <p:txBody>
          <a:bodyPr/>
          <a:lstStyle/>
          <a:p>
            <a:fld id="{ADC5203D-2E41-4599-9A26-8ABD24A91B10}" type="slidenum">
              <a:rPr lang="en-US" altLang="en-US"/>
              <a:pPr/>
              <a:t>40</a:t>
            </a:fld>
            <a:endParaRPr lang="en-US" altLang="en-US"/>
          </a:p>
        </p:txBody>
      </p:sp>
      <p:sp>
        <p:nvSpPr>
          <p:cNvPr id="28676" name="Rectangle 2"/>
          <p:cNvSpPr>
            <a:spLocks noGrp="1" noChangeArrowheads="1"/>
          </p:cNvSpPr>
          <p:nvPr>
            <p:ph type="title"/>
          </p:nvPr>
        </p:nvSpPr>
        <p:spPr>
          <a:xfrm>
            <a:off x="685800" y="138820"/>
            <a:ext cx="7772400" cy="1143000"/>
          </a:xfrm>
        </p:spPr>
        <p:txBody>
          <a:bodyPr/>
          <a:lstStyle/>
          <a:p>
            <a:r>
              <a:rPr lang="zh-CN" altLang="en-US" dirty="0">
                <a:ea typeface="宋体" charset="-122"/>
              </a:rPr>
              <a:t>回溯法</a:t>
            </a:r>
            <a:endParaRPr lang="en-US" altLang="zh-CN" dirty="0">
              <a:ea typeface="宋体" charset="-122"/>
            </a:endParaRPr>
          </a:p>
        </p:txBody>
      </p:sp>
      <p:pic>
        <p:nvPicPr>
          <p:cNvPr id="28677" name="Picture 3" descr="backtrack-progress3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9699" name="Foliennummernplatzhalter 4"/>
          <p:cNvSpPr>
            <a:spLocks noGrp="1"/>
          </p:cNvSpPr>
          <p:nvPr>
            <p:ph type="sldNum" sz="quarter" idx="11"/>
          </p:nvPr>
        </p:nvSpPr>
        <p:spPr>
          <a:noFill/>
          <a:ln>
            <a:miter lim="800000"/>
            <a:headEnd/>
            <a:tailEnd/>
          </a:ln>
        </p:spPr>
        <p:txBody>
          <a:bodyPr/>
          <a:lstStyle/>
          <a:p>
            <a:fld id="{27E257B5-C971-4914-87D2-CC0628A37AE3}" type="slidenum">
              <a:rPr lang="en-US" altLang="en-US"/>
              <a:pPr/>
              <a:t>41</a:t>
            </a:fld>
            <a:endParaRPr lang="en-US" altLang="en-US"/>
          </a:p>
        </p:txBody>
      </p:sp>
      <p:sp>
        <p:nvSpPr>
          <p:cNvPr id="29700" name="Rectangle 2"/>
          <p:cNvSpPr>
            <a:spLocks noGrp="1" noChangeArrowheads="1"/>
          </p:cNvSpPr>
          <p:nvPr>
            <p:ph type="title"/>
          </p:nvPr>
        </p:nvSpPr>
        <p:spPr>
          <a:xfrm>
            <a:off x="785388" y="175034"/>
            <a:ext cx="7772400" cy="1143000"/>
          </a:xfrm>
        </p:spPr>
        <p:txBody>
          <a:bodyPr/>
          <a:lstStyle/>
          <a:p>
            <a:r>
              <a:rPr lang="zh-CN" altLang="en-US" dirty="0">
                <a:ea typeface="宋体" charset="-122"/>
              </a:rPr>
              <a:t>回溯法</a:t>
            </a:r>
            <a:endParaRPr lang="en-US" altLang="zh-CN" dirty="0">
              <a:ea typeface="宋体" charset="-122"/>
            </a:endParaRPr>
          </a:p>
        </p:txBody>
      </p:sp>
      <p:pic>
        <p:nvPicPr>
          <p:cNvPr id="29701" name="Picture 3" descr="backtrack-progress4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0723" name="Foliennummernplatzhalter 4"/>
          <p:cNvSpPr>
            <a:spLocks noGrp="1"/>
          </p:cNvSpPr>
          <p:nvPr>
            <p:ph type="sldNum" sz="quarter" idx="11"/>
          </p:nvPr>
        </p:nvSpPr>
        <p:spPr>
          <a:noFill/>
          <a:ln>
            <a:miter lim="800000"/>
            <a:headEnd/>
            <a:tailEnd/>
          </a:ln>
        </p:spPr>
        <p:txBody>
          <a:bodyPr/>
          <a:lstStyle/>
          <a:p>
            <a:fld id="{80BDAD0B-F0E5-452E-BC27-80697F492C50}" type="slidenum">
              <a:rPr lang="en-US" altLang="en-US"/>
              <a:pPr/>
              <a:t>42</a:t>
            </a:fld>
            <a:endParaRPr lang="en-US" altLang="en-US"/>
          </a:p>
        </p:txBody>
      </p:sp>
      <p:sp>
        <p:nvSpPr>
          <p:cNvPr id="30724" name="Rectangle 2"/>
          <p:cNvSpPr>
            <a:spLocks noGrp="1" noChangeArrowheads="1"/>
          </p:cNvSpPr>
          <p:nvPr>
            <p:ph type="title"/>
          </p:nvPr>
        </p:nvSpPr>
        <p:spPr>
          <a:xfrm>
            <a:off x="676746" y="138820"/>
            <a:ext cx="7772400" cy="1143000"/>
          </a:xfrm>
        </p:spPr>
        <p:txBody>
          <a:bodyPr/>
          <a:lstStyle/>
          <a:p>
            <a:r>
              <a:rPr lang="zh-CN" altLang="en-US" dirty="0">
                <a:ea typeface="宋体" charset="-122"/>
              </a:rPr>
              <a:t>如何提高回溯效率？</a:t>
            </a:r>
            <a:endParaRPr lang="en-US" altLang="zh-CN" dirty="0">
              <a:ea typeface="宋体" charset="-122"/>
            </a:endParaRPr>
          </a:p>
        </p:txBody>
      </p:sp>
      <p:sp>
        <p:nvSpPr>
          <p:cNvPr id="30725" name="Rectangle 3"/>
          <p:cNvSpPr>
            <a:spLocks noGrp="1" noChangeArrowheads="1"/>
          </p:cNvSpPr>
          <p:nvPr>
            <p:ph type="body" idx="1"/>
          </p:nvPr>
        </p:nvSpPr>
        <p:spPr>
          <a:xfrm>
            <a:off x="609600" y="1752600"/>
            <a:ext cx="8229600" cy="3276600"/>
          </a:xfrm>
        </p:spPr>
        <p:txBody>
          <a:bodyPr/>
          <a:lstStyle/>
          <a:p>
            <a:r>
              <a:rPr lang="zh-CN" altLang="en-US" dirty="0">
                <a:ea typeface="宋体" charset="-122"/>
              </a:rPr>
              <a:t>考虑下面三个因素：</a:t>
            </a:r>
            <a:endParaRPr lang="en-US" altLang="zh-CN" dirty="0">
              <a:ea typeface="宋体" charset="-122"/>
            </a:endParaRPr>
          </a:p>
          <a:p>
            <a:endParaRPr lang="en-US" altLang="zh-CN" dirty="0">
              <a:ea typeface="宋体" charset="-122"/>
            </a:endParaRPr>
          </a:p>
          <a:p>
            <a:pPr lvl="1"/>
            <a:r>
              <a:rPr lang="zh-CN" altLang="en-US" sz="2400" dirty="0">
                <a:ea typeface="宋体" charset="-122"/>
              </a:rPr>
              <a:t>下一层选择哪个变量</a:t>
            </a:r>
            <a:r>
              <a:rPr lang="en-US" altLang="zh-CN" sz="2400" dirty="0">
                <a:ea typeface="宋体" charset="-122"/>
              </a:rPr>
              <a:t>?</a:t>
            </a:r>
            <a:r>
              <a:rPr lang="zh-CN" altLang="en-US" sz="2400" dirty="0">
                <a:ea typeface="宋体" charset="-122"/>
              </a:rPr>
              <a:t>（下一次给哪个州涂色？）</a:t>
            </a:r>
            <a:endParaRPr lang="en-US" altLang="zh-CN" sz="2400" dirty="0">
              <a:ea typeface="宋体" charset="-122"/>
            </a:endParaRPr>
          </a:p>
          <a:p>
            <a:pPr lvl="1"/>
            <a:r>
              <a:rPr lang="zh-CN" altLang="en-US" sz="2400" dirty="0">
                <a:ea typeface="宋体" charset="-122"/>
              </a:rPr>
              <a:t>用什么颜色顺序展开节点</a:t>
            </a:r>
            <a:r>
              <a:rPr lang="en-US" altLang="zh-CN" sz="2400" dirty="0">
                <a:ea typeface="宋体" charset="-122"/>
              </a:rPr>
              <a:t>?</a:t>
            </a:r>
          </a:p>
          <a:p>
            <a:pPr lvl="1"/>
            <a:r>
              <a:rPr lang="zh-CN" altLang="en-US" sz="2400" dirty="0">
                <a:ea typeface="宋体" charset="-122"/>
              </a:rPr>
              <a:t>如何提前探知不可行的解</a:t>
            </a:r>
            <a:r>
              <a:rPr lang="en-US" altLang="zh-CN" sz="2400" dirty="0">
                <a:ea typeface="宋体"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1747" name="Foliennummernplatzhalter 4"/>
          <p:cNvSpPr>
            <a:spLocks noGrp="1"/>
          </p:cNvSpPr>
          <p:nvPr>
            <p:ph type="sldNum" sz="quarter" idx="11"/>
          </p:nvPr>
        </p:nvSpPr>
        <p:spPr>
          <a:noFill/>
          <a:ln>
            <a:miter lim="800000"/>
            <a:headEnd/>
            <a:tailEnd/>
          </a:ln>
        </p:spPr>
        <p:txBody>
          <a:bodyPr/>
          <a:lstStyle/>
          <a:p>
            <a:fld id="{E29FB665-3854-4296-9610-8FCAE1EC6130}" type="slidenum">
              <a:rPr lang="en-US" altLang="en-US"/>
              <a:pPr/>
              <a:t>43</a:t>
            </a:fld>
            <a:endParaRPr lang="en-US" altLang="en-US" dirty="0"/>
          </a:p>
        </p:txBody>
      </p:sp>
      <p:sp>
        <p:nvSpPr>
          <p:cNvPr id="31748" name="Rectangle 2"/>
          <p:cNvSpPr>
            <a:spLocks noGrp="1" noChangeArrowheads="1"/>
          </p:cNvSpPr>
          <p:nvPr>
            <p:ph type="title"/>
          </p:nvPr>
        </p:nvSpPr>
        <p:spPr>
          <a:xfrm>
            <a:off x="676746" y="156927"/>
            <a:ext cx="7772400" cy="1143000"/>
          </a:xfrm>
        </p:spPr>
        <p:txBody>
          <a:bodyPr/>
          <a:lstStyle/>
          <a:p>
            <a:r>
              <a:rPr lang="zh-CN" altLang="en-US" dirty="0">
                <a:ea typeface="宋体" charset="-122"/>
              </a:rPr>
              <a:t>选择下一个需要涂色的变量</a:t>
            </a:r>
            <a:endParaRPr lang="en-US" altLang="zh-CN" dirty="0">
              <a:ea typeface="宋体" charset="-122"/>
            </a:endParaRPr>
          </a:p>
        </p:txBody>
      </p:sp>
      <p:sp>
        <p:nvSpPr>
          <p:cNvPr id="31749" name="Rectangle 3"/>
          <p:cNvSpPr>
            <a:spLocks noGrp="1" noChangeArrowheads="1"/>
          </p:cNvSpPr>
          <p:nvPr>
            <p:ph type="body" idx="1"/>
          </p:nvPr>
        </p:nvSpPr>
        <p:spPr>
          <a:xfrm>
            <a:off x="588335" y="1369828"/>
            <a:ext cx="7772400" cy="4572000"/>
          </a:xfrm>
        </p:spPr>
        <p:txBody>
          <a:bodyPr/>
          <a:lstStyle/>
          <a:p>
            <a:r>
              <a:rPr lang="zh-CN" altLang="en-US" sz="2400" dirty="0">
                <a:ea typeface="宋体" charset="-122"/>
              </a:rPr>
              <a:t>选择具有可填图颜色较少的变量（州）</a:t>
            </a:r>
            <a:r>
              <a:rPr lang="en-US" altLang="zh-CN" sz="2400" dirty="0">
                <a:ea typeface="宋体" charset="-122"/>
              </a:rPr>
              <a:t>——</a:t>
            </a:r>
            <a:r>
              <a:rPr lang="zh-CN" altLang="en-US" sz="2400" dirty="0">
                <a:ea typeface="宋体" charset="-122"/>
              </a:rPr>
              <a:t>最小剩余值准则（</a:t>
            </a:r>
            <a:r>
              <a:rPr lang="en-US" altLang="zh-CN" sz="2400" dirty="0">
                <a:ea typeface="宋体" charset="-122"/>
              </a:rPr>
              <a:t>MRV</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选择当前约束最多的变量（州）填涂（</a:t>
            </a:r>
            <a:r>
              <a:rPr lang="en-US" altLang="zh-CN" sz="2400" dirty="0">
                <a:ea typeface="宋体" charset="-122"/>
              </a:rPr>
              <a:t>DH</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这两个准则的思想：容易导致失败的变量先赋值，如果这些变量注定无法赋值，我们希望早些发现。</a:t>
            </a:r>
            <a:r>
              <a:rPr lang="en-US" altLang="zh-CN" sz="2400" dirty="0">
                <a:ea typeface="宋体" charset="-122"/>
              </a:rPr>
              <a:t>MRV</a:t>
            </a:r>
            <a:r>
              <a:rPr lang="zh-CN" altLang="en-US" sz="2400" dirty="0">
                <a:ea typeface="宋体" charset="-122"/>
              </a:rPr>
              <a:t>先用，</a:t>
            </a:r>
            <a:r>
              <a:rPr lang="en-US" altLang="zh-CN" sz="2400" dirty="0">
                <a:ea typeface="宋体" charset="-122"/>
              </a:rPr>
              <a:t>DH</a:t>
            </a:r>
            <a:r>
              <a:rPr lang="zh-CN" altLang="en-US" sz="2400" dirty="0">
                <a:ea typeface="宋体" charset="-122"/>
              </a:rPr>
              <a:t>用于</a:t>
            </a:r>
            <a:r>
              <a:rPr lang="en-US" altLang="zh-CN" sz="2400" dirty="0">
                <a:ea typeface="宋体" charset="-122"/>
              </a:rPr>
              <a:t>tie break</a:t>
            </a:r>
          </a:p>
          <a:p>
            <a:endParaRPr lang="en-US" altLang="zh-CN" dirty="0">
              <a:ea typeface="宋体" charset="-122"/>
            </a:endParaRPr>
          </a:p>
          <a:p>
            <a:endParaRPr lang="en-US" altLang="zh-CN" dirty="0">
              <a:ea typeface="宋体" charset="-122"/>
            </a:endParaRPr>
          </a:p>
        </p:txBody>
      </p:sp>
      <p:pic>
        <p:nvPicPr>
          <p:cNvPr id="31750" name="Picture 4" descr="australia-most-constrained-variable"/>
          <p:cNvPicPr>
            <a:picLocks noChangeAspect="1" noChangeArrowheads="1"/>
          </p:cNvPicPr>
          <p:nvPr/>
        </p:nvPicPr>
        <p:blipFill>
          <a:blip r:embed="rId2" cstate="print"/>
          <a:srcRect/>
          <a:stretch>
            <a:fillRect/>
          </a:stretch>
        </p:blipFill>
        <p:spPr bwMode="auto">
          <a:xfrm>
            <a:off x="783265" y="2432224"/>
            <a:ext cx="7602846" cy="1233535"/>
          </a:xfrm>
          <a:prstGeom prst="rect">
            <a:avLst/>
          </a:prstGeom>
          <a:noFill/>
          <a:ln w="9525">
            <a:noFill/>
            <a:miter lim="800000"/>
            <a:headEnd/>
            <a:tailEnd/>
          </a:ln>
        </p:spPr>
      </p:pic>
      <p:pic>
        <p:nvPicPr>
          <p:cNvPr id="7" name="Picture 4" descr="australia-most-constraining-variable"/>
          <p:cNvPicPr>
            <a:picLocks noChangeAspect="1" noChangeArrowheads="1"/>
          </p:cNvPicPr>
          <p:nvPr/>
        </p:nvPicPr>
        <p:blipFill>
          <a:blip r:embed="rId3" cstate="print"/>
          <a:srcRect/>
          <a:stretch>
            <a:fillRect/>
          </a:stretch>
        </p:blipFill>
        <p:spPr bwMode="auto">
          <a:xfrm>
            <a:off x="884976" y="4509854"/>
            <a:ext cx="7620000" cy="1236663"/>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3795" name="Foliennummernplatzhalter 4"/>
          <p:cNvSpPr>
            <a:spLocks noGrp="1"/>
          </p:cNvSpPr>
          <p:nvPr>
            <p:ph type="sldNum" sz="quarter" idx="11"/>
          </p:nvPr>
        </p:nvSpPr>
        <p:spPr>
          <a:noFill/>
          <a:ln>
            <a:miter lim="800000"/>
            <a:headEnd/>
            <a:tailEnd/>
          </a:ln>
        </p:spPr>
        <p:txBody>
          <a:bodyPr/>
          <a:lstStyle/>
          <a:p>
            <a:fld id="{05AC5C25-061A-4C8B-876C-6B0F313771E5}" type="slidenum">
              <a:rPr lang="en-US" altLang="en-US"/>
              <a:pPr/>
              <a:t>44</a:t>
            </a:fld>
            <a:endParaRPr lang="en-US" altLang="en-US" dirty="0"/>
          </a:p>
        </p:txBody>
      </p:sp>
      <p:sp>
        <p:nvSpPr>
          <p:cNvPr id="33796" name="Rectangle 2"/>
          <p:cNvSpPr>
            <a:spLocks noGrp="1" noChangeArrowheads="1"/>
          </p:cNvSpPr>
          <p:nvPr>
            <p:ph type="title"/>
          </p:nvPr>
        </p:nvSpPr>
        <p:spPr>
          <a:xfrm>
            <a:off x="685800" y="120713"/>
            <a:ext cx="7772400" cy="1143000"/>
          </a:xfrm>
        </p:spPr>
        <p:txBody>
          <a:bodyPr/>
          <a:lstStyle/>
          <a:p>
            <a:r>
              <a:rPr lang="zh-CN" altLang="en-US" dirty="0">
                <a:ea typeface="宋体" charset="-122"/>
              </a:rPr>
              <a:t>变量值的选择</a:t>
            </a:r>
            <a:endParaRPr lang="en-US" altLang="zh-CN" dirty="0">
              <a:ea typeface="宋体" charset="-122"/>
            </a:endParaRPr>
          </a:p>
        </p:txBody>
      </p:sp>
      <p:sp>
        <p:nvSpPr>
          <p:cNvPr id="33797" name="Rectangle 3"/>
          <p:cNvSpPr>
            <a:spLocks noGrp="1" noChangeArrowheads="1"/>
          </p:cNvSpPr>
          <p:nvPr>
            <p:ph type="body" idx="1"/>
          </p:nvPr>
        </p:nvSpPr>
        <p:spPr>
          <a:xfrm>
            <a:off x="649586" y="1501366"/>
            <a:ext cx="7772400" cy="4114800"/>
          </a:xfrm>
        </p:spPr>
        <p:txBody>
          <a:bodyPr/>
          <a:lstStyle/>
          <a:p>
            <a:r>
              <a:rPr lang="zh-CN" altLang="en-US" dirty="0">
                <a:ea typeface="宋体" charset="-122"/>
              </a:rPr>
              <a:t>尽量使剩下的变量可选值多</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sz="2000" b="0" dirty="0">
              <a:ea typeface="宋体" charset="-122"/>
            </a:endParaRPr>
          </a:p>
          <a:p>
            <a:endParaRPr lang="en-US" altLang="zh-CN" sz="2000" b="0" dirty="0">
              <a:ea typeface="宋体" charset="-122"/>
            </a:endParaRPr>
          </a:p>
          <a:p>
            <a:endParaRPr lang="en-US" altLang="zh-CN" sz="2000" b="0" dirty="0">
              <a:ea typeface="宋体" charset="-122"/>
            </a:endParaRPr>
          </a:p>
          <a:p>
            <a:r>
              <a:rPr lang="en-US" altLang="zh-CN" dirty="0">
                <a:ea typeface="宋体" charset="-122"/>
              </a:rPr>
              <a:t>Q</a:t>
            </a:r>
            <a:r>
              <a:rPr lang="zh-CN" altLang="en-US" dirty="0">
                <a:ea typeface="宋体" charset="-122"/>
              </a:rPr>
              <a:t>选择红色，因为红色可以使</a:t>
            </a:r>
            <a:r>
              <a:rPr lang="en-US" altLang="zh-CN" dirty="0">
                <a:ea typeface="宋体" charset="-122"/>
              </a:rPr>
              <a:t>SA</a:t>
            </a:r>
            <a:r>
              <a:rPr lang="zh-CN" altLang="en-US" dirty="0">
                <a:ea typeface="宋体" charset="-122"/>
              </a:rPr>
              <a:t>具有最大灵活的赋值（希望能继续找到解）</a:t>
            </a:r>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pic>
        <p:nvPicPr>
          <p:cNvPr id="33798" name="Picture 4" descr="australia-least-constraining-value"/>
          <p:cNvPicPr>
            <a:picLocks noChangeAspect="1" noChangeArrowheads="1"/>
          </p:cNvPicPr>
          <p:nvPr/>
        </p:nvPicPr>
        <p:blipFill>
          <a:blip r:embed="rId2" cstate="print"/>
          <a:srcRect/>
          <a:stretch>
            <a:fillRect/>
          </a:stretch>
        </p:blipFill>
        <p:spPr bwMode="auto">
          <a:xfrm>
            <a:off x="999654" y="2278456"/>
            <a:ext cx="7086600" cy="1677988"/>
          </a:xfrm>
          <a:prstGeom prst="rect">
            <a:avLst/>
          </a:prstGeom>
          <a:noFill/>
          <a:ln w="9525">
            <a:noFill/>
            <a:miter lim="800000"/>
            <a:headEnd/>
            <a:tailEnd/>
          </a:ln>
        </p:spPr>
      </p:pic>
      <p:pic>
        <p:nvPicPr>
          <p:cNvPr id="7" name="Picture 5" descr="australia"/>
          <p:cNvPicPr>
            <a:picLocks noChangeAspect="1" noChangeArrowheads="1"/>
          </p:cNvPicPr>
          <p:nvPr/>
        </p:nvPicPr>
        <p:blipFill>
          <a:blip r:embed="rId3" cstate="print"/>
          <a:srcRect/>
          <a:stretch>
            <a:fillRect/>
          </a:stretch>
        </p:blipFill>
        <p:spPr bwMode="auto">
          <a:xfrm>
            <a:off x="5710602" y="4550039"/>
            <a:ext cx="2455388" cy="2028632"/>
          </a:xfrm>
          <a:prstGeom prst="rect">
            <a:avLst/>
          </a:prstGeom>
          <a:noFill/>
          <a:ln w="9525">
            <a:noFill/>
            <a:miter lim="800000"/>
            <a:headEnd/>
            <a:tailEnd/>
          </a:ln>
        </p:spPr>
      </p:pic>
      <p:sp>
        <p:nvSpPr>
          <p:cNvPr id="2" name="文本框 1">
            <a:extLst>
              <a:ext uri="{FF2B5EF4-FFF2-40B4-BE49-F238E27FC236}">
                <a16:creationId xmlns:a16="http://schemas.microsoft.com/office/drawing/2014/main" id="{9ADC46AC-F4E6-4031-BA7D-7A2EE301566E}"/>
              </a:ext>
            </a:extLst>
          </p:cNvPr>
          <p:cNvSpPr txBox="1"/>
          <p:nvPr/>
        </p:nvSpPr>
        <p:spPr>
          <a:xfrm>
            <a:off x="5578372" y="2632104"/>
            <a:ext cx="531871" cy="307777"/>
          </a:xfrm>
          <a:prstGeom prst="rect">
            <a:avLst/>
          </a:prstGeom>
          <a:noFill/>
        </p:spPr>
        <p:txBody>
          <a:bodyPr wrap="square" rtlCol="0">
            <a:spAutoFit/>
          </a:bodyPr>
          <a:lstStyle/>
          <a:p>
            <a:r>
              <a:rPr lang="en-US" altLang="zh-CN" sz="1400" dirty="0"/>
              <a:t>SA</a:t>
            </a:r>
            <a:endParaRPr lang="zh-CN" altLang="en-US" sz="1400" dirty="0"/>
          </a:p>
        </p:txBody>
      </p:sp>
      <p:sp>
        <p:nvSpPr>
          <p:cNvPr id="9" name="文本框 8">
            <a:extLst>
              <a:ext uri="{FF2B5EF4-FFF2-40B4-BE49-F238E27FC236}">
                <a16:creationId xmlns:a16="http://schemas.microsoft.com/office/drawing/2014/main" id="{E54624EA-0A21-4724-83D4-7409076973ED}"/>
              </a:ext>
            </a:extLst>
          </p:cNvPr>
          <p:cNvSpPr txBox="1"/>
          <p:nvPr/>
        </p:nvSpPr>
        <p:spPr>
          <a:xfrm>
            <a:off x="5578372" y="3433645"/>
            <a:ext cx="531871" cy="307777"/>
          </a:xfrm>
          <a:prstGeom prst="rect">
            <a:avLst/>
          </a:prstGeom>
          <a:noFill/>
        </p:spPr>
        <p:txBody>
          <a:bodyPr wrap="square" rtlCol="0">
            <a:spAutoFit/>
          </a:bodyPr>
          <a:lstStyle/>
          <a:p>
            <a:r>
              <a:rPr lang="en-US" altLang="zh-CN" sz="1400" dirty="0"/>
              <a:t>SA</a:t>
            </a:r>
            <a:endParaRPr lang="zh-CN" alt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4819" name="Foliennummernplatzhalter 4"/>
          <p:cNvSpPr>
            <a:spLocks noGrp="1"/>
          </p:cNvSpPr>
          <p:nvPr>
            <p:ph type="sldNum" sz="quarter" idx="11"/>
          </p:nvPr>
        </p:nvSpPr>
        <p:spPr>
          <a:noFill/>
          <a:ln>
            <a:miter lim="800000"/>
            <a:headEnd/>
            <a:tailEnd/>
          </a:ln>
        </p:spPr>
        <p:txBody>
          <a:bodyPr/>
          <a:lstStyle/>
          <a:p>
            <a:fld id="{C06AC7A7-3474-43EB-A8DD-3EBD4DBD85BE}" type="slidenum">
              <a:rPr lang="en-US" altLang="en-US"/>
              <a:pPr/>
              <a:t>45</a:t>
            </a:fld>
            <a:endParaRPr lang="en-US" altLang="en-US"/>
          </a:p>
        </p:txBody>
      </p:sp>
      <p:sp>
        <p:nvSpPr>
          <p:cNvPr id="34820" name="Rectangle 2"/>
          <p:cNvSpPr>
            <a:spLocks noGrp="1" noChangeArrowheads="1"/>
          </p:cNvSpPr>
          <p:nvPr>
            <p:ph type="title"/>
          </p:nvPr>
        </p:nvSpPr>
        <p:spPr>
          <a:xfrm>
            <a:off x="685800" y="111659"/>
            <a:ext cx="7772400" cy="1143000"/>
          </a:xfrm>
        </p:spPr>
        <p:txBody>
          <a:bodyPr/>
          <a:lstStyle/>
          <a:p>
            <a:r>
              <a:rPr lang="zh-CN" altLang="en-US" dirty="0">
                <a:ea typeface="宋体" charset="-122"/>
              </a:rPr>
              <a:t>向前探查</a:t>
            </a:r>
            <a:r>
              <a:rPr lang="en-US" altLang="zh-CN" dirty="0">
                <a:ea typeface="宋体" charset="-122"/>
              </a:rPr>
              <a:t>——</a:t>
            </a:r>
            <a:r>
              <a:rPr lang="zh-CN" altLang="en-US">
                <a:ea typeface="宋体" charset="-122"/>
              </a:rPr>
              <a:t>早点发现失败</a:t>
            </a:r>
            <a:endParaRPr lang="en-US" altLang="zh-CN" dirty="0">
              <a:ea typeface="宋体" charset="-122"/>
            </a:endParaRPr>
          </a:p>
        </p:txBody>
      </p:sp>
      <p:sp>
        <p:nvSpPr>
          <p:cNvPr id="34821" name="Rectangle 3"/>
          <p:cNvSpPr>
            <a:spLocks noGrp="1" noChangeArrowheads="1"/>
          </p:cNvSpPr>
          <p:nvPr>
            <p:ph type="body" idx="1"/>
          </p:nvPr>
        </p:nvSpPr>
        <p:spPr>
          <a:xfrm>
            <a:off x="755634" y="1561723"/>
            <a:ext cx="7772400" cy="4114800"/>
          </a:xfrm>
        </p:spPr>
        <p:txBody>
          <a:bodyPr/>
          <a:lstStyle/>
          <a:p>
            <a:r>
              <a:rPr lang="zh-CN" altLang="en-US" dirty="0">
                <a:ea typeface="宋体" charset="-122"/>
              </a:rPr>
              <a:t>思想</a:t>
            </a:r>
            <a:r>
              <a:rPr lang="en-US" altLang="zh-CN" dirty="0">
                <a:ea typeface="宋体" charset="-122"/>
              </a:rPr>
              <a:t>: </a:t>
            </a:r>
          </a:p>
          <a:p>
            <a:pPr lvl="1"/>
            <a:r>
              <a:rPr lang="zh-CN" altLang="en-US" dirty="0">
                <a:ea typeface="宋体" charset="-122"/>
              </a:rPr>
              <a:t>如果节点</a:t>
            </a:r>
            <a:r>
              <a:rPr lang="en-US" altLang="zh-CN" dirty="0">
                <a:ea typeface="宋体" charset="-122"/>
              </a:rPr>
              <a:t>X</a:t>
            </a:r>
            <a:r>
              <a:rPr lang="zh-CN" altLang="en-US" dirty="0">
                <a:ea typeface="宋体" charset="-122"/>
              </a:rPr>
              <a:t>已经赋值，检查所有与</a:t>
            </a:r>
            <a:r>
              <a:rPr lang="en-US" altLang="zh-CN" dirty="0">
                <a:ea typeface="宋体" charset="-122"/>
              </a:rPr>
              <a:t>X</a:t>
            </a:r>
            <a:r>
              <a:rPr lang="zh-CN" altLang="en-US" dirty="0">
                <a:ea typeface="宋体" charset="-122"/>
              </a:rPr>
              <a:t>相邻的节点</a:t>
            </a:r>
            <a:r>
              <a:rPr lang="en-US" altLang="zh-CN" dirty="0">
                <a:ea typeface="宋体" charset="-122"/>
              </a:rPr>
              <a:t>Y</a:t>
            </a:r>
            <a:r>
              <a:rPr lang="zh-CN" altLang="en-US" dirty="0">
                <a:ea typeface="宋体" charset="-122"/>
              </a:rPr>
              <a:t>，删除</a:t>
            </a:r>
            <a:r>
              <a:rPr lang="en-US" altLang="zh-CN" dirty="0">
                <a:ea typeface="宋体" charset="-122"/>
              </a:rPr>
              <a:t>Y</a:t>
            </a:r>
            <a:r>
              <a:rPr lang="zh-CN" altLang="en-US" dirty="0">
                <a:ea typeface="宋体" charset="-122"/>
              </a:rPr>
              <a:t>中与</a:t>
            </a:r>
            <a:r>
              <a:rPr lang="en-US" altLang="zh-CN" dirty="0">
                <a:ea typeface="宋体" charset="-122"/>
              </a:rPr>
              <a:t>X</a:t>
            </a:r>
            <a:r>
              <a:rPr lang="zh-CN" altLang="en-US" dirty="0">
                <a:ea typeface="宋体" charset="-122"/>
              </a:rPr>
              <a:t>赋值矛盾的赋值；</a:t>
            </a:r>
            <a:endParaRPr lang="en-US" altLang="zh-CN" dirty="0">
              <a:ea typeface="宋体" charset="-122"/>
            </a:endParaRPr>
          </a:p>
          <a:p>
            <a:pPr lvl="1"/>
            <a:r>
              <a:rPr lang="zh-CN" altLang="en-US" dirty="0">
                <a:ea typeface="宋体" charset="-122"/>
              </a:rPr>
              <a:t>如果没有变量具有合法值则回溯。</a:t>
            </a:r>
            <a:endParaRPr lang="en-US" altLang="zh-CN" dirty="0">
              <a:ea typeface="宋体" charset="-122"/>
            </a:endParaRPr>
          </a:p>
        </p:txBody>
      </p:sp>
      <p:pic>
        <p:nvPicPr>
          <p:cNvPr id="34822" name="Picture 4" descr="forward-checking-progress1c"/>
          <p:cNvPicPr>
            <a:picLocks noChangeAspect="1" noChangeArrowheads="1"/>
          </p:cNvPicPr>
          <p:nvPr/>
        </p:nvPicPr>
        <p:blipFill>
          <a:blip r:embed="rId2" cstate="print"/>
          <a:srcRect/>
          <a:stretch>
            <a:fillRect/>
          </a:stretch>
        </p:blipFill>
        <p:spPr bwMode="auto">
          <a:xfrm>
            <a:off x="755634" y="3527833"/>
            <a:ext cx="7878528" cy="214869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5843" name="Foliennummernplatzhalter 4"/>
          <p:cNvSpPr>
            <a:spLocks noGrp="1"/>
          </p:cNvSpPr>
          <p:nvPr>
            <p:ph type="sldNum" sz="quarter" idx="11"/>
          </p:nvPr>
        </p:nvSpPr>
        <p:spPr>
          <a:noFill/>
          <a:ln>
            <a:miter lim="800000"/>
            <a:headEnd/>
            <a:tailEnd/>
          </a:ln>
        </p:spPr>
        <p:txBody>
          <a:bodyPr/>
          <a:lstStyle/>
          <a:p>
            <a:fld id="{CF7A2D49-7CA8-4013-BBAB-BDDB5CDE80AE}" type="slidenum">
              <a:rPr lang="en-US" altLang="en-US"/>
              <a:pPr/>
              <a:t>46</a:t>
            </a:fld>
            <a:endParaRPr lang="en-US" altLang="en-US"/>
          </a:p>
        </p:txBody>
      </p:sp>
      <p:sp>
        <p:nvSpPr>
          <p:cNvPr id="35844" name="Rectangle 2"/>
          <p:cNvSpPr>
            <a:spLocks noGrp="1" noChangeArrowheads="1"/>
          </p:cNvSpPr>
          <p:nvPr>
            <p:ph type="title"/>
          </p:nvPr>
        </p:nvSpPr>
        <p:spPr>
          <a:xfrm>
            <a:off x="685800" y="129766"/>
            <a:ext cx="7772400" cy="1143000"/>
          </a:xfrm>
        </p:spPr>
        <p:txBody>
          <a:bodyPr/>
          <a:lstStyle/>
          <a:p>
            <a:r>
              <a:rPr lang="zh-CN" altLang="en-US" dirty="0">
                <a:ea typeface="宋体" charset="-122"/>
              </a:rPr>
              <a:t>向前探查</a:t>
            </a:r>
            <a:endParaRPr lang="en-US" altLang="zh-CN" dirty="0">
              <a:ea typeface="宋体" charset="-122"/>
            </a:endParaRPr>
          </a:p>
        </p:txBody>
      </p:sp>
      <p:pic>
        <p:nvPicPr>
          <p:cNvPr id="8" name="Picture 4" descr="forward-checking-progress2c"/>
          <p:cNvPicPr>
            <a:picLocks noChangeAspect="1" noChangeArrowheads="1"/>
          </p:cNvPicPr>
          <p:nvPr/>
        </p:nvPicPr>
        <p:blipFill>
          <a:blip r:embed="rId2" cstate="print"/>
          <a:srcRect/>
          <a:stretch>
            <a:fillRect/>
          </a:stretch>
        </p:blipFill>
        <p:spPr bwMode="auto">
          <a:xfrm>
            <a:off x="782795" y="3084212"/>
            <a:ext cx="7166147" cy="2366557"/>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5382350" y="1541208"/>
            <a:ext cx="2878414" cy="237813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6867" name="Foliennummernplatzhalter 4"/>
          <p:cNvSpPr>
            <a:spLocks noGrp="1"/>
          </p:cNvSpPr>
          <p:nvPr>
            <p:ph type="sldNum" sz="quarter" idx="11"/>
          </p:nvPr>
        </p:nvSpPr>
        <p:spPr>
          <a:noFill/>
          <a:ln>
            <a:miter lim="800000"/>
            <a:headEnd/>
            <a:tailEnd/>
          </a:ln>
        </p:spPr>
        <p:txBody>
          <a:bodyPr/>
          <a:lstStyle/>
          <a:p>
            <a:fld id="{CB475BFD-3661-4C79-8A9C-73AA99390CAF}" type="slidenum">
              <a:rPr lang="en-US" altLang="en-US"/>
              <a:pPr/>
              <a:t>47</a:t>
            </a:fld>
            <a:endParaRPr lang="en-US" altLang="en-US"/>
          </a:p>
        </p:txBody>
      </p:sp>
      <p:sp>
        <p:nvSpPr>
          <p:cNvPr id="36868" name="Rectangle 2"/>
          <p:cNvSpPr>
            <a:spLocks noGrp="1" noChangeArrowheads="1"/>
          </p:cNvSpPr>
          <p:nvPr>
            <p:ph type="title"/>
          </p:nvPr>
        </p:nvSpPr>
        <p:spPr>
          <a:xfrm>
            <a:off x="685800" y="147873"/>
            <a:ext cx="7772400" cy="1143000"/>
          </a:xfrm>
        </p:spPr>
        <p:txBody>
          <a:bodyPr/>
          <a:lstStyle/>
          <a:p>
            <a:r>
              <a:rPr lang="zh-CN" altLang="en-US" dirty="0">
                <a:ea typeface="宋体" charset="-122"/>
              </a:rPr>
              <a:t>向前探查</a:t>
            </a:r>
            <a:endParaRPr lang="en-US" altLang="zh-CN" dirty="0">
              <a:ea typeface="宋体" charset="-122"/>
            </a:endParaRPr>
          </a:p>
        </p:txBody>
      </p:sp>
      <p:pic>
        <p:nvPicPr>
          <p:cNvPr id="36870" name="Picture 4" descr="forward-checking-progress3c"/>
          <p:cNvPicPr>
            <a:picLocks noChangeAspect="1" noChangeArrowheads="1"/>
          </p:cNvPicPr>
          <p:nvPr/>
        </p:nvPicPr>
        <p:blipFill>
          <a:blip r:embed="rId2" cstate="print"/>
          <a:srcRect/>
          <a:stretch>
            <a:fillRect/>
          </a:stretch>
        </p:blipFill>
        <p:spPr bwMode="auto">
          <a:xfrm>
            <a:off x="728474" y="3229069"/>
            <a:ext cx="7464912" cy="2880708"/>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6094732" y="1700696"/>
            <a:ext cx="2878414" cy="237813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ustralia"/>
          <p:cNvPicPr>
            <a:picLocks noChangeAspect="1" noChangeArrowheads="1"/>
          </p:cNvPicPr>
          <p:nvPr/>
        </p:nvPicPr>
        <p:blipFill>
          <a:blip r:embed="rId2" cstate="print"/>
          <a:srcRect/>
          <a:stretch>
            <a:fillRect/>
          </a:stretch>
        </p:blipFill>
        <p:spPr bwMode="auto">
          <a:xfrm>
            <a:off x="6009672" y="1282483"/>
            <a:ext cx="2878414" cy="2378135"/>
          </a:xfrm>
          <a:prstGeom prst="rect">
            <a:avLst/>
          </a:prstGeom>
          <a:noFill/>
          <a:ln w="9525">
            <a:noFill/>
            <a:miter lim="800000"/>
            <a:headEnd/>
            <a:tailEnd/>
          </a:ln>
        </p:spPr>
      </p:pic>
      <p:pic>
        <p:nvPicPr>
          <p:cNvPr id="2" name="Picture 4" descr="forward-checking-progress4c"/>
          <p:cNvPicPr>
            <a:picLocks noChangeAspect="1" noChangeArrowheads="1"/>
          </p:cNvPicPr>
          <p:nvPr/>
        </p:nvPicPr>
        <p:blipFill>
          <a:blip r:embed="rId3" cstate="print"/>
          <a:srcRect/>
          <a:stretch>
            <a:fillRect/>
          </a:stretch>
        </p:blipFill>
        <p:spPr bwMode="auto">
          <a:xfrm>
            <a:off x="1009132" y="3093268"/>
            <a:ext cx="6683377" cy="2963501"/>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559" y="108488"/>
            <a:ext cx="7772400" cy="1143000"/>
          </a:xfrm>
        </p:spPr>
        <p:txBody>
          <a:bodyPr/>
          <a:lstStyle/>
          <a:p>
            <a:r>
              <a:rPr lang="zh-CN" altLang="en-US" dirty="0"/>
              <a:t>界限函数</a:t>
            </a:r>
          </a:p>
        </p:txBody>
      </p:sp>
      <p:sp>
        <p:nvSpPr>
          <p:cNvPr id="3" name="内容占位符 2"/>
          <p:cNvSpPr>
            <a:spLocks noGrp="1"/>
          </p:cNvSpPr>
          <p:nvPr>
            <p:ph idx="1"/>
          </p:nvPr>
        </p:nvSpPr>
        <p:spPr>
          <a:xfrm>
            <a:off x="623806" y="1717729"/>
            <a:ext cx="7772400" cy="4114800"/>
          </a:xfrm>
        </p:spPr>
        <p:txBody>
          <a:bodyPr/>
          <a:lstStyle/>
          <a:p>
            <a:r>
              <a:rPr lang="zh-CN" altLang="en-US" dirty="0"/>
              <a:t>有效剪枝的一种方法</a:t>
            </a:r>
            <a:endParaRPr lang="en-US" altLang="zh-CN" dirty="0"/>
          </a:p>
          <a:p>
            <a:r>
              <a:rPr lang="zh-CN" altLang="en-US" dirty="0"/>
              <a:t>对状态的可行性定义一个界限（量化指标），利用该指标决定是否剪枝</a:t>
            </a:r>
            <a:endParaRPr lang="en-US" altLang="zh-CN" dirty="0"/>
          </a:p>
          <a:p>
            <a:r>
              <a:rPr lang="zh-CN" altLang="en-US" dirty="0"/>
              <a:t>适用于</a:t>
            </a:r>
            <a:r>
              <a:rPr lang="zh-CN" altLang="en-US" dirty="0">
                <a:solidFill>
                  <a:srgbClr val="C00000"/>
                </a:solidFill>
                <a:latin typeface="黑体" pitchFamily="49" charset="-122"/>
                <a:ea typeface="黑体" pitchFamily="49" charset="-122"/>
              </a:rPr>
              <a:t>最优问题</a:t>
            </a:r>
            <a:r>
              <a:rPr lang="zh-CN" altLang="en-US" dirty="0"/>
              <a:t>求解（以最大值问题为例）</a:t>
            </a:r>
            <a:endParaRPr lang="en-US" altLang="zh-CN" dirty="0"/>
          </a:p>
          <a:p>
            <a:r>
              <a:rPr lang="zh-CN" altLang="en-US" dirty="0"/>
              <a:t>例如：若干集装箱装船，在船装载能力有限的情况下，尽可能多的装集装箱</a:t>
            </a:r>
            <a:endParaRPr lang="en-US" altLang="zh-CN" dirty="0"/>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基本概念</a:t>
            </a:r>
            <a:endParaRPr sz="4400" dirty="0"/>
          </a:p>
        </p:txBody>
      </p:sp>
      <p:sp>
        <p:nvSpPr>
          <p:cNvPr id="38" name="Shape 38"/>
          <p:cNvSpPr>
            <a:spLocks noGrp="1"/>
          </p:cNvSpPr>
          <p:nvPr>
            <p:ph type="body" idx="4294967295"/>
          </p:nvPr>
        </p:nvSpPr>
        <p:spPr>
          <a:xfrm>
            <a:off x="523982" y="1620748"/>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eaLnBrk="0" hangingPunct="0">
              <a:lnSpc>
                <a:spcPct val="90000"/>
              </a:lnSpc>
              <a:defRPr sz="1800"/>
            </a:pPr>
            <a:r>
              <a:rPr lang="zh-CN" altLang="en-US" sz="2400" b="1" dirty="0">
                <a:sym typeface="宋体"/>
              </a:rPr>
              <a:t>解空间</a:t>
            </a:r>
          </a:p>
          <a:p>
            <a:pPr lvl="0" eaLnBrk="0" hangingPunct="0">
              <a:lnSpc>
                <a:spcPct val="90000"/>
              </a:lnSpc>
              <a:defRPr sz="1800"/>
            </a:pPr>
            <a:r>
              <a:rPr lang="zh-CN" altLang="en-US" sz="2400" b="1" dirty="0">
                <a:sym typeface="宋体"/>
              </a:rPr>
              <a:t>可能解</a:t>
            </a:r>
          </a:p>
          <a:p>
            <a:pPr lvl="0" eaLnBrk="0" hangingPunct="0">
              <a:lnSpc>
                <a:spcPct val="90000"/>
              </a:lnSpc>
              <a:defRPr sz="1800"/>
            </a:pPr>
            <a:r>
              <a:rPr lang="zh-CN" altLang="en-US" sz="2400" b="1" dirty="0">
                <a:sym typeface="宋体"/>
              </a:rPr>
              <a:t>可行解</a:t>
            </a:r>
          </a:p>
          <a:p>
            <a:pPr lvl="0" eaLnBrk="0" hangingPunct="0">
              <a:lnSpc>
                <a:spcPct val="90000"/>
              </a:lnSpc>
              <a:defRPr sz="1800"/>
            </a:pPr>
            <a:r>
              <a:rPr lang="zh-CN" altLang="en-US" sz="2400" b="1" dirty="0">
                <a:sym typeface="宋体"/>
              </a:rPr>
              <a:t>最优解</a:t>
            </a:r>
          </a:p>
        </p:txBody>
      </p:sp>
    </p:spTree>
    <p:extLst>
      <p:ext uri="{BB962C8B-B14F-4D97-AF65-F5344CB8AC3E}">
        <p14:creationId xmlns:p14="http://schemas.microsoft.com/office/powerpoint/2010/main" val="418828426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13654"/>
            <a:ext cx="7772400" cy="1143000"/>
          </a:xfrm>
        </p:spPr>
        <p:txBody>
          <a:bodyPr/>
          <a:lstStyle/>
          <a:p>
            <a:r>
              <a:rPr lang="zh-CN" altLang="en-US" dirty="0"/>
              <a:t>界限函数的一些定义</a:t>
            </a:r>
          </a:p>
        </p:txBody>
      </p:sp>
      <p:sp>
        <p:nvSpPr>
          <p:cNvPr id="3" name="内容占位符 2"/>
          <p:cNvSpPr>
            <a:spLocks noGrp="1"/>
          </p:cNvSpPr>
          <p:nvPr>
            <p:ph idx="1"/>
          </p:nvPr>
        </p:nvSpPr>
        <p:spPr>
          <a:xfrm>
            <a:off x="555356" y="1371600"/>
            <a:ext cx="7772400" cy="4114800"/>
          </a:xfrm>
        </p:spPr>
        <p:txBody>
          <a:bodyPr/>
          <a:lstStyle/>
          <a:p>
            <a:r>
              <a:rPr lang="zh-CN" altLang="en-US" dirty="0"/>
              <a:t>假设状态空间树种的一个节点对应的解是</a:t>
            </a:r>
            <a:endParaRPr lang="en-US" altLang="zh-CN" dirty="0"/>
          </a:p>
          <a:p>
            <a:pPr>
              <a:buNone/>
            </a:pPr>
            <a:r>
              <a:rPr lang="en-US" altLang="zh-CN" i="1" dirty="0"/>
              <a:t>    X= </a:t>
            </a:r>
            <a:r>
              <a:rPr lang="en-US" altLang="zh-CN" dirty="0"/>
              <a:t>(</a:t>
            </a:r>
            <a:r>
              <a:rPr lang="en-US" altLang="zh-CN" i="1" dirty="0"/>
              <a:t>x</a:t>
            </a:r>
            <a:r>
              <a:rPr lang="en-US" altLang="zh-CN" sz="1600" i="1" dirty="0"/>
              <a:t>1</a:t>
            </a:r>
            <a:r>
              <a:rPr lang="en-US" altLang="zh-CN" i="1" dirty="0"/>
              <a:t>,….,</a:t>
            </a:r>
            <a:r>
              <a:rPr lang="en-US" altLang="zh-CN" i="1" dirty="0" err="1"/>
              <a:t>x</a:t>
            </a:r>
            <a:r>
              <a:rPr lang="en-US" altLang="zh-CN" sz="1400" i="1" dirty="0" err="1"/>
              <a:t>lev</a:t>
            </a:r>
            <a:r>
              <a:rPr lang="en-US" altLang="zh-CN" i="1" dirty="0"/>
              <a:t>,-,..,-</a:t>
            </a:r>
            <a:r>
              <a:rPr lang="en-US" altLang="zh-CN" dirty="0"/>
              <a:t>)</a:t>
            </a:r>
            <a:r>
              <a:rPr lang="zh-CN" altLang="en-US" dirty="0"/>
              <a:t>，</a:t>
            </a:r>
            <a:r>
              <a:rPr lang="en-US" altLang="zh-CN" i="1" dirty="0" err="1"/>
              <a:t>lev</a:t>
            </a:r>
            <a:r>
              <a:rPr lang="en-US" altLang="zh-CN" dirty="0"/>
              <a:t> </a:t>
            </a:r>
            <a:r>
              <a:rPr lang="zh-CN" altLang="en-US" dirty="0"/>
              <a:t>是该节点所处的层数</a:t>
            </a:r>
            <a:endParaRPr lang="en-US" altLang="zh-CN" dirty="0"/>
          </a:p>
          <a:p>
            <a:pPr>
              <a:buNone/>
            </a:pPr>
            <a:endParaRPr lang="en-US" altLang="zh-CN" dirty="0"/>
          </a:p>
          <a:p>
            <a:r>
              <a:rPr lang="zh-CN" altLang="en-US" dirty="0"/>
              <a:t>定义</a:t>
            </a:r>
            <a:r>
              <a:rPr lang="en-US" altLang="zh-CN" dirty="0"/>
              <a:t>C(X) </a:t>
            </a:r>
            <a:r>
              <a:rPr lang="zh-CN" altLang="en-US" dirty="0"/>
              <a:t>是</a:t>
            </a:r>
            <a:r>
              <a:rPr lang="en-US" altLang="zh-CN" dirty="0"/>
              <a:t>X</a:t>
            </a:r>
            <a:r>
              <a:rPr lang="zh-CN" altLang="en-US" dirty="0"/>
              <a:t>的后代中可行解的最大获益，如果</a:t>
            </a:r>
            <a:r>
              <a:rPr lang="en-US" altLang="zh-CN" dirty="0"/>
              <a:t>X</a:t>
            </a:r>
            <a:r>
              <a:rPr lang="zh-CN" altLang="en-US" dirty="0"/>
              <a:t>本身就是可行解（</a:t>
            </a:r>
            <a:r>
              <a:rPr lang="en-US" altLang="zh-CN" i="1" dirty="0" err="1"/>
              <a:t>lev</a:t>
            </a:r>
            <a:r>
              <a:rPr lang="en-US" altLang="zh-CN" dirty="0"/>
              <a:t> = </a:t>
            </a:r>
            <a:r>
              <a:rPr lang="en-US" altLang="zh-CN" i="1" dirty="0"/>
              <a:t>n</a:t>
            </a:r>
            <a:r>
              <a:rPr lang="zh-CN" altLang="en-US" dirty="0"/>
              <a:t>），则</a:t>
            </a:r>
            <a:r>
              <a:rPr lang="en-US" altLang="zh-CN" dirty="0"/>
              <a:t>C(X)=X</a:t>
            </a:r>
            <a:r>
              <a:rPr lang="zh-CN" altLang="en-US" dirty="0"/>
              <a:t>的获益；如果</a:t>
            </a:r>
            <a:r>
              <a:rPr lang="en-US" altLang="zh-CN" dirty="0"/>
              <a:t>X= (-, …,-) </a:t>
            </a:r>
            <a:r>
              <a:rPr lang="zh-CN" altLang="en-US" dirty="0"/>
              <a:t>（</a:t>
            </a:r>
            <a:r>
              <a:rPr lang="en-US" altLang="zh-CN" i="1" dirty="0" err="1"/>
              <a:t>lev</a:t>
            </a:r>
            <a:r>
              <a:rPr lang="en-US" altLang="zh-CN" dirty="0"/>
              <a:t> = </a:t>
            </a:r>
            <a:r>
              <a:rPr lang="en-US" altLang="zh-CN" i="1" dirty="0"/>
              <a:t>0</a:t>
            </a:r>
            <a:r>
              <a:rPr lang="zh-CN" altLang="en-US" dirty="0"/>
              <a:t>），则</a:t>
            </a:r>
            <a:r>
              <a:rPr lang="en-US" altLang="zh-CN" dirty="0"/>
              <a:t>C(X)= </a:t>
            </a:r>
            <a:r>
              <a:rPr lang="zh-CN" altLang="en-US" dirty="0"/>
              <a:t>问题的最佳获益</a:t>
            </a:r>
          </a:p>
        </p:txBody>
      </p:sp>
      <p:sp>
        <p:nvSpPr>
          <p:cNvPr id="4" name="椭圆 3">
            <a:extLst>
              <a:ext uri="{FF2B5EF4-FFF2-40B4-BE49-F238E27FC236}">
                <a16:creationId xmlns:a16="http://schemas.microsoft.com/office/drawing/2014/main" id="{F37BFC68-3641-492D-8042-D21B479B76CE}"/>
              </a:ext>
            </a:extLst>
          </p:cNvPr>
          <p:cNvSpPr/>
          <p:nvPr/>
        </p:nvSpPr>
        <p:spPr bwMode="auto">
          <a:xfrm>
            <a:off x="5189220" y="4632960"/>
            <a:ext cx="243840" cy="2286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5" name="矩形 4">
            <a:extLst>
              <a:ext uri="{FF2B5EF4-FFF2-40B4-BE49-F238E27FC236}">
                <a16:creationId xmlns:a16="http://schemas.microsoft.com/office/drawing/2014/main" id="{1B200F3F-DF6A-49EC-8640-074607D7D2D8}"/>
              </a:ext>
            </a:extLst>
          </p:cNvPr>
          <p:cNvSpPr/>
          <p:nvPr/>
        </p:nvSpPr>
        <p:spPr>
          <a:xfrm>
            <a:off x="5472079" y="4500835"/>
            <a:ext cx="338554" cy="369332"/>
          </a:xfrm>
          <a:prstGeom prst="rect">
            <a:avLst/>
          </a:prstGeom>
        </p:spPr>
        <p:txBody>
          <a:bodyPr wrap="none">
            <a:spAutoFit/>
          </a:bodyPr>
          <a:lstStyle/>
          <a:p>
            <a:r>
              <a:rPr lang="en-US" altLang="zh-CN" dirty="0"/>
              <a:t>X</a:t>
            </a:r>
            <a:endParaRPr lang="zh-CN" altLang="en-US" dirty="0"/>
          </a:p>
        </p:txBody>
      </p:sp>
      <p:cxnSp>
        <p:nvCxnSpPr>
          <p:cNvPr id="7" name="直接连接符 6">
            <a:extLst>
              <a:ext uri="{FF2B5EF4-FFF2-40B4-BE49-F238E27FC236}">
                <a16:creationId xmlns:a16="http://schemas.microsoft.com/office/drawing/2014/main" id="{03B2B1CE-25A9-42C4-898D-54D699A7CCFB}"/>
              </a:ext>
            </a:extLst>
          </p:cNvPr>
          <p:cNvCxnSpPr>
            <a:stCxn id="4" idx="3"/>
          </p:cNvCxnSpPr>
          <p:nvPr/>
        </p:nvCxnSpPr>
        <p:spPr bwMode="auto">
          <a:xfrm flipH="1">
            <a:off x="4572000" y="4828082"/>
            <a:ext cx="652930" cy="597358"/>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9" name="直接连接符 8">
            <a:extLst>
              <a:ext uri="{FF2B5EF4-FFF2-40B4-BE49-F238E27FC236}">
                <a16:creationId xmlns:a16="http://schemas.microsoft.com/office/drawing/2014/main" id="{A31897B4-1D22-445F-8B96-C43DC32AAA43}"/>
              </a:ext>
            </a:extLst>
          </p:cNvPr>
          <p:cNvCxnSpPr>
            <a:stCxn id="4" idx="5"/>
          </p:cNvCxnSpPr>
          <p:nvPr/>
        </p:nvCxnSpPr>
        <p:spPr bwMode="auto">
          <a:xfrm>
            <a:off x="5397350" y="4828082"/>
            <a:ext cx="599590" cy="658318"/>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0" name="任意多边形: 形状 9">
            <a:extLst>
              <a:ext uri="{FF2B5EF4-FFF2-40B4-BE49-F238E27FC236}">
                <a16:creationId xmlns:a16="http://schemas.microsoft.com/office/drawing/2014/main" id="{1F96A43A-1971-475B-A5E4-A0AD2955C443}"/>
              </a:ext>
            </a:extLst>
          </p:cNvPr>
          <p:cNvSpPr/>
          <p:nvPr/>
        </p:nvSpPr>
        <p:spPr bwMode="auto">
          <a:xfrm>
            <a:off x="3451860" y="5460935"/>
            <a:ext cx="1478675" cy="993205"/>
          </a:xfrm>
          <a:custGeom>
            <a:avLst/>
            <a:gdLst>
              <a:gd name="connsiteX0" fmla="*/ 1059180 w 1478675"/>
              <a:gd name="connsiteY0" fmla="*/ 2605 h 993205"/>
              <a:gd name="connsiteX1" fmla="*/ 1059180 w 1478675"/>
              <a:gd name="connsiteY1" fmla="*/ 2605 h 993205"/>
              <a:gd name="connsiteX2" fmla="*/ 944880 w 1478675"/>
              <a:gd name="connsiteY2" fmla="*/ 48325 h 993205"/>
              <a:gd name="connsiteX3" fmla="*/ 899160 w 1478675"/>
              <a:gd name="connsiteY3" fmla="*/ 71185 h 993205"/>
              <a:gd name="connsiteX4" fmla="*/ 800100 w 1478675"/>
              <a:gd name="connsiteY4" fmla="*/ 109285 h 993205"/>
              <a:gd name="connsiteX5" fmla="*/ 762000 w 1478675"/>
              <a:gd name="connsiteY5" fmla="*/ 132145 h 993205"/>
              <a:gd name="connsiteX6" fmla="*/ 685800 w 1478675"/>
              <a:gd name="connsiteY6" fmla="*/ 147385 h 993205"/>
              <a:gd name="connsiteX7" fmla="*/ 563880 w 1478675"/>
              <a:gd name="connsiteY7" fmla="*/ 193105 h 993205"/>
              <a:gd name="connsiteX8" fmla="*/ 525780 w 1478675"/>
              <a:gd name="connsiteY8" fmla="*/ 208345 h 993205"/>
              <a:gd name="connsiteX9" fmla="*/ 480060 w 1478675"/>
              <a:gd name="connsiteY9" fmla="*/ 223585 h 993205"/>
              <a:gd name="connsiteX10" fmla="*/ 419100 w 1478675"/>
              <a:gd name="connsiteY10" fmla="*/ 254065 h 993205"/>
              <a:gd name="connsiteX11" fmla="*/ 358140 w 1478675"/>
              <a:gd name="connsiteY11" fmla="*/ 284545 h 993205"/>
              <a:gd name="connsiteX12" fmla="*/ 327660 w 1478675"/>
              <a:gd name="connsiteY12" fmla="*/ 299785 h 993205"/>
              <a:gd name="connsiteX13" fmla="*/ 274320 w 1478675"/>
              <a:gd name="connsiteY13" fmla="*/ 353125 h 993205"/>
              <a:gd name="connsiteX14" fmla="*/ 259080 w 1478675"/>
              <a:gd name="connsiteY14" fmla="*/ 391225 h 993205"/>
              <a:gd name="connsiteX15" fmla="*/ 236220 w 1478675"/>
              <a:gd name="connsiteY15" fmla="*/ 406465 h 993205"/>
              <a:gd name="connsiteX16" fmla="*/ 182880 w 1478675"/>
              <a:gd name="connsiteY16" fmla="*/ 482665 h 993205"/>
              <a:gd name="connsiteX17" fmla="*/ 99060 w 1478675"/>
              <a:gd name="connsiteY17" fmla="*/ 574105 h 993205"/>
              <a:gd name="connsiteX18" fmla="*/ 38100 w 1478675"/>
              <a:gd name="connsiteY18" fmla="*/ 627445 h 993205"/>
              <a:gd name="connsiteX19" fmla="*/ 22860 w 1478675"/>
              <a:gd name="connsiteY19" fmla="*/ 657925 h 993205"/>
              <a:gd name="connsiteX20" fmla="*/ 0 w 1478675"/>
              <a:gd name="connsiteY20" fmla="*/ 688405 h 993205"/>
              <a:gd name="connsiteX21" fmla="*/ 7620 w 1478675"/>
              <a:gd name="connsiteY21" fmla="*/ 741745 h 993205"/>
              <a:gd name="connsiteX22" fmla="*/ 30480 w 1478675"/>
              <a:gd name="connsiteY22" fmla="*/ 764605 h 993205"/>
              <a:gd name="connsiteX23" fmla="*/ 45720 w 1478675"/>
              <a:gd name="connsiteY23" fmla="*/ 787465 h 993205"/>
              <a:gd name="connsiteX24" fmla="*/ 60960 w 1478675"/>
              <a:gd name="connsiteY24" fmla="*/ 817945 h 993205"/>
              <a:gd name="connsiteX25" fmla="*/ 99060 w 1478675"/>
              <a:gd name="connsiteY25" fmla="*/ 840805 h 993205"/>
              <a:gd name="connsiteX26" fmla="*/ 129540 w 1478675"/>
              <a:gd name="connsiteY26" fmla="*/ 871285 h 993205"/>
              <a:gd name="connsiteX27" fmla="*/ 220980 w 1478675"/>
              <a:gd name="connsiteY27" fmla="*/ 924625 h 993205"/>
              <a:gd name="connsiteX28" fmla="*/ 259080 w 1478675"/>
              <a:gd name="connsiteY28" fmla="*/ 939865 h 993205"/>
              <a:gd name="connsiteX29" fmla="*/ 320040 w 1478675"/>
              <a:gd name="connsiteY29" fmla="*/ 947485 h 993205"/>
              <a:gd name="connsiteX30" fmla="*/ 396240 w 1478675"/>
              <a:gd name="connsiteY30" fmla="*/ 962725 h 993205"/>
              <a:gd name="connsiteX31" fmla="*/ 678180 w 1478675"/>
              <a:gd name="connsiteY31" fmla="*/ 993205 h 993205"/>
              <a:gd name="connsiteX32" fmla="*/ 1318260 w 1478675"/>
              <a:gd name="connsiteY32" fmla="*/ 947485 h 993205"/>
              <a:gd name="connsiteX33" fmla="*/ 1325880 w 1478675"/>
              <a:gd name="connsiteY33" fmla="*/ 917005 h 993205"/>
              <a:gd name="connsiteX34" fmla="*/ 1348740 w 1478675"/>
              <a:gd name="connsiteY34" fmla="*/ 863665 h 993205"/>
              <a:gd name="connsiteX35" fmla="*/ 1371600 w 1478675"/>
              <a:gd name="connsiteY35" fmla="*/ 802705 h 993205"/>
              <a:gd name="connsiteX36" fmla="*/ 1394460 w 1478675"/>
              <a:gd name="connsiteY36" fmla="*/ 726505 h 993205"/>
              <a:gd name="connsiteX37" fmla="*/ 1440180 w 1478675"/>
              <a:gd name="connsiteY37" fmla="*/ 619825 h 993205"/>
              <a:gd name="connsiteX38" fmla="*/ 1463040 w 1478675"/>
              <a:gd name="connsiteY38" fmla="*/ 589345 h 993205"/>
              <a:gd name="connsiteX39" fmla="*/ 1463040 w 1478675"/>
              <a:gd name="connsiteY39" fmla="*/ 375985 h 993205"/>
              <a:gd name="connsiteX40" fmla="*/ 1455420 w 1478675"/>
              <a:gd name="connsiteY40" fmla="*/ 353125 h 993205"/>
              <a:gd name="connsiteX41" fmla="*/ 1440180 w 1478675"/>
              <a:gd name="connsiteY41" fmla="*/ 330265 h 993205"/>
              <a:gd name="connsiteX42" fmla="*/ 1348740 w 1478675"/>
              <a:gd name="connsiteY42" fmla="*/ 231205 h 993205"/>
              <a:gd name="connsiteX43" fmla="*/ 1318260 w 1478675"/>
              <a:gd name="connsiteY43" fmla="*/ 200725 h 993205"/>
              <a:gd name="connsiteX44" fmla="*/ 1295400 w 1478675"/>
              <a:gd name="connsiteY44" fmla="*/ 185485 h 993205"/>
              <a:gd name="connsiteX45" fmla="*/ 1249680 w 1478675"/>
              <a:gd name="connsiteY45" fmla="*/ 139765 h 993205"/>
              <a:gd name="connsiteX46" fmla="*/ 1226820 w 1478675"/>
              <a:gd name="connsiteY46" fmla="*/ 116905 h 993205"/>
              <a:gd name="connsiteX47" fmla="*/ 1203960 w 1478675"/>
              <a:gd name="connsiteY47" fmla="*/ 101665 h 993205"/>
              <a:gd name="connsiteX48" fmla="*/ 1158240 w 1478675"/>
              <a:gd name="connsiteY48" fmla="*/ 63565 h 993205"/>
              <a:gd name="connsiteX49" fmla="*/ 1150620 w 1478675"/>
              <a:gd name="connsiteY49" fmla="*/ 40705 h 993205"/>
              <a:gd name="connsiteX50" fmla="*/ 1127760 w 1478675"/>
              <a:gd name="connsiteY50" fmla="*/ 25465 h 993205"/>
              <a:gd name="connsiteX51" fmla="*/ 1104900 w 1478675"/>
              <a:gd name="connsiteY51" fmla="*/ 2605 h 993205"/>
              <a:gd name="connsiteX52" fmla="*/ 1059180 w 1478675"/>
              <a:gd name="connsiteY52" fmla="*/ 2605 h 99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78675" h="993205">
                <a:moveTo>
                  <a:pt x="1059180" y="2605"/>
                </a:moveTo>
                <a:lnTo>
                  <a:pt x="1059180" y="2605"/>
                </a:lnTo>
                <a:cubicBezTo>
                  <a:pt x="1011429" y="20512"/>
                  <a:pt x="990248" y="27386"/>
                  <a:pt x="944880" y="48325"/>
                </a:cubicBezTo>
                <a:cubicBezTo>
                  <a:pt x="929409" y="55465"/>
                  <a:pt x="914864" y="64573"/>
                  <a:pt x="899160" y="71185"/>
                </a:cubicBezTo>
                <a:cubicBezTo>
                  <a:pt x="866554" y="84914"/>
                  <a:pt x="832429" y="94917"/>
                  <a:pt x="800100" y="109285"/>
                </a:cubicBezTo>
                <a:cubicBezTo>
                  <a:pt x="786566" y="115300"/>
                  <a:pt x="776051" y="127461"/>
                  <a:pt x="762000" y="132145"/>
                </a:cubicBezTo>
                <a:cubicBezTo>
                  <a:pt x="737426" y="140336"/>
                  <a:pt x="710558" y="139767"/>
                  <a:pt x="685800" y="147385"/>
                </a:cubicBezTo>
                <a:cubicBezTo>
                  <a:pt x="644316" y="160149"/>
                  <a:pt x="604440" y="177654"/>
                  <a:pt x="563880" y="193105"/>
                </a:cubicBezTo>
                <a:cubicBezTo>
                  <a:pt x="551098" y="197974"/>
                  <a:pt x="538756" y="204020"/>
                  <a:pt x="525780" y="208345"/>
                </a:cubicBezTo>
                <a:cubicBezTo>
                  <a:pt x="510540" y="213425"/>
                  <a:pt x="494825" y="217257"/>
                  <a:pt x="480060" y="223585"/>
                </a:cubicBezTo>
                <a:cubicBezTo>
                  <a:pt x="459178" y="232534"/>
                  <a:pt x="439420" y="243905"/>
                  <a:pt x="419100" y="254065"/>
                </a:cubicBezTo>
                <a:lnTo>
                  <a:pt x="358140" y="284545"/>
                </a:lnTo>
                <a:cubicBezTo>
                  <a:pt x="347980" y="289625"/>
                  <a:pt x="336530" y="292689"/>
                  <a:pt x="327660" y="299785"/>
                </a:cubicBezTo>
                <a:cubicBezTo>
                  <a:pt x="300361" y="321624"/>
                  <a:pt x="288473" y="324820"/>
                  <a:pt x="274320" y="353125"/>
                </a:cubicBezTo>
                <a:cubicBezTo>
                  <a:pt x="268203" y="365359"/>
                  <a:pt x="267030" y="380094"/>
                  <a:pt x="259080" y="391225"/>
                </a:cubicBezTo>
                <a:cubicBezTo>
                  <a:pt x="253757" y="398677"/>
                  <a:pt x="242696" y="399989"/>
                  <a:pt x="236220" y="406465"/>
                </a:cubicBezTo>
                <a:cubicBezTo>
                  <a:pt x="222060" y="420625"/>
                  <a:pt x="192008" y="471048"/>
                  <a:pt x="182880" y="482665"/>
                </a:cubicBezTo>
                <a:cubicBezTo>
                  <a:pt x="169862" y="499233"/>
                  <a:pt x="122140" y="553910"/>
                  <a:pt x="99060" y="574105"/>
                </a:cubicBezTo>
                <a:cubicBezTo>
                  <a:pt x="71004" y="598654"/>
                  <a:pt x="61813" y="595827"/>
                  <a:pt x="38100" y="627445"/>
                </a:cubicBezTo>
                <a:cubicBezTo>
                  <a:pt x="31284" y="636532"/>
                  <a:pt x="28880" y="648292"/>
                  <a:pt x="22860" y="657925"/>
                </a:cubicBezTo>
                <a:cubicBezTo>
                  <a:pt x="16129" y="668695"/>
                  <a:pt x="7620" y="678245"/>
                  <a:pt x="0" y="688405"/>
                </a:cubicBezTo>
                <a:cubicBezTo>
                  <a:pt x="2540" y="706185"/>
                  <a:pt x="950" y="725069"/>
                  <a:pt x="7620" y="741745"/>
                </a:cubicBezTo>
                <a:cubicBezTo>
                  <a:pt x="11622" y="751751"/>
                  <a:pt x="23581" y="756326"/>
                  <a:pt x="30480" y="764605"/>
                </a:cubicBezTo>
                <a:cubicBezTo>
                  <a:pt x="36343" y="771640"/>
                  <a:pt x="41176" y="779514"/>
                  <a:pt x="45720" y="787465"/>
                </a:cubicBezTo>
                <a:cubicBezTo>
                  <a:pt x="51356" y="797328"/>
                  <a:pt x="52928" y="809913"/>
                  <a:pt x="60960" y="817945"/>
                </a:cubicBezTo>
                <a:cubicBezTo>
                  <a:pt x="71433" y="828418"/>
                  <a:pt x="87369" y="831712"/>
                  <a:pt x="99060" y="840805"/>
                </a:cubicBezTo>
                <a:cubicBezTo>
                  <a:pt x="110402" y="849626"/>
                  <a:pt x="118320" y="862309"/>
                  <a:pt x="129540" y="871285"/>
                </a:cubicBezTo>
                <a:cubicBezTo>
                  <a:pt x="157535" y="893681"/>
                  <a:pt x="188555" y="909886"/>
                  <a:pt x="220980" y="924625"/>
                </a:cubicBezTo>
                <a:cubicBezTo>
                  <a:pt x="233432" y="930285"/>
                  <a:pt x="245752" y="936789"/>
                  <a:pt x="259080" y="939865"/>
                </a:cubicBezTo>
                <a:cubicBezTo>
                  <a:pt x="279034" y="944470"/>
                  <a:pt x="299840" y="944118"/>
                  <a:pt x="320040" y="947485"/>
                </a:cubicBezTo>
                <a:cubicBezTo>
                  <a:pt x="345591" y="951743"/>
                  <a:pt x="370583" y="959162"/>
                  <a:pt x="396240" y="962725"/>
                </a:cubicBezTo>
                <a:cubicBezTo>
                  <a:pt x="511523" y="978736"/>
                  <a:pt x="574876" y="983814"/>
                  <a:pt x="678180" y="993205"/>
                </a:cubicBezTo>
                <a:cubicBezTo>
                  <a:pt x="891540" y="977965"/>
                  <a:pt x="1105822" y="972478"/>
                  <a:pt x="1318260" y="947485"/>
                </a:cubicBezTo>
                <a:cubicBezTo>
                  <a:pt x="1328661" y="946261"/>
                  <a:pt x="1322301" y="926847"/>
                  <a:pt x="1325880" y="917005"/>
                </a:cubicBezTo>
                <a:cubicBezTo>
                  <a:pt x="1332491" y="898826"/>
                  <a:pt x="1341556" y="881626"/>
                  <a:pt x="1348740" y="863665"/>
                </a:cubicBezTo>
                <a:cubicBezTo>
                  <a:pt x="1356800" y="843515"/>
                  <a:pt x="1364737" y="823293"/>
                  <a:pt x="1371600" y="802705"/>
                </a:cubicBezTo>
                <a:cubicBezTo>
                  <a:pt x="1379986" y="777547"/>
                  <a:pt x="1386074" y="751663"/>
                  <a:pt x="1394460" y="726505"/>
                </a:cubicBezTo>
                <a:cubicBezTo>
                  <a:pt x="1405723" y="692717"/>
                  <a:pt x="1421417" y="651096"/>
                  <a:pt x="1440180" y="619825"/>
                </a:cubicBezTo>
                <a:cubicBezTo>
                  <a:pt x="1446714" y="608935"/>
                  <a:pt x="1455420" y="599505"/>
                  <a:pt x="1463040" y="589345"/>
                </a:cubicBezTo>
                <a:cubicBezTo>
                  <a:pt x="1483069" y="469173"/>
                  <a:pt x="1484690" y="513102"/>
                  <a:pt x="1463040" y="375985"/>
                </a:cubicBezTo>
                <a:cubicBezTo>
                  <a:pt x="1461787" y="368051"/>
                  <a:pt x="1459012" y="360309"/>
                  <a:pt x="1455420" y="353125"/>
                </a:cubicBezTo>
                <a:cubicBezTo>
                  <a:pt x="1451324" y="344934"/>
                  <a:pt x="1445675" y="337591"/>
                  <a:pt x="1440180" y="330265"/>
                </a:cubicBezTo>
                <a:cubicBezTo>
                  <a:pt x="1403856" y="281833"/>
                  <a:pt x="1399807" y="282272"/>
                  <a:pt x="1348740" y="231205"/>
                </a:cubicBezTo>
                <a:cubicBezTo>
                  <a:pt x="1338580" y="221045"/>
                  <a:pt x="1330215" y="208695"/>
                  <a:pt x="1318260" y="200725"/>
                </a:cubicBezTo>
                <a:cubicBezTo>
                  <a:pt x="1310640" y="195645"/>
                  <a:pt x="1302245" y="191569"/>
                  <a:pt x="1295400" y="185485"/>
                </a:cubicBezTo>
                <a:cubicBezTo>
                  <a:pt x="1279291" y="171166"/>
                  <a:pt x="1264920" y="155005"/>
                  <a:pt x="1249680" y="139765"/>
                </a:cubicBezTo>
                <a:cubicBezTo>
                  <a:pt x="1242060" y="132145"/>
                  <a:pt x="1235786" y="122883"/>
                  <a:pt x="1226820" y="116905"/>
                </a:cubicBezTo>
                <a:cubicBezTo>
                  <a:pt x="1219200" y="111825"/>
                  <a:pt x="1210995" y="107528"/>
                  <a:pt x="1203960" y="101665"/>
                </a:cubicBezTo>
                <a:cubicBezTo>
                  <a:pt x="1145288" y="52772"/>
                  <a:pt x="1214997" y="101403"/>
                  <a:pt x="1158240" y="63565"/>
                </a:cubicBezTo>
                <a:cubicBezTo>
                  <a:pt x="1155700" y="55945"/>
                  <a:pt x="1155638" y="46977"/>
                  <a:pt x="1150620" y="40705"/>
                </a:cubicBezTo>
                <a:cubicBezTo>
                  <a:pt x="1144899" y="33554"/>
                  <a:pt x="1134795" y="31328"/>
                  <a:pt x="1127760" y="25465"/>
                </a:cubicBezTo>
                <a:cubicBezTo>
                  <a:pt x="1119481" y="18566"/>
                  <a:pt x="1113179" y="9504"/>
                  <a:pt x="1104900" y="2605"/>
                </a:cubicBezTo>
                <a:cubicBezTo>
                  <a:pt x="1097865" y="-3258"/>
                  <a:pt x="1066800" y="2605"/>
                  <a:pt x="1059180" y="2605"/>
                </a:cubicBezTo>
                <a:close/>
              </a:path>
            </a:pathLst>
          </a:cu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任意多边形: 形状 10">
            <a:extLst>
              <a:ext uri="{FF2B5EF4-FFF2-40B4-BE49-F238E27FC236}">
                <a16:creationId xmlns:a16="http://schemas.microsoft.com/office/drawing/2014/main" id="{7124A493-1C2B-4801-9480-D9AA39B35B71}"/>
              </a:ext>
            </a:extLst>
          </p:cNvPr>
          <p:cNvSpPr/>
          <p:nvPr/>
        </p:nvSpPr>
        <p:spPr bwMode="auto">
          <a:xfrm>
            <a:off x="5920276" y="5452012"/>
            <a:ext cx="1242071" cy="1099863"/>
          </a:xfrm>
          <a:custGeom>
            <a:avLst/>
            <a:gdLst>
              <a:gd name="connsiteX0" fmla="*/ 0 w 1242071"/>
              <a:gd name="connsiteY0" fmla="*/ 261663 h 1099863"/>
              <a:gd name="connsiteX1" fmla="*/ 0 w 1242071"/>
              <a:gd name="connsiteY1" fmla="*/ 261663 h 1099863"/>
              <a:gd name="connsiteX2" fmla="*/ 7620 w 1242071"/>
              <a:gd name="connsiteY2" fmla="*/ 574083 h 1099863"/>
              <a:gd name="connsiteX3" fmla="*/ 15240 w 1242071"/>
              <a:gd name="connsiteY3" fmla="*/ 596943 h 1099863"/>
              <a:gd name="connsiteX4" fmla="*/ 30480 w 1242071"/>
              <a:gd name="connsiteY4" fmla="*/ 619803 h 1099863"/>
              <a:gd name="connsiteX5" fmla="*/ 76200 w 1242071"/>
              <a:gd name="connsiteY5" fmla="*/ 711243 h 1099863"/>
              <a:gd name="connsiteX6" fmla="*/ 91440 w 1242071"/>
              <a:gd name="connsiteY6" fmla="*/ 741723 h 1099863"/>
              <a:gd name="connsiteX7" fmla="*/ 182880 w 1242071"/>
              <a:gd name="connsiteY7" fmla="*/ 833163 h 1099863"/>
              <a:gd name="connsiteX8" fmla="*/ 220980 w 1242071"/>
              <a:gd name="connsiteY8" fmla="*/ 878883 h 1099863"/>
              <a:gd name="connsiteX9" fmla="*/ 266700 w 1242071"/>
              <a:gd name="connsiteY9" fmla="*/ 916983 h 1099863"/>
              <a:gd name="connsiteX10" fmla="*/ 304800 w 1242071"/>
              <a:gd name="connsiteY10" fmla="*/ 962703 h 1099863"/>
              <a:gd name="connsiteX11" fmla="*/ 335280 w 1242071"/>
              <a:gd name="connsiteY11" fmla="*/ 977943 h 1099863"/>
              <a:gd name="connsiteX12" fmla="*/ 403860 w 1242071"/>
              <a:gd name="connsiteY12" fmla="*/ 1023663 h 1099863"/>
              <a:gd name="connsiteX13" fmla="*/ 533400 w 1242071"/>
              <a:gd name="connsiteY13" fmla="*/ 1077003 h 1099863"/>
              <a:gd name="connsiteX14" fmla="*/ 769620 w 1242071"/>
              <a:gd name="connsiteY14" fmla="*/ 1099863 h 1099863"/>
              <a:gd name="connsiteX15" fmla="*/ 1066800 w 1242071"/>
              <a:gd name="connsiteY15" fmla="*/ 1084623 h 1099863"/>
              <a:gd name="connsiteX16" fmla="*/ 1097280 w 1242071"/>
              <a:gd name="connsiteY16" fmla="*/ 1077003 h 1099863"/>
              <a:gd name="connsiteX17" fmla="*/ 1120140 w 1242071"/>
              <a:gd name="connsiteY17" fmla="*/ 1038903 h 1099863"/>
              <a:gd name="connsiteX18" fmla="*/ 1181100 w 1242071"/>
              <a:gd name="connsiteY18" fmla="*/ 947463 h 1099863"/>
              <a:gd name="connsiteX19" fmla="*/ 1203960 w 1242071"/>
              <a:gd name="connsiteY19" fmla="*/ 871263 h 1099863"/>
              <a:gd name="connsiteX20" fmla="*/ 1219200 w 1242071"/>
              <a:gd name="connsiteY20" fmla="*/ 833163 h 1099863"/>
              <a:gd name="connsiteX21" fmla="*/ 1242060 w 1242071"/>
              <a:gd name="connsiteY21" fmla="*/ 436923 h 1099863"/>
              <a:gd name="connsiteX22" fmla="*/ 1234440 w 1242071"/>
              <a:gd name="connsiteY22" fmla="*/ 307383 h 1099863"/>
              <a:gd name="connsiteX23" fmla="*/ 1226820 w 1242071"/>
              <a:gd name="connsiteY23" fmla="*/ 261663 h 1099863"/>
              <a:gd name="connsiteX24" fmla="*/ 1150620 w 1242071"/>
              <a:gd name="connsiteY24" fmla="*/ 162603 h 1099863"/>
              <a:gd name="connsiteX25" fmla="*/ 937260 w 1242071"/>
              <a:gd name="connsiteY25" fmla="*/ 78783 h 1099863"/>
              <a:gd name="connsiteX26" fmla="*/ 861060 w 1242071"/>
              <a:gd name="connsiteY26" fmla="*/ 63543 h 1099863"/>
              <a:gd name="connsiteX27" fmla="*/ 754380 w 1242071"/>
              <a:gd name="connsiteY27" fmla="*/ 55923 h 1099863"/>
              <a:gd name="connsiteX28" fmla="*/ 716280 w 1242071"/>
              <a:gd name="connsiteY28" fmla="*/ 40683 h 1099863"/>
              <a:gd name="connsiteX29" fmla="*/ 510540 w 1242071"/>
              <a:gd name="connsiteY29" fmla="*/ 17823 h 1099863"/>
              <a:gd name="connsiteX30" fmla="*/ 304800 w 1242071"/>
              <a:gd name="connsiteY30" fmla="*/ 10203 h 1099863"/>
              <a:gd name="connsiteX31" fmla="*/ 281940 w 1242071"/>
              <a:gd name="connsiteY31" fmla="*/ 25443 h 1099863"/>
              <a:gd name="connsiteX32" fmla="*/ 205740 w 1242071"/>
              <a:gd name="connsiteY32" fmla="*/ 48303 h 1099863"/>
              <a:gd name="connsiteX33" fmla="*/ 167640 w 1242071"/>
              <a:gd name="connsiteY33" fmla="*/ 63543 h 1099863"/>
              <a:gd name="connsiteX34" fmla="*/ 106680 w 1242071"/>
              <a:gd name="connsiteY34" fmla="*/ 71163 h 1099863"/>
              <a:gd name="connsiteX35" fmla="*/ 53340 w 1242071"/>
              <a:gd name="connsiteY35" fmla="*/ 86403 h 1099863"/>
              <a:gd name="connsiteX36" fmla="*/ 30480 w 1242071"/>
              <a:gd name="connsiteY36" fmla="*/ 147363 h 1099863"/>
              <a:gd name="connsiteX37" fmla="*/ 15240 w 1242071"/>
              <a:gd name="connsiteY37" fmla="*/ 193083 h 1099863"/>
              <a:gd name="connsiteX38" fmla="*/ 7620 w 1242071"/>
              <a:gd name="connsiteY38" fmla="*/ 215943 h 1099863"/>
              <a:gd name="connsiteX39" fmla="*/ 0 w 1242071"/>
              <a:gd name="connsiteY39" fmla="*/ 261663 h 109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42071" h="1099863">
                <a:moveTo>
                  <a:pt x="0" y="261663"/>
                </a:moveTo>
                <a:lnTo>
                  <a:pt x="0" y="261663"/>
                </a:lnTo>
                <a:cubicBezTo>
                  <a:pt x="2540" y="365803"/>
                  <a:pt x="2890" y="470019"/>
                  <a:pt x="7620" y="574083"/>
                </a:cubicBezTo>
                <a:cubicBezTo>
                  <a:pt x="7985" y="582107"/>
                  <a:pt x="11648" y="589759"/>
                  <a:pt x="15240" y="596943"/>
                </a:cubicBezTo>
                <a:cubicBezTo>
                  <a:pt x="19336" y="605134"/>
                  <a:pt x="25400" y="612183"/>
                  <a:pt x="30480" y="619803"/>
                </a:cubicBezTo>
                <a:cubicBezTo>
                  <a:pt x="43230" y="696304"/>
                  <a:pt x="25809" y="639257"/>
                  <a:pt x="76200" y="711243"/>
                </a:cubicBezTo>
                <a:cubicBezTo>
                  <a:pt x="82714" y="720549"/>
                  <a:pt x="83960" y="733174"/>
                  <a:pt x="91440" y="741723"/>
                </a:cubicBezTo>
                <a:cubicBezTo>
                  <a:pt x="119825" y="774163"/>
                  <a:pt x="155285" y="800049"/>
                  <a:pt x="182880" y="833163"/>
                </a:cubicBezTo>
                <a:cubicBezTo>
                  <a:pt x="195580" y="848403"/>
                  <a:pt x="206952" y="864855"/>
                  <a:pt x="220980" y="878883"/>
                </a:cubicBezTo>
                <a:cubicBezTo>
                  <a:pt x="235008" y="892911"/>
                  <a:pt x="252672" y="902955"/>
                  <a:pt x="266700" y="916983"/>
                </a:cubicBezTo>
                <a:cubicBezTo>
                  <a:pt x="280728" y="931011"/>
                  <a:pt x="289973" y="949523"/>
                  <a:pt x="304800" y="962703"/>
                </a:cubicBezTo>
                <a:cubicBezTo>
                  <a:pt x="313290" y="970250"/>
                  <a:pt x="326314" y="970969"/>
                  <a:pt x="335280" y="977943"/>
                </a:cubicBezTo>
                <a:cubicBezTo>
                  <a:pt x="399945" y="1028238"/>
                  <a:pt x="344784" y="1008894"/>
                  <a:pt x="403860" y="1023663"/>
                </a:cubicBezTo>
                <a:cubicBezTo>
                  <a:pt x="460031" y="1054869"/>
                  <a:pt x="471674" y="1069089"/>
                  <a:pt x="533400" y="1077003"/>
                </a:cubicBezTo>
                <a:cubicBezTo>
                  <a:pt x="611866" y="1087063"/>
                  <a:pt x="769620" y="1099863"/>
                  <a:pt x="769620" y="1099863"/>
                </a:cubicBezTo>
                <a:lnTo>
                  <a:pt x="1066800" y="1084623"/>
                </a:lnTo>
                <a:cubicBezTo>
                  <a:pt x="1077247" y="1083894"/>
                  <a:pt x="1089329" y="1083819"/>
                  <a:pt x="1097280" y="1077003"/>
                </a:cubicBezTo>
                <a:cubicBezTo>
                  <a:pt x="1108525" y="1067364"/>
                  <a:pt x="1111047" y="1050594"/>
                  <a:pt x="1120140" y="1038903"/>
                </a:cubicBezTo>
                <a:cubicBezTo>
                  <a:pt x="1166654" y="979100"/>
                  <a:pt x="1144243" y="1042239"/>
                  <a:pt x="1181100" y="947463"/>
                </a:cubicBezTo>
                <a:cubicBezTo>
                  <a:pt x="1190711" y="922748"/>
                  <a:pt x="1195574" y="896421"/>
                  <a:pt x="1203960" y="871263"/>
                </a:cubicBezTo>
                <a:cubicBezTo>
                  <a:pt x="1208285" y="858287"/>
                  <a:pt x="1214120" y="845863"/>
                  <a:pt x="1219200" y="833163"/>
                </a:cubicBezTo>
                <a:cubicBezTo>
                  <a:pt x="1243325" y="652223"/>
                  <a:pt x="1242060" y="692348"/>
                  <a:pt x="1242060" y="436923"/>
                </a:cubicBezTo>
                <a:cubicBezTo>
                  <a:pt x="1242060" y="393668"/>
                  <a:pt x="1238187" y="350475"/>
                  <a:pt x="1234440" y="307383"/>
                </a:cubicBezTo>
                <a:cubicBezTo>
                  <a:pt x="1233102" y="291991"/>
                  <a:pt x="1231706" y="276320"/>
                  <a:pt x="1226820" y="261663"/>
                </a:cubicBezTo>
                <a:cubicBezTo>
                  <a:pt x="1215219" y="226859"/>
                  <a:pt x="1182799" y="178692"/>
                  <a:pt x="1150620" y="162603"/>
                </a:cubicBezTo>
                <a:cubicBezTo>
                  <a:pt x="1016931" y="95759"/>
                  <a:pt x="1061487" y="107016"/>
                  <a:pt x="937260" y="78783"/>
                </a:cubicBezTo>
                <a:cubicBezTo>
                  <a:pt x="912001" y="73042"/>
                  <a:pt x="886763" y="66756"/>
                  <a:pt x="861060" y="63543"/>
                </a:cubicBezTo>
                <a:cubicBezTo>
                  <a:pt x="825685" y="59121"/>
                  <a:pt x="789940" y="58463"/>
                  <a:pt x="754380" y="55923"/>
                </a:cubicBezTo>
                <a:cubicBezTo>
                  <a:pt x="741680" y="50843"/>
                  <a:pt x="729693" y="43366"/>
                  <a:pt x="716280" y="40683"/>
                </a:cubicBezTo>
                <a:cubicBezTo>
                  <a:pt x="654301" y="28287"/>
                  <a:pt x="574526" y="23155"/>
                  <a:pt x="510540" y="17823"/>
                </a:cubicBezTo>
                <a:cubicBezTo>
                  <a:pt x="416168" y="-1051"/>
                  <a:pt x="419716" y="-7034"/>
                  <a:pt x="304800" y="10203"/>
                </a:cubicBezTo>
                <a:cubicBezTo>
                  <a:pt x="295743" y="11562"/>
                  <a:pt x="290309" y="21724"/>
                  <a:pt x="281940" y="25443"/>
                </a:cubicBezTo>
                <a:cubicBezTo>
                  <a:pt x="228945" y="48996"/>
                  <a:pt x="250070" y="33526"/>
                  <a:pt x="205740" y="48303"/>
                </a:cubicBezTo>
                <a:cubicBezTo>
                  <a:pt x="192764" y="52628"/>
                  <a:pt x="180968" y="60467"/>
                  <a:pt x="167640" y="63543"/>
                </a:cubicBezTo>
                <a:cubicBezTo>
                  <a:pt x="147686" y="68148"/>
                  <a:pt x="126880" y="67796"/>
                  <a:pt x="106680" y="71163"/>
                </a:cubicBezTo>
                <a:cubicBezTo>
                  <a:pt x="87544" y="74352"/>
                  <a:pt x="71458" y="80364"/>
                  <a:pt x="53340" y="86403"/>
                </a:cubicBezTo>
                <a:cubicBezTo>
                  <a:pt x="26818" y="126185"/>
                  <a:pt x="45691" y="91591"/>
                  <a:pt x="30480" y="147363"/>
                </a:cubicBezTo>
                <a:cubicBezTo>
                  <a:pt x="26253" y="162861"/>
                  <a:pt x="20320" y="177843"/>
                  <a:pt x="15240" y="193083"/>
                </a:cubicBezTo>
                <a:cubicBezTo>
                  <a:pt x="12700" y="200703"/>
                  <a:pt x="9195" y="208067"/>
                  <a:pt x="7620" y="215943"/>
                </a:cubicBezTo>
                <a:cubicBezTo>
                  <a:pt x="-1114" y="259612"/>
                  <a:pt x="1270" y="254043"/>
                  <a:pt x="0" y="261663"/>
                </a:cubicBezTo>
                <a:close/>
              </a:path>
            </a:pathLst>
          </a:cu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矩形 11">
            <a:extLst>
              <a:ext uri="{FF2B5EF4-FFF2-40B4-BE49-F238E27FC236}">
                <a16:creationId xmlns:a16="http://schemas.microsoft.com/office/drawing/2014/main" id="{C1A046F6-F02E-42E2-843A-FDDFC18B7A3D}"/>
              </a:ext>
            </a:extLst>
          </p:cNvPr>
          <p:cNvSpPr/>
          <p:nvPr/>
        </p:nvSpPr>
        <p:spPr>
          <a:xfrm>
            <a:off x="3852365" y="4520410"/>
            <a:ext cx="1311578" cy="369332"/>
          </a:xfrm>
          <a:prstGeom prst="rect">
            <a:avLst/>
          </a:prstGeom>
        </p:spPr>
        <p:txBody>
          <a:bodyPr wrap="none">
            <a:spAutoFit/>
          </a:bodyPr>
          <a:lstStyle/>
          <a:p>
            <a:r>
              <a:rPr lang="en-US" altLang="zh-CN" dirty="0"/>
              <a:t>B(X) </a:t>
            </a:r>
            <a:r>
              <a:rPr lang="en-US" altLang="zh-CN" dirty="0">
                <a:sym typeface="Symbol" panose="05050102010706020507" pitchFamily="18" charset="2"/>
              </a:rPr>
              <a:t></a:t>
            </a:r>
            <a:r>
              <a:rPr lang="en-US" altLang="zh-CN" dirty="0"/>
              <a:t>C(X)</a:t>
            </a:r>
            <a:endParaRPr lang="zh-CN" altLang="en-US" dirty="0"/>
          </a:p>
        </p:txBody>
      </p:sp>
      <p:sp>
        <p:nvSpPr>
          <p:cNvPr id="13" name="对话气泡: 椭圆形 12">
            <a:extLst>
              <a:ext uri="{FF2B5EF4-FFF2-40B4-BE49-F238E27FC236}">
                <a16:creationId xmlns:a16="http://schemas.microsoft.com/office/drawing/2014/main" id="{96AC4C57-8EE6-4760-90F0-B92285C0C406}"/>
              </a:ext>
            </a:extLst>
          </p:cNvPr>
          <p:cNvSpPr/>
          <p:nvPr/>
        </p:nvSpPr>
        <p:spPr bwMode="auto">
          <a:xfrm>
            <a:off x="2118360" y="4950396"/>
            <a:ext cx="1866900" cy="597358"/>
          </a:xfrm>
          <a:prstGeom prst="wedgeEllipseCallout">
            <a:avLst>
              <a:gd name="adj1" fmla="val 55915"/>
              <a:gd name="adj2" fmla="val -61021"/>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界限函数</a:t>
            </a:r>
          </a:p>
        </p:txBody>
      </p:sp>
      <p:sp>
        <p:nvSpPr>
          <p:cNvPr id="14" name="对话气泡: 椭圆形 13">
            <a:extLst>
              <a:ext uri="{FF2B5EF4-FFF2-40B4-BE49-F238E27FC236}">
                <a16:creationId xmlns:a16="http://schemas.microsoft.com/office/drawing/2014/main" id="{D5FE3479-05CF-4884-9868-A646D887ACF2}"/>
              </a:ext>
            </a:extLst>
          </p:cNvPr>
          <p:cNvSpPr/>
          <p:nvPr/>
        </p:nvSpPr>
        <p:spPr bwMode="auto">
          <a:xfrm>
            <a:off x="3297043" y="3429000"/>
            <a:ext cx="1866900" cy="597358"/>
          </a:xfrm>
          <a:prstGeom prst="wedgeEllipseCallout">
            <a:avLst>
              <a:gd name="adj1" fmla="val 26935"/>
              <a:gd name="adj2" fmla="val 126495"/>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最优代价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1" grpId="0" animBg="1"/>
      <p:bldP spid="12" grpId="0"/>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36902"/>
            <a:ext cx="7772400" cy="1143000"/>
          </a:xfrm>
        </p:spPr>
        <p:txBody>
          <a:bodyPr/>
          <a:lstStyle/>
          <a:p>
            <a:endParaRPr lang="zh-CN" altLang="en-US" dirty="0"/>
          </a:p>
        </p:txBody>
      </p:sp>
      <p:sp>
        <p:nvSpPr>
          <p:cNvPr id="3" name="内容占位符 2"/>
          <p:cNvSpPr>
            <a:spLocks noGrp="1"/>
          </p:cNvSpPr>
          <p:nvPr>
            <p:ph idx="1"/>
          </p:nvPr>
        </p:nvSpPr>
        <p:spPr>
          <a:xfrm>
            <a:off x="678051" y="1539498"/>
            <a:ext cx="7772400" cy="2505560"/>
          </a:xfrm>
        </p:spPr>
        <p:txBody>
          <a:bodyPr/>
          <a:lstStyle/>
          <a:p>
            <a:r>
              <a:rPr lang="zh-CN" altLang="en-US" dirty="0"/>
              <a:t>一般情况下，只能通过遍历具有根节点</a:t>
            </a:r>
            <a:r>
              <a:rPr lang="en-US" altLang="zh-CN" dirty="0"/>
              <a:t>X</a:t>
            </a:r>
            <a:r>
              <a:rPr lang="zh-CN" altLang="en-US" dirty="0"/>
              <a:t>的子树来计算</a:t>
            </a:r>
            <a:r>
              <a:rPr lang="en-US" altLang="zh-CN" dirty="0"/>
              <a:t>C(X)</a:t>
            </a:r>
            <a:r>
              <a:rPr lang="zh-CN" altLang="en-US" dirty="0"/>
              <a:t>，但是这样做没有意义；</a:t>
            </a:r>
            <a:endParaRPr lang="en-US" altLang="zh-CN" dirty="0"/>
          </a:p>
          <a:p>
            <a:r>
              <a:rPr lang="zh-CN" altLang="en-US" dirty="0"/>
              <a:t>一个变通的做法就是定义一个界限函数</a:t>
            </a:r>
            <a:r>
              <a:rPr lang="en-US" altLang="zh-CN" dirty="0"/>
              <a:t>B(X)</a:t>
            </a:r>
            <a:r>
              <a:rPr lang="zh-CN" altLang="en-US" dirty="0"/>
              <a:t>；</a:t>
            </a:r>
            <a:endParaRPr lang="en-US" altLang="zh-CN" dirty="0"/>
          </a:p>
          <a:p>
            <a:r>
              <a:rPr lang="en-US" altLang="zh-CN" dirty="0"/>
              <a:t>B(X)</a:t>
            </a:r>
            <a:r>
              <a:rPr lang="zh-CN" altLang="en-US" dirty="0"/>
              <a:t>是任何可行解（该解是状态空间树中</a:t>
            </a:r>
            <a:r>
              <a:rPr lang="en-US" altLang="zh-CN" dirty="0"/>
              <a:t>X</a:t>
            </a:r>
            <a:r>
              <a:rPr lang="zh-CN" altLang="en-US" dirty="0"/>
              <a:t>的后代）的获益的上界；</a:t>
            </a:r>
            <a:endParaRPr lang="en-US" altLang="zh-CN" dirty="0"/>
          </a:p>
          <a:p>
            <a:endParaRPr lang="en-US" altLang="zh-CN" dirty="0"/>
          </a:p>
          <a:p>
            <a:r>
              <a:rPr lang="zh-CN" altLang="en-US" dirty="0"/>
              <a:t>如果</a:t>
            </a:r>
            <a:r>
              <a:rPr lang="en-US" altLang="zh-CN" dirty="0"/>
              <a:t>X</a:t>
            </a:r>
            <a:r>
              <a:rPr lang="zh-CN" altLang="en-US" dirty="0"/>
              <a:t>是可行解，则</a:t>
            </a:r>
            <a:endParaRPr lang="en-US" altLang="zh-CN" dirty="0"/>
          </a:p>
        </p:txBody>
      </p:sp>
      <p:pic>
        <p:nvPicPr>
          <p:cNvPr id="135172" name="Picture 4"/>
          <p:cNvPicPr>
            <a:picLocks noChangeAspect="1" noChangeArrowheads="1"/>
          </p:cNvPicPr>
          <p:nvPr/>
        </p:nvPicPr>
        <p:blipFill>
          <a:blip r:embed="rId2" cstate="print"/>
          <a:srcRect/>
          <a:stretch>
            <a:fillRect/>
          </a:stretch>
        </p:blipFill>
        <p:spPr bwMode="auto">
          <a:xfrm>
            <a:off x="2831913" y="3929628"/>
            <a:ext cx="2453009" cy="548083"/>
          </a:xfrm>
          <a:prstGeom prst="rect">
            <a:avLst/>
          </a:prstGeom>
          <a:noFill/>
          <a:ln w="9525">
            <a:noFill/>
            <a:miter lim="800000"/>
            <a:headEnd/>
            <a:tailEnd/>
          </a:ln>
          <a:effectLst/>
        </p:spPr>
      </p:pic>
      <p:pic>
        <p:nvPicPr>
          <p:cNvPr id="135174" name="Picture 6"/>
          <p:cNvPicPr>
            <a:picLocks noChangeAspect="1" noChangeArrowheads="1"/>
          </p:cNvPicPr>
          <p:nvPr/>
        </p:nvPicPr>
        <p:blipFill>
          <a:blip r:embed="rId3" cstate="print"/>
          <a:srcRect/>
          <a:stretch>
            <a:fillRect/>
          </a:stretch>
        </p:blipFill>
        <p:spPr bwMode="auto">
          <a:xfrm>
            <a:off x="2843860" y="5057491"/>
            <a:ext cx="2743280" cy="60633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21403"/>
            <a:ext cx="7772400" cy="1143000"/>
          </a:xfrm>
        </p:spPr>
        <p:txBody>
          <a:bodyPr/>
          <a:lstStyle/>
          <a:p>
            <a:r>
              <a:rPr lang="zh-CN" altLang="en-US" dirty="0"/>
              <a:t>界限函数</a:t>
            </a:r>
          </a:p>
        </p:txBody>
      </p:sp>
      <p:sp>
        <p:nvSpPr>
          <p:cNvPr id="3" name="内容占位符 2"/>
          <p:cNvSpPr>
            <a:spLocks noGrp="1"/>
          </p:cNvSpPr>
          <p:nvPr>
            <p:ph idx="1"/>
          </p:nvPr>
        </p:nvSpPr>
        <p:spPr>
          <a:xfrm>
            <a:off x="577311" y="1609242"/>
            <a:ext cx="7822769" cy="1668650"/>
          </a:xfrm>
        </p:spPr>
        <p:txBody>
          <a:bodyPr/>
          <a:lstStyle/>
          <a:p>
            <a:r>
              <a:rPr lang="en-US" altLang="zh-CN" dirty="0"/>
              <a:t>B(X)</a:t>
            </a:r>
            <a:r>
              <a:rPr lang="zh-CN" altLang="en-US" dirty="0"/>
              <a:t>可用于对状态树进行剪枝，当</a:t>
            </a:r>
            <a:endParaRPr lang="en-US" altLang="zh-CN" dirty="0"/>
          </a:p>
          <a:p>
            <a:endParaRPr lang="en-US" altLang="zh-CN" dirty="0"/>
          </a:p>
          <a:p>
            <a:pPr>
              <a:buNone/>
            </a:pPr>
            <a:r>
              <a:rPr lang="en-US" altLang="zh-CN" i="1" dirty="0"/>
              <a:t>    </a:t>
            </a:r>
            <a:r>
              <a:rPr lang="en-US" altLang="zh-CN" b="1" i="1" dirty="0">
                <a:solidFill>
                  <a:srgbClr val="C00000"/>
                </a:solidFill>
              </a:rPr>
              <a:t>OPTP</a:t>
            </a:r>
            <a:r>
              <a:rPr lang="zh-CN" altLang="en-US" b="1" dirty="0">
                <a:solidFill>
                  <a:srgbClr val="C00000"/>
                </a:solidFill>
              </a:rPr>
              <a:t>是搜索过程中获得的当前最优解的获益</a:t>
            </a:r>
            <a:endParaRPr lang="en-US" altLang="zh-CN" b="1" dirty="0">
              <a:solidFill>
                <a:srgbClr val="C00000"/>
              </a:solidFill>
            </a:endParaRPr>
          </a:p>
          <a:p>
            <a:pPr>
              <a:buNone/>
            </a:pPr>
            <a:r>
              <a:rPr lang="zh-CN" altLang="en-US" dirty="0"/>
              <a:t>   则</a:t>
            </a:r>
            <a:endParaRPr lang="en-US" altLang="zh-CN" dirty="0"/>
          </a:p>
          <a:p>
            <a:pPr>
              <a:buNone/>
            </a:pPr>
            <a:endParaRPr lang="en-US" altLang="zh-CN" dirty="0"/>
          </a:p>
          <a:p>
            <a:pPr>
              <a:buNone/>
            </a:pPr>
            <a:r>
              <a:rPr lang="zh-CN" altLang="en-US" dirty="0"/>
              <a:t>   </a:t>
            </a:r>
          </a:p>
        </p:txBody>
      </p:sp>
      <p:pic>
        <p:nvPicPr>
          <p:cNvPr id="136194" name="Picture 2"/>
          <p:cNvPicPr>
            <a:picLocks noChangeAspect="1" noChangeArrowheads="1"/>
          </p:cNvPicPr>
          <p:nvPr/>
        </p:nvPicPr>
        <p:blipFill>
          <a:blip r:embed="rId2" cstate="print"/>
          <a:srcRect/>
          <a:stretch>
            <a:fillRect/>
          </a:stretch>
        </p:blipFill>
        <p:spPr bwMode="auto">
          <a:xfrm>
            <a:off x="1958920" y="2140327"/>
            <a:ext cx="2620828" cy="502537"/>
          </a:xfrm>
          <a:prstGeom prst="rect">
            <a:avLst/>
          </a:prstGeom>
          <a:noFill/>
          <a:ln w="9525">
            <a:noFill/>
            <a:miter lim="800000"/>
            <a:headEnd/>
            <a:tailEnd/>
          </a:ln>
          <a:effectLst/>
        </p:spPr>
      </p:pic>
      <p:pic>
        <p:nvPicPr>
          <p:cNvPr id="136195" name="Picture 3"/>
          <p:cNvPicPr>
            <a:picLocks noChangeAspect="1" noChangeArrowheads="1"/>
          </p:cNvPicPr>
          <p:nvPr/>
        </p:nvPicPr>
        <p:blipFill>
          <a:blip r:embed="rId3" cstate="print"/>
          <a:srcRect/>
          <a:stretch>
            <a:fillRect/>
          </a:stretch>
        </p:blipFill>
        <p:spPr bwMode="auto">
          <a:xfrm>
            <a:off x="1999040" y="3173572"/>
            <a:ext cx="4502499" cy="561923"/>
          </a:xfrm>
          <a:prstGeom prst="rect">
            <a:avLst/>
          </a:prstGeom>
          <a:noFill/>
          <a:ln w="9525">
            <a:noFill/>
            <a:miter lim="800000"/>
            <a:headEnd/>
            <a:tailEnd/>
          </a:ln>
          <a:effectLst/>
        </p:spPr>
      </p:pic>
      <p:sp>
        <p:nvSpPr>
          <p:cNvPr id="6" name="矩形 5"/>
          <p:cNvSpPr/>
          <p:nvPr/>
        </p:nvSpPr>
        <p:spPr>
          <a:xfrm>
            <a:off x="934871" y="4286366"/>
            <a:ext cx="6516805" cy="954107"/>
          </a:xfrm>
          <a:prstGeom prst="rect">
            <a:avLst/>
          </a:prstGeom>
        </p:spPr>
        <p:txBody>
          <a:bodyPr wrap="square">
            <a:spAutoFit/>
          </a:bodyPr>
          <a:lstStyle/>
          <a:p>
            <a:r>
              <a:rPr lang="zh-CN" altLang="en-US" sz="2800" dirty="0">
                <a:solidFill>
                  <a:srgbClr val="C00000"/>
                </a:solidFill>
                <a:latin typeface="微软雅黑" pitchFamily="34" charset="-122"/>
                <a:ea typeface="微软雅黑" pitchFamily="34" charset="-122"/>
              </a:rPr>
              <a:t>说明</a:t>
            </a:r>
            <a:r>
              <a:rPr lang="en-US" altLang="zh-CN" sz="2800" dirty="0">
                <a:solidFill>
                  <a:srgbClr val="C00000"/>
                </a:solidFill>
                <a:latin typeface="微软雅黑" pitchFamily="34" charset="-122"/>
                <a:ea typeface="微软雅黑" pitchFamily="34" charset="-122"/>
              </a:rPr>
              <a:t>X</a:t>
            </a:r>
            <a:r>
              <a:rPr lang="zh-CN" altLang="en-US" sz="2800" dirty="0">
                <a:solidFill>
                  <a:srgbClr val="C00000"/>
                </a:solidFill>
                <a:latin typeface="微软雅黑" pitchFamily="34" charset="-122"/>
                <a:ea typeface="微软雅黑" pitchFamily="34" charset="-122"/>
              </a:rPr>
              <a:t>的后代都可以被剪枝，因为其获益的上界不会比当前最大获益大；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05905"/>
            <a:ext cx="7772400" cy="1143000"/>
          </a:xfrm>
        </p:spPr>
        <p:txBody>
          <a:bodyPr/>
          <a:lstStyle/>
          <a:p>
            <a:r>
              <a:rPr lang="zh-CN" altLang="en-US" dirty="0"/>
              <a:t>对界限函数的要求</a:t>
            </a:r>
          </a:p>
        </p:txBody>
      </p:sp>
      <p:sp>
        <p:nvSpPr>
          <p:cNvPr id="3" name="内容占位符 2"/>
          <p:cNvSpPr>
            <a:spLocks noGrp="1"/>
          </p:cNvSpPr>
          <p:nvPr>
            <p:ph idx="1"/>
          </p:nvPr>
        </p:nvSpPr>
        <p:spPr>
          <a:xfrm>
            <a:off x="662553" y="1554996"/>
            <a:ext cx="7772400" cy="4114800"/>
          </a:xfrm>
        </p:spPr>
        <p:txBody>
          <a:bodyPr/>
          <a:lstStyle/>
          <a:p>
            <a:r>
              <a:rPr lang="zh-CN" altLang="en-US" dirty="0"/>
              <a:t>容易算</a:t>
            </a:r>
            <a:endParaRPr lang="en-US" altLang="zh-CN" dirty="0"/>
          </a:p>
          <a:p>
            <a:r>
              <a:rPr lang="zh-CN" altLang="en-US" dirty="0"/>
              <a:t>与</a:t>
            </a:r>
            <a:r>
              <a:rPr lang="en-US" altLang="zh-CN" dirty="0"/>
              <a:t>C(X) </a:t>
            </a:r>
            <a:r>
              <a:rPr lang="zh-CN" altLang="en-US" dirty="0"/>
              <a:t>接近</a:t>
            </a:r>
            <a:endParaRPr lang="en-US" altLang="zh-CN" dirty="0"/>
          </a:p>
          <a:p>
            <a:r>
              <a:rPr lang="zh-CN" altLang="en-US" dirty="0"/>
              <a:t>寻找</a:t>
            </a:r>
            <a:r>
              <a:rPr lang="en-US" altLang="zh-CN" dirty="0"/>
              <a:t>B(X)</a:t>
            </a:r>
            <a:r>
              <a:rPr lang="zh-CN" altLang="en-US" dirty="0"/>
              <a:t>是很困难的事情</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4545" y="129152"/>
            <a:ext cx="7772400" cy="1143000"/>
          </a:xfrm>
        </p:spPr>
        <p:txBody>
          <a:bodyPr/>
          <a:lstStyle/>
          <a:p>
            <a:r>
              <a:rPr lang="zh-CN" altLang="en-US" dirty="0"/>
              <a:t>举个栗子</a:t>
            </a:r>
            <a:r>
              <a:rPr lang="en-US" altLang="zh-CN" dirty="0"/>
              <a:t>——0-1</a:t>
            </a:r>
            <a:r>
              <a:rPr lang="zh-CN" altLang="en-US" dirty="0"/>
              <a:t>背包问题</a:t>
            </a:r>
          </a:p>
        </p:txBody>
      </p:sp>
      <p:pic>
        <p:nvPicPr>
          <p:cNvPr id="4" name="Picture 3"/>
          <p:cNvPicPr>
            <a:picLocks noChangeAspect="1" noChangeArrowheads="1"/>
          </p:cNvPicPr>
          <p:nvPr/>
        </p:nvPicPr>
        <p:blipFill>
          <a:blip r:embed="rId2" cstate="print"/>
          <a:srcRect/>
          <a:stretch>
            <a:fillRect/>
          </a:stretch>
        </p:blipFill>
        <p:spPr bwMode="auto">
          <a:xfrm>
            <a:off x="264629" y="1491416"/>
            <a:ext cx="4392612" cy="4872037"/>
          </a:xfrm>
          <a:prstGeom prst="rect">
            <a:avLst/>
          </a:prstGeom>
          <a:noFill/>
          <a:ln w="38100">
            <a:solidFill>
              <a:schemeClr val="hlink"/>
            </a:solidFill>
            <a:miter lim="800000"/>
            <a:headEnd/>
            <a:tailEnd/>
          </a:ln>
        </p:spPr>
      </p:pic>
      <p:sp>
        <p:nvSpPr>
          <p:cNvPr id="5" name="Text Box 4"/>
          <p:cNvSpPr txBox="1">
            <a:spLocks noChangeArrowheads="1"/>
          </p:cNvSpPr>
          <p:nvPr/>
        </p:nvSpPr>
        <p:spPr bwMode="auto">
          <a:xfrm>
            <a:off x="4716463" y="1476564"/>
            <a:ext cx="4103687" cy="1893916"/>
          </a:xfrm>
          <a:prstGeom prst="rect">
            <a:avLst/>
          </a:prstGeom>
          <a:noFill/>
          <a:ln w="38100">
            <a:solidFill>
              <a:schemeClr val="tx1"/>
            </a:solidFill>
            <a:miter lim="800000"/>
            <a:headEnd/>
            <a:tailEnd/>
          </a:ln>
        </p:spPr>
        <p:txBody>
          <a:bodyPr lIns="180000" tIns="252000" rIns="180000" bIns="252000">
            <a:spAutoFit/>
          </a:bodyPr>
          <a:lstStyle/>
          <a:p>
            <a:pPr algn="just">
              <a:spcBef>
                <a:spcPct val="50000"/>
              </a:spcBef>
              <a:defRPr/>
            </a:pPr>
            <a:r>
              <a:rPr lang="zh-CN" altLang="zh-CN" dirty="0">
                <a:effectLst/>
                <a:latin typeface="+mj-lt"/>
                <a:ea typeface="Arial Unicode MS" pitchFamily="34" charset="-122"/>
                <a:cs typeface="Arial Unicode MS" pitchFamily="34" charset="-122"/>
              </a:rPr>
              <a:t>给定n种物品和一个背包，物品</a:t>
            </a:r>
            <a:r>
              <a:rPr lang="zh-CN" altLang="zh-CN" i="1"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的重量是w</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，其价值为</a:t>
            </a:r>
            <a:r>
              <a:rPr lang="en-US" altLang="zh-CN" dirty="0">
                <a:effectLst/>
                <a:latin typeface="+mj-lt"/>
                <a:ea typeface="Arial Unicode MS" pitchFamily="34" charset="-122"/>
                <a:cs typeface="Arial Unicode MS" pitchFamily="34" charset="-122"/>
              </a:rPr>
              <a:t>p</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，背包的容量为</a:t>
            </a:r>
            <a:r>
              <a:rPr lang="zh-CN" altLang="zh-CN" i="1" dirty="0">
                <a:effectLst/>
                <a:latin typeface="+mj-lt"/>
                <a:ea typeface="Arial Unicode MS" pitchFamily="34" charset="-122"/>
                <a:cs typeface="Arial Unicode MS" pitchFamily="34" charset="-122"/>
              </a:rPr>
              <a:t>C</a:t>
            </a:r>
            <a:r>
              <a:rPr lang="zh-CN" altLang="zh-CN" dirty="0">
                <a:effectLst/>
                <a:latin typeface="+mj-lt"/>
                <a:ea typeface="Arial Unicode MS" pitchFamily="34" charset="-122"/>
                <a:cs typeface="Arial Unicode MS" pitchFamily="34" charset="-122"/>
              </a:rPr>
              <a:t>。如何选择装入背包的物品，使得装入背包中物品的总价值最大? 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ChangeAspect="1" noChangeArrowheads="1"/>
          </p:cNvPicPr>
          <p:nvPr/>
        </p:nvPicPr>
        <p:blipFill>
          <a:blip r:embed="rId2" cstate="print"/>
          <a:srcRect/>
          <a:stretch>
            <a:fillRect/>
          </a:stretch>
        </p:blipFill>
        <p:spPr bwMode="auto">
          <a:xfrm>
            <a:off x="327402" y="1581311"/>
            <a:ext cx="8458200" cy="3943350"/>
          </a:xfrm>
          <a:prstGeom prst="rect">
            <a:avLst/>
          </a:prstGeom>
          <a:noFill/>
          <a:ln w="9525">
            <a:noFill/>
            <a:miter lim="800000"/>
            <a:headEnd/>
            <a:tailEnd/>
          </a:ln>
          <a:effectLst/>
        </p:spPr>
      </p:pic>
      <p:sp>
        <p:nvSpPr>
          <p:cNvPr id="3" name="标题 1"/>
          <p:cNvSpPr txBox="1">
            <a:spLocks/>
          </p:cNvSpPr>
          <p:nvPr/>
        </p:nvSpPr>
        <p:spPr>
          <a:xfrm>
            <a:off x="724545" y="129152"/>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chemeClr val="tx2"/>
                </a:solidFill>
                <a:effectLst/>
                <a:uLnTx/>
                <a:uFillTx/>
                <a:latin typeface="+mj-lt"/>
                <a:ea typeface="+mj-ea"/>
                <a:cs typeface="+mj-cs"/>
              </a:rPr>
              <a:t>状态树</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5" y="129152"/>
            <a:ext cx="7772400" cy="1143000"/>
          </a:xfrm>
        </p:spPr>
        <p:txBody>
          <a:bodyPr/>
          <a:lstStyle/>
          <a:p>
            <a:r>
              <a:rPr lang="en-US" altLang="zh-CN" dirty="0"/>
              <a:t>0-1</a:t>
            </a:r>
            <a:r>
              <a:rPr lang="zh-CN" altLang="en-US" dirty="0"/>
              <a:t>背包问题的界限函数</a:t>
            </a:r>
          </a:p>
        </p:txBody>
      </p:sp>
      <p:sp>
        <p:nvSpPr>
          <p:cNvPr id="3" name="内容占位符 2"/>
          <p:cNvSpPr>
            <a:spLocks noGrp="1"/>
          </p:cNvSpPr>
          <p:nvPr>
            <p:ph idx="1"/>
          </p:nvPr>
        </p:nvSpPr>
        <p:spPr>
          <a:xfrm>
            <a:off x="631555" y="1438758"/>
            <a:ext cx="8341963" cy="5419241"/>
          </a:xfrm>
        </p:spPr>
        <p:txBody>
          <a:bodyPr/>
          <a:lstStyle/>
          <a:p>
            <a:r>
              <a:rPr lang="zh-CN" altLang="en-US" dirty="0"/>
              <a:t>利用分数背包问题的解作为</a:t>
            </a:r>
            <a:r>
              <a:rPr lang="en-US" altLang="zh-CN" dirty="0"/>
              <a:t>B(X)</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sz="2400" dirty="0"/>
              <a:t>是利用物品                       和剩余</a:t>
            </a:r>
            <a:r>
              <a:rPr lang="en-US" altLang="zh-CN" sz="2400" dirty="0"/>
              <a:t>       </a:t>
            </a:r>
            <a:r>
              <a:rPr lang="zh-CN" altLang="en-US" sz="2400" dirty="0"/>
              <a:t>空间得到的分数背包问题的解</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41317" name="Picture 5"/>
          <p:cNvPicPr>
            <a:picLocks noChangeAspect="1" noChangeArrowheads="1"/>
          </p:cNvPicPr>
          <p:nvPr/>
        </p:nvPicPr>
        <p:blipFill>
          <a:blip r:embed="rId2" cstate="print"/>
          <a:srcRect/>
          <a:stretch>
            <a:fillRect/>
          </a:stretch>
        </p:blipFill>
        <p:spPr bwMode="auto">
          <a:xfrm>
            <a:off x="833144" y="1943141"/>
            <a:ext cx="6350321" cy="3604446"/>
          </a:xfrm>
          <a:prstGeom prst="rect">
            <a:avLst/>
          </a:prstGeom>
          <a:noFill/>
          <a:ln w="9525">
            <a:noFill/>
            <a:miter lim="800000"/>
            <a:headEnd/>
            <a:tailEnd/>
          </a:ln>
          <a:effectLst/>
        </p:spPr>
      </p:pic>
      <p:pic>
        <p:nvPicPr>
          <p:cNvPr id="142339" name="Picture 3"/>
          <p:cNvPicPr>
            <a:picLocks noChangeAspect="1" noChangeArrowheads="1"/>
          </p:cNvPicPr>
          <p:nvPr/>
        </p:nvPicPr>
        <p:blipFill>
          <a:blip r:embed="rId3" cstate="print"/>
          <a:srcRect/>
          <a:stretch>
            <a:fillRect/>
          </a:stretch>
        </p:blipFill>
        <p:spPr bwMode="auto">
          <a:xfrm>
            <a:off x="984142" y="5593593"/>
            <a:ext cx="1713773" cy="432953"/>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4" cstate="print"/>
          <a:srcRect/>
          <a:stretch>
            <a:fillRect/>
          </a:stretch>
        </p:blipFill>
        <p:spPr bwMode="auto">
          <a:xfrm>
            <a:off x="4237173" y="5653434"/>
            <a:ext cx="1753564" cy="344053"/>
          </a:xfrm>
          <a:prstGeom prst="rect">
            <a:avLst/>
          </a:prstGeom>
          <a:noFill/>
          <a:ln w="9525">
            <a:noFill/>
            <a:miter lim="800000"/>
            <a:headEnd/>
            <a:tailEnd/>
          </a:ln>
          <a:effectLst/>
        </p:spPr>
      </p:pic>
      <p:pic>
        <p:nvPicPr>
          <p:cNvPr id="142341" name="Picture 5"/>
          <p:cNvPicPr>
            <a:picLocks noChangeAspect="1" noChangeArrowheads="1"/>
          </p:cNvPicPr>
          <p:nvPr/>
        </p:nvPicPr>
        <p:blipFill>
          <a:blip r:embed="rId5" cstate="print"/>
          <a:srcRect/>
          <a:stretch>
            <a:fillRect/>
          </a:stretch>
        </p:blipFill>
        <p:spPr bwMode="auto">
          <a:xfrm>
            <a:off x="6956801" y="5548036"/>
            <a:ext cx="515421" cy="544055"/>
          </a:xfrm>
          <a:prstGeom prst="rect">
            <a:avLst/>
          </a:prstGeom>
          <a:noFill/>
          <a:ln w="9525">
            <a:noFill/>
            <a:miter lim="800000"/>
            <a:headEnd/>
            <a:tailEnd/>
          </a:ln>
          <a:effectLst/>
        </p:spPr>
      </p:pic>
      <p:pic>
        <p:nvPicPr>
          <p:cNvPr id="8" name="Picture 2">
            <a:extLst>
              <a:ext uri="{FF2B5EF4-FFF2-40B4-BE49-F238E27FC236}">
                <a16:creationId xmlns:a16="http://schemas.microsoft.com/office/drawing/2014/main" id="{29920792-99CB-4519-A5EB-D1A42DE50FDA}"/>
              </a:ext>
            </a:extLst>
          </p:cNvPr>
          <p:cNvPicPr>
            <a:picLocks noChangeAspect="1" noChangeArrowheads="1"/>
          </p:cNvPicPr>
          <p:nvPr/>
        </p:nvPicPr>
        <p:blipFill>
          <a:blip r:embed="rId6" cstate="print"/>
          <a:srcRect/>
          <a:stretch>
            <a:fillRect/>
          </a:stretch>
        </p:blipFill>
        <p:spPr bwMode="auto">
          <a:xfrm>
            <a:off x="647055" y="1318158"/>
            <a:ext cx="6856063" cy="3196408"/>
          </a:xfrm>
          <a:prstGeom prst="rect">
            <a:avLst/>
          </a:prstGeom>
          <a:noFill/>
          <a:ln w="9525">
            <a:noFill/>
            <a:miter lim="800000"/>
            <a:headEnd/>
            <a:tailEnd/>
          </a:ln>
          <a:effectLst/>
        </p:spPr>
      </p:pic>
      <p:sp>
        <p:nvSpPr>
          <p:cNvPr id="4" name="任意多边形: 形状 3">
            <a:extLst>
              <a:ext uri="{FF2B5EF4-FFF2-40B4-BE49-F238E27FC236}">
                <a16:creationId xmlns:a16="http://schemas.microsoft.com/office/drawing/2014/main" id="{63802F26-1C6D-4531-89E0-BA8FC4387DBE}"/>
              </a:ext>
            </a:extLst>
          </p:cNvPr>
          <p:cNvSpPr/>
          <p:nvPr/>
        </p:nvSpPr>
        <p:spPr bwMode="auto">
          <a:xfrm>
            <a:off x="2659380" y="4418273"/>
            <a:ext cx="1219200" cy="1136707"/>
          </a:xfrm>
          <a:custGeom>
            <a:avLst/>
            <a:gdLst>
              <a:gd name="connsiteX0" fmla="*/ 251460 w 1219200"/>
              <a:gd name="connsiteY0" fmla="*/ 69907 h 1136707"/>
              <a:gd name="connsiteX1" fmla="*/ 251460 w 1219200"/>
              <a:gd name="connsiteY1" fmla="*/ 69907 h 1136707"/>
              <a:gd name="connsiteX2" fmla="*/ 182880 w 1219200"/>
              <a:gd name="connsiteY2" fmla="*/ 92767 h 1136707"/>
              <a:gd name="connsiteX3" fmla="*/ 167640 w 1219200"/>
              <a:gd name="connsiteY3" fmla="*/ 115627 h 1136707"/>
              <a:gd name="connsiteX4" fmla="*/ 144780 w 1219200"/>
              <a:gd name="connsiteY4" fmla="*/ 130867 h 1136707"/>
              <a:gd name="connsiteX5" fmla="*/ 129540 w 1219200"/>
              <a:gd name="connsiteY5" fmla="*/ 153727 h 1136707"/>
              <a:gd name="connsiteX6" fmla="*/ 53340 w 1219200"/>
              <a:gd name="connsiteY6" fmla="*/ 252787 h 1136707"/>
              <a:gd name="connsiteX7" fmla="*/ 30480 w 1219200"/>
              <a:gd name="connsiteY7" fmla="*/ 290887 h 1136707"/>
              <a:gd name="connsiteX8" fmla="*/ 22860 w 1219200"/>
              <a:gd name="connsiteY8" fmla="*/ 313747 h 1136707"/>
              <a:gd name="connsiteX9" fmla="*/ 7620 w 1219200"/>
              <a:gd name="connsiteY9" fmla="*/ 382327 h 1136707"/>
              <a:gd name="connsiteX10" fmla="*/ 0 w 1219200"/>
              <a:gd name="connsiteY10" fmla="*/ 405187 h 1136707"/>
              <a:gd name="connsiteX11" fmla="*/ 7620 w 1219200"/>
              <a:gd name="connsiteY11" fmla="*/ 702367 h 1136707"/>
              <a:gd name="connsiteX12" fmla="*/ 22860 w 1219200"/>
              <a:gd name="connsiteY12" fmla="*/ 732847 h 1136707"/>
              <a:gd name="connsiteX13" fmla="*/ 30480 w 1219200"/>
              <a:gd name="connsiteY13" fmla="*/ 755707 h 1136707"/>
              <a:gd name="connsiteX14" fmla="*/ 38100 w 1219200"/>
              <a:gd name="connsiteY14" fmla="*/ 786187 h 1136707"/>
              <a:gd name="connsiteX15" fmla="*/ 60960 w 1219200"/>
              <a:gd name="connsiteY15" fmla="*/ 824287 h 1136707"/>
              <a:gd name="connsiteX16" fmla="*/ 68580 w 1219200"/>
              <a:gd name="connsiteY16" fmla="*/ 847147 h 1136707"/>
              <a:gd name="connsiteX17" fmla="*/ 106680 w 1219200"/>
              <a:gd name="connsiteY17" fmla="*/ 908107 h 1136707"/>
              <a:gd name="connsiteX18" fmla="*/ 175260 w 1219200"/>
              <a:gd name="connsiteY18" fmla="*/ 969067 h 1136707"/>
              <a:gd name="connsiteX19" fmla="*/ 205740 w 1219200"/>
              <a:gd name="connsiteY19" fmla="*/ 984307 h 1136707"/>
              <a:gd name="connsiteX20" fmla="*/ 228600 w 1219200"/>
              <a:gd name="connsiteY20" fmla="*/ 999547 h 1136707"/>
              <a:gd name="connsiteX21" fmla="*/ 259080 w 1219200"/>
              <a:gd name="connsiteY21" fmla="*/ 1007167 h 1136707"/>
              <a:gd name="connsiteX22" fmla="*/ 327660 w 1219200"/>
              <a:gd name="connsiteY22" fmla="*/ 1045267 h 1136707"/>
              <a:gd name="connsiteX23" fmla="*/ 358140 w 1219200"/>
              <a:gd name="connsiteY23" fmla="*/ 1052887 h 1136707"/>
              <a:gd name="connsiteX24" fmla="*/ 403860 w 1219200"/>
              <a:gd name="connsiteY24" fmla="*/ 1068127 h 1136707"/>
              <a:gd name="connsiteX25" fmla="*/ 510540 w 1219200"/>
              <a:gd name="connsiteY25" fmla="*/ 1098607 h 1136707"/>
              <a:gd name="connsiteX26" fmla="*/ 594360 w 1219200"/>
              <a:gd name="connsiteY26" fmla="*/ 1121467 h 1136707"/>
              <a:gd name="connsiteX27" fmla="*/ 624840 w 1219200"/>
              <a:gd name="connsiteY27" fmla="*/ 1129087 h 1136707"/>
              <a:gd name="connsiteX28" fmla="*/ 723900 w 1219200"/>
              <a:gd name="connsiteY28" fmla="*/ 1136707 h 1136707"/>
              <a:gd name="connsiteX29" fmla="*/ 853440 w 1219200"/>
              <a:gd name="connsiteY29" fmla="*/ 1129087 h 1136707"/>
              <a:gd name="connsiteX30" fmla="*/ 883920 w 1219200"/>
              <a:gd name="connsiteY30" fmla="*/ 1121467 h 1136707"/>
              <a:gd name="connsiteX31" fmla="*/ 929640 w 1219200"/>
              <a:gd name="connsiteY31" fmla="*/ 1106227 h 1136707"/>
              <a:gd name="connsiteX32" fmla="*/ 1005840 w 1219200"/>
              <a:gd name="connsiteY32" fmla="*/ 1060507 h 1136707"/>
              <a:gd name="connsiteX33" fmla="*/ 1043940 w 1219200"/>
              <a:gd name="connsiteY33" fmla="*/ 1030027 h 1136707"/>
              <a:gd name="connsiteX34" fmla="*/ 1082040 w 1219200"/>
              <a:gd name="connsiteY34" fmla="*/ 1007167 h 1136707"/>
              <a:gd name="connsiteX35" fmla="*/ 1097280 w 1219200"/>
              <a:gd name="connsiteY35" fmla="*/ 984307 h 1136707"/>
              <a:gd name="connsiteX36" fmla="*/ 1143000 w 1219200"/>
              <a:gd name="connsiteY36" fmla="*/ 953827 h 1136707"/>
              <a:gd name="connsiteX37" fmla="*/ 1150620 w 1219200"/>
              <a:gd name="connsiteY37" fmla="*/ 930967 h 1136707"/>
              <a:gd name="connsiteX38" fmla="*/ 1173480 w 1219200"/>
              <a:gd name="connsiteY38" fmla="*/ 900487 h 1136707"/>
              <a:gd name="connsiteX39" fmla="*/ 1196340 w 1219200"/>
              <a:gd name="connsiteY39" fmla="*/ 862387 h 1136707"/>
              <a:gd name="connsiteX40" fmla="*/ 1211580 w 1219200"/>
              <a:gd name="connsiteY40" fmla="*/ 809047 h 1136707"/>
              <a:gd name="connsiteX41" fmla="*/ 1219200 w 1219200"/>
              <a:gd name="connsiteY41" fmla="*/ 786187 h 1136707"/>
              <a:gd name="connsiteX42" fmla="*/ 1203960 w 1219200"/>
              <a:gd name="connsiteY42" fmla="*/ 511867 h 1136707"/>
              <a:gd name="connsiteX43" fmla="*/ 1181100 w 1219200"/>
              <a:gd name="connsiteY43" fmla="*/ 313747 h 1136707"/>
              <a:gd name="connsiteX44" fmla="*/ 1173480 w 1219200"/>
              <a:gd name="connsiteY44" fmla="*/ 283267 h 1136707"/>
              <a:gd name="connsiteX45" fmla="*/ 1158240 w 1219200"/>
              <a:gd name="connsiteY45" fmla="*/ 214687 h 1136707"/>
              <a:gd name="connsiteX46" fmla="*/ 1120140 w 1219200"/>
              <a:gd name="connsiteY46" fmla="*/ 146107 h 1136707"/>
              <a:gd name="connsiteX47" fmla="*/ 967740 w 1219200"/>
              <a:gd name="connsiteY47" fmla="*/ 100387 h 1136707"/>
              <a:gd name="connsiteX48" fmla="*/ 906780 w 1219200"/>
              <a:gd name="connsiteY48" fmla="*/ 92767 h 1136707"/>
              <a:gd name="connsiteX49" fmla="*/ 822960 w 1219200"/>
              <a:gd name="connsiteY49" fmla="*/ 62287 h 1136707"/>
              <a:gd name="connsiteX50" fmla="*/ 746760 w 1219200"/>
              <a:gd name="connsiteY50" fmla="*/ 39427 h 1136707"/>
              <a:gd name="connsiteX51" fmla="*/ 723900 w 1219200"/>
              <a:gd name="connsiteY51" fmla="*/ 31807 h 1136707"/>
              <a:gd name="connsiteX52" fmla="*/ 670560 w 1219200"/>
              <a:gd name="connsiteY52" fmla="*/ 24187 h 1136707"/>
              <a:gd name="connsiteX53" fmla="*/ 457200 w 1219200"/>
              <a:gd name="connsiteY53" fmla="*/ 1327 h 1136707"/>
              <a:gd name="connsiteX54" fmla="*/ 243840 w 1219200"/>
              <a:gd name="connsiteY54" fmla="*/ 24187 h 1136707"/>
              <a:gd name="connsiteX55" fmla="*/ 198120 w 1219200"/>
              <a:gd name="connsiteY55" fmla="*/ 62287 h 1136707"/>
              <a:gd name="connsiteX56" fmla="*/ 251460 w 1219200"/>
              <a:gd name="connsiteY56" fmla="*/ 69907 h 113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19200" h="1136707">
                <a:moveTo>
                  <a:pt x="251460" y="69907"/>
                </a:moveTo>
                <a:lnTo>
                  <a:pt x="251460" y="69907"/>
                </a:lnTo>
                <a:cubicBezTo>
                  <a:pt x="228600" y="77527"/>
                  <a:pt x="204034" y="81228"/>
                  <a:pt x="182880" y="92767"/>
                </a:cubicBezTo>
                <a:cubicBezTo>
                  <a:pt x="174840" y="97152"/>
                  <a:pt x="174116" y="109151"/>
                  <a:pt x="167640" y="115627"/>
                </a:cubicBezTo>
                <a:cubicBezTo>
                  <a:pt x="161164" y="122103"/>
                  <a:pt x="152400" y="125787"/>
                  <a:pt x="144780" y="130867"/>
                </a:cubicBezTo>
                <a:cubicBezTo>
                  <a:pt x="139700" y="138487"/>
                  <a:pt x="135124" y="146468"/>
                  <a:pt x="129540" y="153727"/>
                </a:cubicBezTo>
                <a:cubicBezTo>
                  <a:pt x="91151" y="203633"/>
                  <a:pt x="78658" y="212279"/>
                  <a:pt x="53340" y="252787"/>
                </a:cubicBezTo>
                <a:cubicBezTo>
                  <a:pt x="45490" y="265346"/>
                  <a:pt x="37104" y="277640"/>
                  <a:pt x="30480" y="290887"/>
                </a:cubicBezTo>
                <a:cubicBezTo>
                  <a:pt x="26888" y="298071"/>
                  <a:pt x="25067" y="306024"/>
                  <a:pt x="22860" y="313747"/>
                </a:cubicBezTo>
                <a:cubicBezTo>
                  <a:pt x="7215" y="368504"/>
                  <a:pt x="23333" y="319474"/>
                  <a:pt x="7620" y="382327"/>
                </a:cubicBezTo>
                <a:cubicBezTo>
                  <a:pt x="5672" y="390119"/>
                  <a:pt x="2540" y="397567"/>
                  <a:pt x="0" y="405187"/>
                </a:cubicBezTo>
                <a:cubicBezTo>
                  <a:pt x="2540" y="504247"/>
                  <a:pt x="723" y="603515"/>
                  <a:pt x="7620" y="702367"/>
                </a:cubicBezTo>
                <a:cubicBezTo>
                  <a:pt x="8411" y="713699"/>
                  <a:pt x="18385" y="722406"/>
                  <a:pt x="22860" y="732847"/>
                </a:cubicBezTo>
                <a:cubicBezTo>
                  <a:pt x="26024" y="740230"/>
                  <a:pt x="28273" y="747984"/>
                  <a:pt x="30480" y="755707"/>
                </a:cubicBezTo>
                <a:cubicBezTo>
                  <a:pt x="33357" y="765777"/>
                  <a:pt x="33847" y="776617"/>
                  <a:pt x="38100" y="786187"/>
                </a:cubicBezTo>
                <a:cubicBezTo>
                  <a:pt x="44115" y="799721"/>
                  <a:pt x="54336" y="811040"/>
                  <a:pt x="60960" y="824287"/>
                </a:cubicBezTo>
                <a:cubicBezTo>
                  <a:pt x="64552" y="831471"/>
                  <a:pt x="64988" y="839963"/>
                  <a:pt x="68580" y="847147"/>
                </a:cubicBezTo>
                <a:cubicBezTo>
                  <a:pt x="70439" y="850865"/>
                  <a:pt x="99124" y="899040"/>
                  <a:pt x="106680" y="908107"/>
                </a:cubicBezTo>
                <a:cubicBezTo>
                  <a:pt x="120990" y="925280"/>
                  <a:pt x="162823" y="960361"/>
                  <a:pt x="175260" y="969067"/>
                </a:cubicBezTo>
                <a:cubicBezTo>
                  <a:pt x="184566" y="975581"/>
                  <a:pt x="195877" y="978671"/>
                  <a:pt x="205740" y="984307"/>
                </a:cubicBezTo>
                <a:cubicBezTo>
                  <a:pt x="213691" y="988851"/>
                  <a:pt x="220182" y="995939"/>
                  <a:pt x="228600" y="999547"/>
                </a:cubicBezTo>
                <a:cubicBezTo>
                  <a:pt x="238226" y="1003672"/>
                  <a:pt x="249274" y="1003490"/>
                  <a:pt x="259080" y="1007167"/>
                </a:cubicBezTo>
                <a:cubicBezTo>
                  <a:pt x="306288" y="1024870"/>
                  <a:pt x="275280" y="1021987"/>
                  <a:pt x="327660" y="1045267"/>
                </a:cubicBezTo>
                <a:cubicBezTo>
                  <a:pt x="337230" y="1049520"/>
                  <a:pt x="348109" y="1049878"/>
                  <a:pt x="358140" y="1052887"/>
                </a:cubicBezTo>
                <a:cubicBezTo>
                  <a:pt x="373527" y="1057503"/>
                  <a:pt x="388620" y="1063047"/>
                  <a:pt x="403860" y="1068127"/>
                </a:cubicBezTo>
                <a:cubicBezTo>
                  <a:pt x="513481" y="1104667"/>
                  <a:pt x="376587" y="1060335"/>
                  <a:pt x="510540" y="1098607"/>
                </a:cubicBezTo>
                <a:cubicBezTo>
                  <a:pt x="635431" y="1134290"/>
                  <a:pt x="486584" y="1097517"/>
                  <a:pt x="594360" y="1121467"/>
                </a:cubicBezTo>
                <a:cubicBezTo>
                  <a:pt x="604583" y="1123739"/>
                  <a:pt x="614439" y="1127863"/>
                  <a:pt x="624840" y="1129087"/>
                </a:cubicBezTo>
                <a:cubicBezTo>
                  <a:pt x="657731" y="1132956"/>
                  <a:pt x="690880" y="1134167"/>
                  <a:pt x="723900" y="1136707"/>
                </a:cubicBezTo>
                <a:cubicBezTo>
                  <a:pt x="767080" y="1134167"/>
                  <a:pt x="810380" y="1133188"/>
                  <a:pt x="853440" y="1129087"/>
                </a:cubicBezTo>
                <a:cubicBezTo>
                  <a:pt x="863866" y="1128094"/>
                  <a:pt x="873889" y="1124476"/>
                  <a:pt x="883920" y="1121467"/>
                </a:cubicBezTo>
                <a:cubicBezTo>
                  <a:pt x="899307" y="1116851"/>
                  <a:pt x="929640" y="1106227"/>
                  <a:pt x="929640" y="1106227"/>
                </a:cubicBezTo>
                <a:cubicBezTo>
                  <a:pt x="979265" y="1056602"/>
                  <a:pt x="919104" y="1111103"/>
                  <a:pt x="1005840" y="1060507"/>
                </a:cubicBezTo>
                <a:cubicBezTo>
                  <a:pt x="1019888" y="1052312"/>
                  <a:pt x="1030616" y="1039354"/>
                  <a:pt x="1043940" y="1030027"/>
                </a:cubicBezTo>
                <a:cubicBezTo>
                  <a:pt x="1056073" y="1021534"/>
                  <a:pt x="1069340" y="1014787"/>
                  <a:pt x="1082040" y="1007167"/>
                </a:cubicBezTo>
                <a:cubicBezTo>
                  <a:pt x="1087120" y="999547"/>
                  <a:pt x="1090388" y="990338"/>
                  <a:pt x="1097280" y="984307"/>
                </a:cubicBezTo>
                <a:cubicBezTo>
                  <a:pt x="1111064" y="972246"/>
                  <a:pt x="1143000" y="953827"/>
                  <a:pt x="1143000" y="953827"/>
                </a:cubicBezTo>
                <a:cubicBezTo>
                  <a:pt x="1145540" y="946207"/>
                  <a:pt x="1146635" y="937941"/>
                  <a:pt x="1150620" y="930967"/>
                </a:cubicBezTo>
                <a:cubicBezTo>
                  <a:pt x="1156921" y="919940"/>
                  <a:pt x="1166435" y="911054"/>
                  <a:pt x="1173480" y="900487"/>
                </a:cubicBezTo>
                <a:cubicBezTo>
                  <a:pt x="1181695" y="888164"/>
                  <a:pt x="1188720" y="875087"/>
                  <a:pt x="1196340" y="862387"/>
                </a:cubicBezTo>
                <a:cubicBezTo>
                  <a:pt x="1201420" y="844607"/>
                  <a:pt x="1206267" y="826759"/>
                  <a:pt x="1211580" y="809047"/>
                </a:cubicBezTo>
                <a:cubicBezTo>
                  <a:pt x="1213888" y="801354"/>
                  <a:pt x="1219200" y="794219"/>
                  <a:pt x="1219200" y="786187"/>
                </a:cubicBezTo>
                <a:cubicBezTo>
                  <a:pt x="1219200" y="596827"/>
                  <a:pt x="1216319" y="635461"/>
                  <a:pt x="1203960" y="511867"/>
                </a:cubicBezTo>
                <a:cubicBezTo>
                  <a:pt x="1192813" y="400397"/>
                  <a:pt x="1197942" y="389536"/>
                  <a:pt x="1181100" y="313747"/>
                </a:cubicBezTo>
                <a:cubicBezTo>
                  <a:pt x="1178828" y="303524"/>
                  <a:pt x="1175835" y="293471"/>
                  <a:pt x="1173480" y="283267"/>
                </a:cubicBezTo>
                <a:cubicBezTo>
                  <a:pt x="1168214" y="260449"/>
                  <a:pt x="1164274" y="237314"/>
                  <a:pt x="1158240" y="214687"/>
                </a:cubicBezTo>
                <a:cubicBezTo>
                  <a:pt x="1149643" y="182448"/>
                  <a:pt x="1147617" y="164425"/>
                  <a:pt x="1120140" y="146107"/>
                </a:cubicBezTo>
                <a:cubicBezTo>
                  <a:pt x="1072660" y="114453"/>
                  <a:pt x="1025411" y="110873"/>
                  <a:pt x="967740" y="100387"/>
                </a:cubicBezTo>
                <a:cubicBezTo>
                  <a:pt x="947592" y="96724"/>
                  <a:pt x="927100" y="95307"/>
                  <a:pt x="906780" y="92767"/>
                </a:cubicBezTo>
                <a:cubicBezTo>
                  <a:pt x="821073" y="56036"/>
                  <a:pt x="884518" y="79875"/>
                  <a:pt x="822960" y="62287"/>
                </a:cubicBezTo>
                <a:cubicBezTo>
                  <a:pt x="797462" y="55002"/>
                  <a:pt x="772106" y="47226"/>
                  <a:pt x="746760" y="39427"/>
                </a:cubicBezTo>
                <a:cubicBezTo>
                  <a:pt x="739083" y="37065"/>
                  <a:pt x="731776" y="33382"/>
                  <a:pt x="723900" y="31807"/>
                </a:cubicBezTo>
                <a:cubicBezTo>
                  <a:pt x="706288" y="28285"/>
                  <a:pt x="688404" y="26226"/>
                  <a:pt x="670560" y="24187"/>
                </a:cubicBezTo>
                <a:lnTo>
                  <a:pt x="457200" y="1327"/>
                </a:lnTo>
                <a:cubicBezTo>
                  <a:pt x="410221" y="3370"/>
                  <a:pt x="303029" y="-11327"/>
                  <a:pt x="243840" y="24187"/>
                </a:cubicBezTo>
                <a:cubicBezTo>
                  <a:pt x="223388" y="36458"/>
                  <a:pt x="212723" y="47684"/>
                  <a:pt x="198120" y="62287"/>
                </a:cubicBezTo>
                <a:lnTo>
                  <a:pt x="251460" y="69907"/>
                </a:lnTo>
                <a:close/>
              </a:path>
            </a:pathLst>
          </a:cu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9" name="任意多边形: 形状 8">
            <a:extLst>
              <a:ext uri="{FF2B5EF4-FFF2-40B4-BE49-F238E27FC236}">
                <a16:creationId xmlns:a16="http://schemas.microsoft.com/office/drawing/2014/main" id="{E25E7238-F792-480B-A925-2A65E02619A1}"/>
              </a:ext>
            </a:extLst>
          </p:cNvPr>
          <p:cNvSpPr/>
          <p:nvPr/>
        </p:nvSpPr>
        <p:spPr bwMode="auto">
          <a:xfrm>
            <a:off x="1770077" y="3187817"/>
            <a:ext cx="1397329" cy="1214501"/>
          </a:xfrm>
          <a:custGeom>
            <a:avLst/>
            <a:gdLst>
              <a:gd name="connsiteX0" fmla="*/ 707011 w 876693"/>
              <a:gd name="connsiteY0" fmla="*/ 1197205 h 1197205"/>
              <a:gd name="connsiteX1" fmla="*/ 801279 w 876693"/>
              <a:gd name="connsiteY1" fmla="*/ 1065229 h 1197205"/>
              <a:gd name="connsiteX2" fmla="*/ 838986 w 876693"/>
              <a:gd name="connsiteY2" fmla="*/ 961534 h 1197205"/>
              <a:gd name="connsiteX3" fmla="*/ 848413 w 876693"/>
              <a:gd name="connsiteY3" fmla="*/ 867266 h 1197205"/>
              <a:gd name="connsiteX4" fmla="*/ 857840 w 876693"/>
              <a:gd name="connsiteY4" fmla="*/ 829559 h 1197205"/>
              <a:gd name="connsiteX5" fmla="*/ 876693 w 876693"/>
              <a:gd name="connsiteY5" fmla="*/ 688157 h 1197205"/>
              <a:gd name="connsiteX6" fmla="*/ 857840 w 876693"/>
              <a:gd name="connsiteY6" fmla="*/ 414780 h 1197205"/>
              <a:gd name="connsiteX7" fmla="*/ 782425 w 876693"/>
              <a:gd name="connsiteY7" fmla="*/ 282805 h 1197205"/>
              <a:gd name="connsiteX8" fmla="*/ 697584 w 876693"/>
              <a:gd name="connsiteY8" fmla="*/ 160256 h 1197205"/>
              <a:gd name="connsiteX9" fmla="*/ 659877 w 876693"/>
              <a:gd name="connsiteY9" fmla="*/ 131976 h 1197205"/>
              <a:gd name="connsiteX10" fmla="*/ 631596 w 876693"/>
              <a:gd name="connsiteY10" fmla="*/ 103695 h 1197205"/>
              <a:gd name="connsiteX11" fmla="*/ 527901 w 876693"/>
              <a:gd name="connsiteY11" fmla="*/ 56561 h 1197205"/>
              <a:gd name="connsiteX12" fmla="*/ 490194 w 876693"/>
              <a:gd name="connsiteY12" fmla="*/ 47134 h 1197205"/>
              <a:gd name="connsiteX13" fmla="*/ 386499 w 876693"/>
              <a:gd name="connsiteY13" fmla="*/ 18854 h 1197205"/>
              <a:gd name="connsiteX14" fmla="*/ 235671 w 876693"/>
              <a:gd name="connsiteY14" fmla="*/ 0 h 1197205"/>
              <a:gd name="connsiteX15" fmla="*/ 0 w 876693"/>
              <a:gd name="connsiteY15" fmla="*/ 9427 h 119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6693" h="1197205">
                <a:moveTo>
                  <a:pt x="707011" y="1197205"/>
                </a:moveTo>
                <a:cubicBezTo>
                  <a:pt x="719822" y="1180124"/>
                  <a:pt x="787494" y="1092799"/>
                  <a:pt x="801279" y="1065229"/>
                </a:cubicBezTo>
                <a:cubicBezTo>
                  <a:pt x="811868" y="1044051"/>
                  <a:pt x="828908" y="991767"/>
                  <a:pt x="838986" y="961534"/>
                </a:cubicBezTo>
                <a:cubicBezTo>
                  <a:pt x="842128" y="930111"/>
                  <a:pt x="843947" y="898528"/>
                  <a:pt x="848413" y="867266"/>
                </a:cubicBezTo>
                <a:cubicBezTo>
                  <a:pt x="850245" y="854440"/>
                  <a:pt x="855819" y="842356"/>
                  <a:pt x="857840" y="829559"/>
                </a:cubicBezTo>
                <a:cubicBezTo>
                  <a:pt x="865256" y="782590"/>
                  <a:pt x="870409" y="735291"/>
                  <a:pt x="876693" y="688157"/>
                </a:cubicBezTo>
                <a:cubicBezTo>
                  <a:pt x="870771" y="540104"/>
                  <a:pt x="885670" y="512188"/>
                  <a:pt x="857840" y="414780"/>
                </a:cubicBezTo>
                <a:cubicBezTo>
                  <a:pt x="841414" y="357286"/>
                  <a:pt x="829188" y="355075"/>
                  <a:pt x="782425" y="282805"/>
                </a:cubicBezTo>
                <a:cubicBezTo>
                  <a:pt x="774043" y="269851"/>
                  <a:pt x="705019" y="165832"/>
                  <a:pt x="697584" y="160256"/>
                </a:cubicBezTo>
                <a:cubicBezTo>
                  <a:pt x="685015" y="150829"/>
                  <a:pt x="671806" y="142201"/>
                  <a:pt x="659877" y="131976"/>
                </a:cubicBezTo>
                <a:cubicBezTo>
                  <a:pt x="649755" y="123300"/>
                  <a:pt x="642844" y="110853"/>
                  <a:pt x="631596" y="103695"/>
                </a:cubicBezTo>
                <a:cubicBezTo>
                  <a:pt x="601181" y="84340"/>
                  <a:pt x="563793" y="66816"/>
                  <a:pt x="527901" y="56561"/>
                </a:cubicBezTo>
                <a:cubicBezTo>
                  <a:pt x="515444" y="53002"/>
                  <a:pt x="502763" y="50276"/>
                  <a:pt x="490194" y="47134"/>
                </a:cubicBezTo>
                <a:cubicBezTo>
                  <a:pt x="441804" y="14874"/>
                  <a:pt x="470989" y="28242"/>
                  <a:pt x="386499" y="18854"/>
                </a:cubicBezTo>
                <a:cubicBezTo>
                  <a:pt x="250557" y="3749"/>
                  <a:pt x="337093" y="16904"/>
                  <a:pt x="235671" y="0"/>
                </a:cubicBezTo>
                <a:cubicBezTo>
                  <a:pt x="18864" y="9855"/>
                  <a:pt x="97482" y="9427"/>
                  <a:pt x="0" y="9427"/>
                </a:cubicBezTo>
              </a:path>
            </a:pathLst>
          </a:custGeom>
          <a:noFill/>
          <a:ln w="25400" cap="flat" cmpd="sng" algn="ctr">
            <a:solidFill>
              <a:schemeClr val="accent1">
                <a:lumMod val="75000"/>
              </a:schemeClr>
            </a:solidFill>
            <a:prstDash val="solid"/>
            <a:round/>
            <a:headEnd type="none" w="med" len="med"/>
            <a:tailEnd type="triangle" w="lg" len="lg"/>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550" y="136902"/>
            <a:ext cx="7772400" cy="1143000"/>
          </a:xfrm>
        </p:spPr>
        <p:txBody>
          <a:bodyPr/>
          <a:lstStyle/>
          <a:p>
            <a:r>
              <a:rPr lang="zh-CN" altLang="en-US" dirty="0"/>
              <a:t>分数背包问题求解</a:t>
            </a:r>
          </a:p>
        </p:txBody>
      </p:sp>
      <p:sp>
        <p:nvSpPr>
          <p:cNvPr id="3" name="内容占位符 2"/>
          <p:cNvSpPr>
            <a:spLocks noGrp="1"/>
          </p:cNvSpPr>
          <p:nvPr>
            <p:ph idx="1"/>
          </p:nvPr>
        </p:nvSpPr>
        <p:spPr>
          <a:xfrm>
            <a:off x="608308" y="1462007"/>
            <a:ext cx="7772400" cy="1994115"/>
          </a:xfrm>
        </p:spPr>
        <p:txBody>
          <a:bodyPr/>
          <a:lstStyle/>
          <a:p>
            <a:r>
              <a:rPr lang="zh-CN" altLang="en-US" sz="2400" b="1" dirty="0"/>
              <a:t>分数背包问题求解算法过程</a:t>
            </a:r>
            <a:r>
              <a:rPr lang="en-US" altLang="zh-CN" sz="2400" b="1" dirty="0"/>
              <a:t>: </a:t>
            </a:r>
          </a:p>
          <a:p>
            <a:pPr lvl="1"/>
            <a:r>
              <a:rPr lang="zh-CN" altLang="en-US" sz="2200" b="1" dirty="0"/>
              <a:t>降序排序</a:t>
            </a:r>
            <a:r>
              <a:rPr lang="en-US" altLang="zh-CN" sz="2200" b="1" i="1" dirty="0"/>
              <a:t>p</a:t>
            </a:r>
            <a:r>
              <a:rPr lang="en-US" altLang="zh-CN" sz="2200" b="1" i="1" baseline="-25000" dirty="0"/>
              <a:t>i</a:t>
            </a:r>
            <a:r>
              <a:rPr lang="en-US" altLang="zh-CN" sz="2200" b="1" baseline="-25000" dirty="0"/>
              <a:t> </a:t>
            </a:r>
            <a:r>
              <a:rPr lang="en-US" altLang="zh-CN" sz="2200" b="1" dirty="0"/>
              <a:t>/ </a:t>
            </a:r>
            <a:r>
              <a:rPr lang="en-US" altLang="zh-CN" sz="2200" b="1" i="1" dirty="0" err="1"/>
              <a:t>w</a:t>
            </a:r>
            <a:r>
              <a:rPr lang="en-US" altLang="zh-CN" sz="2200" b="1" i="1" baseline="-25000" dirty="0" err="1"/>
              <a:t>i</a:t>
            </a:r>
            <a:r>
              <a:rPr lang="en-US" altLang="zh-CN" sz="2200" b="1" i="1" dirty="0"/>
              <a:t>   </a:t>
            </a:r>
          </a:p>
          <a:p>
            <a:pPr lvl="1"/>
            <a:r>
              <a:rPr lang="zh-CN" altLang="en-US" sz="2200" b="1" dirty="0"/>
              <a:t>根据排序次序这个增加物品，直到这个物品装完，或是超出背包容量</a:t>
            </a:r>
            <a:endParaRPr lang="en-US" altLang="zh-CN" sz="2200" b="1" dirty="0"/>
          </a:p>
          <a:p>
            <a:pPr lvl="1"/>
            <a:r>
              <a:rPr lang="zh-CN" altLang="en-US" sz="2200" b="1" dirty="0"/>
              <a:t>如果背包没有满，选择下一个的物品开始装</a:t>
            </a:r>
            <a:endParaRPr lang="en-US" altLang="zh-CN" sz="2200" b="1" dirty="0"/>
          </a:p>
          <a:p>
            <a:endParaRPr lang="zh-CN" altLang="en-US" dirty="0"/>
          </a:p>
        </p:txBody>
      </p:sp>
      <p:pic>
        <p:nvPicPr>
          <p:cNvPr id="143363" name="Picture 3"/>
          <p:cNvPicPr>
            <a:picLocks noChangeAspect="1" noChangeArrowheads="1"/>
          </p:cNvPicPr>
          <p:nvPr/>
        </p:nvPicPr>
        <p:blipFill>
          <a:blip r:embed="rId2" cstate="print"/>
          <a:srcRect/>
          <a:stretch>
            <a:fillRect/>
          </a:stretch>
        </p:blipFill>
        <p:spPr bwMode="auto">
          <a:xfrm>
            <a:off x="2580772" y="3440021"/>
            <a:ext cx="6078922" cy="3308565"/>
          </a:xfrm>
          <a:prstGeom prst="rect">
            <a:avLst/>
          </a:prstGeom>
          <a:noFill/>
          <a:ln w="9525">
            <a:noFill/>
            <a:miter lim="800000"/>
            <a:headEnd/>
            <a:tailEnd/>
          </a:ln>
          <a:effectLst/>
        </p:spPr>
      </p:pic>
      <p:pic>
        <p:nvPicPr>
          <p:cNvPr id="5" name="Picture 1"/>
          <p:cNvPicPr>
            <a:picLocks noChangeAspect="1" noChangeArrowheads="1"/>
          </p:cNvPicPr>
          <p:nvPr/>
        </p:nvPicPr>
        <p:blipFill>
          <a:blip r:embed="rId3" cstate="print"/>
          <a:srcRect/>
          <a:stretch>
            <a:fillRect/>
          </a:stretch>
        </p:blipFill>
        <p:spPr bwMode="auto">
          <a:xfrm>
            <a:off x="314909" y="3520502"/>
            <a:ext cx="2929904" cy="421293"/>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80" y="97809"/>
            <a:ext cx="7772400" cy="1143000"/>
          </a:xfrm>
        </p:spPr>
        <p:txBody>
          <a:bodyPr/>
          <a:lstStyle/>
          <a:p>
            <a:r>
              <a:rPr lang="zh-CN" altLang="en-US" dirty="0"/>
              <a:t>一个栗子</a:t>
            </a:r>
          </a:p>
        </p:txBody>
      </p:sp>
      <p:pic>
        <p:nvPicPr>
          <p:cNvPr id="144386" name="Picture 2"/>
          <p:cNvPicPr>
            <a:picLocks noChangeAspect="1" noChangeArrowheads="1"/>
          </p:cNvPicPr>
          <p:nvPr/>
        </p:nvPicPr>
        <p:blipFill>
          <a:blip r:embed="rId2" cstate="print"/>
          <a:srcRect/>
          <a:stretch>
            <a:fillRect/>
          </a:stretch>
        </p:blipFill>
        <p:spPr bwMode="auto">
          <a:xfrm>
            <a:off x="446964" y="1480522"/>
            <a:ext cx="7066546" cy="2327203"/>
          </a:xfrm>
          <a:prstGeom prst="rect">
            <a:avLst/>
          </a:prstGeom>
          <a:noFill/>
          <a:ln w="9525">
            <a:noFill/>
            <a:miter lim="800000"/>
            <a:headEnd/>
            <a:tailEnd/>
          </a:ln>
        </p:spPr>
      </p:pic>
      <p:pic>
        <p:nvPicPr>
          <p:cNvPr id="144387" name="Picture 3"/>
          <p:cNvPicPr>
            <a:picLocks noChangeAspect="1" noChangeArrowheads="1"/>
          </p:cNvPicPr>
          <p:nvPr/>
        </p:nvPicPr>
        <p:blipFill>
          <a:blip r:embed="rId3" cstate="print"/>
          <a:srcRect/>
          <a:stretch>
            <a:fillRect/>
          </a:stretch>
        </p:blipFill>
        <p:spPr bwMode="auto">
          <a:xfrm>
            <a:off x="6182223" y="281485"/>
            <a:ext cx="2143125" cy="685800"/>
          </a:xfrm>
          <a:prstGeom prst="rect">
            <a:avLst/>
          </a:prstGeom>
          <a:noFill/>
          <a:ln w="9525">
            <a:noFill/>
            <a:miter lim="800000"/>
            <a:headEnd/>
            <a:tailEnd/>
          </a:ln>
        </p:spPr>
      </p:pic>
      <p:pic>
        <p:nvPicPr>
          <p:cNvPr id="144388" name="Picture 4"/>
          <p:cNvPicPr>
            <a:picLocks noChangeAspect="1" noChangeArrowheads="1"/>
          </p:cNvPicPr>
          <p:nvPr/>
        </p:nvPicPr>
        <p:blipFill>
          <a:blip r:embed="rId4" cstate="print"/>
          <a:srcRect/>
          <a:stretch>
            <a:fillRect/>
          </a:stretch>
        </p:blipFill>
        <p:spPr bwMode="auto">
          <a:xfrm>
            <a:off x="72936" y="4102645"/>
            <a:ext cx="9071064" cy="242780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cstate="print"/>
          <a:srcRect/>
          <a:stretch>
            <a:fillRect/>
          </a:stretch>
        </p:blipFill>
        <p:spPr bwMode="auto">
          <a:xfrm>
            <a:off x="1735493" y="1"/>
            <a:ext cx="6190422" cy="6776112"/>
          </a:xfrm>
          <a:prstGeom prst="rect">
            <a:avLst/>
          </a:prstGeom>
          <a:noFill/>
          <a:ln w="9525">
            <a:noFill/>
            <a:miter lim="800000"/>
            <a:headEnd/>
            <a:tailEnd/>
          </a:ln>
        </p:spPr>
      </p:pic>
      <p:sp>
        <p:nvSpPr>
          <p:cNvPr id="3" name="TextBox 2"/>
          <p:cNvSpPr txBox="1"/>
          <p:nvPr/>
        </p:nvSpPr>
        <p:spPr>
          <a:xfrm>
            <a:off x="3391470" y="334370"/>
            <a:ext cx="846160" cy="369332"/>
          </a:xfrm>
          <a:prstGeom prst="rect">
            <a:avLst/>
          </a:prstGeom>
          <a:noFill/>
        </p:spPr>
        <p:txBody>
          <a:bodyPr wrap="square" rtlCol="0">
            <a:spAutoFit/>
          </a:bodyPr>
          <a:lstStyle/>
          <a:p>
            <a:r>
              <a:rPr lang="zh-CN" altLang="en-US" dirty="0">
                <a:latin typeface="楷体" pitchFamily="49" charset="-122"/>
                <a:ea typeface="楷体" pitchFamily="49" charset="-122"/>
              </a:rPr>
              <a:t>不选</a:t>
            </a:r>
            <a:r>
              <a:rPr lang="en-US" altLang="zh-CN" dirty="0">
                <a:latin typeface="Arial Unicode MS" pitchFamily="34" charset="-122"/>
                <a:ea typeface="Arial Unicode MS" pitchFamily="34" charset="-122"/>
                <a:cs typeface="Arial Unicode MS" pitchFamily="34" charset="-122"/>
              </a:rPr>
              <a:t>1</a:t>
            </a:r>
            <a:endParaRPr lang="zh-CN" altLang="en-US" dirty="0">
              <a:latin typeface="楷体" pitchFamily="49" charset="-122"/>
              <a:ea typeface="楷体" pitchFamily="49" charset="-122"/>
            </a:endParaRPr>
          </a:p>
        </p:txBody>
      </p:sp>
      <p:sp>
        <p:nvSpPr>
          <p:cNvPr id="4" name="TextBox 3"/>
          <p:cNvSpPr txBox="1"/>
          <p:nvPr/>
        </p:nvSpPr>
        <p:spPr>
          <a:xfrm>
            <a:off x="5741160" y="200168"/>
            <a:ext cx="618697" cy="369332"/>
          </a:xfrm>
          <a:prstGeom prst="rect">
            <a:avLst/>
          </a:prstGeom>
          <a:noFill/>
        </p:spPr>
        <p:txBody>
          <a:bodyPr wrap="square" rtlCol="0">
            <a:spAutoFit/>
          </a:bodyPr>
          <a:lstStyle/>
          <a:p>
            <a:r>
              <a:rPr lang="en-US" altLang="zh-CN" dirty="0">
                <a:latin typeface="Arial Unicode MS" pitchFamily="34" charset="-122"/>
                <a:ea typeface="Arial Unicode MS" pitchFamily="34" charset="-122"/>
                <a:cs typeface="Arial Unicode MS" pitchFamily="34" charset="-122"/>
              </a:rPr>
              <a:t>1</a:t>
            </a:r>
            <a:r>
              <a:rPr lang="zh-CN" altLang="en-US" dirty="0">
                <a:latin typeface="楷体" pitchFamily="49" charset="-122"/>
                <a:ea typeface="楷体" pitchFamily="49" charset="-122"/>
              </a:rPr>
              <a:t>选</a:t>
            </a:r>
          </a:p>
        </p:txBody>
      </p:sp>
      <p:pic>
        <p:nvPicPr>
          <p:cNvPr id="5" name="图片 4">
            <a:extLst>
              <a:ext uri="{FF2B5EF4-FFF2-40B4-BE49-F238E27FC236}">
                <a16:creationId xmlns:a16="http://schemas.microsoft.com/office/drawing/2014/main" id="{EAF2B5E4-1156-4754-B4EA-53CA77F1AB74}"/>
              </a:ext>
            </a:extLst>
          </p:cNvPr>
          <p:cNvPicPr>
            <a:picLocks noChangeAspect="1"/>
          </p:cNvPicPr>
          <p:nvPr/>
        </p:nvPicPr>
        <p:blipFill>
          <a:blip r:embed="rId3"/>
          <a:stretch>
            <a:fillRect/>
          </a:stretch>
        </p:blipFill>
        <p:spPr>
          <a:xfrm>
            <a:off x="67876" y="1907892"/>
            <a:ext cx="2752725" cy="2409825"/>
          </a:xfrm>
          <a:prstGeom prst="rect">
            <a:avLst/>
          </a:prstGeom>
        </p:spPr>
      </p:pic>
      <p:sp>
        <p:nvSpPr>
          <p:cNvPr id="7" name="椭圆 6">
            <a:extLst>
              <a:ext uri="{FF2B5EF4-FFF2-40B4-BE49-F238E27FC236}">
                <a16:creationId xmlns:a16="http://schemas.microsoft.com/office/drawing/2014/main" id="{F4A7FEDC-C817-4F04-AB7A-65468A7E7288}"/>
              </a:ext>
            </a:extLst>
          </p:cNvPr>
          <p:cNvSpPr/>
          <p:nvPr/>
        </p:nvSpPr>
        <p:spPr bwMode="auto">
          <a:xfrm>
            <a:off x="2700472" y="519036"/>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9" name="椭圆 8">
            <a:extLst>
              <a:ext uri="{FF2B5EF4-FFF2-40B4-BE49-F238E27FC236}">
                <a16:creationId xmlns:a16="http://schemas.microsoft.com/office/drawing/2014/main" id="{FC43F096-52DF-407E-8626-FC792819F591}"/>
              </a:ext>
            </a:extLst>
          </p:cNvPr>
          <p:cNvSpPr/>
          <p:nvPr/>
        </p:nvSpPr>
        <p:spPr bwMode="auto">
          <a:xfrm>
            <a:off x="5194717" y="519036"/>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椭圆 9">
            <a:extLst>
              <a:ext uri="{FF2B5EF4-FFF2-40B4-BE49-F238E27FC236}">
                <a16:creationId xmlns:a16="http://schemas.microsoft.com/office/drawing/2014/main" id="{2E33EB50-36FE-4B13-A95F-76C716774F8E}"/>
              </a:ext>
            </a:extLst>
          </p:cNvPr>
          <p:cNvSpPr/>
          <p:nvPr/>
        </p:nvSpPr>
        <p:spPr bwMode="auto">
          <a:xfrm>
            <a:off x="4282629" y="1219320"/>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椭圆 10">
            <a:extLst>
              <a:ext uri="{FF2B5EF4-FFF2-40B4-BE49-F238E27FC236}">
                <a16:creationId xmlns:a16="http://schemas.microsoft.com/office/drawing/2014/main" id="{966E989E-A8C1-4B13-921E-F48682B3145B}"/>
              </a:ext>
            </a:extLst>
          </p:cNvPr>
          <p:cNvSpPr/>
          <p:nvPr/>
        </p:nvSpPr>
        <p:spPr bwMode="auto">
          <a:xfrm>
            <a:off x="6067570" y="1116768"/>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椭圆 11">
            <a:extLst>
              <a:ext uri="{FF2B5EF4-FFF2-40B4-BE49-F238E27FC236}">
                <a16:creationId xmlns:a16="http://schemas.microsoft.com/office/drawing/2014/main" id="{D4CFE34A-20E2-4345-A1A6-35C6E8FED8AF}"/>
              </a:ext>
            </a:extLst>
          </p:cNvPr>
          <p:cNvSpPr/>
          <p:nvPr/>
        </p:nvSpPr>
        <p:spPr bwMode="auto">
          <a:xfrm>
            <a:off x="5049139" y="2098587"/>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椭圆 12">
            <a:extLst>
              <a:ext uri="{FF2B5EF4-FFF2-40B4-BE49-F238E27FC236}">
                <a16:creationId xmlns:a16="http://schemas.microsoft.com/office/drawing/2014/main" id="{4EBEB9B1-E250-47E8-B1EF-25AD24DEB5C3}"/>
              </a:ext>
            </a:extLst>
          </p:cNvPr>
          <p:cNvSpPr/>
          <p:nvPr/>
        </p:nvSpPr>
        <p:spPr bwMode="auto">
          <a:xfrm>
            <a:off x="7013540" y="1825120"/>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1570038"/>
            <a:ext cx="6248400" cy="334962"/>
          </a:xfrm>
        </p:spPr>
        <p:txBody>
          <a:bodyPr/>
          <a:lstStyle/>
          <a:p>
            <a:pPr eaLnBrk="1" hangingPunct="1"/>
            <a:r>
              <a:rPr lang="zh-CN" altLang="en-US" sz="3200" dirty="0"/>
              <a:t>解空间</a:t>
            </a:r>
          </a:p>
        </p:txBody>
      </p:sp>
      <p:sp>
        <p:nvSpPr>
          <p:cNvPr id="26627" name="Rectangle 3"/>
          <p:cNvSpPr>
            <a:spLocks noGrp="1" noChangeArrowheads="1"/>
          </p:cNvSpPr>
          <p:nvPr>
            <p:ph idx="1"/>
          </p:nvPr>
        </p:nvSpPr>
        <p:spPr>
          <a:xfrm>
            <a:off x="105878" y="2552299"/>
            <a:ext cx="8838398" cy="3939035"/>
          </a:xfrm>
        </p:spPr>
        <p:txBody>
          <a:bodyPr/>
          <a:lstStyle/>
          <a:p>
            <a:pPr eaLnBrk="1" hangingPunct="1"/>
            <a:r>
              <a:rPr lang="zh-CN" altLang="en-US" dirty="0"/>
              <a:t>问题的解向量                            ，</a:t>
            </a:r>
            <a:r>
              <a:rPr lang="en-US" altLang="zh-CN" dirty="0"/>
              <a:t>——</a:t>
            </a:r>
            <a:r>
              <a:rPr lang="zh-CN" altLang="en-US" dirty="0"/>
              <a:t>解的表达形式</a:t>
            </a:r>
          </a:p>
          <a:p>
            <a:pPr eaLnBrk="1" hangingPunct="1"/>
            <a:r>
              <a:rPr lang="zh-CN" altLang="en-US" dirty="0"/>
              <a:t>    的取值范围     ，                               。</a:t>
            </a:r>
          </a:p>
          <a:p>
            <a:pPr eaLnBrk="1" hangingPunct="1"/>
            <a:r>
              <a:rPr lang="zh-CN" altLang="en-US" dirty="0"/>
              <a:t>问题的解空间由笛卡尔积                                构成。</a:t>
            </a:r>
            <a:endParaRPr lang="en-US" altLang="zh-CN" dirty="0"/>
          </a:p>
          <a:p>
            <a:pPr eaLnBrk="1" hangingPunct="1"/>
            <a:r>
              <a:rPr lang="zh-CN" altLang="en-US" dirty="0"/>
              <a:t>例：</a:t>
            </a:r>
            <a:r>
              <a:rPr lang="en-US" altLang="zh-CN" dirty="0"/>
              <a:t>4</a:t>
            </a:r>
            <a:r>
              <a:rPr lang="zh-CN" altLang="en-US" dirty="0"/>
              <a:t>皇后问题</a:t>
            </a:r>
            <a:endParaRPr lang="en-US" altLang="zh-CN" dirty="0"/>
          </a:p>
          <a:p>
            <a:pPr marL="0" indent="0">
              <a:buNone/>
            </a:pPr>
            <a:r>
              <a:rPr lang="zh-CN" altLang="en-US" dirty="0"/>
              <a:t>解向量  </a:t>
            </a:r>
            <a:r>
              <a:rPr lang="en-US" altLang="zh-CN" dirty="0"/>
              <a:t>                           </a:t>
            </a:r>
            <a:r>
              <a:rPr lang="zh-CN" altLang="en-US" dirty="0"/>
              <a:t>：</a:t>
            </a:r>
            <a:r>
              <a:rPr lang="en-US" altLang="zh-CN" dirty="0"/>
              <a:t>4</a:t>
            </a:r>
            <a:r>
              <a:rPr lang="zh-CN" altLang="en-US" dirty="0"/>
              <a:t>维的向量</a:t>
            </a:r>
            <a:endParaRPr lang="en-US" altLang="zh-CN" dirty="0"/>
          </a:p>
          <a:p>
            <a:pPr marL="0" indent="0">
              <a:buNone/>
            </a:pPr>
            <a:r>
              <a:rPr lang="zh-CN" altLang="en-US" dirty="0"/>
              <a:t>      表示第 </a:t>
            </a:r>
            <a:r>
              <a:rPr lang="en-US" altLang="zh-CN" dirty="0" err="1"/>
              <a:t>i</a:t>
            </a:r>
            <a:r>
              <a:rPr lang="zh-CN" altLang="en-US" dirty="0"/>
              <a:t>  行皇后的列位置，取值范围</a:t>
            </a:r>
            <a:endParaRPr lang="en-US" altLang="zh-CN" dirty="0"/>
          </a:p>
          <a:p>
            <a:pPr marL="0" indent="0">
              <a:buNone/>
            </a:pPr>
            <a:r>
              <a:rPr lang="zh-CN" altLang="en-US" dirty="0"/>
              <a:t>解空间</a:t>
            </a:r>
            <a:r>
              <a:rPr lang="en-US" altLang="zh-CN" dirty="0"/>
              <a:t>——4</a:t>
            </a:r>
            <a:r>
              <a:rPr lang="zh-CN" altLang="en-US" dirty="0"/>
              <a:t>维向量的全部组合</a:t>
            </a:r>
            <a:endParaRPr lang="en-US" altLang="zh-CN" dirty="0"/>
          </a:p>
          <a:p>
            <a:pPr marL="0" indent="0" eaLnBrk="1" hangingPunct="1">
              <a:buNone/>
            </a:pPr>
            <a:endParaRPr lang="zh-CN" altLang="en-US" dirty="0"/>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6629" name="Object 5"/>
              <p:cNvSpPr txBox="1"/>
              <p:nvPr/>
            </p:nvSpPr>
            <p:spPr bwMode="auto">
              <a:xfrm>
                <a:off x="2803525" y="2644775"/>
                <a:ext cx="2438400" cy="406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6629" name="Object 5"/>
              <p:cNvSpPr txBox="1">
                <a:spLocks noRot="1" noChangeAspect="1" noMove="1" noResize="1" noEditPoints="1" noAdjustHandles="1" noChangeArrowheads="1" noChangeShapeType="1" noTextEdit="1"/>
              </p:cNvSpPr>
              <p:nvPr/>
            </p:nvSpPr>
            <p:spPr bwMode="auto">
              <a:xfrm>
                <a:off x="2803525" y="2644775"/>
                <a:ext cx="2438400" cy="406400"/>
              </a:xfrm>
              <a:prstGeom prst="rect">
                <a:avLst/>
              </a:prstGeom>
              <a:blipFill>
                <a:blip r:embed="rId2"/>
                <a:stretch>
                  <a:fillRect b="-2985"/>
                </a:stretch>
              </a:blipFill>
            </p:spPr>
            <p:txBody>
              <a:bodyPr/>
              <a:lstStyle/>
              <a:p>
                <a:r>
                  <a:rPr lang="zh-CN" altLang="en-US">
                    <a:noFill/>
                  </a:rPr>
                  <a:t> </a:t>
                </a:r>
              </a:p>
            </p:txBody>
          </p:sp>
        </mc:Fallback>
      </mc:AlternateContent>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6631" name="Object 7"/>
              <p:cNvSpPr txBox="1"/>
              <p:nvPr/>
            </p:nvSpPr>
            <p:spPr bwMode="auto">
              <a:xfrm>
                <a:off x="564464" y="3114620"/>
                <a:ext cx="400050" cy="533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oMath>
                  </m:oMathPara>
                </a14:m>
                <a:endParaRPr lang="zh-CN" altLang="en-US" dirty="0"/>
              </a:p>
            </p:txBody>
          </p:sp>
        </mc:Choice>
        <mc:Fallback xmlns="">
          <p:sp>
            <p:nvSpPr>
              <p:cNvPr id="26631" name="Object 7"/>
              <p:cNvSpPr txBox="1">
                <a:spLocks noRot="1" noChangeAspect="1" noMove="1" noResize="1" noEditPoints="1" noAdjustHandles="1" noChangeArrowheads="1" noChangeShapeType="1" noTextEdit="1"/>
              </p:cNvSpPr>
              <p:nvPr/>
            </p:nvSpPr>
            <p:spPr bwMode="auto">
              <a:xfrm>
                <a:off x="564464" y="3114620"/>
                <a:ext cx="400050" cy="533400"/>
              </a:xfrm>
              <a:prstGeom prst="rect">
                <a:avLst/>
              </a:prstGeom>
              <a:blipFill>
                <a:blip r:embed="rId3"/>
                <a:stretch>
                  <a:fillRect/>
                </a:stretch>
              </a:blipFill>
            </p:spPr>
            <p:txBody>
              <a:bodyPr/>
              <a:lstStyle/>
              <a:p>
                <a:r>
                  <a:rPr lang="zh-CN" altLang="en-US">
                    <a:noFill/>
                  </a:rPr>
                  <a:t> </a:t>
                </a:r>
              </a:p>
            </p:txBody>
          </p:sp>
        </mc:Fallback>
      </mc:AlternateContent>
      <p:sp>
        <p:nvSpPr>
          <p:cNvPr id="266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6633" name="Object 9"/>
              <p:cNvSpPr txBox="1"/>
              <p:nvPr/>
            </p:nvSpPr>
            <p:spPr bwMode="auto">
              <a:xfrm>
                <a:off x="2803525" y="3099334"/>
                <a:ext cx="366639" cy="52274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𝑖</m:t>
                          </m:r>
                        </m:sub>
                      </m:sSub>
                    </m:oMath>
                  </m:oMathPara>
                </a14:m>
                <a:endParaRPr lang="zh-CN" altLang="en-US" dirty="0"/>
              </a:p>
            </p:txBody>
          </p:sp>
        </mc:Choice>
        <mc:Fallback xmlns="">
          <p:sp>
            <p:nvSpPr>
              <p:cNvPr id="26633" name="Object 9"/>
              <p:cNvSpPr txBox="1">
                <a:spLocks noRot="1" noChangeAspect="1" noMove="1" noResize="1" noEditPoints="1" noAdjustHandles="1" noChangeArrowheads="1" noChangeShapeType="1" noTextEdit="1"/>
              </p:cNvSpPr>
              <p:nvPr/>
            </p:nvSpPr>
            <p:spPr bwMode="auto">
              <a:xfrm>
                <a:off x="2803525" y="3099334"/>
                <a:ext cx="366639" cy="522748"/>
              </a:xfrm>
              <a:prstGeom prst="rect">
                <a:avLst/>
              </a:prstGeom>
              <a:blipFill>
                <a:blip r:embed="rId4"/>
                <a:stretch>
                  <a:fillRect/>
                </a:stretch>
              </a:blipFill>
            </p:spPr>
            <p:txBody>
              <a:bodyPr/>
              <a:lstStyle/>
              <a:p>
                <a:r>
                  <a:rPr lang="zh-CN" altLang="en-US">
                    <a:noFill/>
                  </a:rPr>
                  <a:t> </a:t>
                </a:r>
              </a:p>
            </p:txBody>
          </p:sp>
        </mc:Fallback>
      </mc:AlternateContent>
      <p:sp>
        <p:nvSpPr>
          <p:cNvPr id="266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6635" name="Object 11"/>
              <p:cNvSpPr txBox="1"/>
              <p:nvPr/>
            </p:nvSpPr>
            <p:spPr bwMode="auto">
              <a:xfrm>
                <a:off x="3435136" y="3136438"/>
                <a:ext cx="2743200" cy="4667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𝑖</m:t>
                              </m:r>
                            </m:sub>
                          </m:sSub>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6635" name="Object 11"/>
              <p:cNvSpPr txBox="1">
                <a:spLocks noRot="1" noChangeAspect="1" noMove="1" noResize="1" noEditPoints="1" noAdjustHandles="1" noChangeArrowheads="1" noChangeShapeType="1" noTextEdit="1"/>
              </p:cNvSpPr>
              <p:nvPr/>
            </p:nvSpPr>
            <p:spPr bwMode="auto">
              <a:xfrm>
                <a:off x="3435136" y="3136438"/>
                <a:ext cx="2743200" cy="466725"/>
              </a:xfrm>
              <a:prstGeom prst="rect">
                <a:avLst/>
              </a:prstGeom>
              <a:blipFill>
                <a:blip r:embed="rId5"/>
                <a:stretch>
                  <a:fillRect/>
                </a:stretch>
              </a:blipFill>
            </p:spPr>
            <p:txBody>
              <a:bodyPr/>
              <a:lstStyle/>
              <a:p>
                <a:r>
                  <a:rPr lang="zh-CN" altLang="en-US">
                    <a:noFill/>
                  </a:rPr>
                  <a:t> </a:t>
                </a:r>
              </a:p>
            </p:txBody>
          </p:sp>
        </mc:Fallback>
      </mc:AlternateContent>
      <p:sp>
        <p:nvSpPr>
          <p:cNvPr id="2663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6637" name="Object 13"/>
              <p:cNvSpPr txBox="1"/>
              <p:nvPr/>
            </p:nvSpPr>
            <p:spPr bwMode="auto">
              <a:xfrm>
                <a:off x="4647072" y="3628488"/>
                <a:ext cx="2667000" cy="4413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oMath>
                  </m:oMathPara>
                </a14:m>
                <a:endParaRPr lang="zh-CN" altLang="en-US" dirty="0"/>
              </a:p>
            </p:txBody>
          </p:sp>
        </mc:Choice>
        <mc:Fallback xmlns="">
          <p:sp>
            <p:nvSpPr>
              <p:cNvPr id="26637" name="Object 13"/>
              <p:cNvSpPr txBox="1">
                <a:spLocks noRot="1" noChangeAspect="1" noMove="1" noResize="1" noEditPoints="1" noAdjustHandles="1" noChangeArrowheads="1" noChangeShapeType="1" noTextEdit="1"/>
              </p:cNvSpPr>
              <p:nvPr/>
            </p:nvSpPr>
            <p:spPr bwMode="auto">
              <a:xfrm>
                <a:off x="4647072" y="3628488"/>
                <a:ext cx="2667000" cy="44132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对象 1"/>
              <p:cNvSpPr txBox="1"/>
              <p:nvPr/>
            </p:nvSpPr>
            <p:spPr bwMode="auto">
              <a:xfrm>
                <a:off x="219295" y="5156619"/>
                <a:ext cx="400050" cy="50843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oMath>
                  </m:oMathPara>
                </a14:m>
                <a:endParaRPr lang="zh-CN" altLang="en-US" dirty="0"/>
              </a:p>
            </p:txBody>
          </p:sp>
        </mc:Choice>
        <mc:Fallback xmlns="">
          <p:sp>
            <p:nvSpPr>
              <p:cNvPr id="2" name="对象 1"/>
              <p:cNvSpPr txBox="1">
                <a:spLocks noRot="1" noChangeAspect="1" noMove="1" noResize="1" noEditPoints="1" noAdjustHandles="1" noChangeArrowheads="1" noChangeShapeType="1" noTextEdit="1"/>
              </p:cNvSpPr>
              <p:nvPr/>
            </p:nvSpPr>
            <p:spPr bwMode="auto">
              <a:xfrm>
                <a:off x="219295" y="5156619"/>
                <a:ext cx="400050" cy="50843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对象 2"/>
              <p:cNvSpPr txBox="1"/>
              <p:nvPr/>
            </p:nvSpPr>
            <p:spPr bwMode="auto">
              <a:xfrm>
                <a:off x="1324275" y="4650541"/>
                <a:ext cx="2286000" cy="4238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 name="对象 2"/>
              <p:cNvSpPr txBox="1">
                <a:spLocks noRot="1" noChangeAspect="1" noMove="1" noResize="1" noEditPoints="1" noAdjustHandles="1" noChangeArrowheads="1" noChangeShapeType="1" noTextEdit="1"/>
              </p:cNvSpPr>
              <p:nvPr/>
            </p:nvSpPr>
            <p:spPr bwMode="auto">
              <a:xfrm>
                <a:off x="1324275" y="4650541"/>
                <a:ext cx="2286000" cy="42386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对象 3"/>
              <p:cNvSpPr txBox="1"/>
              <p:nvPr/>
            </p:nvSpPr>
            <p:spPr bwMode="auto">
              <a:xfrm>
                <a:off x="6515801" y="5156619"/>
                <a:ext cx="2071367" cy="454909"/>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={1,2,3,4}</m:t>
                      </m:r>
                    </m:oMath>
                  </m:oMathPara>
                </a14:m>
                <a:endParaRPr lang="zh-CN" altLang="en-US" dirty="0"/>
              </a:p>
            </p:txBody>
          </p:sp>
        </mc:Choice>
        <mc:Fallback xmlns="">
          <p:sp>
            <p:nvSpPr>
              <p:cNvPr id="4" name="对象 3"/>
              <p:cNvSpPr txBox="1">
                <a:spLocks noRot="1" noChangeAspect="1" noMove="1" noResize="1" noEditPoints="1" noAdjustHandles="1" noChangeArrowheads="1" noChangeShapeType="1" noTextEdit="1"/>
              </p:cNvSpPr>
              <p:nvPr/>
            </p:nvSpPr>
            <p:spPr bwMode="auto">
              <a:xfrm>
                <a:off x="6515801" y="5156619"/>
                <a:ext cx="2071367" cy="454909"/>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5772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2"/>
          </p:nvPr>
        </p:nvSpPr>
        <p:spPr/>
        <p:txBody>
          <a:bodyPr/>
          <a:lstStyle/>
          <a:p>
            <a:fld id="{92FC7041-927F-407F-9113-F0AE41FD5C28}" type="slidenum">
              <a:rPr lang="zh-CN" altLang="en-US"/>
              <a:pPr/>
              <a:t>60</a:t>
            </a:fld>
            <a:endParaRPr lang="en-US" altLang="zh-CN"/>
          </a:p>
        </p:txBody>
      </p:sp>
      <p:sp>
        <p:nvSpPr>
          <p:cNvPr id="289796" name="Rectangle 4"/>
          <p:cNvSpPr>
            <a:spLocks noChangeArrowheads="1"/>
          </p:cNvSpPr>
          <p:nvPr/>
        </p:nvSpPr>
        <p:spPr bwMode="auto">
          <a:xfrm>
            <a:off x="404454" y="31805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89797" name="Text Box 5"/>
          <p:cNvSpPr txBox="1">
            <a:spLocks noChangeArrowheads="1"/>
          </p:cNvSpPr>
          <p:nvPr/>
        </p:nvSpPr>
        <p:spPr bwMode="auto">
          <a:xfrm>
            <a:off x="250825" y="1600030"/>
            <a:ext cx="844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有一批共</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个集装箱要装上</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艘载重量分别为</a:t>
            </a:r>
            <a:r>
              <a:rPr lang="en-US" altLang="zh-CN" sz="2400" dirty="0">
                <a:latin typeface="黑体" panose="02010609060101010101" pitchFamily="49" charset="-122"/>
                <a:ea typeface="黑体" panose="02010609060101010101" pitchFamily="49" charset="-122"/>
              </a:rPr>
              <a:t>c1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c2</a:t>
            </a:r>
            <a:r>
              <a:rPr lang="zh-CN" altLang="en-US" sz="2400" dirty="0">
                <a:latin typeface="黑体" panose="02010609060101010101" pitchFamily="49" charset="-122"/>
                <a:ea typeface="黑体" panose="02010609060101010101" pitchFamily="49" charset="-122"/>
              </a:rPr>
              <a:t>的轮船，其中集装箱</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的重量为</a:t>
            </a:r>
            <a:r>
              <a:rPr lang="en-US" altLang="zh-CN" sz="2400" dirty="0" err="1">
                <a:latin typeface="黑体" panose="02010609060101010101" pitchFamily="49" charset="-122"/>
                <a:ea typeface="黑体" panose="02010609060101010101" pitchFamily="49" charset="-122"/>
              </a:rPr>
              <a:t>wi</a:t>
            </a:r>
            <a:r>
              <a:rPr lang="zh-CN" altLang="en-US" sz="2400" dirty="0">
                <a:latin typeface="黑体" panose="02010609060101010101" pitchFamily="49" charset="-122"/>
                <a:ea typeface="黑体" panose="02010609060101010101" pitchFamily="49" charset="-122"/>
              </a:rPr>
              <a:t>，且</a:t>
            </a:r>
          </a:p>
        </p:txBody>
      </p:sp>
      <p:sp>
        <p:nvSpPr>
          <p:cNvPr id="28979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289798" name="Object 6"/>
              <p:cNvSpPr txBox="1"/>
              <p:nvPr/>
            </p:nvSpPr>
            <p:spPr bwMode="auto">
              <a:xfrm>
                <a:off x="3924300" y="1960393"/>
                <a:ext cx="1511300" cy="698500"/>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𝑖</m:t>
                              </m:r>
                            </m:sub>
                          </m:sSub>
                        </m:e>
                      </m:nary>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2</m:t>
                          </m:r>
                        </m:sub>
                      </m:sSub>
                    </m:oMath>
                  </m:oMathPara>
                </a14:m>
                <a:endParaRPr lang="zh-CN" altLang="en-US"/>
              </a:p>
            </p:txBody>
          </p:sp>
        </mc:Choice>
        <mc:Fallback xmlns="">
          <p:sp>
            <p:nvSpPr>
              <p:cNvPr id="289798" name="Object 6"/>
              <p:cNvSpPr txBox="1">
                <a:spLocks noRot="1" noChangeAspect="1" noMove="1" noResize="1" noEditPoints="1" noAdjustHandles="1" noChangeArrowheads="1" noChangeShapeType="1" noTextEdit="1"/>
              </p:cNvSpPr>
              <p:nvPr/>
            </p:nvSpPr>
            <p:spPr bwMode="auto">
              <a:xfrm>
                <a:off x="3924300" y="1960393"/>
                <a:ext cx="1511300" cy="698500"/>
              </a:xfrm>
              <a:prstGeom prst="rect">
                <a:avLst/>
              </a:prstGeom>
              <a:blipFill>
                <a:blip r:embed="rId2"/>
                <a:stretch>
                  <a:fillRect/>
                </a:stretch>
              </a:blipFill>
            </p:spPr>
            <p:txBody>
              <a:bodyPr/>
              <a:lstStyle/>
              <a:p>
                <a:r>
                  <a:rPr lang="zh-CN" altLang="en-US">
                    <a:noFill/>
                  </a:rPr>
                  <a:t> </a:t>
                </a:r>
              </a:p>
            </p:txBody>
          </p:sp>
        </mc:Fallback>
      </mc:AlternateContent>
      <p:sp>
        <p:nvSpPr>
          <p:cNvPr id="289800" name="Text Box 8"/>
          <p:cNvSpPr txBox="1">
            <a:spLocks noChangeArrowheads="1"/>
          </p:cNvSpPr>
          <p:nvPr/>
        </p:nvSpPr>
        <p:spPr bwMode="auto">
          <a:xfrm>
            <a:off x="258776" y="3004195"/>
            <a:ext cx="85899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装载问题要求确定是否有一个合理的装载方案可将这个集装箱装上这</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艘轮船。如果有，找出一种装载方案。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例如：当</a:t>
            </a:r>
            <a:r>
              <a:rPr lang="en-US" altLang="zh-CN" sz="2400" dirty="0">
                <a:latin typeface="黑体" panose="02010609060101010101" pitchFamily="49" charset="-122"/>
                <a:ea typeface="黑体" panose="02010609060101010101" pitchFamily="49" charset="-122"/>
              </a:rPr>
              <a:t>n=3,c1=c2=50,</a:t>
            </a:r>
          </a:p>
          <a:p>
            <a:pPr>
              <a:buFont typeface="Wingdings" pitchFamily="2" charset="2"/>
              <a:buChar char="n"/>
            </a:pPr>
            <a:r>
              <a:rPr lang="en-US" altLang="zh-CN" sz="2400" dirty="0">
                <a:latin typeface="黑体" panose="02010609060101010101" pitchFamily="49" charset="-122"/>
                <a:ea typeface="黑体" panose="02010609060101010101" pitchFamily="49" charset="-122"/>
              </a:rPr>
              <a:t> w=[10,40,40]</a:t>
            </a:r>
            <a:r>
              <a:rPr lang="zh-CN" altLang="en-US" sz="2400" dirty="0">
                <a:latin typeface="黑体" panose="02010609060101010101" pitchFamily="49" charset="-122"/>
                <a:ea typeface="黑体" panose="02010609060101010101" pitchFamily="49" charset="-122"/>
              </a:rPr>
              <a:t>时，则可以将集装箱</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装到第一艘轮船上，而将集装箱</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装到第二艘轮船上；</a:t>
            </a:r>
            <a:endParaRPr lang="en-US" altLang="zh-CN" sz="2400" dirty="0">
              <a:latin typeface="黑体" panose="02010609060101010101" pitchFamily="49" charset="-122"/>
              <a:ea typeface="黑体" panose="02010609060101010101" pitchFamily="49" charset="-122"/>
            </a:endParaRPr>
          </a:p>
          <a:p>
            <a:pPr>
              <a:buFont typeface="Wingdings" pitchFamily="2" charset="2"/>
              <a:buChar char="n"/>
            </a:pPr>
            <a:r>
              <a:rPr lang="en-US" altLang="zh-CN" sz="2400" dirty="0">
                <a:latin typeface="黑体" panose="02010609060101010101" pitchFamily="49" charset="-122"/>
                <a:ea typeface="黑体" panose="02010609060101010101" pitchFamily="49" charset="-122"/>
              </a:rPr>
              <a:t> w=[20,40,40]</a:t>
            </a:r>
            <a:r>
              <a:rPr lang="zh-CN" altLang="en-US" sz="2400" dirty="0">
                <a:latin typeface="黑体" panose="02010609060101010101" pitchFamily="49" charset="-122"/>
                <a:ea typeface="黑体" panose="02010609060101010101" pitchFamily="49" charset="-122"/>
              </a:rPr>
              <a:t>，则无法将这</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个集装箱都装上轮船。</a:t>
            </a:r>
          </a:p>
        </p:txBody>
      </p:sp>
      <p:sp>
        <p:nvSpPr>
          <p:cNvPr id="289802"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754936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335" y="18022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3" name="内容占位符 2"/>
          <p:cNvSpPr>
            <a:spLocks noGrp="1"/>
          </p:cNvSpPr>
          <p:nvPr>
            <p:ph idx="1"/>
          </p:nvPr>
        </p:nvSpPr>
        <p:spPr>
          <a:xfrm>
            <a:off x="510872" y="1504122"/>
            <a:ext cx="7772400" cy="4114800"/>
          </a:xfrm>
        </p:spPr>
        <p:txBody>
          <a:bodyPr/>
          <a:lstStyle/>
          <a:p>
            <a:r>
              <a:rPr lang="zh-CN" altLang="en-US" sz="2400" dirty="0">
                <a:latin typeface="黑体" panose="02010609060101010101" pitchFamily="49" charset="-122"/>
                <a:ea typeface="黑体" panose="02010609060101010101" pitchFamily="49" charset="-122"/>
                <a:cs typeface="Arial"/>
                <a:sym typeface="Arial"/>
              </a:rPr>
              <a:t>容易证明，如果一个给定装载问题有解，则采用下面的策略可得到最优装载方案</a:t>
            </a:r>
            <a:r>
              <a:rPr lang="en-US" altLang="zh-CN" sz="2400" dirty="0">
                <a:latin typeface="黑体" panose="02010609060101010101" pitchFamily="49" charset="-122"/>
                <a:ea typeface="黑体" panose="02010609060101010101" pitchFamily="49" charset="-122"/>
                <a:cs typeface="Arial"/>
                <a:sym typeface="Arial"/>
              </a:rPr>
              <a:t>:</a:t>
            </a:r>
            <a:endParaRPr lang="zh-CN" altLang="en-US" sz="2400" dirty="0">
              <a:latin typeface="黑体" panose="02010609060101010101" pitchFamily="49" charset="-122"/>
              <a:ea typeface="黑体" panose="02010609060101010101" pitchFamily="49" charset="-122"/>
              <a:cs typeface="Arial"/>
              <a:sym typeface="Arial"/>
            </a:endParaRPr>
          </a:p>
          <a:p>
            <a:pPr>
              <a:buNone/>
            </a:pPr>
            <a:r>
              <a:rPr lang="en-US" altLang="zh-CN" sz="2400" dirty="0">
                <a:latin typeface="黑体" panose="02010609060101010101" pitchFamily="49" charset="-122"/>
                <a:ea typeface="黑体" panose="02010609060101010101" pitchFamily="49" charset="-122"/>
                <a:cs typeface="Arial"/>
                <a:sym typeface="Arial"/>
              </a:rPr>
              <a:t>(1)</a:t>
            </a:r>
            <a:r>
              <a:rPr lang="zh-CN" altLang="en-US" sz="2400" dirty="0">
                <a:latin typeface="黑体" panose="02010609060101010101" pitchFamily="49" charset="-122"/>
                <a:ea typeface="黑体" panose="02010609060101010101" pitchFamily="49" charset="-122"/>
                <a:cs typeface="Arial"/>
                <a:sym typeface="Arial"/>
              </a:rPr>
              <a:t>首先将第一艘轮船尽可能装满；</a:t>
            </a:r>
          </a:p>
          <a:p>
            <a:pPr>
              <a:buNone/>
            </a:pPr>
            <a:r>
              <a:rPr lang="en-US" altLang="zh-CN" sz="2400" dirty="0">
                <a:latin typeface="黑体" panose="02010609060101010101" pitchFamily="49" charset="-122"/>
                <a:ea typeface="黑体" panose="02010609060101010101" pitchFamily="49" charset="-122"/>
                <a:cs typeface="Arial"/>
                <a:sym typeface="Arial"/>
              </a:rPr>
              <a:t>(2)</a:t>
            </a:r>
            <a:r>
              <a:rPr lang="zh-CN" altLang="en-US" sz="2400" dirty="0">
                <a:latin typeface="黑体" panose="02010609060101010101" pitchFamily="49" charset="-122"/>
                <a:ea typeface="黑体" panose="02010609060101010101" pitchFamily="49" charset="-122"/>
                <a:cs typeface="Arial"/>
                <a:sym typeface="Arial"/>
              </a:rPr>
              <a:t>将剩余的集装箱装上第二艘轮船。</a:t>
            </a:r>
          </a:p>
          <a:p>
            <a:r>
              <a:rPr lang="zh-CN" altLang="en-US" sz="2400" dirty="0">
                <a:latin typeface="黑体" panose="02010609060101010101" pitchFamily="49" charset="-122"/>
                <a:ea typeface="黑体" panose="02010609060101010101" pitchFamily="49" charset="-122"/>
                <a:cs typeface="Arial"/>
                <a:sym typeface="Arial"/>
              </a:rPr>
              <a:t>将第一艘轮船尽可能装满等价于选取全体集装箱的一个子集，使该子集中集装箱重量之和最接近。</a:t>
            </a:r>
          </a:p>
          <a:p>
            <a:endParaRPr lang="zh-CN" altLang="en-US" sz="2400" dirty="0">
              <a:latin typeface="黑体" panose="02010609060101010101" pitchFamily="49" charset="-122"/>
              <a:ea typeface="黑体" panose="02010609060101010101" pitchFamily="49" charset="-122"/>
              <a:cs typeface="Arial"/>
              <a:sym typeface="Arial"/>
            </a:endParaRPr>
          </a:p>
        </p:txBody>
      </p:sp>
      <mc:AlternateContent xmlns:mc="http://schemas.openxmlformats.org/markup-compatibility/2006" xmlns:a14="http://schemas.microsoft.com/office/drawing/2010/main">
        <mc:Choice Requires="a14">
          <p:sp>
            <p:nvSpPr>
              <p:cNvPr id="107522" name="Object 2"/>
              <p:cNvSpPr txBox="1"/>
              <p:nvPr/>
            </p:nvSpPr>
            <p:spPr bwMode="auto">
              <a:xfrm>
                <a:off x="620202" y="4160101"/>
                <a:ext cx="2444916" cy="241165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e>
                          </m:nary>
                        </m:e>
                      </m:func>
                    </m:oMath>
                    <m:oMath xmlns:m="http://schemas.openxmlformats.org/officeDocument/2006/math">
                      <m:r>
                        <m:rPr>
                          <m:nor/>
                        </m:rPr>
                        <a:rPr lang="zh-CN" altLang="en-US" i="0">
                          <a:solidFill>
                            <a:srgbClr val="000000"/>
                          </a:solidFill>
                          <a:latin typeface="Cambria Math" panose="02040503050406030204" pitchFamily="18" charset="0"/>
                        </a:rPr>
                        <m:t>s</m:t>
                      </m:r>
                      <m:r>
                        <m:rPr>
                          <m:nor/>
                        </m:rPr>
                        <a:rPr lang="zh-CN" altLang="en-US" i="0">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t</m:t>
                      </m:r>
                      <m:r>
                        <m:rPr>
                          <m:nor/>
                        </m:rPr>
                        <a:rPr lang="zh-CN" altLang="en-US" i="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 </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1</m:t>
                              </m:r>
                            </m:sub>
                          </m:sSub>
                        </m:e>
                      </m:nary>
                    </m:oMath>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∈{0,1},1≤</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oMath>
                  </m:oMathPara>
                </a14:m>
                <a:endParaRPr lang="zh-CN" altLang="en-US"/>
              </a:p>
            </p:txBody>
          </p:sp>
        </mc:Choice>
        <mc:Fallback xmlns="">
          <p:sp>
            <p:nvSpPr>
              <p:cNvPr id="107522" name="Object 2"/>
              <p:cNvSpPr txBox="1">
                <a:spLocks noRot="1" noChangeAspect="1" noMove="1" noResize="1" noEditPoints="1" noAdjustHandles="1" noChangeArrowheads="1" noChangeShapeType="1" noTextEdit="1"/>
              </p:cNvSpPr>
              <p:nvPr/>
            </p:nvSpPr>
            <p:spPr bwMode="auto">
              <a:xfrm>
                <a:off x="620202" y="4160101"/>
                <a:ext cx="2444916" cy="2411652"/>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AC20FA14-07F6-4523-BA98-E26853356FE2}" type="slidenum">
              <a:rPr lang="zh-CN" altLang="en-US"/>
              <a:pPr/>
              <a:t>62</a:t>
            </a:fld>
            <a:endParaRPr lang="en-US" altLang="zh-CN"/>
          </a:p>
        </p:txBody>
      </p:sp>
      <p:sp>
        <p:nvSpPr>
          <p:cNvPr id="291845" name="Rectangle 5"/>
          <p:cNvSpPr>
            <a:spLocks noChangeArrowheads="1"/>
          </p:cNvSpPr>
          <p:nvPr/>
        </p:nvSpPr>
        <p:spPr bwMode="auto">
          <a:xfrm>
            <a:off x="555529" y="36576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91846" name="Text Box 6"/>
          <p:cNvSpPr txBox="1">
            <a:spLocks noChangeArrowheads="1"/>
          </p:cNvSpPr>
          <p:nvPr/>
        </p:nvSpPr>
        <p:spPr bwMode="auto">
          <a:xfrm>
            <a:off x="86092" y="1403932"/>
            <a:ext cx="48709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解空间：（</a:t>
            </a:r>
            <a:r>
              <a:rPr lang="en-US" altLang="zh-CN" sz="2400" dirty="0">
                <a:ea typeface="楷体_GB2312" pitchFamily="49" charset="-122"/>
              </a:rPr>
              <a:t>x</a:t>
            </a:r>
            <a:r>
              <a:rPr lang="en-US" altLang="zh-CN" dirty="0">
                <a:ea typeface="楷体_GB2312" pitchFamily="49" charset="-122"/>
              </a:rPr>
              <a:t>1</a:t>
            </a:r>
            <a:r>
              <a:rPr lang="en-US" altLang="zh-CN" sz="2400" dirty="0">
                <a:ea typeface="楷体_GB2312" pitchFamily="49" charset="-122"/>
              </a:rPr>
              <a:t>,x</a:t>
            </a:r>
            <a:r>
              <a:rPr lang="en-US" altLang="zh-CN"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x</a:t>
            </a:r>
            <a:r>
              <a:rPr lang="en-US" altLang="zh-CN" dirty="0" err="1">
                <a:ea typeface="楷体_GB2312" pitchFamily="49" charset="-122"/>
              </a:rPr>
              <a:t>n</a:t>
            </a:r>
            <a:r>
              <a:rPr lang="zh-CN" altLang="en-US" sz="2400" dirty="0">
                <a:ea typeface="楷体_GB2312" pitchFamily="49" charset="-122"/>
              </a:rPr>
              <a:t>）子集树</a:t>
            </a:r>
          </a:p>
          <a:p>
            <a:pPr>
              <a:buClr>
                <a:schemeClr val="accent2"/>
              </a:buClr>
              <a:buFontTx/>
              <a:buChar char="•"/>
            </a:pPr>
            <a:r>
              <a:rPr lang="zh-CN" altLang="en-US" sz="2400" dirty="0">
                <a:ea typeface="楷体_GB2312" pitchFamily="49" charset="-122"/>
              </a:rPr>
              <a:t>树结构：每层表示元素</a:t>
            </a:r>
            <a:r>
              <a:rPr lang="en-US" altLang="zh-CN" sz="2400" dirty="0">
                <a:ea typeface="楷体_GB2312" pitchFamily="49" charset="-122"/>
              </a:rPr>
              <a:t>x</a:t>
            </a:r>
            <a:r>
              <a:rPr lang="en-US" altLang="zh-CN" sz="1600" dirty="0">
                <a:ea typeface="楷体_GB2312" pitchFamily="49" charset="-122"/>
              </a:rPr>
              <a:t>i</a:t>
            </a:r>
            <a:r>
              <a:rPr lang="zh-CN" altLang="en-US" sz="2400" dirty="0">
                <a:ea typeface="楷体_GB2312" pitchFamily="49" charset="-122"/>
              </a:rPr>
              <a:t>是否选中</a:t>
            </a:r>
          </a:p>
          <a:p>
            <a:pPr>
              <a:buClr>
                <a:schemeClr val="accent2"/>
              </a:buClr>
            </a:pPr>
            <a:endParaRPr lang="en-US" altLang="zh-CN" sz="2400" dirty="0">
              <a:ea typeface="楷体_GB2312" pitchFamily="49" charset="-122"/>
            </a:endParaRPr>
          </a:p>
        </p:txBody>
      </p:sp>
      <mc:AlternateContent xmlns:mc="http://schemas.openxmlformats.org/markup-compatibility/2006" xmlns:a14="http://schemas.microsoft.com/office/drawing/2010/main">
        <mc:Choice Requires="a14">
          <p:sp>
            <p:nvSpPr>
              <p:cNvPr id="291847" name="Object 7"/>
              <p:cNvSpPr txBox="1"/>
              <p:nvPr/>
            </p:nvSpPr>
            <p:spPr bwMode="auto">
              <a:xfrm>
                <a:off x="4798144" y="2728093"/>
                <a:ext cx="1047415" cy="92847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𝑗</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e>
                      </m:nary>
                    </m:oMath>
                  </m:oMathPara>
                </a14:m>
                <a:endParaRPr lang="zh-CN" altLang="en-US"/>
              </a:p>
            </p:txBody>
          </p:sp>
        </mc:Choice>
        <mc:Fallback xmlns="">
          <p:sp>
            <p:nvSpPr>
              <p:cNvPr id="291847" name="Object 7"/>
              <p:cNvSpPr txBox="1">
                <a:spLocks noRot="1" noChangeAspect="1" noMove="1" noResize="1" noEditPoints="1" noAdjustHandles="1" noChangeArrowheads="1" noChangeShapeType="1" noTextEdit="1"/>
              </p:cNvSpPr>
              <p:nvPr/>
            </p:nvSpPr>
            <p:spPr bwMode="auto">
              <a:xfrm>
                <a:off x="4798144" y="2728093"/>
                <a:ext cx="1047415" cy="928478"/>
              </a:xfrm>
              <a:prstGeom prst="rect">
                <a:avLst/>
              </a:prstGeom>
              <a:blipFill>
                <a:blip r:embed="rId3"/>
                <a:stretch>
                  <a:fillRect/>
                </a:stretch>
              </a:blipFill>
            </p:spPr>
            <p:txBody>
              <a:bodyPr/>
              <a:lstStyle/>
              <a:p>
                <a:r>
                  <a:rPr lang="zh-CN" altLang="en-US">
                    <a:noFill/>
                  </a:rPr>
                  <a:t> </a:t>
                </a:r>
              </a:p>
            </p:txBody>
          </p:sp>
        </mc:Fallback>
      </mc:AlternateContent>
      <p:pic>
        <p:nvPicPr>
          <p:cNvPr id="291849" name="Picture 9" descr="t5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8144" y="482444"/>
            <a:ext cx="4299087" cy="217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06499" name="Object 3"/>
              <p:cNvSpPr txBox="1"/>
              <p:nvPr/>
            </p:nvSpPr>
            <p:spPr bwMode="auto">
              <a:xfrm>
                <a:off x="4328957" y="4787958"/>
                <a:ext cx="1516601" cy="104898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𝑤</m:t>
                              </m:r>
                            </m:e>
                            <m:sub>
                              <m:r>
                                <a:rPr lang="zh-CN" altLang="en-US" i="1">
                                  <a:solidFill>
                                    <a:srgbClr val="000000"/>
                                  </a:solidFill>
                                  <a:latin typeface="Cambria Math" panose="02040503050406030204" pitchFamily="18" charset="0"/>
                                </a:rPr>
                                <m:t>𝑖</m:t>
                              </m:r>
                            </m:sub>
                          </m:sSub>
                        </m:e>
                      </m:nary>
                    </m:oMath>
                  </m:oMathPara>
                </a14:m>
                <a:endParaRPr lang="zh-CN" altLang="en-US"/>
              </a:p>
            </p:txBody>
          </p:sp>
        </mc:Choice>
        <mc:Fallback xmlns="">
          <p:sp>
            <p:nvSpPr>
              <p:cNvPr id="106499" name="Object 3"/>
              <p:cNvSpPr txBox="1">
                <a:spLocks noRot="1" noChangeAspect="1" noMove="1" noResize="1" noEditPoints="1" noAdjustHandles="1" noChangeArrowheads="1" noChangeShapeType="1" noTextEdit="1"/>
              </p:cNvSpPr>
              <p:nvPr/>
            </p:nvSpPr>
            <p:spPr bwMode="auto">
              <a:xfrm>
                <a:off x="4328957" y="4787958"/>
                <a:ext cx="1516601" cy="1048982"/>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A77CD25E-1916-463B-B0D1-D6DB2377916A}"/>
              </a:ext>
            </a:extLst>
          </p:cNvPr>
          <p:cNvSpPr txBox="1"/>
          <p:nvPr/>
        </p:nvSpPr>
        <p:spPr>
          <a:xfrm>
            <a:off x="244943" y="2940671"/>
            <a:ext cx="8654113" cy="1938992"/>
          </a:xfrm>
          <a:prstGeom prst="rect">
            <a:avLst/>
          </a:prstGeom>
          <a:noFill/>
        </p:spPr>
        <p:txBody>
          <a:bodyPr wrap="square">
            <a:spAutoFit/>
          </a:bodyPr>
          <a:lstStyle/>
          <a:p>
            <a:pPr>
              <a:buClr>
                <a:schemeClr val="accent2"/>
              </a:buClr>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en-US" altLang="zh-CN" sz="2400" dirty="0" err="1"/>
              <a:t>cw</a:t>
            </a:r>
            <a:r>
              <a:rPr lang="zh-CN" altLang="en-US" sz="2400" dirty="0"/>
              <a:t>记当前的装载重量，</a:t>
            </a:r>
            <a:r>
              <a:rPr lang="en-US" altLang="zh-CN" sz="2400" dirty="0" err="1"/>
              <a:t>cw</a:t>
            </a:r>
            <a:r>
              <a:rPr lang="en-US" altLang="zh-CN" sz="2400" dirty="0"/>
              <a:t>=</a:t>
            </a: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a:t>
            </a:r>
            <a:r>
              <a:rPr lang="zh-CN" altLang="en-US" sz="2400" dirty="0"/>
              <a:t>在子集树的第</a:t>
            </a:r>
            <a:r>
              <a:rPr lang="en-US" altLang="zh-CN" sz="2400" dirty="0"/>
              <a:t>j+1</a:t>
            </a:r>
            <a:r>
              <a:rPr lang="zh-CN" altLang="en-US" sz="2400" dirty="0"/>
              <a:t>层的结点</a:t>
            </a:r>
            <a:r>
              <a:rPr lang="en-US" altLang="zh-CN" sz="2400" dirty="0"/>
              <a:t>z</a:t>
            </a:r>
            <a:r>
              <a:rPr lang="zh-CN" altLang="en-US" sz="2400" dirty="0"/>
              <a:t>处，则当</a:t>
            </a:r>
            <a:r>
              <a:rPr lang="en-US" altLang="zh-CN" sz="2400" dirty="0" err="1"/>
              <a:t>cw</a:t>
            </a:r>
            <a:r>
              <a:rPr lang="en-US" altLang="zh-CN" sz="2400" dirty="0"/>
              <a:t>&gt;c1</a:t>
            </a:r>
            <a:r>
              <a:rPr lang="zh-CN" altLang="en-US" sz="2400" dirty="0">
                <a:solidFill>
                  <a:srgbClr val="FF0000"/>
                </a:solidFill>
              </a:rPr>
              <a:t>（装满）</a:t>
            </a:r>
            <a:r>
              <a:rPr lang="zh-CN" altLang="en-US" sz="2400" dirty="0"/>
              <a:t>时，以结点</a:t>
            </a:r>
            <a:r>
              <a:rPr lang="en-US" altLang="zh-CN" sz="2400" dirty="0"/>
              <a:t>z</a:t>
            </a:r>
            <a:r>
              <a:rPr lang="zh-CN" altLang="en-US" sz="2400" dirty="0"/>
              <a:t>为根的子树中所有结点都不满足约束条件，因而该子树中的解均为不可行解，故可将该子树剪去。</a:t>
            </a:r>
            <a:endParaRPr lang="en-US" altLang="zh-CN" sz="2400" dirty="0">
              <a:ea typeface="楷体_GB2312" pitchFamily="49" charset="-122"/>
            </a:endParaRPr>
          </a:p>
        </p:txBody>
      </p:sp>
      <p:sp>
        <p:nvSpPr>
          <p:cNvPr id="11" name="文本框 10">
            <a:extLst>
              <a:ext uri="{FF2B5EF4-FFF2-40B4-BE49-F238E27FC236}">
                <a16:creationId xmlns:a16="http://schemas.microsoft.com/office/drawing/2014/main" id="{1D2EED08-C512-4435-922C-5E431EE7944B}"/>
              </a:ext>
            </a:extLst>
          </p:cNvPr>
          <p:cNvSpPr txBox="1"/>
          <p:nvPr/>
        </p:nvSpPr>
        <p:spPr>
          <a:xfrm>
            <a:off x="265016" y="5163255"/>
            <a:ext cx="8728724" cy="1200329"/>
          </a:xfrm>
          <a:prstGeom prst="rect">
            <a:avLst/>
          </a:prstGeom>
          <a:noFill/>
        </p:spPr>
        <p:txBody>
          <a:bodyPr wrap="square">
            <a:spAutoFit/>
          </a:bodyPr>
          <a:lstStyle/>
          <a:p>
            <a:pPr>
              <a:buClr>
                <a:schemeClr val="accent2"/>
              </a:buClr>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r =</a:t>
            </a:r>
            <a:r>
              <a:rPr lang="zh-CN" altLang="en-US" sz="2400" dirty="0">
                <a:ea typeface="楷体_GB2312" pitchFamily="49" charset="-122"/>
              </a:rPr>
              <a:t>剩余集装箱的重量；                  </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若当前载重量</a:t>
            </a:r>
            <a:r>
              <a:rPr lang="en-US" altLang="zh-CN" sz="2400" dirty="0" err="1">
                <a:ea typeface="楷体_GB2312" pitchFamily="49" charset="-122"/>
              </a:rPr>
              <a:t>cw+r</a:t>
            </a:r>
            <a:r>
              <a:rPr lang="en-US" altLang="zh-CN" sz="2400" dirty="0">
                <a:ea typeface="楷体_GB2312" pitchFamily="49" charset="-122"/>
                <a:sym typeface="Symbol" panose="05050102010706020507" pitchFamily="18" charset="2"/>
              </a:rPr>
              <a:t> </a:t>
            </a:r>
            <a:r>
              <a:rPr lang="zh-CN" altLang="en-US" sz="2400" dirty="0">
                <a:ea typeface="楷体_GB2312" pitchFamily="49" charset="-122"/>
              </a:rPr>
              <a:t>当前最优载重量</a:t>
            </a:r>
            <a:r>
              <a:rPr lang="en-US" altLang="zh-CN" sz="2400" dirty="0" err="1">
                <a:ea typeface="楷体_GB2312" pitchFamily="49" charset="-122"/>
              </a:rPr>
              <a:t>bestw</a:t>
            </a:r>
            <a:r>
              <a:rPr lang="zh-CN" altLang="en-US" sz="2400" dirty="0">
                <a:ea typeface="楷体_GB2312" pitchFamily="49" charset="-122"/>
              </a:rPr>
              <a:t>，</a:t>
            </a:r>
            <a:r>
              <a:rPr lang="zh-CN" altLang="en-US" sz="2400" dirty="0"/>
              <a:t>可将</a:t>
            </a:r>
            <a:r>
              <a:rPr lang="en-US" altLang="zh-CN" sz="2400" dirty="0"/>
              <a:t>z</a:t>
            </a:r>
            <a:r>
              <a:rPr lang="zh-CN" altLang="en-US" sz="2400" dirty="0"/>
              <a:t>的子树剪去</a:t>
            </a:r>
            <a:endParaRPr lang="en-US" altLang="zh-CN" sz="2400" dirty="0">
              <a:ea typeface="楷体_GB2312" pitchFamily="49" charset="-122"/>
            </a:endParaRPr>
          </a:p>
        </p:txBody>
      </p:sp>
      <p:sp>
        <p:nvSpPr>
          <p:cNvPr id="13" name="文本框 12">
            <a:extLst>
              <a:ext uri="{FF2B5EF4-FFF2-40B4-BE49-F238E27FC236}">
                <a16:creationId xmlns:a16="http://schemas.microsoft.com/office/drawing/2014/main" id="{2B53C9DF-2139-4A92-86BC-C305ABE79991}"/>
              </a:ext>
            </a:extLst>
          </p:cNvPr>
          <p:cNvSpPr txBox="1"/>
          <p:nvPr/>
        </p:nvSpPr>
        <p:spPr>
          <a:xfrm>
            <a:off x="86092" y="2376725"/>
            <a:ext cx="2024719" cy="461665"/>
          </a:xfrm>
          <a:prstGeom prst="rect">
            <a:avLst/>
          </a:prstGeom>
          <a:noFill/>
        </p:spPr>
        <p:txBody>
          <a:bodyPr wrap="square">
            <a:spAutoFit/>
          </a:bodyPr>
          <a:lstStyle/>
          <a:p>
            <a:pPr>
              <a:buClr>
                <a:schemeClr val="accent2"/>
              </a:buClr>
              <a:buFontTx/>
              <a:buChar char="•"/>
            </a:pPr>
            <a:r>
              <a:rPr lang="zh-CN" altLang="en-US" sz="2400" dirty="0">
                <a:ea typeface="楷体_GB2312" pitchFamily="49" charset="-122"/>
              </a:rPr>
              <a:t>剪枝条件</a:t>
            </a:r>
          </a:p>
        </p:txBody>
      </p:sp>
    </p:spTree>
    <p:extLst>
      <p:ext uri="{BB962C8B-B14F-4D97-AF65-F5344CB8AC3E}">
        <p14:creationId xmlns:p14="http://schemas.microsoft.com/office/powerpoint/2010/main" val="20105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1849"/>
                                        </p:tgtEl>
                                        <p:attrNameLst>
                                          <p:attrName>style.visibility</p:attrName>
                                        </p:attrNameLst>
                                      </p:cBhvr>
                                      <p:to>
                                        <p:strVal val="visible"/>
                                      </p:to>
                                    </p:set>
                                    <p:animEffect transition="in" filter="wipe(up)">
                                      <p:cBhvr>
                                        <p:cTn id="7" dur="500"/>
                                        <p:tgtEl>
                                          <p:spTgt spid="2918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300" y="8268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4" name="Rectangle 13"/>
          <p:cNvSpPr>
            <a:spLocks noChangeArrowheads="1"/>
          </p:cNvSpPr>
          <p:nvPr/>
        </p:nvSpPr>
        <p:spPr bwMode="auto">
          <a:xfrm>
            <a:off x="192363" y="1410355"/>
            <a:ext cx="5490606"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latin typeface="Arial" panose="020B0604020202020204" pitchFamily="34" charset="0"/>
                <a:ea typeface="楷体_GB2312" pitchFamily="49" charset="-122"/>
              </a:rPr>
              <a:t>void </a:t>
            </a:r>
            <a:r>
              <a:rPr lang="en-US" altLang="zh-CN" b="1" dirty="0">
                <a:latin typeface="Arial" panose="020B0604020202020204" pitchFamily="34" charset="0"/>
                <a:ea typeface="楷体_GB2312" pitchFamily="49" charset="-122"/>
              </a:rPr>
              <a:t>backtrack</a:t>
            </a:r>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int</a:t>
            </a:r>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 </a:t>
            </a:r>
            <a:r>
              <a:rPr lang="zh-CN" altLang="en-US" dirty="0">
                <a:latin typeface="Arial" panose="020B0604020202020204" pitchFamily="34" charset="0"/>
                <a:ea typeface="楷体_GB2312" pitchFamily="49" charset="-122"/>
              </a:rPr>
              <a:t>搜索第</a:t>
            </a:r>
            <a:r>
              <a:rPr lang="en-US" altLang="zh-CN" dirty="0" err="1">
                <a:latin typeface="Arial" panose="020B0604020202020204" pitchFamily="34" charset="0"/>
                <a:ea typeface="楷体_GB2312" pitchFamily="49" charset="-122"/>
              </a:rPr>
              <a:t>i</a:t>
            </a:r>
            <a:r>
              <a:rPr lang="zh-CN" altLang="en-US" dirty="0">
                <a:latin typeface="Arial" panose="020B0604020202020204" pitchFamily="34" charset="0"/>
                <a:ea typeface="楷体_GB2312" pitchFamily="49" charset="-122"/>
              </a:rPr>
              <a:t>层结点</a:t>
            </a:r>
          </a:p>
          <a:p>
            <a:r>
              <a:rPr lang="zh-CN" altLang="en-US"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a:t>
            </a:r>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&gt; n)  // </a:t>
            </a:r>
            <a:r>
              <a:rPr lang="zh-CN" altLang="en-US" dirty="0">
                <a:latin typeface="Arial" panose="020B0604020202020204" pitchFamily="34" charset="0"/>
                <a:ea typeface="楷体_GB2312" pitchFamily="49" charset="-122"/>
              </a:rPr>
              <a:t>到达叶结点</a:t>
            </a:r>
          </a:p>
          <a:p>
            <a:r>
              <a:rPr lang="zh-CN" altLang="en-US" dirty="0">
                <a:latin typeface="Arial" panose="020B0604020202020204" pitchFamily="34" charset="0"/>
                <a:ea typeface="楷体_GB2312" pitchFamily="49" charset="-122"/>
              </a:rPr>
              <a:t>         更新最优解</a:t>
            </a:r>
            <a:r>
              <a:rPr lang="en-US" altLang="zh-CN" dirty="0" err="1">
                <a:latin typeface="Arial" panose="020B0604020202020204" pitchFamily="34" charset="0"/>
                <a:ea typeface="楷体_GB2312" pitchFamily="49" charset="-122"/>
              </a:rPr>
              <a:t>bestx,bestw;return</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r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 </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&lt;= c) {// </a:t>
            </a:r>
            <a:r>
              <a:rPr lang="zh-CN" altLang="en-US" dirty="0">
                <a:latin typeface="Arial" panose="020B0604020202020204" pitchFamily="34" charset="0"/>
                <a:ea typeface="楷体_GB2312" pitchFamily="49" charset="-122"/>
              </a:rPr>
              <a:t>搜索左子树</a:t>
            </a:r>
          </a:p>
          <a:p>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x[</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1;</a:t>
            </a:r>
          </a:p>
          <a:p>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backtrack</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+ 1);</a:t>
            </a:r>
          </a:p>
          <a:p>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a:t>
            </a:r>
          </a:p>
          <a:p>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 </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r &gt; </a:t>
            </a:r>
            <a:r>
              <a:rPr lang="en-US" altLang="zh-CN" dirty="0" err="1">
                <a:latin typeface="Arial" panose="020B0604020202020204" pitchFamily="34" charset="0"/>
                <a:ea typeface="楷体_GB2312" pitchFamily="49" charset="-122"/>
              </a:rPr>
              <a:t>bestw</a:t>
            </a:r>
            <a:r>
              <a:rPr lang="en-US" altLang="zh-CN" dirty="0">
                <a:latin typeface="Arial" panose="020B0604020202020204" pitchFamily="34" charset="0"/>
                <a:ea typeface="楷体_GB2312" pitchFamily="49" charset="-122"/>
              </a:rPr>
              <a:t>)  {// </a:t>
            </a:r>
            <a:r>
              <a:rPr lang="zh-CN" altLang="en-US" dirty="0">
                <a:latin typeface="Arial" panose="020B0604020202020204" pitchFamily="34" charset="0"/>
                <a:ea typeface="楷体_GB2312" pitchFamily="49" charset="-122"/>
              </a:rPr>
              <a:t>搜索右子树</a:t>
            </a:r>
          </a:p>
          <a:p>
            <a:r>
              <a:rPr lang="en-US" altLang="zh-CN" dirty="0">
                <a:latin typeface="Arial" panose="020B0604020202020204" pitchFamily="34" charset="0"/>
                <a:ea typeface="楷体_GB2312" pitchFamily="49" charset="-122"/>
              </a:rPr>
              <a:t>         x[</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0; </a:t>
            </a:r>
            <a:r>
              <a:rPr lang="en-US" altLang="zh-CN" b="1" dirty="0">
                <a:latin typeface="Arial" panose="020B0604020202020204" pitchFamily="34" charset="0"/>
                <a:ea typeface="楷体_GB2312" pitchFamily="49" charset="-122"/>
              </a:rPr>
              <a:t>backtrack</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+ 1);    }</a:t>
            </a:r>
          </a:p>
          <a:p>
            <a:r>
              <a:rPr lang="en-US" altLang="zh-CN" dirty="0">
                <a:latin typeface="Arial" panose="020B0604020202020204" pitchFamily="34" charset="0"/>
                <a:ea typeface="楷体_GB2312" pitchFamily="49" charset="-122"/>
              </a:rPr>
              <a:t>      r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a:t>
            </a:r>
          </a:p>
        </p:txBody>
      </p:sp>
      <p:sp>
        <p:nvSpPr>
          <p:cNvPr id="5" name="Text Box 12"/>
          <p:cNvSpPr txBox="1">
            <a:spLocks noChangeArrowheads="1"/>
          </p:cNvSpPr>
          <p:nvPr/>
        </p:nvSpPr>
        <p:spPr bwMode="auto">
          <a:xfrm>
            <a:off x="6434999" y="3711123"/>
            <a:ext cx="2239147" cy="2677656"/>
          </a:xfrm>
          <a:prstGeom prst="rect">
            <a:avLst/>
          </a:prstGeom>
          <a:solidFill>
            <a:schemeClr val="accent2">
              <a:lumMod val="40000"/>
              <a:lumOff val="60000"/>
            </a:schemeClr>
          </a:solidFill>
          <a:ln w="50800">
            <a:solidFill>
              <a:srgbClr val="FF6600"/>
            </a:solidFill>
            <a:miter lim="800000"/>
            <a:headEnd/>
            <a:tailEnd/>
          </a:ln>
          <a:effectLst/>
        </p:spPr>
        <p:txBody>
          <a:bodyPr wrap="square">
            <a:spAutoFit/>
          </a:bodyPr>
          <a:lstStyle/>
          <a:p>
            <a:r>
              <a:rPr lang="zh-CN" altLang="en-US" sz="2400" dirty="0">
                <a:ea typeface="楷体_GB2312" pitchFamily="49" charset="-122"/>
              </a:rPr>
              <a:t>用回溯法设计解装载问题的</a:t>
            </a:r>
            <a:r>
              <a:rPr lang="en-US" altLang="zh-CN" sz="2400" dirty="0">
                <a:ea typeface="楷体_GB2312" pitchFamily="49" charset="-122"/>
              </a:rPr>
              <a:t>O(2</a:t>
            </a:r>
            <a:r>
              <a:rPr lang="en-US" altLang="zh-CN" sz="2400" baseline="30000" dirty="0">
                <a:ea typeface="楷体_GB2312" pitchFamily="49" charset="-122"/>
              </a:rPr>
              <a:t>n</a:t>
            </a:r>
            <a:r>
              <a:rPr lang="en-US" altLang="zh-CN" sz="2400" dirty="0">
                <a:ea typeface="楷体_GB2312" pitchFamily="49" charset="-122"/>
              </a:rPr>
              <a:t>)</a:t>
            </a:r>
            <a:r>
              <a:rPr lang="zh-CN" altLang="en-US" sz="2400" dirty="0">
                <a:ea typeface="楷体_GB2312" pitchFamily="49" charset="-122"/>
              </a:rPr>
              <a:t>计算时间算法。在某些情况下该算法优于动态规划算法。</a:t>
            </a:r>
          </a:p>
        </p:txBody>
      </p:sp>
      <p:sp>
        <p:nvSpPr>
          <p:cNvPr id="6" name="Text Box 12">
            <a:extLst>
              <a:ext uri="{FF2B5EF4-FFF2-40B4-BE49-F238E27FC236}">
                <a16:creationId xmlns:a16="http://schemas.microsoft.com/office/drawing/2014/main" id="{DCB87118-846A-475C-91BC-0A2AC612CD95}"/>
              </a:ext>
            </a:extLst>
          </p:cNvPr>
          <p:cNvSpPr txBox="1">
            <a:spLocks noChangeArrowheads="1"/>
          </p:cNvSpPr>
          <p:nvPr/>
        </p:nvSpPr>
        <p:spPr bwMode="auto">
          <a:xfrm>
            <a:off x="5576064" y="1577217"/>
            <a:ext cx="3375573" cy="1569660"/>
          </a:xfrm>
          <a:prstGeom prst="rect">
            <a:avLst/>
          </a:prstGeom>
          <a:solidFill>
            <a:schemeClr val="accent2">
              <a:lumMod val="40000"/>
              <a:lumOff val="60000"/>
            </a:schemeClr>
          </a:solidFill>
          <a:ln w="50800">
            <a:solidFill>
              <a:srgbClr val="FF6600"/>
            </a:solidFill>
            <a:miter lim="800000"/>
            <a:headEnd/>
            <a:tailEnd/>
          </a:ln>
          <a:effectLst/>
        </p:spPr>
        <p:txBody>
          <a:bodyPr wrap="square">
            <a:spAutoFit/>
          </a:bodyPr>
          <a:lstStyle/>
          <a:p>
            <a:r>
              <a:rPr lang="en-US" altLang="zh-CN" sz="2400" dirty="0">
                <a:ea typeface="楷体_GB2312" pitchFamily="49" charset="-122"/>
              </a:rPr>
              <a:t>CW=</a:t>
            </a:r>
            <a:r>
              <a:rPr lang="zh-CN" altLang="en-US" sz="2400" dirty="0">
                <a:ea typeface="楷体_GB2312" pitchFamily="49" charset="-122"/>
              </a:rPr>
              <a:t>当前装载量</a:t>
            </a:r>
            <a:endParaRPr lang="en-US" altLang="zh-CN" sz="2400" dirty="0">
              <a:ea typeface="楷体_GB2312" pitchFamily="49" charset="-122"/>
            </a:endParaRPr>
          </a:p>
          <a:p>
            <a:r>
              <a:rPr lang="en-US" altLang="zh-CN" sz="2400" dirty="0">
                <a:ea typeface="楷体_GB2312" pitchFamily="49" charset="-122"/>
              </a:rPr>
              <a:t>r = </a:t>
            </a:r>
            <a:r>
              <a:rPr lang="zh-CN" altLang="en-US" sz="2400" dirty="0">
                <a:ea typeface="楷体_GB2312" pitchFamily="49" charset="-122"/>
              </a:rPr>
              <a:t>残留装载量</a:t>
            </a:r>
            <a:endParaRPr lang="en-US" altLang="zh-CN" sz="2400" dirty="0">
              <a:ea typeface="楷体_GB2312" pitchFamily="49" charset="-122"/>
            </a:endParaRPr>
          </a:p>
          <a:p>
            <a:r>
              <a:rPr lang="en-US" altLang="zh-CN" sz="2400" dirty="0">
                <a:ea typeface="楷体_GB2312" pitchFamily="49" charset="-122"/>
              </a:rPr>
              <a:t>W[</a:t>
            </a:r>
            <a:r>
              <a:rPr lang="en-US" altLang="zh-CN" sz="2400" dirty="0" err="1">
                <a:ea typeface="楷体_GB2312" pitchFamily="49" charset="-122"/>
              </a:rPr>
              <a:t>i</a:t>
            </a:r>
            <a:r>
              <a:rPr lang="en-US" altLang="zh-CN" sz="2400" dirty="0">
                <a:ea typeface="楷体_GB2312" pitchFamily="49" charset="-122"/>
              </a:rPr>
              <a:t>] = </a:t>
            </a:r>
            <a:r>
              <a:rPr lang="zh-CN" altLang="en-US" sz="2400" dirty="0">
                <a:ea typeface="楷体_GB2312" pitchFamily="49" charset="-122"/>
              </a:rPr>
              <a:t>第</a:t>
            </a:r>
            <a:r>
              <a:rPr lang="en-US" altLang="zh-CN" sz="2400" dirty="0" err="1">
                <a:ea typeface="楷体_GB2312" pitchFamily="49" charset="-122"/>
              </a:rPr>
              <a:t>i</a:t>
            </a:r>
            <a:r>
              <a:rPr lang="zh-CN" altLang="en-US" sz="2400" dirty="0">
                <a:ea typeface="楷体_GB2312" pitchFamily="49" charset="-122"/>
              </a:rPr>
              <a:t>个集装箱装载量</a:t>
            </a:r>
          </a:p>
        </p:txBody>
      </p:sp>
      <p:sp>
        <p:nvSpPr>
          <p:cNvPr id="3" name="椭圆 2">
            <a:extLst>
              <a:ext uri="{FF2B5EF4-FFF2-40B4-BE49-F238E27FC236}">
                <a16:creationId xmlns:a16="http://schemas.microsoft.com/office/drawing/2014/main" id="{4BC97B96-2A18-4D08-BFA4-E79B31CAED59}"/>
              </a:ext>
            </a:extLst>
          </p:cNvPr>
          <p:cNvSpPr/>
          <p:nvPr/>
        </p:nvSpPr>
        <p:spPr bwMode="auto">
          <a:xfrm>
            <a:off x="649480" y="2931207"/>
            <a:ext cx="1974079" cy="410199"/>
          </a:xfrm>
          <a:prstGeom prst="ellipse">
            <a:avLst/>
          </a:prstGeom>
          <a:noFill/>
          <a:ln w="38100" cap="flat" cmpd="sng" algn="ctr">
            <a:solidFill>
              <a:srgbClr val="00B05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椭圆 6">
            <a:extLst>
              <a:ext uri="{FF2B5EF4-FFF2-40B4-BE49-F238E27FC236}">
                <a16:creationId xmlns:a16="http://schemas.microsoft.com/office/drawing/2014/main" id="{98EB331F-C51D-4216-A497-DAAE614DCE80}"/>
              </a:ext>
            </a:extLst>
          </p:cNvPr>
          <p:cNvSpPr/>
          <p:nvPr/>
        </p:nvSpPr>
        <p:spPr bwMode="auto">
          <a:xfrm>
            <a:off x="649480" y="5878081"/>
            <a:ext cx="1974079" cy="410199"/>
          </a:xfrm>
          <a:prstGeom prst="ellipse">
            <a:avLst/>
          </a:prstGeom>
          <a:noFill/>
          <a:ln w="38100" cap="flat" cmpd="sng" algn="ctr">
            <a:solidFill>
              <a:srgbClr val="00B05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a:t>	</a:t>
            </a:r>
            <a:endParaRPr lang="en-US" altLang="zh-CN" sz="2400" dirty="0"/>
          </a:p>
          <a:p>
            <a:pPr eaLnBrk="1" hangingPunct="1">
              <a:buFontTx/>
              <a:buNone/>
            </a:pPr>
            <a:r>
              <a:rPr lang="zh-CN" altLang="en-US" sz="2400" dirty="0"/>
              <a:t>向量                                表示皇后的布局。分量    表示第   行皇后的列位置。</a:t>
            </a:r>
          </a:p>
          <a:p>
            <a:pPr eaLnBrk="1" hangingPunct="1">
              <a:buFontTx/>
              <a:buNone/>
            </a:pPr>
            <a:r>
              <a:rPr lang="zh-CN" altLang="en-US" sz="2400" dirty="0"/>
              <a:t>	    的取值范围                             ， 有  </a:t>
            </a:r>
            <a:r>
              <a:rPr lang="en-US" altLang="zh-CN" sz="2400" dirty="0"/>
              <a:t>4</a:t>
            </a:r>
            <a:r>
              <a:rPr lang="en-US" altLang="zh-CN" sz="2400" baseline="30000" dirty="0"/>
              <a:t>4</a:t>
            </a:r>
            <a:r>
              <a:rPr lang="zh-CN" altLang="en-US" sz="2400" dirty="0"/>
              <a:t>  个可能解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5366" name="Object 5"/>
              <p:cNvSpPr txBox="1"/>
              <p:nvPr/>
            </p:nvSpPr>
            <p:spPr bwMode="auto">
              <a:xfrm>
                <a:off x="1295400" y="1378743"/>
                <a:ext cx="2286000" cy="4238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3</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4</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5366" name="Object 5"/>
              <p:cNvSpPr txBox="1">
                <a:spLocks noRot="1" noChangeAspect="1" noMove="1" noResize="1" noEditPoints="1" noAdjustHandles="1" noChangeArrowheads="1" noChangeShapeType="1" noTextEdit="1"/>
              </p:cNvSpPr>
              <p:nvPr/>
            </p:nvSpPr>
            <p:spPr bwMode="auto">
              <a:xfrm>
                <a:off x="1295400" y="1378743"/>
                <a:ext cx="2286000" cy="423863"/>
              </a:xfrm>
              <a:prstGeom prst="rect">
                <a:avLst/>
              </a:prstGeom>
              <a:blipFill>
                <a:blip r:embed="rId2"/>
                <a:stretch>
                  <a:fillRect/>
                </a:stretch>
              </a:blipFill>
            </p:spPr>
            <p:txBody>
              <a:bodyPr/>
              <a:lstStyle/>
              <a:p>
                <a:r>
                  <a:rPr lang="zh-CN" altLang="en-US">
                    <a:noFill/>
                  </a:rPr>
                  <a:t> </a:t>
                </a:r>
              </a:p>
            </p:txBody>
          </p:sp>
        </mc:Fallback>
      </mc:AlternateContent>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5368" name="Object 7"/>
              <p:cNvSpPr txBox="1"/>
              <p:nvPr/>
            </p:nvSpPr>
            <p:spPr bwMode="auto">
              <a:xfrm>
                <a:off x="6591300" y="1374509"/>
                <a:ext cx="342900"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oMath>
                  </m:oMathPara>
                </a14:m>
                <a:endParaRPr lang="zh-CN" altLang="en-US"/>
              </a:p>
            </p:txBody>
          </p:sp>
        </mc:Choice>
        <mc:Fallback xmlns="">
          <p:sp>
            <p:nvSpPr>
              <p:cNvPr id="15368" name="Object 7"/>
              <p:cNvSpPr txBox="1">
                <a:spLocks noRot="1" noChangeAspect="1" noMove="1" noResize="1" noEditPoints="1" noAdjustHandles="1" noChangeArrowheads="1" noChangeShapeType="1" noTextEdit="1"/>
              </p:cNvSpPr>
              <p:nvPr/>
            </p:nvSpPr>
            <p:spPr bwMode="auto">
              <a:xfrm>
                <a:off x="6591300" y="1374509"/>
                <a:ext cx="342900" cy="457200"/>
              </a:xfrm>
              <a:prstGeom prst="rect">
                <a:avLst/>
              </a:prstGeom>
              <a:blipFill>
                <a:blip r:embed="rId3"/>
                <a:stretch>
                  <a:fillRect/>
                </a:stretch>
              </a:blipFill>
            </p:spPr>
            <p:txBody>
              <a:bodyPr/>
              <a:lstStyle/>
              <a:p>
                <a:r>
                  <a:rPr lang="zh-CN" altLang="en-US">
                    <a:noFill/>
                  </a:rPr>
                  <a:t> </a:t>
                </a:r>
              </a:p>
            </p:txBody>
          </p:sp>
        </mc:Fallback>
      </mc:AlternateContent>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5370" name="Object 9"/>
              <p:cNvSpPr txBox="1"/>
              <p:nvPr/>
            </p:nvSpPr>
            <p:spPr bwMode="auto">
              <a:xfrm>
                <a:off x="7874000" y="1374509"/>
                <a:ext cx="257175"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𝑖</m:t>
                      </m:r>
                    </m:oMath>
                  </m:oMathPara>
                </a14:m>
                <a:endParaRPr lang="zh-CN" altLang="en-US"/>
              </a:p>
            </p:txBody>
          </p:sp>
        </mc:Choice>
        <mc:Fallback xmlns="">
          <p:sp>
            <p:nvSpPr>
              <p:cNvPr id="15370" name="Object 9"/>
              <p:cNvSpPr txBox="1">
                <a:spLocks noRot="1" noChangeAspect="1" noMove="1" noResize="1" noEditPoints="1" noAdjustHandles="1" noChangeArrowheads="1" noChangeShapeType="1" noTextEdit="1"/>
              </p:cNvSpPr>
              <p:nvPr/>
            </p:nvSpPr>
            <p:spPr bwMode="auto">
              <a:xfrm>
                <a:off x="7874000" y="1374509"/>
                <a:ext cx="257175" cy="457200"/>
              </a:xfrm>
              <a:prstGeom prst="rect">
                <a:avLst/>
              </a:prstGeom>
              <a:blipFill>
                <a:blip r:embed="rId4"/>
                <a:stretch>
                  <a:fillRect/>
                </a:stretch>
              </a:blipFill>
            </p:spPr>
            <p:txBody>
              <a:bodyPr/>
              <a:lstStyle/>
              <a:p>
                <a:r>
                  <a:rPr lang="zh-CN" altLang="en-US">
                    <a:noFill/>
                  </a:rPr>
                  <a:t> </a:t>
                </a:r>
              </a:p>
            </p:txBody>
          </p:sp>
        </mc:Fallback>
      </mc:AlternateContent>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5372" name="Object 11"/>
              <p:cNvSpPr txBox="1"/>
              <p:nvPr/>
            </p:nvSpPr>
            <p:spPr bwMode="auto">
              <a:xfrm>
                <a:off x="714375" y="2123860"/>
                <a:ext cx="400050" cy="533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oMath>
                  </m:oMathPara>
                </a14:m>
                <a:endParaRPr lang="zh-CN" altLang="en-US"/>
              </a:p>
            </p:txBody>
          </p:sp>
        </mc:Choice>
        <mc:Fallback xmlns="">
          <p:sp>
            <p:nvSpPr>
              <p:cNvPr id="15372" name="Object 11"/>
              <p:cNvSpPr txBox="1">
                <a:spLocks noRot="1" noChangeAspect="1" noMove="1" noResize="1" noEditPoints="1" noAdjustHandles="1" noChangeArrowheads="1" noChangeShapeType="1" noTextEdit="1"/>
              </p:cNvSpPr>
              <p:nvPr/>
            </p:nvSpPr>
            <p:spPr bwMode="auto">
              <a:xfrm>
                <a:off x="714375" y="2123860"/>
                <a:ext cx="400050" cy="533400"/>
              </a:xfrm>
              <a:prstGeom prst="rect">
                <a:avLst/>
              </a:prstGeom>
              <a:blipFill>
                <a:blip r:embed="rId5"/>
                <a:stretch>
                  <a:fillRect/>
                </a:stretch>
              </a:blipFill>
            </p:spPr>
            <p:txBody>
              <a:bodyPr/>
              <a:lstStyle/>
              <a:p>
                <a:r>
                  <a:rPr lang="zh-CN" altLang="en-US">
                    <a:noFill/>
                  </a:rPr>
                  <a:t> </a:t>
                </a:r>
              </a:p>
            </p:txBody>
          </p:sp>
        </mc:Fallback>
      </mc:AlternateContent>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5374" name="Object 13"/>
              <p:cNvSpPr txBox="1"/>
              <p:nvPr/>
            </p:nvSpPr>
            <p:spPr bwMode="auto">
              <a:xfrm>
                <a:off x="2791574" y="2220563"/>
                <a:ext cx="1828800" cy="4016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={1,2,3,4}</m:t>
                      </m:r>
                    </m:oMath>
                  </m:oMathPara>
                </a14:m>
                <a:endParaRPr lang="zh-CN" altLang="en-US"/>
              </a:p>
            </p:txBody>
          </p:sp>
        </mc:Choice>
        <mc:Fallback xmlns="">
          <p:sp>
            <p:nvSpPr>
              <p:cNvPr id="15374" name="Object 13"/>
              <p:cNvSpPr txBox="1">
                <a:spLocks noRot="1" noChangeAspect="1" noMove="1" noResize="1" noEditPoints="1" noAdjustHandles="1" noChangeArrowheads="1" noChangeShapeType="1" noTextEdit="1"/>
              </p:cNvSpPr>
              <p:nvPr/>
            </p:nvSpPr>
            <p:spPr bwMode="auto">
              <a:xfrm>
                <a:off x="2791574" y="2220563"/>
                <a:ext cx="1828800" cy="401638"/>
              </a:xfrm>
              <a:prstGeom prst="rect">
                <a:avLst/>
              </a:prstGeom>
              <a:blipFill>
                <a:blip r:embed="rId6"/>
                <a:stretch>
                  <a:fillRect b="-7576"/>
                </a:stretch>
              </a:blipFill>
            </p:spPr>
            <p:txBody>
              <a:bodyPr/>
              <a:lstStyle/>
              <a:p>
                <a:r>
                  <a:rPr lang="zh-CN" altLang="en-US">
                    <a:noFill/>
                  </a:rPr>
                  <a:t> </a:t>
                </a:r>
              </a:p>
            </p:txBody>
          </p:sp>
        </mc:Fallback>
      </mc:AlternateContent>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914400" y="3962400"/>
          <a:ext cx="4038600" cy="1755775"/>
        </p:xfrm>
        <a:graphic>
          <a:graphicData uri="http://schemas.openxmlformats.org/presentationml/2006/ole">
            <mc:AlternateContent xmlns:mc="http://schemas.openxmlformats.org/markup-compatibility/2006">
              <mc:Choice xmlns:v="urn:schemas-microsoft-com:vml" Requires="v">
                <p:oleObj name="图片" r:id="rId7" imgW="3222292" imgH="1399523" progId="Word.Picture.8">
                  <p:embed/>
                </p:oleObj>
              </mc:Choice>
              <mc:Fallback>
                <p:oleObj name="图片" r:id="rId7" imgW="3222292" imgH="1399523" progId="Word.Picture.8">
                  <p:embed/>
                  <p:pic>
                    <p:nvPicPr>
                      <p:cNvPr id="1537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962400"/>
                        <a:ext cx="4038600" cy="175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9" name="Object 4"/>
          <p:cNvGraphicFramePr>
            <a:graphicFrameLocks noChangeAspect="1"/>
          </p:cNvGraphicFramePr>
          <p:nvPr>
            <p:extLst>
              <p:ext uri="{D42A27DB-BD31-4B8C-83A1-F6EECF244321}">
                <p14:modId xmlns:p14="http://schemas.microsoft.com/office/powerpoint/2010/main" val="3539708761"/>
              </p:ext>
            </p:extLst>
          </p:nvPr>
        </p:nvGraphicFramePr>
        <p:xfrm>
          <a:off x="5619256" y="3975234"/>
          <a:ext cx="1695944" cy="1474654"/>
        </p:xfrm>
        <a:graphic>
          <a:graphicData uri="http://schemas.openxmlformats.org/presentationml/2006/ole">
            <mc:AlternateContent xmlns:mc="http://schemas.openxmlformats.org/markup-compatibility/2006">
              <mc:Choice xmlns:v="urn:schemas-microsoft-com:vml" Requires="v">
                <p:oleObj name="图片" r:id="rId9" imgW="1391690" imgH="1209105" progId="Word.Picture.8">
                  <p:embed/>
                </p:oleObj>
              </mc:Choice>
              <mc:Fallback>
                <p:oleObj name="图片" r:id="rId9" imgW="1391690" imgH="1209105" progId="Word.Picture.8">
                  <p:embed/>
                  <p:pic>
                    <p:nvPicPr>
                      <p:cNvPr id="15379"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9256" y="3975234"/>
                        <a:ext cx="1695944" cy="147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2607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(1,4,2,3)</a:t>
            </a:r>
            <a:endParaRPr lang="zh-CN" altLang="en-US"/>
          </a:p>
        </p:txBody>
      </p:sp>
      <p:sp>
        <p:nvSpPr>
          <p:cNvPr id="15382" name="Text Box 22"/>
          <p:cNvSpPr txBox="1">
            <a:spLocks noChangeArrowheads="1"/>
          </p:cNvSpPr>
          <p:nvPr/>
        </p:nvSpPr>
        <p:spPr bwMode="auto">
          <a:xfrm>
            <a:off x="60801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(2,4,1,3)</a:t>
            </a:r>
          </a:p>
        </p:txBody>
      </p:sp>
    </p:spTree>
    <p:extLst>
      <p:ext uri="{BB962C8B-B14F-4D97-AF65-F5344CB8AC3E}">
        <p14:creationId xmlns:p14="http://schemas.microsoft.com/office/powerpoint/2010/main" val="412544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03828" y="1734092"/>
            <a:ext cx="8229600" cy="4525962"/>
          </a:xfrm>
        </p:spPr>
        <p:txBody>
          <a:bodyPr/>
          <a:lstStyle/>
          <a:p>
            <a:pPr>
              <a:lnSpc>
                <a:spcPct val="90000"/>
              </a:lnSpc>
            </a:pPr>
            <a:r>
              <a:rPr lang="zh-CN" altLang="en-US" sz="2400" dirty="0"/>
              <a:t>可行解：满足约束条件的解，解空间中的一个子集</a:t>
            </a:r>
            <a:endParaRPr lang="en-US" altLang="zh-CN" sz="2400" dirty="0"/>
          </a:p>
          <a:p>
            <a:pPr>
              <a:lnSpc>
                <a:spcPct val="90000"/>
              </a:lnSpc>
            </a:pPr>
            <a:endParaRPr lang="zh-CN" altLang="en-US" sz="2400" dirty="0"/>
          </a:p>
          <a:p>
            <a:pPr eaLnBrk="1" hangingPunct="1">
              <a:lnSpc>
                <a:spcPct val="90000"/>
              </a:lnSpc>
            </a:pPr>
            <a:r>
              <a:rPr lang="zh-CN" altLang="en-US" sz="2400" dirty="0"/>
              <a:t>最优解：使目标函数取极值（极大或极小）的可行解，一个或少数几个</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找可行解，一般找到就可以，但是找最优解一般要遍历整棵树。</a:t>
            </a:r>
          </a:p>
          <a:p>
            <a:pPr eaLnBrk="1" hangingPunct="1">
              <a:lnSpc>
                <a:spcPct val="90000"/>
              </a:lnSpc>
              <a:buNone/>
            </a:pPr>
            <a:r>
              <a:rPr lang="zh-CN" altLang="en-US" sz="2400" dirty="0"/>
              <a:t> </a:t>
            </a:r>
          </a:p>
          <a:p>
            <a:pPr eaLnBrk="1" hangingPunct="1">
              <a:lnSpc>
                <a:spcPct val="90000"/>
              </a:lnSpc>
            </a:pPr>
            <a:endParaRPr lang="en-US" altLang="zh-CN" sz="2400" dirty="0"/>
          </a:p>
        </p:txBody>
      </p:sp>
      <p:sp>
        <p:nvSpPr>
          <p:cNvPr id="49155" name="Text Box 5"/>
          <p:cNvSpPr txBox="1">
            <a:spLocks noChangeArrowheads="1"/>
          </p:cNvSpPr>
          <p:nvPr/>
        </p:nvSpPr>
        <p:spPr bwMode="auto">
          <a:xfrm>
            <a:off x="3369733" y="474134"/>
            <a:ext cx="487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可行解和最优解</a:t>
            </a:r>
          </a:p>
        </p:txBody>
      </p:sp>
    </p:spTree>
    <p:extLst>
      <p:ext uri="{BB962C8B-B14F-4D97-AF65-F5344CB8AC3E}">
        <p14:creationId xmlns:p14="http://schemas.microsoft.com/office/powerpoint/2010/main" val="6991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1" y="1909281"/>
            <a:ext cx="8339047" cy="4501144"/>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325754" lvl="0" indent="-325754" defTabSz="868680">
              <a:buNone/>
              <a:defRPr sz="1800"/>
            </a:pPr>
            <a:r>
              <a:rPr lang="en-US" sz="3040" dirty="0">
                <a:latin typeface="宋体"/>
                <a:ea typeface="宋体"/>
                <a:cs typeface="宋体"/>
                <a:sym typeface="宋体"/>
              </a:rPr>
              <a:t>  </a:t>
            </a:r>
            <a:r>
              <a:rPr sz="3040" dirty="0" err="1">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802" lvl="1" indent="-271462" defTabSz="868680">
              <a:spcBef>
                <a:spcPts val="600"/>
              </a:spcBef>
              <a:defRPr sz="1800"/>
            </a:pPr>
            <a:r>
              <a:rPr sz="2660" dirty="0" err="1">
                <a:latin typeface="+mj-lt"/>
                <a:ea typeface="宋体"/>
                <a:cs typeface="宋体"/>
                <a:sym typeface="宋体"/>
              </a:rPr>
              <a:t>一般解空间构造成树状结构，用深度优先的策略搜索</a:t>
            </a:r>
            <a:endParaRPr sz="2660" dirty="0">
              <a:latin typeface="+mj-lt"/>
            </a:endParaRPr>
          </a:p>
          <a:p>
            <a:pPr marL="705802" lvl="1" indent="-271462"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802" lvl="1" indent="-271462" defTabSz="868680">
              <a:spcBef>
                <a:spcPts val="600"/>
              </a:spcBef>
              <a:defRPr sz="1800"/>
            </a:pPr>
            <a:r>
              <a:rPr sz="2660" dirty="0" err="1">
                <a:latin typeface="+mj-lt"/>
                <a:ea typeface="宋体"/>
                <a:cs typeface="宋体"/>
                <a:sym typeface="宋体"/>
              </a:rPr>
              <a:t>通常用排除法</a:t>
            </a:r>
            <a:r>
              <a:rPr lang="zh-CN" altLang="en-US" sz="2660" dirty="0">
                <a:latin typeface="+mj-lt"/>
                <a:ea typeface="宋体"/>
                <a:cs typeface="宋体"/>
                <a:sym typeface="宋体"/>
              </a:rPr>
              <a:t>（剪枝）</a:t>
            </a:r>
            <a:r>
              <a:rPr sz="2660" dirty="0">
                <a:latin typeface="+mj-lt"/>
                <a:ea typeface="宋体"/>
                <a:cs typeface="宋体"/>
                <a:sym typeface="宋体"/>
              </a:rPr>
              <a:t>，</a:t>
            </a:r>
            <a:r>
              <a:rPr sz="2660" dirty="0" err="1">
                <a:latin typeface="+mj-lt"/>
                <a:ea typeface="宋体"/>
                <a:cs typeface="宋体"/>
                <a:sym typeface="宋体"/>
              </a:rPr>
              <a:t>减少搜索空间</a:t>
            </a:r>
            <a:endParaRPr sz="2660" dirty="0">
              <a:latin typeface="+mj-lt"/>
              <a:ea typeface="宋体"/>
              <a:cs typeface="宋体"/>
              <a:sym typeface="宋体"/>
            </a:endParaRPr>
          </a:p>
        </p:txBody>
      </p:sp>
    </p:spTree>
    <p:extLst>
      <p:ext uri="{BB962C8B-B14F-4D97-AF65-F5344CB8AC3E}">
        <p14:creationId xmlns:p14="http://schemas.microsoft.com/office/powerpoint/2010/main" val="2805141001"/>
      </p:ext>
    </p:extLst>
  </p:cSld>
  <p:clrMapOvr>
    <a:masterClrMapping/>
  </p:clrMapOvr>
  <p:transition spd="med"/>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2685</TotalTime>
  <Words>4107</Words>
  <Application>Microsoft Office PowerPoint</Application>
  <PresentationFormat>全屏显示(4:3)</PresentationFormat>
  <Paragraphs>693</Paragraphs>
  <Slides>63</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8" baseType="lpstr">
      <vt:lpstr>Arial Unicode MS</vt:lpstr>
      <vt:lpstr>Helvetica Neue</vt:lpstr>
      <vt:lpstr>Monotype Sorts</vt:lpstr>
      <vt:lpstr>黑体</vt:lpstr>
      <vt:lpstr>楷体</vt:lpstr>
      <vt:lpstr>楷体_GB2312</vt:lpstr>
      <vt:lpstr>宋体</vt:lpstr>
      <vt:lpstr>微软雅黑</vt:lpstr>
      <vt:lpstr>Arial</vt:lpstr>
      <vt:lpstr>Cambria Math</vt:lpstr>
      <vt:lpstr>Symbol</vt:lpstr>
      <vt:lpstr>Times New Roman</vt:lpstr>
      <vt:lpstr>Wingdings</vt:lpstr>
      <vt:lpstr>original</vt:lpstr>
      <vt:lpstr>图片</vt:lpstr>
      <vt:lpstr>算法设计与分析  回溯法</vt:lpstr>
      <vt:lpstr>主要内容</vt:lpstr>
      <vt:lpstr>N皇后问题</vt:lpstr>
      <vt:lpstr>求解过程图示</vt:lpstr>
      <vt:lpstr>基本概念</vt:lpstr>
      <vt:lpstr>解空间</vt:lpstr>
      <vt:lpstr>四后问题的解空间</vt:lpstr>
      <vt:lpstr>PowerPoint 演示文稿</vt:lpstr>
      <vt:lpstr>回溯法简介</vt:lpstr>
      <vt:lpstr>回溯法的搜索树</vt:lpstr>
      <vt:lpstr>回溯法的关键问题</vt:lpstr>
      <vt:lpstr>PowerPoint 演示文稿</vt:lpstr>
      <vt:lpstr>回溯法的存储空间</vt:lpstr>
      <vt:lpstr>状态空间树</vt:lpstr>
      <vt:lpstr>PowerPoint 演示文稿</vt:lpstr>
      <vt:lpstr>PowerPoint 演示文稿</vt:lpstr>
      <vt:lpstr>求解过程图示</vt:lpstr>
      <vt:lpstr>PowerPoint 演示文稿</vt:lpstr>
      <vt:lpstr>PowerPoint 演示文稿</vt:lpstr>
      <vt:lpstr>PowerPoint 演示文稿</vt:lpstr>
      <vt:lpstr>子集和问题（1）</vt:lpstr>
      <vt:lpstr>子集和问题(2)</vt:lpstr>
      <vt:lpstr>子集和问题(3)</vt:lpstr>
      <vt:lpstr>如何得到解</vt:lpstr>
      <vt:lpstr>回溯法的剪枝技术</vt:lpstr>
      <vt:lpstr>Sum of Subsets Problem</vt:lpstr>
      <vt:lpstr>有希望 and 没希望</vt:lpstr>
      <vt:lpstr>Sum of Subsets Problem: Algorithm</vt:lpstr>
      <vt:lpstr>A Pruned State Space Tree w1 = 3, w2 = 4, w3 = 5, w4 = 6;  S = 13</vt:lpstr>
      <vt:lpstr>A Pruned State Space Tree w1 = 3, w2 = 4, w3 = 5, w4 = 6;  S = 13</vt:lpstr>
      <vt:lpstr>A Pruned State Space Tree w1 = 3, w2 = 4, w3 = 5, w4 = 6;  S = 13</vt:lpstr>
      <vt:lpstr>复杂度分析 (1)</vt:lpstr>
      <vt:lpstr>Complexity of the Algorithm (2)</vt:lpstr>
      <vt:lpstr>地图填色问题</vt:lpstr>
      <vt:lpstr>地图填色问题</vt:lpstr>
      <vt:lpstr>地图的抽象表示——图</vt:lpstr>
      <vt:lpstr>问题描述与分析</vt:lpstr>
      <vt:lpstr>回溯法</vt:lpstr>
      <vt:lpstr>回溯法</vt:lpstr>
      <vt:lpstr>回溯法</vt:lpstr>
      <vt:lpstr>回溯法</vt:lpstr>
      <vt:lpstr>如何提高回溯效率？</vt:lpstr>
      <vt:lpstr>选择下一个需要涂色的变量</vt:lpstr>
      <vt:lpstr>变量值的选择</vt:lpstr>
      <vt:lpstr>向前探查——早点发现失败</vt:lpstr>
      <vt:lpstr>向前探查</vt:lpstr>
      <vt:lpstr>向前探查</vt:lpstr>
      <vt:lpstr>PowerPoint 演示文稿</vt:lpstr>
      <vt:lpstr>界限函数</vt:lpstr>
      <vt:lpstr>界限函数的一些定义</vt:lpstr>
      <vt:lpstr>PowerPoint 演示文稿</vt:lpstr>
      <vt:lpstr>界限函数</vt:lpstr>
      <vt:lpstr>对界限函数的要求</vt:lpstr>
      <vt:lpstr>举个栗子——0-1背包问题</vt:lpstr>
      <vt:lpstr>PowerPoint 演示文稿</vt:lpstr>
      <vt:lpstr>0-1背包问题的界限函数</vt:lpstr>
      <vt:lpstr>分数背包问题求解</vt:lpstr>
      <vt:lpstr>一个栗子</vt:lpstr>
      <vt:lpstr>PowerPoint 演示文稿</vt:lpstr>
      <vt:lpstr>PowerPoint 演示文稿</vt:lpstr>
      <vt:lpstr>装载问题</vt:lpstr>
      <vt:lpstr>PowerPoint 演示文稿</vt:lpstr>
      <vt:lpstr>装载问题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dell</dc:creator>
  <cp:lastModifiedBy>Wenjun Lee</cp:lastModifiedBy>
  <cp:revision>141</cp:revision>
  <dcterms:created xsi:type="dcterms:W3CDTF">2016-09-12T08:33:24Z</dcterms:created>
  <dcterms:modified xsi:type="dcterms:W3CDTF">2025-06-28T17:13:27Z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