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32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1:03:37.21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0,'10898'0,"-10887"0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33:26.87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0,'2170'0,"-2159"0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33:30.46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1,'2170'0,"-2159"0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33:45.96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0,'3439'0,"-3427"0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33:55.88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0,'9234'0,"-9223"0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34:04.97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0,'6234'0,"-6332"0,88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34:33.3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1,'1508'0,"-1496"0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58:31.10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0,'5610'0,"-5595"0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58:41.93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0,'11061'0,"-11046"0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58:58.57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1,'1909'0,"-1896"0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59:03.27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0,'11042'0,"-11027"0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1:05:54.1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1,'4060'0,"-4072"0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59:05.74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0,'2565'0,"-2554"0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59:11.15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0,'1853'0,"-1838"0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59:20.08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0,'6634'0,"-6618"0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0:00:58.41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0,'6862'0,"-6847"0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10:01:00.94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1,'6280'0,"-6265"0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1:06:57.61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1,'3773'0,"-4570"0,4792 0,-4180 0,182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1:07:06.04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1,'3578'0,"-3568"0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1:10:43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1,'7691'0,"-7676"0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4T11:10:46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0,'7638'0,"-7623"0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23:17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1,'2043'0,"-2027"0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23:33.6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0,'1252'0,"-1237"0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09:30:20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1,'1412'0,"-1397"0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76267-37E1-6210-68CF-6F2DE2B3F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8D11-FA8D-708A-94E9-1F1A46CAF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A5369-9637-5EF0-CEF4-D93809E0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D9A40-BCD9-DB1C-9E16-BD0EAA5A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43759-77B1-022F-C035-A3453014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1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5BA07-7072-F311-6686-D2E6A61B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F58FF-E0CB-110E-5271-470152D06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30EA4-F06A-E9F4-2314-1FC00245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8A8F7-39C5-2E21-170B-F9B65596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96F27-5EDC-0E81-EF88-7424C8B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31B002-3A35-1F84-0E03-475407CD5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06358-86E6-5D4A-0396-D67B092D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BE778-9872-E21C-C156-C2F3FDE6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E240D-FB0E-5088-8DF8-6F77F85D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21617-9ACD-568E-8AF6-E22AB4EE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399C5-3564-3401-7FED-1F7B8E0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5DDFD-A116-7313-CEF8-9F462152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BEA5A-76C1-2A66-0A49-3E90AD44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5597C-1C30-56D3-9048-596BE021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1E6F5-C229-A245-093E-5E2C8C83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996CA-5830-3645-D593-93739A39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A5DFC-DD5F-15FE-DD36-9D30D438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DCB86-42AD-9B00-CBBE-17A067F2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EFD09-5E8A-C074-BA0D-D8865C20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E092-5B82-4913-0F2E-8D77E64A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5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74525-F9FE-CE7D-8D89-5364606F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9A72A-D418-0643-1787-4652706D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F061F-3D6A-9607-EF65-C9F82291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F99C6-16C4-AF02-C5A3-7B5E87F7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576C1E-77E8-1BAB-0284-7A6C92D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B6E9B-FA8D-212F-63D6-1B90271E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7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B2794-91FB-A96E-B1D9-C1623820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D6625-9A68-6CFC-33F1-E71942663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CEB3E-465C-1E90-F494-836769075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EA47A-3A03-C687-9CB9-92AD7ACD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7D78F-6664-E4A6-82D7-3E3D42523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6CE1B0-DDD7-7405-8870-1229419E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09F925-0376-48B0-D605-3B83FCF5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DA66CB-26D5-ADEE-E01B-8976CB54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1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64AA-5189-205A-AD4A-CD8ECE8B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D7093-9508-ED3C-923C-83B93ADC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A4713-26BF-F1B2-A6A1-39D2EC6A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6DAED-D433-87A5-5AAF-BF124271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4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4E921-C93D-E11A-9F0F-2FCD322C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9FBF56-4111-B16F-E413-B43A70E2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46389B-FF7A-7B62-2AB1-DD2FEDD0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B33FA-8779-449A-1146-C0E0A5E7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E6921-FEA5-F383-7FD4-C0819BEE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A7088-0CB0-F074-2019-D62FFB360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13F37-7A60-AD2F-D82C-63E2947E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98C23F-0456-A537-3472-ABFD15BA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21C98F-5643-4F7E-0DDE-D4E6EAED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1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1CE39-226C-93B8-9603-F410F60D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A21CD8-83EA-21FD-D852-7AE9B4E0D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4BB0A-8A43-6DE8-B082-81A6D959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89412-D6AA-7637-E1A5-ACCE714B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1A34E-ED7A-153A-C33A-2866F91B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9120C-1339-5FD5-0E81-9DDA532D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448659-6165-BDC8-5F28-E5F1C828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02FC2-77D8-62D2-AF22-33C42BE8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DB87-6F4D-C0E2-163D-03CC33BE2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FE563-0C34-4D8C-A864-47A856B18B84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17315-A982-1389-5AA6-9572E442B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62A99-5124-C129-DE93-F35FE0510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5483F-5ADF-493C-B052-6070AF1F9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4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customXml" Target="../ink/ink2.xml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2.xml"/><Relationship Id="rId18" Type="http://schemas.openxmlformats.org/officeDocument/2006/relationships/image" Target="../media/image21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8.png"/><Relationship Id="rId17" Type="http://schemas.openxmlformats.org/officeDocument/2006/relationships/customXml" Target="../ink/ink14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7.png"/><Relationship Id="rId19" Type="http://schemas.openxmlformats.org/officeDocument/2006/relationships/customXml" Target="../ink/ink15.xml"/><Relationship Id="rId4" Type="http://schemas.openxmlformats.org/officeDocument/2006/relationships/image" Target="../media/image14.png"/><Relationship Id="rId9" Type="http://schemas.openxmlformats.org/officeDocument/2006/relationships/customXml" Target="../ink/ink10.xml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9.png"/><Relationship Id="rId18" Type="http://schemas.openxmlformats.org/officeDocument/2006/relationships/customXml" Target="../ink/ink23.xm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customXml" Target="../ink/ink20.xml"/><Relationship Id="rId17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customXml" Target="../ink/ink19.xml"/><Relationship Id="rId19" Type="http://schemas.openxmlformats.org/officeDocument/2006/relationships/image" Target="../media/image32.png"/><Relationship Id="rId4" Type="http://schemas.openxmlformats.org/officeDocument/2006/relationships/customXml" Target="../ink/ink16.xml"/><Relationship Id="rId9" Type="http://schemas.openxmlformats.org/officeDocument/2006/relationships/image" Target="../media/image27.png"/><Relationship Id="rId14" Type="http://schemas.openxmlformats.org/officeDocument/2006/relationships/customXml" Target="../ink/ink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9F3D7-777D-DB8C-F6BC-D40AE429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47191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0ABDD2DD-EC17-092E-3008-8B05E67C8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555980"/>
            <a:ext cx="7554379" cy="3162741"/>
          </a:xfr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D159BED-0F70-F099-299E-50EEF0EB2E06}"/>
              </a:ext>
            </a:extLst>
          </p:cNvPr>
          <p:cNvSpPr txBox="1"/>
          <p:nvPr/>
        </p:nvSpPr>
        <p:spPr>
          <a:xfrm>
            <a:off x="8344414" y="1192282"/>
            <a:ext cx="340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Emotions</a:t>
            </a:r>
            <a:endParaRPr lang="zh-CN" altLang="en-US" sz="54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AB11D2-2DF3-F3B7-76B1-C39AC1B53600}"/>
              </a:ext>
            </a:extLst>
          </p:cNvPr>
          <p:cNvCxnSpPr>
            <a:cxnSpLocks/>
          </p:cNvCxnSpPr>
          <p:nvPr/>
        </p:nvCxnSpPr>
        <p:spPr>
          <a:xfrm flipH="1">
            <a:off x="10410825" y="2020455"/>
            <a:ext cx="887290" cy="1256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38ACB35-D409-83CD-1EDF-63839573674E}"/>
              </a:ext>
            </a:extLst>
          </p:cNvPr>
          <p:cNvSpPr txBox="1"/>
          <p:nvPr/>
        </p:nvSpPr>
        <p:spPr>
          <a:xfrm>
            <a:off x="8039099" y="3236178"/>
            <a:ext cx="6916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Automatic emotion recognition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30B0494-0CB2-B969-192E-52CDB255F833}"/>
              </a:ext>
            </a:extLst>
          </p:cNvPr>
          <p:cNvCxnSpPr/>
          <p:nvPr/>
        </p:nvCxnSpPr>
        <p:spPr>
          <a:xfrm flipV="1">
            <a:off x="6928338" y="2101941"/>
            <a:ext cx="1634893" cy="289567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AB5CDF8-B515-5672-7F2F-29EE80342941}"/>
              </a:ext>
            </a:extLst>
          </p:cNvPr>
          <p:cNvSpPr txBox="1"/>
          <p:nvPr/>
        </p:nvSpPr>
        <p:spPr>
          <a:xfrm>
            <a:off x="738554" y="5223799"/>
            <a:ext cx="417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importance of… , </a:t>
            </a:r>
          </a:p>
          <a:p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has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zh-CN" alt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attention.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76DD88-E3C3-BA8E-0E9F-697B88FE373D}"/>
              </a:ext>
            </a:extLst>
          </p:cNvPr>
          <p:cNvSpPr txBox="1"/>
          <p:nvPr/>
        </p:nvSpPr>
        <p:spPr>
          <a:xfrm>
            <a:off x="5810249" y="5281179"/>
            <a:ext cx="445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Affective </a:t>
            </a:r>
            <a:r>
              <a:rPr lang="zh-CN" altLang="en-US" dirty="0">
                <a:solidFill>
                  <a:srgbClr val="0070C0"/>
                </a:solidFill>
              </a:rPr>
              <a:t>情感的</a:t>
            </a:r>
            <a:r>
              <a:rPr lang="en-US" altLang="zh-CN" dirty="0">
                <a:solidFill>
                  <a:srgbClr val="0070C0"/>
                </a:solidFill>
              </a:rPr>
              <a:t>——</a:t>
            </a:r>
            <a:r>
              <a:rPr lang="zh-CN" altLang="en-US" dirty="0">
                <a:solidFill>
                  <a:srgbClr val="0070C0"/>
                </a:solidFill>
              </a:rPr>
              <a:t>同义词</a:t>
            </a:r>
            <a:r>
              <a:rPr lang="en-US" altLang="zh-CN" dirty="0">
                <a:solidFill>
                  <a:srgbClr val="0070C0"/>
                </a:solidFill>
              </a:rPr>
              <a:t>Emotional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Affective</a:t>
            </a:r>
            <a:r>
              <a:rPr lang="zh-CN" altLang="en-US" dirty="0">
                <a:solidFill>
                  <a:srgbClr val="0070C0"/>
                </a:solidFill>
              </a:rPr>
              <a:t>更常用语学术研究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1F50A1C-8706-79D6-6256-AAD8C317EEC9}"/>
              </a:ext>
            </a:extLst>
          </p:cNvPr>
          <p:cNvCxnSpPr>
            <a:cxnSpLocks/>
          </p:cNvCxnSpPr>
          <p:nvPr/>
        </p:nvCxnSpPr>
        <p:spPr>
          <a:xfrm>
            <a:off x="8933975" y="2047511"/>
            <a:ext cx="848200" cy="1229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29B55D-C37E-B1A5-2847-392B6A13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9" y="1514004"/>
            <a:ext cx="5607200" cy="312737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07477AE-61D3-34DE-CD8E-38F363F0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79" y="188441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Hook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B5F1121-CABD-B716-6173-E7797A12228A}"/>
                  </a:ext>
                </a:extLst>
              </p14:cNvPr>
              <p14:cNvContentPartPr/>
              <p14:nvPr/>
            </p14:nvContentPartPr>
            <p14:xfrm>
              <a:off x="1949210" y="1650780"/>
              <a:ext cx="392760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B5F1121-CABD-B716-6173-E7797A1222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5210" y="1542780"/>
                <a:ext cx="40352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2264CD5-6C73-113E-D483-FE25BAD0A580}"/>
              </a:ext>
            </a:extLst>
          </p:cNvPr>
          <p:cNvSpPr txBox="1"/>
          <p:nvPr/>
        </p:nvSpPr>
        <p:spPr>
          <a:xfrm>
            <a:off x="6496050" y="1466114"/>
            <a:ext cx="2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介绍目前研究重点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E8347B-659D-4441-B12A-49010700C5F8}"/>
              </a:ext>
            </a:extLst>
          </p:cNvPr>
          <p:cNvSpPr txBox="1"/>
          <p:nvPr/>
        </p:nvSpPr>
        <p:spPr>
          <a:xfrm>
            <a:off x="6639674" y="4791721"/>
            <a:ext cx="2104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verbal </a:t>
            </a:r>
            <a:r>
              <a:rPr lang="zh-CN" altLang="en-US" dirty="0">
                <a:solidFill>
                  <a:srgbClr val="0070C0"/>
                </a:solidFill>
              </a:rPr>
              <a:t>言语的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sneer </a:t>
            </a:r>
            <a:r>
              <a:rPr lang="zh-CN" altLang="en-US" dirty="0">
                <a:solidFill>
                  <a:srgbClr val="0070C0"/>
                </a:solidFill>
              </a:rPr>
              <a:t>嘲笑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mock </a:t>
            </a:r>
            <a:r>
              <a:rPr lang="zh-CN" altLang="en-US" dirty="0">
                <a:solidFill>
                  <a:srgbClr val="0070C0"/>
                </a:solidFill>
              </a:rPr>
              <a:t>模仿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srgbClr val="0070C0"/>
                </a:solidFill>
              </a:rPr>
              <a:t>make a face </a:t>
            </a:r>
            <a:r>
              <a:rPr lang="zh-CN" altLang="en-US" dirty="0">
                <a:solidFill>
                  <a:srgbClr val="0070C0"/>
                </a:solidFill>
              </a:rPr>
              <a:t>做鬼脸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F0C30277-6CBB-8018-3462-AEDCE778A1BD}"/>
                  </a:ext>
                </a:extLst>
              </p14:cNvPr>
              <p14:cNvContentPartPr/>
              <p14:nvPr/>
            </p14:nvContentPartPr>
            <p14:xfrm>
              <a:off x="4552730" y="2539620"/>
              <a:ext cx="146160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F0C30277-6CBB-8018-3462-AEDCE778A1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8730" y="2431980"/>
                <a:ext cx="156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04CEDEA-2F4E-2208-F6A5-57E32F63C62B}"/>
                  </a:ext>
                </a:extLst>
              </p14:cNvPr>
              <p14:cNvContentPartPr/>
              <p14:nvPr/>
            </p14:nvContentPartPr>
            <p14:xfrm>
              <a:off x="3397130" y="3523860"/>
              <a:ext cx="250992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04CEDEA-2F4E-2208-F6A5-57E32F63C6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43130" y="3416220"/>
                <a:ext cx="2617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F086A79-51F0-4CB4-92CA-07A47795DDB6}"/>
                  </a:ext>
                </a:extLst>
              </p14:cNvPr>
              <p14:cNvContentPartPr/>
              <p14:nvPr/>
            </p14:nvContentPartPr>
            <p14:xfrm>
              <a:off x="469970" y="3822300"/>
              <a:ext cx="129204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F086A79-51F0-4CB4-92CA-07A47795DD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5970" y="3714660"/>
                <a:ext cx="13996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A8349E4D-4B9B-3C64-15CE-3A570B6BA77D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50" r="2" b="2"/>
          <a:stretch/>
        </p:blipFill>
        <p:spPr>
          <a:xfrm>
            <a:off x="3919140" y="5048846"/>
            <a:ext cx="1785216" cy="1785216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824B0E2-7DB9-E3C6-5C8F-F685273CA697}"/>
              </a:ext>
            </a:extLst>
          </p:cNvPr>
          <p:cNvSpPr txBox="1"/>
          <p:nvPr/>
        </p:nvSpPr>
        <p:spPr>
          <a:xfrm>
            <a:off x="6457421" y="3618238"/>
            <a:ext cx="279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某些情况下存在问题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AD65A4-2D26-F6C3-01F5-8DD07F354772}"/>
              </a:ext>
            </a:extLst>
          </p:cNvPr>
          <p:cNvCxnSpPr/>
          <p:nvPr/>
        </p:nvCxnSpPr>
        <p:spPr>
          <a:xfrm flipV="1">
            <a:off x="8483840" y="1111250"/>
            <a:ext cx="520460" cy="53953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BFA09C8-10D2-9B2A-0920-A1844F987876}"/>
              </a:ext>
            </a:extLst>
          </p:cNvPr>
          <p:cNvSpPr txBox="1"/>
          <p:nvPr/>
        </p:nvSpPr>
        <p:spPr>
          <a:xfrm>
            <a:off x="9000736" y="88048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verbal cues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BCCE043-06FA-6113-286C-0D9AF8AF726B}"/>
              </a:ext>
            </a:extLst>
          </p:cNvPr>
          <p:cNvCxnSpPr>
            <a:cxnSpLocks/>
          </p:cNvCxnSpPr>
          <p:nvPr/>
        </p:nvCxnSpPr>
        <p:spPr>
          <a:xfrm>
            <a:off x="8483840" y="1759564"/>
            <a:ext cx="520460" cy="46891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F0BD02A-2274-9A7E-4BE4-9685FC482D7E}"/>
              </a:ext>
            </a:extLst>
          </p:cNvPr>
          <p:cNvSpPr txBox="1"/>
          <p:nvPr/>
        </p:nvSpPr>
        <p:spPr>
          <a:xfrm>
            <a:off x="9000736" y="2051740"/>
            <a:ext cx="233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non-verbal cues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760F4336-BB77-FA21-DB30-F93FC4096713}"/>
                  </a:ext>
                </a:extLst>
              </p14:cNvPr>
              <p14:cNvContentPartPr/>
              <p14:nvPr/>
            </p14:nvContentPartPr>
            <p14:xfrm>
              <a:off x="3283010" y="3269720"/>
              <a:ext cx="277452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760F4336-BB77-FA21-DB30-F93FC40967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9010" y="3162080"/>
                <a:ext cx="2882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529435F7-969E-4338-B0C8-7FF0059DD2C7}"/>
                  </a:ext>
                </a:extLst>
              </p14:cNvPr>
              <p14:cNvContentPartPr/>
              <p14:nvPr/>
            </p14:nvContentPartPr>
            <p14:xfrm>
              <a:off x="526850" y="3549440"/>
              <a:ext cx="275544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529435F7-969E-4338-B0C8-7FF0059DD2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210" y="3441440"/>
                <a:ext cx="28630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CE41EE0-56AE-C563-77C0-1F0E7FDF473C}"/>
              </a:ext>
            </a:extLst>
          </p:cNvPr>
          <p:cNvSpPr txBox="1"/>
          <p:nvPr/>
        </p:nvSpPr>
        <p:spPr>
          <a:xfrm>
            <a:off x="6418792" y="2634509"/>
            <a:ext cx="28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大量可用数据和应用程序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B2C953B-5C95-9C44-CF44-920370569BD8}"/>
              </a:ext>
            </a:extLst>
          </p:cNvPr>
          <p:cNvCxnSpPr/>
          <p:nvPr/>
        </p:nvCxnSpPr>
        <p:spPr>
          <a:xfrm flipV="1">
            <a:off x="7639050" y="1887598"/>
            <a:ext cx="0" cy="68176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DBDDE89F-950A-AE28-EA4B-FBE114FF98E9}"/>
              </a:ext>
            </a:extLst>
          </p:cNvPr>
          <p:cNvSpPr/>
          <p:nvPr/>
        </p:nvSpPr>
        <p:spPr>
          <a:xfrm>
            <a:off x="6965950" y="2634509"/>
            <a:ext cx="4699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D80CD9FD-43B6-A676-D847-B7F51933A0E3}"/>
              </a:ext>
            </a:extLst>
          </p:cNvPr>
          <p:cNvSpPr/>
          <p:nvPr/>
        </p:nvSpPr>
        <p:spPr>
          <a:xfrm>
            <a:off x="7032625" y="3153227"/>
            <a:ext cx="336550" cy="27186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 descr="穿着蓝色衣服的男孩&#10;&#10;描述已自动生成">
            <a:extLst>
              <a:ext uri="{FF2B5EF4-FFF2-40B4-BE49-F238E27FC236}">
                <a16:creationId xmlns:a16="http://schemas.microsoft.com/office/drawing/2014/main" id="{2A8AEE52-BA8A-D055-BB22-C95FC7D080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4" y="5196173"/>
            <a:ext cx="1450088" cy="15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3FC718-C7E9-B1A0-D744-F9E5FA77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50000" cy="80327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D2BCEE-B8AC-BB1D-8719-DB8084C7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0" y="908050"/>
            <a:ext cx="5808200" cy="39767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7BE75-0D3C-518D-0D96-664925590E35}"/>
              </a:ext>
            </a:extLst>
          </p:cNvPr>
          <p:cNvSpPr txBox="1"/>
          <p:nvPr/>
        </p:nvSpPr>
        <p:spPr>
          <a:xfrm>
            <a:off x="6729413" y="50800"/>
            <a:ext cx="6219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Automatic emotion recognition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F88671-6787-A2C0-095D-38974EE50BDE}"/>
              </a:ext>
            </a:extLst>
          </p:cNvPr>
          <p:cNvCxnSpPr/>
          <p:nvPr/>
        </p:nvCxnSpPr>
        <p:spPr>
          <a:xfrm>
            <a:off x="8039100" y="512464"/>
            <a:ext cx="628650" cy="9162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2FF1DCC-56DB-E07F-8C38-4F40E4130517}"/>
              </a:ext>
            </a:extLst>
          </p:cNvPr>
          <p:cNvCxnSpPr>
            <a:cxnSpLocks/>
          </p:cNvCxnSpPr>
          <p:nvPr/>
        </p:nvCxnSpPr>
        <p:spPr>
          <a:xfrm flipH="1">
            <a:off x="9715500" y="512464"/>
            <a:ext cx="733425" cy="91628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233C98C-020F-78B3-AF59-71EC8C597D82}"/>
              </a:ext>
            </a:extLst>
          </p:cNvPr>
          <p:cNvSpPr txBox="1"/>
          <p:nvPr/>
        </p:nvSpPr>
        <p:spPr>
          <a:xfrm>
            <a:off x="8582025" y="1428749"/>
            <a:ext cx="6219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Posture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ABC6A4-67F3-04C0-F5E9-FBEF9F435315}"/>
              </a:ext>
            </a:extLst>
          </p:cNvPr>
          <p:cNvCxnSpPr/>
          <p:nvPr/>
        </p:nvCxnSpPr>
        <p:spPr>
          <a:xfrm>
            <a:off x="9229725" y="1890414"/>
            <a:ext cx="0" cy="74801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1511DF-541A-02B8-434C-80F31290CCA0}"/>
              </a:ext>
            </a:extLst>
          </p:cNvPr>
          <p:cNvSpPr txBox="1"/>
          <p:nvPr/>
        </p:nvSpPr>
        <p:spPr>
          <a:xfrm>
            <a:off x="6516853" y="4829086"/>
            <a:ext cx="458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Collapsed  adj.</a:t>
            </a:r>
            <a:r>
              <a:rPr lang="zh-CN" altLang="en-US" dirty="0">
                <a:solidFill>
                  <a:srgbClr val="0070C0"/>
                </a:solidFill>
              </a:rPr>
              <a:t>收缩的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arousal n.</a:t>
            </a:r>
            <a:r>
              <a:rPr lang="zh-CN" altLang="en-US" dirty="0">
                <a:solidFill>
                  <a:srgbClr val="0070C0"/>
                </a:solidFill>
              </a:rPr>
              <a:t>唤醒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High arousal</a:t>
            </a:r>
            <a:r>
              <a:rPr lang="zh-CN" altLang="en-US" dirty="0">
                <a:solidFill>
                  <a:srgbClr val="0070C0"/>
                </a:solidFill>
              </a:rPr>
              <a:t>（高唤起）指的是一种生理和心理状态，表示个体的身体和心理激活程度较高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F37993-ED8D-4672-9E5A-41953782C7B4}"/>
              </a:ext>
            </a:extLst>
          </p:cNvPr>
          <p:cNvSpPr txBox="1"/>
          <p:nvPr/>
        </p:nvSpPr>
        <p:spPr>
          <a:xfrm>
            <a:off x="8877863" y="2627281"/>
            <a:ext cx="6219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Gait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0A52BF8-89E1-894A-6B74-EE24CD53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330" y="5259678"/>
            <a:ext cx="1380543" cy="1380543"/>
          </a:xfrm>
          <a:prstGeom prst="rect">
            <a:avLst/>
          </a:prstGeom>
        </p:spPr>
      </p:pic>
      <p:pic>
        <p:nvPicPr>
          <p:cNvPr id="1026" name="Picture 2" descr="如此美妙的开局是什么意思_查查吧">
            <a:extLst>
              <a:ext uri="{FF2B5EF4-FFF2-40B4-BE49-F238E27FC236}">
                <a16:creationId xmlns:a16="http://schemas.microsoft.com/office/drawing/2014/main" id="{D7ADF532-0FA4-72F3-4564-2FE52BD5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0" y="5361581"/>
            <a:ext cx="1873112" cy="11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44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EEF96-8763-ECD1-F2A9-29E396ED6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E834993-43BA-EE2C-7318-A09D7C70C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4" y="1103675"/>
            <a:ext cx="4148321" cy="3662879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108EA90-F5F4-2938-ECE1-9A994171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1887"/>
            <a:ext cx="10210800" cy="1249618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statement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21F448-7F31-864F-7F3D-A34D26613B84}"/>
              </a:ext>
            </a:extLst>
          </p:cNvPr>
          <p:cNvSpPr txBox="1"/>
          <p:nvPr/>
        </p:nvSpPr>
        <p:spPr>
          <a:xfrm>
            <a:off x="4631851" y="658398"/>
            <a:ext cx="329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介绍领域的方法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F492668-FBD1-18B8-1517-E980258B7E32}"/>
              </a:ext>
            </a:extLst>
          </p:cNvPr>
          <p:cNvCxnSpPr/>
          <p:nvPr/>
        </p:nvCxnSpPr>
        <p:spPr>
          <a:xfrm flipV="1">
            <a:off x="2159540" y="856034"/>
            <a:ext cx="2380034" cy="171696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F0F39AF-68AD-2320-DBCE-43E5F21CBFD5}"/>
              </a:ext>
            </a:extLst>
          </p:cNvPr>
          <p:cNvSpPr txBox="1"/>
          <p:nvPr/>
        </p:nvSpPr>
        <p:spPr>
          <a:xfrm>
            <a:off x="5762517" y="5123377"/>
            <a:ext cx="383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extract v. </a:t>
            </a:r>
            <a:r>
              <a:rPr lang="zh-CN" altLang="en-US" dirty="0">
                <a:solidFill>
                  <a:srgbClr val="0070C0"/>
                </a:solidFill>
              </a:rPr>
              <a:t>提取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Hand-crafted </a:t>
            </a:r>
            <a:r>
              <a:rPr lang="zh-CN" altLang="en-US" dirty="0">
                <a:solidFill>
                  <a:srgbClr val="0070C0"/>
                </a:solidFill>
              </a:rPr>
              <a:t>手工制作的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Concatenate v. </a:t>
            </a:r>
            <a:r>
              <a:rPr lang="zh-CN" altLang="en-US" dirty="0">
                <a:solidFill>
                  <a:srgbClr val="0070C0"/>
                </a:solidFill>
              </a:rPr>
              <a:t>连接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50AE66-27FA-A378-C7AE-50B59695CFE1}"/>
              </a:ext>
            </a:extLst>
          </p:cNvPr>
          <p:cNvSpPr txBox="1"/>
          <p:nvPr/>
        </p:nvSpPr>
        <p:spPr>
          <a:xfrm>
            <a:off x="4873532" y="1321179"/>
            <a:ext cx="17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71CDE9-971E-87BE-D87C-54B8BC07E83D}"/>
              </a:ext>
            </a:extLst>
          </p:cNvPr>
          <p:cNvCxnSpPr/>
          <p:nvPr/>
        </p:nvCxnSpPr>
        <p:spPr>
          <a:xfrm>
            <a:off x="5257800" y="1742364"/>
            <a:ext cx="0" cy="48400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9528C44-679F-463C-BA56-DFDFCA820EB2}"/>
              </a:ext>
            </a:extLst>
          </p:cNvPr>
          <p:cNvSpPr txBox="1"/>
          <p:nvPr/>
        </p:nvSpPr>
        <p:spPr>
          <a:xfrm>
            <a:off x="4707865" y="2250685"/>
            <a:ext cx="17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Recently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65B892-5B2F-D0AE-AA4C-D1F98DB8E948}"/>
              </a:ext>
            </a:extLst>
          </p:cNvPr>
          <p:cNvSpPr txBox="1"/>
          <p:nvPr/>
        </p:nvSpPr>
        <p:spPr>
          <a:xfrm>
            <a:off x="5043617" y="2895032"/>
            <a:ext cx="128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F5668070-A3FB-FF72-E8FD-59D83370FDFA}"/>
                  </a:ext>
                </a:extLst>
              </p14:cNvPr>
              <p14:cNvContentPartPr/>
              <p14:nvPr/>
            </p14:nvContentPartPr>
            <p14:xfrm>
              <a:off x="1066664" y="2747682"/>
              <a:ext cx="74160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F5668070-A3FB-FF72-E8FD-59D83370FD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24" y="2640042"/>
                <a:ext cx="84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2AAF9F4-CCA8-6715-9E8B-DC1F00C730BF}"/>
                  </a:ext>
                </a:extLst>
              </p14:cNvPr>
              <p14:cNvContentPartPr/>
              <p14:nvPr/>
            </p14:nvContentPartPr>
            <p14:xfrm>
              <a:off x="277904" y="2939922"/>
              <a:ext cx="45684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2AAF9F4-CCA8-6715-9E8B-DC1F00C730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264" y="2831922"/>
                <a:ext cx="5644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箭头: 右 34">
            <a:extLst>
              <a:ext uri="{FF2B5EF4-FFF2-40B4-BE49-F238E27FC236}">
                <a16:creationId xmlns:a16="http://schemas.microsoft.com/office/drawing/2014/main" id="{2F284075-6F5E-6DD5-43B3-9386BB561C8E}"/>
              </a:ext>
            </a:extLst>
          </p:cNvPr>
          <p:cNvSpPr/>
          <p:nvPr/>
        </p:nvSpPr>
        <p:spPr>
          <a:xfrm>
            <a:off x="5793527" y="1492132"/>
            <a:ext cx="535549" cy="10584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84A876-07BD-0A35-146B-0480E771F504}"/>
              </a:ext>
            </a:extLst>
          </p:cNvPr>
          <p:cNvSpPr txBox="1"/>
          <p:nvPr/>
        </p:nvSpPr>
        <p:spPr>
          <a:xfrm>
            <a:off x="6485835" y="1345499"/>
            <a:ext cx="29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Hand-crafted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A1EDB5-B189-B372-50CC-9142553C2C70}"/>
              </a:ext>
            </a:extLst>
          </p:cNvPr>
          <p:cNvSpPr txBox="1"/>
          <p:nvPr/>
        </p:nvSpPr>
        <p:spPr>
          <a:xfrm>
            <a:off x="6452706" y="2250685"/>
            <a:ext cx="29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Deep features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BC99B014-B54B-E34A-9575-B4C68EA63DD7}"/>
              </a:ext>
            </a:extLst>
          </p:cNvPr>
          <p:cNvSpPr/>
          <p:nvPr/>
        </p:nvSpPr>
        <p:spPr>
          <a:xfrm>
            <a:off x="5793528" y="2382428"/>
            <a:ext cx="535549" cy="10584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79304FED-0E80-C720-A5B8-FC57D65683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1301" y="1734623"/>
            <a:ext cx="2736572" cy="1364867"/>
          </a:xfrm>
          <a:prstGeom prst="curvedConnector3">
            <a:avLst>
              <a:gd name="adj1" fmla="val -11017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A17B91E-428F-010C-DEC9-FB54AC2EAD76}"/>
              </a:ext>
            </a:extLst>
          </p:cNvPr>
          <p:cNvCxnSpPr>
            <a:cxnSpLocks/>
          </p:cNvCxnSpPr>
          <p:nvPr/>
        </p:nvCxnSpPr>
        <p:spPr>
          <a:xfrm>
            <a:off x="8037443" y="2488273"/>
            <a:ext cx="944632" cy="10014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2FD1D445-7826-B617-C47F-A827F60D4E76}"/>
                  </a:ext>
                </a:extLst>
              </p14:cNvPr>
              <p14:cNvContentPartPr/>
              <p14:nvPr/>
            </p14:nvContentPartPr>
            <p14:xfrm>
              <a:off x="3015890" y="4286030"/>
              <a:ext cx="514080" cy="3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2FD1D445-7826-B617-C47F-A827F60D4E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250" y="4178390"/>
                <a:ext cx="6217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FBFB4C9C-36E7-4E6F-B1C7-B8B5457DF2F0}"/>
              </a:ext>
            </a:extLst>
          </p:cNvPr>
          <p:cNvSpPr txBox="1"/>
          <p:nvPr/>
        </p:nvSpPr>
        <p:spPr>
          <a:xfrm>
            <a:off x="4631851" y="3474998"/>
            <a:ext cx="383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Explain why it needs to be filled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A75EB3C1-0074-951B-6AEB-083C77095231}"/>
                  </a:ext>
                </a:extLst>
              </p14:cNvPr>
              <p14:cNvContentPartPr/>
              <p14:nvPr/>
            </p14:nvContentPartPr>
            <p14:xfrm>
              <a:off x="2123850" y="3116190"/>
              <a:ext cx="785520" cy="36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A75EB3C1-0074-951B-6AEB-083C770952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0210" y="3008190"/>
                <a:ext cx="893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4F0DD266-A907-C08D-1A41-7F8E2A0ED12F}"/>
                  </a:ext>
                </a:extLst>
              </p14:cNvPr>
              <p14:cNvContentPartPr/>
              <p14:nvPr/>
            </p14:nvContentPartPr>
            <p14:xfrm>
              <a:off x="947730" y="3292230"/>
              <a:ext cx="785520" cy="36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4F0DD266-A907-C08D-1A41-7F8E2A0ED1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3730" y="3184590"/>
                <a:ext cx="893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1C74B53A-F8E2-35CA-AAF9-4A0A0AD350AB}"/>
                  </a:ext>
                </a:extLst>
              </p14:cNvPr>
              <p14:cNvContentPartPr/>
              <p14:nvPr/>
            </p14:nvContentPartPr>
            <p14:xfrm>
              <a:off x="771330" y="3906750"/>
              <a:ext cx="1242720" cy="36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1C74B53A-F8E2-35CA-AAF9-4A0A0AD350A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7690" y="3798750"/>
                <a:ext cx="135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BB0B3B03-273A-51E7-250D-DBA7C7046D93}"/>
                  </a:ext>
                </a:extLst>
              </p14:cNvPr>
              <p14:cNvContentPartPr/>
              <p14:nvPr/>
            </p14:nvContentPartPr>
            <p14:xfrm>
              <a:off x="4695690" y="3716310"/>
              <a:ext cx="3328560" cy="36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BB0B3B03-273A-51E7-250D-DBA7C7046D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42050" y="3608310"/>
                <a:ext cx="3436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59FC026F-8838-7A79-6504-05C6BFA1D8A7}"/>
                  </a:ext>
                </a:extLst>
              </p14:cNvPr>
              <p14:cNvContentPartPr/>
              <p14:nvPr/>
            </p14:nvContentPartPr>
            <p14:xfrm>
              <a:off x="1042770" y="4487790"/>
              <a:ext cx="2244960" cy="36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59FC026F-8838-7A79-6504-05C6BFA1D8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9130" y="4379790"/>
                <a:ext cx="2352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F8168046-170F-5DDC-16EB-5A31A839B80F}"/>
                  </a:ext>
                </a:extLst>
              </p14:cNvPr>
              <p14:cNvContentPartPr/>
              <p14:nvPr/>
            </p14:nvContentPartPr>
            <p14:xfrm>
              <a:off x="5100330" y="3130230"/>
              <a:ext cx="547560" cy="3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F8168046-170F-5DDC-16EB-5A31A839B80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46690" y="3022590"/>
                <a:ext cx="655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88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08931-6FF2-8B88-7C41-5F6180DAF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8EDBA3-BAB9-BFA9-199D-9D413EB9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5" y="107950"/>
            <a:ext cx="4215183" cy="484584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E241588-183E-5E47-347C-EA61BC7AC8B7}"/>
              </a:ext>
            </a:extLst>
          </p:cNvPr>
          <p:cNvCxnSpPr/>
          <p:nvPr/>
        </p:nvCxnSpPr>
        <p:spPr>
          <a:xfrm>
            <a:off x="4546600" y="539750"/>
            <a:ext cx="104775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46CB3E0-D011-FE95-7DAB-0D6EC595C4F4}"/>
              </a:ext>
            </a:extLst>
          </p:cNvPr>
          <p:cNvSpPr txBox="1"/>
          <p:nvPr/>
        </p:nvSpPr>
        <p:spPr>
          <a:xfrm>
            <a:off x="5594350" y="35508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介绍自己的方法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EFBB6D5-61A5-1FF1-A511-3137066B4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78" y="4307824"/>
            <a:ext cx="6432098" cy="20396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6FED219-9314-DE13-5479-6BDD53D01DFB}"/>
              </a:ext>
            </a:extLst>
          </p:cNvPr>
          <p:cNvSpPr txBox="1"/>
          <p:nvPr/>
        </p:nvSpPr>
        <p:spPr>
          <a:xfrm>
            <a:off x="819150" y="4995724"/>
            <a:ext cx="3727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新颖的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fourfold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四部分的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… from …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挖掘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superiority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优越性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imitate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模仿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同时地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约束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distill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提取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826F676A-707E-0FEE-55B9-33080302E87F}"/>
              </a:ext>
            </a:extLst>
          </p:cNvPr>
          <p:cNvSpPr/>
          <p:nvPr/>
        </p:nvSpPr>
        <p:spPr>
          <a:xfrm>
            <a:off x="7223351" y="1268545"/>
            <a:ext cx="399597" cy="29146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416543-6BAF-3D80-8F40-8E6F815089AA}"/>
              </a:ext>
            </a:extLst>
          </p:cNvPr>
          <p:cNvSpPr txBox="1"/>
          <p:nvPr/>
        </p:nvSpPr>
        <p:spPr>
          <a:xfrm>
            <a:off x="5727700" y="2522866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75F047-7991-5F4B-504E-92E5D7A011EA}"/>
              </a:ext>
            </a:extLst>
          </p:cNvPr>
          <p:cNvSpPr txBox="1"/>
          <p:nvPr/>
        </p:nvSpPr>
        <p:spPr>
          <a:xfrm>
            <a:off x="7731578" y="1186081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BPM-GCN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2039CD-A3DB-9DAE-C820-209B9450E95D}"/>
              </a:ext>
            </a:extLst>
          </p:cNvPr>
          <p:cNvSpPr txBox="1"/>
          <p:nvPr/>
        </p:nvSpPr>
        <p:spPr>
          <a:xfrm>
            <a:off x="7731578" y="210477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Affective constraint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5">
            <a:extLst>
              <a:ext uri="{FF2B5EF4-FFF2-40B4-BE49-F238E27FC236}">
                <a16:creationId xmlns:a16="http://schemas.microsoft.com/office/drawing/2014/main" id="{24416543-6BAF-3D80-8F40-8E6F815089AA}"/>
              </a:ext>
            </a:extLst>
          </p:cNvPr>
          <p:cNvSpPr txBox="1"/>
          <p:nvPr/>
        </p:nvSpPr>
        <p:spPr>
          <a:xfrm>
            <a:off x="7731578" y="2971039"/>
            <a:ext cx="519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PM-Interacted feature fusion mechanism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5">
            <a:extLst>
              <a:ext uri="{FF2B5EF4-FFF2-40B4-BE49-F238E27FC236}">
                <a16:creationId xmlns:a16="http://schemas.microsoft.com/office/drawing/2014/main" id="{24416543-6BAF-3D80-8F40-8E6F815089AA}"/>
              </a:ext>
            </a:extLst>
          </p:cNvPr>
          <p:cNvSpPr txBox="1"/>
          <p:nvPr/>
        </p:nvSpPr>
        <p:spPr>
          <a:xfrm>
            <a:off x="7731578" y="3837307"/>
            <a:ext cx="473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State-Of-The-Art (SOTA) performance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AF6DFD-1764-2E9E-0687-CB724CD6FADA}"/>
              </a:ext>
            </a:extLst>
          </p:cNvPr>
          <p:cNvSpPr txBox="1"/>
          <p:nvPr/>
        </p:nvSpPr>
        <p:spPr>
          <a:xfrm>
            <a:off x="6074228" y="5472211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骨架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0660FC2C-56A1-D4BC-73F2-F4F26A5AB5F8}"/>
                  </a:ext>
                </a:extLst>
              </p14:cNvPr>
              <p14:cNvContentPartPr/>
              <p14:nvPr/>
            </p14:nvContentPartPr>
            <p14:xfrm>
              <a:off x="2323970" y="2552580"/>
              <a:ext cx="2025360" cy="3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0660FC2C-56A1-D4BC-73F2-F4F26A5AB5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9970" y="2444580"/>
                <a:ext cx="2133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001A1D3E-71C1-CE48-BB08-8D0784A16734}"/>
                  </a:ext>
                </a:extLst>
              </p14:cNvPr>
              <p14:cNvContentPartPr/>
              <p14:nvPr/>
            </p14:nvContentPartPr>
            <p14:xfrm>
              <a:off x="368090" y="2711340"/>
              <a:ext cx="3987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001A1D3E-71C1-CE48-BB08-8D0784A167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0" y="2603340"/>
                <a:ext cx="4095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1092BC5A-410E-949E-6404-C70680157BB9}"/>
                  </a:ext>
                </a:extLst>
              </p14:cNvPr>
              <p14:cNvContentPartPr/>
              <p14:nvPr/>
            </p14:nvContentPartPr>
            <p14:xfrm>
              <a:off x="3720770" y="3123900"/>
              <a:ext cx="692640" cy="3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1092BC5A-410E-949E-6404-C70680157B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7130" y="3016260"/>
                <a:ext cx="800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F8DBBC2-1CF1-08F7-EB9D-DC0242D90507}"/>
                  </a:ext>
                </a:extLst>
              </p14:cNvPr>
              <p14:cNvContentPartPr/>
              <p14:nvPr/>
            </p14:nvContentPartPr>
            <p14:xfrm>
              <a:off x="380690" y="3308220"/>
              <a:ext cx="398124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F8DBBC2-1CF1-08F7-EB9D-DC0242D905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050" y="3200220"/>
                <a:ext cx="4088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007BBF7-ECC7-D05F-D042-616D500C70CA}"/>
                  </a:ext>
                </a:extLst>
              </p14:cNvPr>
              <p14:cNvContentPartPr/>
              <p14:nvPr/>
            </p14:nvContentPartPr>
            <p14:xfrm>
              <a:off x="380690" y="3486060"/>
              <a:ext cx="928080" cy="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007BBF7-ECC7-D05F-D042-616D500C70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050" y="3378060"/>
                <a:ext cx="1035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F98F4C6-8E81-4707-73F4-4440008B3D4A}"/>
                  </a:ext>
                </a:extLst>
              </p14:cNvPr>
              <p14:cNvContentPartPr/>
              <p14:nvPr/>
            </p14:nvContentPartPr>
            <p14:xfrm>
              <a:off x="3695570" y="3873420"/>
              <a:ext cx="67248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F98F4C6-8E81-4707-73F4-4440008B3D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1570" y="3765420"/>
                <a:ext cx="780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B10A5354-46CA-9BC0-2582-A1B870A37B20}"/>
                  </a:ext>
                </a:extLst>
              </p14:cNvPr>
              <p14:cNvContentPartPr/>
              <p14:nvPr/>
            </p14:nvContentPartPr>
            <p14:xfrm>
              <a:off x="1631690" y="4070340"/>
              <a:ext cx="239400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B10A5354-46CA-9BC0-2582-A1B870A37B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77690" y="3962340"/>
                <a:ext cx="2501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EC05BA2E-8595-62DB-5B7B-B6999466CB00}"/>
              </a:ext>
            </a:extLst>
          </p:cNvPr>
          <p:cNvSpPr txBox="1"/>
          <p:nvPr/>
        </p:nvSpPr>
        <p:spPr>
          <a:xfrm>
            <a:off x="4521875" y="3193672"/>
            <a:ext cx="257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Summarize how this study  attempts to fill that gap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DFA809EC-5D89-9AC3-A737-FF566682539E}"/>
                  </a:ext>
                </a:extLst>
              </p14:cNvPr>
              <p14:cNvContentPartPr/>
              <p14:nvPr/>
            </p14:nvContentPartPr>
            <p14:xfrm>
              <a:off x="4546610" y="3378080"/>
              <a:ext cx="2476080" cy="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DFA809EC-5D89-9AC3-A737-FF56668253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92610" y="3270080"/>
                <a:ext cx="2583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27BF9DB-6412-A0A5-A86A-5396D1FE2794}"/>
                  </a:ext>
                </a:extLst>
              </p14:cNvPr>
              <p14:cNvContentPartPr/>
              <p14:nvPr/>
            </p14:nvContentPartPr>
            <p14:xfrm>
              <a:off x="4495490" y="3619280"/>
              <a:ext cx="226656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27BF9DB-6412-A0A5-A86A-5396D1FE27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1850" y="3511640"/>
                <a:ext cx="2374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880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187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Hook</vt:lpstr>
      <vt:lpstr>Hook</vt:lpstr>
      <vt:lpstr>Background information</vt:lpstr>
      <vt:lpstr>Thesis statement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Wenjun Lee</dc:creator>
  <cp:lastModifiedBy>Wenjun Lee</cp:lastModifiedBy>
  <cp:revision>4</cp:revision>
  <dcterms:created xsi:type="dcterms:W3CDTF">2024-12-04T06:47:56Z</dcterms:created>
  <dcterms:modified xsi:type="dcterms:W3CDTF">2024-12-06T04:36:17Z</dcterms:modified>
</cp:coreProperties>
</file>