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90" r:id="rId2"/>
  </p:sldMasterIdLst>
  <p:notesMasterIdLst>
    <p:notesMasterId r:id="rId42"/>
  </p:notesMasterIdLst>
  <p:sldIdLst>
    <p:sldId id="399" r:id="rId3"/>
    <p:sldId id="563" r:id="rId4"/>
    <p:sldId id="566" r:id="rId5"/>
    <p:sldId id="565" r:id="rId6"/>
    <p:sldId id="564" r:id="rId7"/>
    <p:sldId id="572" r:id="rId8"/>
    <p:sldId id="573" r:id="rId9"/>
    <p:sldId id="570" r:id="rId10"/>
    <p:sldId id="569" r:id="rId11"/>
    <p:sldId id="574" r:id="rId12"/>
    <p:sldId id="571" r:id="rId13"/>
    <p:sldId id="575" r:id="rId14"/>
    <p:sldId id="579" r:id="rId15"/>
    <p:sldId id="576" r:id="rId16"/>
    <p:sldId id="581" r:id="rId17"/>
    <p:sldId id="583" r:id="rId18"/>
    <p:sldId id="584" r:id="rId19"/>
    <p:sldId id="372" r:id="rId20"/>
    <p:sldId id="537" r:id="rId21"/>
    <p:sldId id="544" r:id="rId22"/>
    <p:sldId id="539" r:id="rId23"/>
    <p:sldId id="538" r:id="rId24"/>
    <p:sldId id="540" r:id="rId25"/>
    <p:sldId id="536" r:id="rId26"/>
    <p:sldId id="545" r:id="rId27"/>
    <p:sldId id="546" r:id="rId28"/>
    <p:sldId id="551" r:id="rId29"/>
    <p:sldId id="552" r:id="rId30"/>
    <p:sldId id="542" r:id="rId31"/>
    <p:sldId id="543" r:id="rId32"/>
    <p:sldId id="547" r:id="rId33"/>
    <p:sldId id="533" r:id="rId34"/>
    <p:sldId id="553" r:id="rId35"/>
    <p:sldId id="555" r:id="rId36"/>
    <p:sldId id="556" r:id="rId37"/>
    <p:sldId id="559" r:id="rId38"/>
    <p:sldId id="560" r:id="rId39"/>
    <p:sldId id="561" r:id="rId40"/>
    <p:sldId id="562" r:id="rId4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99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46" autoAdjust="0"/>
  </p:normalViewPr>
  <p:slideViewPr>
    <p:cSldViewPr>
      <p:cViewPr varScale="1">
        <p:scale>
          <a:sx n="56" d="100"/>
          <a:sy n="56" d="100"/>
        </p:scale>
        <p:origin x="1024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23A0A4C-DB5B-4FA8-9FEC-8062F28B20DE}" type="datetimeFigureOut">
              <a:rPr lang="zh-CN" altLang="en-US"/>
              <a:pPr>
                <a:defRPr/>
              </a:pPr>
              <a:t>2022/12/9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6574B80-4A34-43D5-A9E6-5AC4FE8D65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4139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288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884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446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085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610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222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a+b</a:t>
            </a:r>
            <a:r>
              <a:rPr lang="zh-CN" altLang="en-US" dirty="0"/>
              <a:t>）</a:t>
            </a:r>
            <a:r>
              <a:rPr lang="en-US" altLang="zh-CN" dirty="0"/>
              <a:t>*(</a:t>
            </a:r>
            <a:r>
              <a:rPr lang="zh-CN" altLang="en-US" dirty="0"/>
              <a:t>（</a:t>
            </a:r>
            <a:r>
              <a:rPr lang="en-US" altLang="zh-CN" dirty="0"/>
              <a:t>d-e)*c) ,  </a:t>
            </a:r>
            <a:r>
              <a:rPr lang="zh-CN" altLang="en-US" dirty="0"/>
              <a:t>先序遍历：前缀表达式，波兰式，后序遍历：后缀表达式，逆波兰式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943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702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259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473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088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3132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同人羊狗菜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4093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1591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9766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求从某顶点出发，最短路径最长的一条。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3804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0364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9436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9670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1508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4689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877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8446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哈夫曼推广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8829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</a:t>
            </a:r>
            <a:r>
              <a:rPr lang="en-US" altLang="zh-CN" baseline="0" dirty="0"/>
              <a:t>. 520</a:t>
            </a:r>
          </a:p>
          <a:p>
            <a:r>
              <a:rPr lang="en-US" altLang="zh-CN" baseline="0" dirty="0"/>
              <a:t>3. 3, </a:t>
            </a:r>
            <a:r>
              <a:rPr lang="zh-CN" altLang="en-US" baseline="0" dirty="0"/>
              <a:t>无穷大</a:t>
            </a:r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4939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aseline="0" dirty="0"/>
              <a:t>X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4147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2277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6636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 </a:t>
            </a:r>
            <a:r>
              <a:rPr lang="en-US" altLang="zh-CN" dirty="0"/>
              <a:t>m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0703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 top1==top2</a:t>
            </a:r>
          </a:p>
          <a:p>
            <a:r>
              <a:rPr lang="en-US" altLang="zh-CN" dirty="0"/>
              <a:t>8. 97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747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altLang="zh-CN" dirty="0"/>
              <a:t>O(n) </a:t>
            </a:r>
          </a:p>
          <a:p>
            <a:pPr marL="228600" indent="-228600">
              <a:buAutoNum type="arabicParenR"/>
            </a:pPr>
            <a:r>
              <a:rPr lang="en-US" altLang="zh-CN" dirty="0"/>
              <a:t>O(1)</a:t>
            </a:r>
          </a:p>
          <a:p>
            <a:pPr marL="228600" indent="-228600">
              <a:buAutoNum type="arabicParenR"/>
            </a:pP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</a:p>
          <a:p>
            <a:pPr marL="228600" indent="-228600">
              <a:buAutoNum type="arabicParenR"/>
            </a:pPr>
            <a:r>
              <a:rPr lang="en-US" altLang="zh-CN" dirty="0"/>
              <a:t>O(n)</a:t>
            </a:r>
          </a:p>
          <a:p>
            <a:pPr marL="228600" indent="-228600">
              <a:buAutoNum type="arabicParenR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66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5) O(1)</a:t>
            </a:r>
          </a:p>
          <a:p>
            <a:pPr marL="0" indent="0">
              <a:buNone/>
            </a:pPr>
            <a:r>
              <a:rPr lang="en-US" altLang="zh-CN"/>
              <a:t>6) O(n</a:t>
            </a:r>
            <a:r>
              <a:rPr lang="en-US" altLang="zh-CN" baseline="30000"/>
              <a:t>1/3</a:t>
            </a:r>
            <a:r>
              <a:rPr lang="en-US" altLang="zh-CN" baseline="0"/>
              <a:t>)</a:t>
            </a:r>
            <a:endParaRPr lang="en-US" altLang="zh-CN" dirty="0"/>
          </a:p>
          <a:p>
            <a:pPr marL="228600" indent="-228600">
              <a:buAutoNum type="arabicParenR"/>
            </a:pPr>
            <a:endParaRPr lang="en-US" altLang="zh-CN" dirty="0"/>
          </a:p>
          <a:p>
            <a:pPr marL="228600" indent="-228600">
              <a:buAutoNum type="arabicParenR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751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662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934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572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184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790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46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6157F-A37D-4BCE-954F-C9676FC2BA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327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FE52D-A7EA-4875-82A3-CFB2382715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1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582D8-4999-498C-B993-D4C9C2ED5F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7384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1C75A-C2B4-4892-8B74-968EB71BB0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2058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B5BDE-1B36-4861-837E-C83939A6DA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903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7343C-581C-4B27-AD64-4BBCDA43D3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2869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7F178-8769-4A64-89B3-AE18EC234D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6539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DA2C9-56E0-4CF3-A2AC-CBD5E32545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2111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9E406-435B-4480-BF4C-91A54FEE7D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63807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83F28-AED8-429A-AC1C-4AE0A339B1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36911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93E9D-A92C-4DBB-B215-A643CFA4AE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660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F7CED-C4C3-4A94-9F43-3D570EBF50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90700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AF349-9031-425E-B426-A8BB592CCD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38358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35447-E0CD-40F8-832D-8DD08B8E5A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5694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8BC640-58C0-4054-B25F-911E43866A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685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FE18-CBA5-440F-B7AB-79D54B14AC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059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731DE-FB69-4CB5-BB85-02CA0E623D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241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08189-4723-4336-8750-946E5DCBDB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044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C81D6-4039-4E2C-B743-C381F8E658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857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02A85-9B4D-4348-B579-43865D4C8D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066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51ADC-4484-4BC4-90ED-9D7666B614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146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AFD9D-A251-4274-81CD-41CED5B5D5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954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0"/>
            <a:chExt cx="5472" cy="3840"/>
          </a:xfrm>
        </p:grpSpPr>
        <p:sp>
          <p:nvSpPr>
            <p:cNvPr id="2" name="AutoShape 3"/>
            <p:cNvSpPr>
              <a:spLocks noChangeArrowheads="1"/>
            </p:cNvSpPr>
            <p:nvPr/>
          </p:nvSpPr>
          <p:spPr bwMode="auto">
            <a:xfrm>
              <a:off x="240" y="240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3" name="AutoShape 4"/>
            <p:cNvSpPr>
              <a:spLocks noChangeArrowheads="1"/>
            </p:cNvSpPr>
            <p:nvPr/>
          </p:nvSpPr>
          <p:spPr bwMode="auto">
            <a:xfrm>
              <a:off x="0" y="0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6499 w 7000"/>
                <a:gd name="T3" fmla="*/ 0 h 1000"/>
                <a:gd name="T4" fmla="*/ 7000 w 7000"/>
                <a:gd name="T5" fmla="*/ 500 h 1000"/>
                <a:gd name="T6" fmla="*/ 6500 w 7000"/>
                <a:gd name="T7" fmla="*/ 1000 h 1000"/>
                <a:gd name="T8" fmla="*/ 0 w 7000"/>
                <a:gd name="T9" fmla="*/ 1000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4" name="Line 5"/>
            <p:cNvSpPr>
              <a:spLocks noChangeShapeType="1"/>
            </p:cNvSpPr>
            <p:nvPr/>
          </p:nvSpPr>
          <p:spPr bwMode="auto">
            <a:xfrm>
              <a:off x="0" y="672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07ACB4BB-F824-4B61-9E0D-D28756F425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0"/>
            <a:chExt cx="5664" cy="2832"/>
          </a:xfrm>
        </p:grpSpPr>
        <p:sp>
          <p:nvSpPr>
            <p:cNvPr id="2" name="AutoShape 3"/>
            <p:cNvSpPr>
              <a:spLocks noChangeArrowheads="1"/>
            </p:cNvSpPr>
            <p:nvPr userDrawn="1"/>
          </p:nvSpPr>
          <p:spPr bwMode="auto">
            <a:xfrm>
              <a:off x="432" y="720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3" name="Rectangle 4"/>
            <p:cNvSpPr>
              <a:spLocks noChangeArrowheads="1"/>
            </p:cNvSpPr>
            <p:nvPr userDrawn="1"/>
          </p:nvSpPr>
          <p:spPr bwMode="auto">
            <a:xfrm>
              <a:off x="144" y="0"/>
              <a:ext cx="4512" cy="624"/>
            </a:xfrm>
            <a:prstGeom prst="rect">
              <a:avLst/>
            </a:prstGeom>
            <a:solidFill>
              <a:schemeClr val="bg1"/>
            </a:solidFill>
            <a:ln w="571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2053" name="AutoShape 5"/>
            <p:cNvSpPr>
              <a:spLocks noChangeArrowheads="1"/>
            </p:cNvSpPr>
            <p:nvPr userDrawn="1"/>
          </p:nvSpPr>
          <p:spPr bwMode="auto">
            <a:xfrm>
              <a:off x="0" y="288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4416 w 4917"/>
                <a:gd name="T3" fmla="*/ 0 h 1000"/>
                <a:gd name="T4" fmla="*/ 4917 w 4917"/>
                <a:gd name="T5" fmla="*/ 500 h 1000"/>
                <a:gd name="T6" fmla="*/ 4417 w 4917"/>
                <a:gd name="T7" fmla="*/ 1000 h 1000"/>
                <a:gd name="T8" fmla="*/ 0 w 4917"/>
                <a:gd name="T9" fmla="*/ 1000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4" name="Line 6"/>
            <p:cNvSpPr>
              <a:spLocks noChangeShapeType="1"/>
            </p:cNvSpPr>
            <p:nvPr userDrawn="1"/>
          </p:nvSpPr>
          <p:spPr bwMode="auto">
            <a:xfrm>
              <a:off x="0" y="1344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5316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54A9CA0-4500-43B0-8B15-C5D08FCBFB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7163" y="1571625"/>
            <a:ext cx="8486775" cy="1249363"/>
          </a:xfrm>
        </p:spPr>
        <p:txBody>
          <a:bodyPr/>
          <a:lstStyle/>
          <a:p>
            <a:pPr algn="ctr" eaLnBrk="1" hangingPunct="1"/>
            <a:r>
              <a:rPr lang="zh-CN" altLang="en-US" sz="5400" b="1" dirty="0"/>
              <a:t>习题课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10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9</a:t>
            </a:r>
            <a:endParaRPr lang="zh-CN" altLang="en-US" sz="4000" b="1" kern="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C2B939-95C5-4C2D-9114-8A42D3DC0AF0}"/>
              </a:ext>
            </a:extLst>
          </p:cNvPr>
          <p:cNvSpPr txBox="1"/>
          <p:nvPr/>
        </p:nvSpPr>
        <p:spPr>
          <a:xfrm>
            <a:off x="395536" y="1379720"/>
            <a:ext cx="885698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折半查找过程所对应的判定树是一棵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________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b="0" i="0" dirty="0">
              <a:solidFill>
                <a:srgbClr val="4D4D4D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2800" dirty="0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algn="l">
              <a:buAutoNum type="alphaUcPeriod"/>
            </a:pP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最小生成树</a:t>
            </a:r>
            <a:endParaRPr lang="en-US" altLang="zh-CN" sz="2800" dirty="0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algn="l">
              <a:buAutoNum type="alphaUcPeriod"/>
            </a:pP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平衡二叉树</a:t>
            </a:r>
            <a:endParaRPr lang="en-US" altLang="zh-CN" sz="2800" b="0" i="0" dirty="0">
              <a:solidFill>
                <a:srgbClr val="4D4D4D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algn="l">
              <a:buAutoNum type="alphaUcPeriod"/>
            </a:pP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完全二叉树</a:t>
            </a:r>
            <a:endParaRPr lang="en-US" altLang="zh-CN" sz="2800" dirty="0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algn="l">
              <a:buAutoNum type="alphaUcPeriod"/>
            </a:pP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满二叉树</a:t>
            </a:r>
            <a:endParaRPr lang="en-US" altLang="zh-CN" sz="2800" b="0" i="0" dirty="0">
              <a:solidFill>
                <a:srgbClr val="4D4D4D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EC3FD7-C778-494A-8B85-D2CED54F4CF0}"/>
              </a:ext>
            </a:extLst>
          </p:cNvPr>
          <p:cNvSpPr txBox="1"/>
          <p:nvPr/>
        </p:nvSpPr>
        <p:spPr>
          <a:xfrm>
            <a:off x="395536" y="4631380"/>
            <a:ext cx="848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B</a:t>
            </a:r>
            <a:r>
              <a:rPr lang="zh-CN" altLang="en-US" sz="2800" dirty="0">
                <a:solidFill>
                  <a:srgbClr val="FF0000"/>
                </a:solidFill>
              </a:rPr>
              <a:t>。回顾代码</a:t>
            </a:r>
          </a:p>
        </p:txBody>
      </p:sp>
    </p:spTree>
    <p:extLst>
      <p:ext uri="{BB962C8B-B14F-4D97-AF65-F5344CB8AC3E}">
        <p14:creationId xmlns:p14="http://schemas.microsoft.com/office/powerpoint/2010/main" val="40466221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11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10</a:t>
            </a:r>
            <a:endParaRPr lang="zh-CN" altLang="en-US" sz="4000" b="1" kern="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C2B939-95C5-4C2D-9114-8A42D3DC0AF0}"/>
              </a:ext>
            </a:extLst>
          </p:cNvPr>
          <p:cNvSpPr txBox="1"/>
          <p:nvPr/>
        </p:nvSpPr>
        <p:spPr>
          <a:xfrm>
            <a:off x="395536" y="1379720"/>
            <a:ext cx="81369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已知一个有序表（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24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35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47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62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83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90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115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134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），下标从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开始，当二分查找值为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的元素时，查找成功的比较次数是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________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，被比较的元素依次是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___________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b="0" i="0" dirty="0">
              <a:solidFill>
                <a:srgbClr val="4D4D4D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EC3FD7-C778-494A-8B85-D2CED54F4CF0}"/>
              </a:ext>
            </a:extLst>
          </p:cNvPr>
          <p:cNvSpPr txBox="1"/>
          <p:nvPr/>
        </p:nvSpPr>
        <p:spPr>
          <a:xfrm>
            <a:off x="467544" y="4492369"/>
            <a:ext cx="848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4 ;   50</a:t>
            </a:r>
            <a:r>
              <a:rPr lang="zh-CN" altLang="en-US" sz="2800" dirty="0">
                <a:solidFill>
                  <a:srgbClr val="FF0000"/>
                </a:solidFill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</a:rPr>
              <a:t>24</a:t>
            </a:r>
            <a:r>
              <a:rPr lang="zh-CN" altLang="en-US" sz="2800" dirty="0">
                <a:solidFill>
                  <a:srgbClr val="FF0000"/>
                </a:solidFill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</a:rPr>
              <a:t>13</a:t>
            </a:r>
            <a:r>
              <a:rPr lang="zh-CN" altLang="en-US" sz="2800" dirty="0">
                <a:solidFill>
                  <a:srgbClr val="FF0000"/>
                </a:solidFill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</a:rPr>
              <a:t>18</a:t>
            </a:r>
            <a:r>
              <a:rPr lang="zh-CN" altLang="en-US" sz="2800" dirty="0">
                <a:solidFill>
                  <a:srgbClr val="FF0000"/>
                </a:solidFill>
              </a:rPr>
              <a:t>。回顾代码</a:t>
            </a:r>
          </a:p>
        </p:txBody>
      </p:sp>
    </p:spTree>
    <p:extLst>
      <p:ext uri="{BB962C8B-B14F-4D97-AF65-F5344CB8AC3E}">
        <p14:creationId xmlns:p14="http://schemas.microsoft.com/office/powerpoint/2010/main" val="31640219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12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11</a:t>
            </a:r>
            <a:endParaRPr lang="zh-CN" altLang="en-US" sz="4000" b="1" kern="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C2B939-95C5-4C2D-9114-8A42D3DC0AF0}"/>
              </a:ext>
            </a:extLst>
          </p:cNvPr>
          <p:cNvSpPr txBox="1"/>
          <p:nvPr/>
        </p:nvSpPr>
        <p:spPr>
          <a:xfrm>
            <a:off x="395536" y="1379720"/>
            <a:ext cx="813690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对长度为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的顺序表进行查找，采用哨兵策略，若查找第一个元素的概率为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1/2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，查找第二个元素的概率为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1/3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，查找第三个元素的概率为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1/6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，则查找任一个元素的平均查找长度为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______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。若不采用哨兵策略，则平均查找长度为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_____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b="0" i="0" dirty="0">
              <a:solidFill>
                <a:srgbClr val="4D4D4D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EC3FD7-C778-494A-8B85-D2CED54F4CF0}"/>
              </a:ext>
            </a:extLst>
          </p:cNvPr>
          <p:cNvSpPr txBox="1"/>
          <p:nvPr/>
        </p:nvSpPr>
        <p:spPr>
          <a:xfrm>
            <a:off x="539552" y="4955060"/>
            <a:ext cx="848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7/3 ,             5/3</a:t>
            </a:r>
            <a:r>
              <a:rPr lang="zh-CN" altLang="en-US" sz="2800" dirty="0">
                <a:solidFill>
                  <a:srgbClr val="FF0000"/>
                </a:solidFill>
              </a:rPr>
              <a:t>。回顾代码</a:t>
            </a:r>
          </a:p>
        </p:txBody>
      </p:sp>
    </p:spTree>
    <p:extLst>
      <p:ext uri="{BB962C8B-B14F-4D97-AF65-F5344CB8AC3E}">
        <p14:creationId xmlns:p14="http://schemas.microsoft.com/office/powerpoint/2010/main" val="32348484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13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12</a:t>
            </a:r>
            <a:endParaRPr lang="zh-CN" altLang="en-US" sz="4000" b="1" kern="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C2B939-95C5-4C2D-9114-8A42D3DC0AF0}"/>
              </a:ext>
            </a:extLst>
          </p:cNvPr>
          <p:cNvSpPr txBox="1"/>
          <p:nvPr/>
        </p:nvSpPr>
        <p:spPr>
          <a:xfrm>
            <a:off x="395536" y="1379720"/>
            <a:ext cx="81369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作业中的三种哈希查找讲解和代码回顾。</a:t>
            </a:r>
            <a:endParaRPr lang="en-US" altLang="zh-CN" sz="2800" b="0" i="0" dirty="0">
              <a:solidFill>
                <a:srgbClr val="4D4D4D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A17791-054E-4F60-B463-DDB0084709BF}"/>
              </a:ext>
            </a:extLst>
          </p:cNvPr>
          <p:cNvSpPr txBox="1"/>
          <p:nvPr/>
        </p:nvSpPr>
        <p:spPr>
          <a:xfrm>
            <a:off x="424136" y="3284984"/>
            <a:ext cx="813690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线性探测、二次探测、拉链法。</a:t>
            </a:r>
            <a:endParaRPr lang="en-US" altLang="zh-CN" sz="2800" dirty="0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等概率下查找成功、查找不成功的平均查找长度分析。</a:t>
            </a:r>
            <a:endParaRPr lang="en-US" altLang="zh-CN" sz="2800" b="0" i="0" dirty="0">
              <a:solidFill>
                <a:srgbClr val="4D4D4D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96237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14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13</a:t>
            </a:r>
            <a:endParaRPr lang="zh-CN" altLang="en-US" sz="4000" b="1" kern="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C2B939-95C5-4C2D-9114-8A42D3DC0AF0}"/>
              </a:ext>
            </a:extLst>
          </p:cNvPr>
          <p:cNvSpPr txBox="1"/>
          <p:nvPr/>
        </p:nvSpPr>
        <p:spPr>
          <a:xfrm>
            <a:off x="395536" y="1379720"/>
            <a:ext cx="81369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一棵有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个结点的树的所有结点的度数之和为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_________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b="0" i="0" dirty="0">
              <a:solidFill>
                <a:srgbClr val="4D4D4D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EC3FD7-C778-494A-8B85-D2CED54F4CF0}"/>
              </a:ext>
            </a:extLst>
          </p:cNvPr>
          <p:cNvSpPr txBox="1"/>
          <p:nvPr/>
        </p:nvSpPr>
        <p:spPr>
          <a:xfrm>
            <a:off x="539552" y="4262564"/>
            <a:ext cx="848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n-1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67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15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14</a:t>
            </a:r>
            <a:endParaRPr lang="zh-CN" altLang="en-US" sz="4000" b="1" kern="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EC3FD7-C778-494A-8B85-D2CED54F4CF0}"/>
              </a:ext>
            </a:extLst>
          </p:cNvPr>
          <p:cNvSpPr txBox="1"/>
          <p:nvPr/>
        </p:nvSpPr>
        <p:spPr>
          <a:xfrm>
            <a:off x="657256" y="3978084"/>
            <a:ext cx="1322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b, a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44365A-C238-4842-A616-9366F2DFF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3057324"/>
            <a:ext cx="2562225" cy="29337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AA5AF8C-7B0A-4E18-89E6-60F1EFFF12BE}"/>
              </a:ext>
            </a:extLst>
          </p:cNvPr>
          <p:cNvSpPr txBox="1"/>
          <p:nvPr/>
        </p:nvSpPr>
        <p:spPr>
          <a:xfrm>
            <a:off x="395536" y="1379720"/>
            <a:ext cx="81369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若对右图所示的二叉树进行中序线索化，则结点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的左右线索指向的结点是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_____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dirty="0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65019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16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15</a:t>
            </a:r>
            <a:endParaRPr lang="zh-CN" altLang="en-US" sz="4000" b="1" kern="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A5AF8C-7B0A-4E18-89E6-60F1EFFF12BE}"/>
              </a:ext>
            </a:extLst>
          </p:cNvPr>
          <p:cNvSpPr txBox="1"/>
          <p:nvPr/>
        </p:nvSpPr>
        <p:spPr>
          <a:xfrm>
            <a:off x="395536" y="1379720"/>
            <a:ext cx="81369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若二叉树采用数组存储，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表示空树：</a:t>
            </a:r>
            <a:endParaRPr lang="en-US" altLang="zh-CN" sz="3200" dirty="0">
              <a:solidFill>
                <a:srgbClr val="4D4D4D"/>
              </a:solidFill>
              <a:latin typeface="-apple-system"/>
            </a:endParaRP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2EFBD486-FCD2-4A8E-9ABB-E25E71C4E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487568"/>
              </p:ext>
            </p:extLst>
          </p:nvPr>
        </p:nvGraphicFramePr>
        <p:xfrm>
          <a:off x="1691680" y="2125256"/>
          <a:ext cx="5283200" cy="66336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419896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77257417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69869455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20474544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6001063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61504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522235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759540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644205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362648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726870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13088098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231128176"/>
                    </a:ext>
                  </a:extLst>
                </a:gridCol>
              </a:tblGrid>
              <a:tr h="6633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*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+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*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a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b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-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c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#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#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#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#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d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e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701357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6066A47-27DA-4B68-9024-765D00686E87}"/>
              </a:ext>
            </a:extLst>
          </p:cNvPr>
          <p:cNvSpPr txBox="1"/>
          <p:nvPr/>
        </p:nvSpPr>
        <p:spPr>
          <a:xfrm>
            <a:off x="395536" y="3010935"/>
            <a:ext cx="81369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画出该树，写出该树的层次遍历、先序、中序、后序遍历顺序。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写出该树的先序创建输入顺序。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转森林。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写出森林的先序、中序遍历结果。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写出森林的双亲表示法。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6)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写出森林的孩子表示法。   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48074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17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16</a:t>
            </a:r>
            <a:endParaRPr lang="zh-CN" altLang="en-US" sz="4000" b="1" kern="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A5AF8C-7B0A-4E18-89E6-60F1EFFF12BE}"/>
              </a:ext>
            </a:extLst>
          </p:cNvPr>
          <p:cNvSpPr txBox="1"/>
          <p:nvPr/>
        </p:nvSpPr>
        <p:spPr>
          <a:xfrm>
            <a:off x="395536" y="1379720"/>
            <a:ext cx="81369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若二叉树采用数组存储，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表示空树：</a:t>
            </a:r>
            <a:endParaRPr lang="en-US" altLang="zh-CN" sz="2800" dirty="0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3200" dirty="0">
              <a:solidFill>
                <a:srgbClr val="4D4D4D"/>
              </a:solidFill>
              <a:latin typeface="-apple-system"/>
            </a:endParaRP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2EFBD486-FCD2-4A8E-9ABB-E25E71C4E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599749"/>
              </p:ext>
            </p:extLst>
          </p:nvPr>
        </p:nvGraphicFramePr>
        <p:xfrm>
          <a:off x="1691680" y="2125256"/>
          <a:ext cx="5283215" cy="66336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9705">
                  <a:extLst>
                    <a:ext uri="{9D8B030D-6E8A-4147-A177-3AD203B41FA5}">
                      <a16:colId xmlns:a16="http://schemas.microsoft.com/office/drawing/2014/main" val="4198963598"/>
                    </a:ext>
                  </a:extLst>
                </a:gridCol>
                <a:gridCol w="229705">
                  <a:extLst>
                    <a:ext uri="{9D8B030D-6E8A-4147-A177-3AD203B41FA5}">
                      <a16:colId xmlns:a16="http://schemas.microsoft.com/office/drawing/2014/main" val="3772574172"/>
                    </a:ext>
                  </a:extLst>
                </a:gridCol>
                <a:gridCol w="229705">
                  <a:extLst>
                    <a:ext uri="{9D8B030D-6E8A-4147-A177-3AD203B41FA5}">
                      <a16:colId xmlns:a16="http://schemas.microsoft.com/office/drawing/2014/main" val="2698694558"/>
                    </a:ext>
                  </a:extLst>
                </a:gridCol>
                <a:gridCol w="229705">
                  <a:extLst>
                    <a:ext uri="{9D8B030D-6E8A-4147-A177-3AD203B41FA5}">
                      <a16:colId xmlns:a16="http://schemas.microsoft.com/office/drawing/2014/main" val="4204745444"/>
                    </a:ext>
                  </a:extLst>
                </a:gridCol>
                <a:gridCol w="229705">
                  <a:extLst>
                    <a:ext uri="{9D8B030D-6E8A-4147-A177-3AD203B41FA5}">
                      <a16:colId xmlns:a16="http://schemas.microsoft.com/office/drawing/2014/main" val="3460010635"/>
                    </a:ext>
                  </a:extLst>
                </a:gridCol>
                <a:gridCol w="229705">
                  <a:extLst>
                    <a:ext uri="{9D8B030D-6E8A-4147-A177-3AD203B41FA5}">
                      <a16:colId xmlns:a16="http://schemas.microsoft.com/office/drawing/2014/main" val="26150445"/>
                    </a:ext>
                  </a:extLst>
                </a:gridCol>
                <a:gridCol w="229705">
                  <a:extLst>
                    <a:ext uri="{9D8B030D-6E8A-4147-A177-3AD203B41FA5}">
                      <a16:colId xmlns:a16="http://schemas.microsoft.com/office/drawing/2014/main" val="1985222358"/>
                    </a:ext>
                  </a:extLst>
                </a:gridCol>
                <a:gridCol w="229705">
                  <a:extLst>
                    <a:ext uri="{9D8B030D-6E8A-4147-A177-3AD203B41FA5}">
                      <a16:colId xmlns:a16="http://schemas.microsoft.com/office/drawing/2014/main" val="3759540376"/>
                    </a:ext>
                  </a:extLst>
                </a:gridCol>
                <a:gridCol w="229705">
                  <a:extLst>
                    <a:ext uri="{9D8B030D-6E8A-4147-A177-3AD203B41FA5}">
                      <a16:colId xmlns:a16="http://schemas.microsoft.com/office/drawing/2014/main" val="2264420515"/>
                    </a:ext>
                  </a:extLst>
                </a:gridCol>
                <a:gridCol w="229705">
                  <a:extLst>
                    <a:ext uri="{9D8B030D-6E8A-4147-A177-3AD203B41FA5}">
                      <a16:colId xmlns:a16="http://schemas.microsoft.com/office/drawing/2014/main" val="3536264807"/>
                    </a:ext>
                  </a:extLst>
                </a:gridCol>
                <a:gridCol w="229705">
                  <a:extLst>
                    <a:ext uri="{9D8B030D-6E8A-4147-A177-3AD203B41FA5}">
                      <a16:colId xmlns:a16="http://schemas.microsoft.com/office/drawing/2014/main" val="3726870643"/>
                    </a:ext>
                  </a:extLst>
                </a:gridCol>
                <a:gridCol w="229705">
                  <a:extLst>
                    <a:ext uri="{9D8B030D-6E8A-4147-A177-3AD203B41FA5}">
                      <a16:colId xmlns:a16="http://schemas.microsoft.com/office/drawing/2014/main" val="3130880984"/>
                    </a:ext>
                  </a:extLst>
                </a:gridCol>
                <a:gridCol w="229705">
                  <a:extLst>
                    <a:ext uri="{9D8B030D-6E8A-4147-A177-3AD203B41FA5}">
                      <a16:colId xmlns:a16="http://schemas.microsoft.com/office/drawing/2014/main" val="4231128176"/>
                    </a:ext>
                  </a:extLst>
                </a:gridCol>
                <a:gridCol w="229705">
                  <a:extLst>
                    <a:ext uri="{9D8B030D-6E8A-4147-A177-3AD203B41FA5}">
                      <a16:colId xmlns:a16="http://schemas.microsoft.com/office/drawing/2014/main" val="3316057719"/>
                    </a:ext>
                  </a:extLst>
                </a:gridCol>
                <a:gridCol w="229705">
                  <a:extLst>
                    <a:ext uri="{9D8B030D-6E8A-4147-A177-3AD203B41FA5}">
                      <a16:colId xmlns:a16="http://schemas.microsoft.com/office/drawing/2014/main" val="3624675222"/>
                    </a:ext>
                  </a:extLst>
                </a:gridCol>
                <a:gridCol w="229705">
                  <a:extLst>
                    <a:ext uri="{9D8B030D-6E8A-4147-A177-3AD203B41FA5}">
                      <a16:colId xmlns:a16="http://schemas.microsoft.com/office/drawing/2014/main" val="1813306618"/>
                    </a:ext>
                  </a:extLst>
                </a:gridCol>
                <a:gridCol w="229705">
                  <a:extLst>
                    <a:ext uri="{9D8B030D-6E8A-4147-A177-3AD203B41FA5}">
                      <a16:colId xmlns:a16="http://schemas.microsoft.com/office/drawing/2014/main" val="2698420645"/>
                    </a:ext>
                  </a:extLst>
                </a:gridCol>
                <a:gridCol w="229705">
                  <a:extLst>
                    <a:ext uri="{9D8B030D-6E8A-4147-A177-3AD203B41FA5}">
                      <a16:colId xmlns:a16="http://schemas.microsoft.com/office/drawing/2014/main" val="76374916"/>
                    </a:ext>
                  </a:extLst>
                </a:gridCol>
                <a:gridCol w="229705">
                  <a:extLst>
                    <a:ext uri="{9D8B030D-6E8A-4147-A177-3AD203B41FA5}">
                      <a16:colId xmlns:a16="http://schemas.microsoft.com/office/drawing/2014/main" val="2063333479"/>
                    </a:ext>
                  </a:extLst>
                </a:gridCol>
                <a:gridCol w="229705">
                  <a:extLst>
                    <a:ext uri="{9D8B030D-6E8A-4147-A177-3AD203B41FA5}">
                      <a16:colId xmlns:a16="http://schemas.microsoft.com/office/drawing/2014/main" val="2012318277"/>
                    </a:ext>
                  </a:extLst>
                </a:gridCol>
                <a:gridCol w="229705">
                  <a:extLst>
                    <a:ext uri="{9D8B030D-6E8A-4147-A177-3AD203B41FA5}">
                      <a16:colId xmlns:a16="http://schemas.microsoft.com/office/drawing/2014/main" val="27568535"/>
                    </a:ext>
                  </a:extLst>
                </a:gridCol>
                <a:gridCol w="229705">
                  <a:extLst>
                    <a:ext uri="{9D8B030D-6E8A-4147-A177-3AD203B41FA5}">
                      <a16:colId xmlns:a16="http://schemas.microsoft.com/office/drawing/2014/main" val="2291232099"/>
                    </a:ext>
                  </a:extLst>
                </a:gridCol>
                <a:gridCol w="229705">
                  <a:extLst>
                    <a:ext uri="{9D8B030D-6E8A-4147-A177-3AD203B41FA5}">
                      <a16:colId xmlns:a16="http://schemas.microsoft.com/office/drawing/2014/main" val="2752215529"/>
                    </a:ext>
                  </a:extLst>
                </a:gridCol>
              </a:tblGrid>
              <a:tr h="6633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-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+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*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A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*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E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F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#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#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B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-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#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#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#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#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#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#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#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#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#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#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C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D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701357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6066A47-27DA-4B68-9024-765D00686E87}"/>
              </a:ext>
            </a:extLst>
          </p:cNvPr>
          <p:cNvSpPr txBox="1"/>
          <p:nvPr/>
        </p:nvSpPr>
        <p:spPr>
          <a:xfrm>
            <a:off x="407006" y="2969958"/>
            <a:ext cx="81369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画出该树，写出该树的层次遍历、先序、中序、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后序遍历顺序。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写出该树的先序创建输入顺序。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转森林。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写出森林的先序、中序遍历结果。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写出森林的双亲表示法。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6)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写出森林的孩子表示法。   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6385035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18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17</a:t>
            </a:r>
            <a:r>
              <a:rPr lang="zh-CN" altLang="en-US" sz="4000" b="1" kern="0" dirty="0"/>
              <a:t>：倒水问题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C2B939-95C5-4C2D-9114-8A42D3DC0AF0}"/>
              </a:ext>
            </a:extLst>
          </p:cNvPr>
          <p:cNvSpPr txBox="1"/>
          <p:nvPr/>
        </p:nvSpPr>
        <p:spPr>
          <a:xfrm>
            <a:off x="467544" y="1484784"/>
            <a:ext cx="813690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有装满水的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升的杯子，空的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升杯子和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升杯子，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个杯子都没有刻度； 在不使用道具的情况下，如何称出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升的水呢？</a:t>
            </a:r>
            <a:endParaRPr lang="en-US" altLang="zh-CN" sz="2800" b="0" i="0" dirty="0">
              <a:solidFill>
                <a:srgbClr val="4D4D4D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2800" dirty="0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zh-CN" altLang="en-US" sz="2800" b="0" i="0" dirty="0">
              <a:solidFill>
                <a:srgbClr val="4D4D4D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一般性的问题：设有大中小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个杯子的容量分别是</a:t>
            </a:r>
            <a:r>
              <a:rPr lang="en-US" altLang="zh-CN" sz="2800" b="0" i="0" dirty="0" err="1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a,b,c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。最初只有大杯子装满水，其他两个杯子为空； 最少需要多少步才能让某一个杯子中的谁有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升呢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? 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19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17</a:t>
            </a:r>
            <a:r>
              <a:rPr lang="zh-CN" altLang="en-US" sz="4000" b="1" kern="0" dirty="0"/>
              <a:t>：倒水问题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1DE61D-5F01-4707-BDB6-8F98423D5F27}"/>
              </a:ext>
            </a:extLst>
          </p:cNvPr>
          <p:cNvSpPr txBox="1"/>
          <p:nvPr/>
        </p:nvSpPr>
        <p:spPr>
          <a:xfrm>
            <a:off x="395536" y="1484784"/>
            <a:ext cx="81369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 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升水：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(6,0,0)-&gt;(3,3,0)-&gt;(3,2,1)-&gt;(4,2,0)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5A8586-2511-4189-97D8-0B9D0A25942B}"/>
              </a:ext>
            </a:extLst>
          </p:cNvPr>
          <p:cNvSpPr txBox="1"/>
          <p:nvPr/>
        </p:nvSpPr>
        <p:spPr>
          <a:xfrm>
            <a:off x="395536" y="2510416"/>
            <a:ext cx="81369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effectLst/>
                <a:latin typeface="-apple-system"/>
              </a:rPr>
              <a:t> </a:t>
            </a:r>
            <a:r>
              <a:rPr lang="zh-CN" altLang="en-US" sz="2800" b="0" i="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算法：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图的广度优先遍历。从顶点（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,0,0)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开始。</a:t>
            </a:r>
            <a:endParaRPr lang="en-US" altLang="zh-CN" sz="2800" dirty="0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广度优先：队列实现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深度优先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  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递归或栈实现</a:t>
            </a:r>
          </a:p>
        </p:txBody>
      </p:sp>
    </p:spTree>
    <p:extLst>
      <p:ext uri="{BB962C8B-B14F-4D97-AF65-F5344CB8AC3E}">
        <p14:creationId xmlns:p14="http://schemas.microsoft.com/office/powerpoint/2010/main" val="303524168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1</a:t>
            </a:r>
            <a:endParaRPr lang="zh-CN" altLang="en-US" sz="4000" b="1" kern="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C2B939-95C5-4C2D-9114-8A42D3DC0AF0}"/>
              </a:ext>
            </a:extLst>
          </p:cNvPr>
          <p:cNvSpPr txBox="1"/>
          <p:nvPr/>
        </p:nvSpPr>
        <p:spPr>
          <a:xfrm>
            <a:off x="395536" y="1372773"/>
            <a:ext cx="813690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假设待排序数字范围为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0~30000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。输入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，输入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个数，对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个整数进行排序，要求时间复杂度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O(n)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空间复杂度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O(1)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b="0" i="0" dirty="0">
              <a:solidFill>
                <a:srgbClr val="4D4D4D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A52A26-9CDB-C503-4335-FB80C53EE0D5}"/>
              </a:ext>
            </a:extLst>
          </p:cNvPr>
          <p:cNvSpPr txBox="1"/>
          <p:nvPr/>
        </p:nvSpPr>
        <p:spPr>
          <a:xfrm>
            <a:off x="539552" y="3979864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数字放其对应下标。</a:t>
            </a:r>
          </a:p>
        </p:txBody>
      </p:sp>
    </p:spTree>
    <p:extLst>
      <p:ext uri="{BB962C8B-B14F-4D97-AF65-F5344CB8AC3E}">
        <p14:creationId xmlns:p14="http://schemas.microsoft.com/office/powerpoint/2010/main" val="34159782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18</a:t>
            </a:r>
            <a:endParaRPr lang="zh-CN" altLang="en-US" sz="4000" b="1" kern="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1DE61D-5F01-4707-BDB6-8F98423D5F27}"/>
              </a:ext>
            </a:extLst>
          </p:cNvPr>
          <p:cNvSpPr txBox="1"/>
          <p:nvPr/>
        </p:nvSpPr>
        <p:spPr>
          <a:xfrm>
            <a:off x="395536" y="1484784"/>
            <a:ext cx="81369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 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5A8586-2511-4189-97D8-0B9D0A25942B}"/>
              </a:ext>
            </a:extLst>
          </p:cNvPr>
          <p:cNvSpPr txBox="1"/>
          <p:nvPr/>
        </p:nvSpPr>
        <p:spPr>
          <a:xfrm>
            <a:off x="323528" y="1310567"/>
            <a:ext cx="813690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zh-CN" sz="2800" kern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假设无向图</a:t>
            </a:r>
            <a:r>
              <a:rPr lang="en-US" altLang="zh-CN" sz="2800" kern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G = {V,E},V={A,B,C,D,E,F,H,I},E={(A,B),(B,C),(B,D),(E,D),(E,F),(A,E),(H,I)}</a:t>
            </a:r>
            <a:r>
              <a:rPr lang="zh-CN" altLang="zh-CN" sz="2800" kern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。</a:t>
            </a:r>
            <a:endParaRPr lang="en-US" altLang="zh-CN" sz="2800" kern="0" dirty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algn="l"/>
            <a:endParaRPr lang="zh-CN" altLang="zh-CN" sz="2800" kern="10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sz="280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1) </a:t>
            </a:r>
            <a:r>
              <a:rPr lang="zh-CN" altLang="zh-CN" sz="2800" kern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画出该无向图。</a:t>
            </a:r>
            <a:endParaRPr lang="en-US" altLang="zh-CN" sz="2800" kern="0" dirty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280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2) </a:t>
            </a:r>
            <a:r>
              <a:rPr lang="zh-CN" altLang="en-US" sz="280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写出该无向图的邻接矩阵压缩存储。</a:t>
            </a:r>
            <a:endParaRPr lang="zh-CN" altLang="zh-CN" sz="2800" kern="10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sz="280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3) </a:t>
            </a:r>
            <a:r>
              <a:rPr lang="zh-CN" altLang="zh-CN" sz="2800" kern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假设邻接矩阵存储，写出从顶点</a:t>
            </a:r>
            <a:r>
              <a:rPr lang="en-US" altLang="zh-CN" sz="2800" kern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B</a:t>
            </a:r>
            <a:r>
              <a:rPr lang="zh-CN" altLang="zh-CN" sz="2800" kern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开始的深度优先遍历序列和广度优先遍历序列。</a:t>
            </a:r>
            <a:endParaRPr lang="zh-CN" altLang="zh-CN" sz="2800" kern="10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807035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21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19</a:t>
            </a:r>
            <a:r>
              <a:rPr lang="zh-CN" altLang="en-US" sz="4000" b="1" kern="0" dirty="0"/>
              <a:t>：过桥问题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C2B939-95C5-4C2D-9114-8A42D3DC0AF0}"/>
              </a:ext>
            </a:extLst>
          </p:cNvPr>
          <p:cNvSpPr txBox="1"/>
          <p:nvPr/>
        </p:nvSpPr>
        <p:spPr>
          <a:xfrm>
            <a:off x="467544" y="1484784"/>
            <a:ext cx="813690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1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过桥问题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说的是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个人在晚上</a:t>
            </a:r>
            <a:r>
              <a:rPr lang="zh-CN" altLang="en-US" sz="2800" b="1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过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一座小</a:t>
            </a:r>
            <a:r>
              <a:rPr lang="zh-CN" altLang="en-US" sz="2800" b="1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桥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800" b="1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过桥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时必须要用到手电筒，只有一枚手电筒，每次最多只可以有两人通过， 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个人的</a:t>
            </a:r>
            <a:r>
              <a:rPr lang="zh-CN" altLang="en-US" sz="2800" b="1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过桥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速度分别为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分钟、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分钟、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分钟、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分钟，试问最少需要多长时间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人才可以全部通过小</a:t>
            </a:r>
            <a:r>
              <a:rPr lang="zh-CN" altLang="en-US" sz="2800" b="1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桥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93678884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22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19</a:t>
            </a:r>
            <a:r>
              <a:rPr lang="zh-CN" altLang="en-US" sz="4000" b="1" kern="0" dirty="0"/>
              <a:t>：过桥问题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C2B939-95C5-4C2D-9114-8A42D3DC0AF0}"/>
              </a:ext>
            </a:extLst>
          </p:cNvPr>
          <p:cNvSpPr txBox="1"/>
          <p:nvPr/>
        </p:nvSpPr>
        <p:spPr>
          <a:xfrm>
            <a:off x="467544" y="1484784"/>
            <a:ext cx="84249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以过桥人的状态作为顶点，状态转换用有向图表示，求从空顶点到顶点（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）的最短路径。</a:t>
            </a:r>
          </a:p>
        </p:txBody>
      </p:sp>
    </p:spTree>
    <p:extLst>
      <p:ext uri="{BB962C8B-B14F-4D97-AF65-F5344CB8AC3E}">
        <p14:creationId xmlns:p14="http://schemas.microsoft.com/office/powerpoint/2010/main" val="152081694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23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19</a:t>
            </a:r>
            <a:r>
              <a:rPr lang="zh-CN" altLang="en-US" sz="4000" b="1" kern="0" dirty="0"/>
              <a:t>：过桥问题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213B6A-9D18-4E54-8746-81A2876F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40768"/>
            <a:ext cx="8640959" cy="55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7737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24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20</a:t>
            </a:r>
            <a:r>
              <a:rPr lang="zh-CN" altLang="en-US" sz="4000" b="1" kern="0" dirty="0"/>
              <a:t>：最短路径练习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37441" y="1405806"/>
            <a:ext cx="8443337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下图所示为一个有向网图，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要求采用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Dijkstra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算法，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求从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V1 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到其余各顶点的最短路径。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优先队列实现。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对象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16" t="-9128" r="-13409" b="-645"/>
          <a:stretch>
            <a:fillRect/>
          </a:stretch>
        </p:blipFill>
        <p:spPr bwMode="auto">
          <a:xfrm>
            <a:off x="2267744" y="2636912"/>
            <a:ext cx="4968552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79655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25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21</a:t>
            </a:r>
            <a:r>
              <a:rPr lang="zh-CN" altLang="en-US" sz="4000" b="1" kern="0" dirty="0"/>
              <a:t>：最短路径练习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59578D-DE6F-49DE-ADA6-8E6681E488ED}"/>
              </a:ext>
            </a:extLst>
          </p:cNvPr>
          <p:cNvSpPr txBox="1"/>
          <p:nvPr/>
        </p:nvSpPr>
        <p:spPr>
          <a:xfrm>
            <a:off x="395536" y="1484784"/>
            <a:ext cx="842493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假设用图</a:t>
            </a:r>
            <a:r>
              <a:rPr lang="en-US" altLang="zh-CN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G=(V,E)</a:t>
            </a:r>
            <a:r>
              <a:rPr lang="zh-CN" altLang="zh-CN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表示</a:t>
            </a:r>
            <a:r>
              <a:rPr lang="en-US" altLang="zh-CN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zh-CN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个村庄及村庄之间的距离，其中</a:t>
            </a:r>
            <a:r>
              <a:rPr lang="en-US" altLang="zh-CN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V={</a:t>
            </a:r>
            <a:r>
              <a:rPr lang="en-US" altLang="zh-CN" sz="2800" dirty="0" err="1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a,b,c,d</a:t>
            </a:r>
            <a:r>
              <a:rPr lang="en-US" altLang="zh-CN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zh-CN" altLang="zh-CN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E={&lt;d,c,1&gt;,&lt;c,d,2&gt;,&lt;c,a,2&gt;,</a:t>
            </a:r>
          </a:p>
          <a:p>
            <a:pPr indent="228600"/>
            <a:r>
              <a:rPr lang="en-US" altLang="zh-CN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&lt;a,b,3&gt;,&lt;b,a,3&gt;,&lt;b,c,1&gt;}</a:t>
            </a:r>
            <a:r>
              <a:rPr lang="zh-CN" altLang="zh-CN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228600"/>
            <a:endParaRPr lang="zh-CN" altLang="zh-CN" sz="280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>
              <a:buFont typeface="+mj-lt"/>
              <a:buAutoNum type="arabicParenBoth"/>
            </a:pPr>
            <a:r>
              <a:rPr lang="en-US" altLang="zh-CN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计算各村庄间的最短距离（给出表格结果，不</a:t>
            </a:r>
            <a:endParaRPr lang="en-US" altLang="zh-CN" sz="280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zh-CN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需计算过程）</a:t>
            </a:r>
            <a:r>
              <a:rPr lang="zh-CN" altLang="en-US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floyd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算法，三重循环实现）</a:t>
            </a:r>
            <a:endParaRPr lang="zh-CN" altLang="zh-CN" sz="280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(2) </a:t>
            </a:r>
            <a:r>
              <a:rPr lang="zh-CN" altLang="zh-CN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若要建立一所医院，医院设在哪个村庄才能使各</a:t>
            </a:r>
            <a:endParaRPr lang="en-US" altLang="zh-CN" sz="280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zh-CN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村离医院的距离较近？</a:t>
            </a:r>
          </a:p>
        </p:txBody>
      </p:sp>
    </p:spTree>
    <p:extLst>
      <p:ext uri="{BB962C8B-B14F-4D97-AF65-F5344CB8AC3E}">
        <p14:creationId xmlns:p14="http://schemas.microsoft.com/office/powerpoint/2010/main" val="265697402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26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最短路径两个算法对比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59578D-DE6F-49DE-ADA6-8E6681E488ED}"/>
              </a:ext>
            </a:extLst>
          </p:cNvPr>
          <p:cNvSpPr txBox="1"/>
          <p:nvPr/>
        </p:nvSpPr>
        <p:spPr>
          <a:xfrm>
            <a:off x="395536" y="1484784"/>
            <a:ext cx="842493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effectLst/>
              </a:rPr>
              <a:t>1</a:t>
            </a:r>
            <a:r>
              <a:rPr lang="zh-CN" altLang="en-US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迪，单源点最短路径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弗，顶点对最短路径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迪，不能有负权值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弗：支持负权值，但不支持负回路。</a:t>
            </a:r>
            <a:endParaRPr lang="zh-CN" altLang="zh-CN" sz="280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628536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27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22</a:t>
            </a:r>
            <a:r>
              <a:rPr lang="zh-CN" altLang="en-US" sz="4000" b="1" kern="0" dirty="0"/>
              <a:t>：求最长路径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AB266A-7199-4D17-B6DC-A39B2F7EE6F2}"/>
              </a:ext>
            </a:extLst>
          </p:cNvPr>
          <p:cNvSpPr txBox="1"/>
          <p:nvPr/>
        </p:nvSpPr>
        <p:spPr>
          <a:xfrm>
            <a:off x="395536" y="1412776"/>
            <a:ext cx="81369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求下列有向无环图的最长路径。</a:t>
            </a:r>
            <a:endParaRPr lang="en-US" altLang="zh-CN" sz="280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18E4F8-3D6E-4223-BFFD-79A574B55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204864"/>
            <a:ext cx="6048672" cy="371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3805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28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22</a:t>
            </a:r>
            <a:r>
              <a:rPr lang="zh-CN" altLang="en-US" sz="4000" b="1" kern="0" dirty="0"/>
              <a:t>：有向无环图的最长路径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AB266A-7199-4D17-B6DC-A39B2F7EE6F2}"/>
              </a:ext>
            </a:extLst>
          </p:cNvPr>
          <p:cNvSpPr txBox="1"/>
          <p:nvPr/>
        </p:nvSpPr>
        <p:spPr>
          <a:xfrm>
            <a:off x="395536" y="1412776"/>
            <a:ext cx="81369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拓扑排序，求各事件的最早开始时间。</a:t>
            </a:r>
            <a:endParaRPr lang="en-US" altLang="zh-CN" sz="280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003A72A-883F-4545-84AF-9985E8284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241389"/>
            <a:ext cx="6048672" cy="371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4311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29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23</a:t>
            </a:r>
            <a:r>
              <a:rPr lang="zh-CN" altLang="en-US" sz="4000" b="1" kern="0" dirty="0"/>
              <a:t>：篱笆修建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C2B939-95C5-4C2D-9114-8A42D3DC0AF0}"/>
              </a:ext>
            </a:extLst>
          </p:cNvPr>
          <p:cNvSpPr txBox="1"/>
          <p:nvPr/>
        </p:nvSpPr>
        <p:spPr>
          <a:xfrm>
            <a:off x="467544" y="1484784"/>
            <a:ext cx="813690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John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需要修建篱笆，他需要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N(1 ≤ </a:t>
            </a:r>
            <a:r>
              <a:rPr lang="en-US" altLang="zh-CN" sz="2800" i="1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 ≤ 20,000)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块木条，长度分别为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</a:t>
            </a:r>
            <a:r>
              <a:rPr lang="en-US" altLang="zh-CN" sz="2800" b="0" i="1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sz="2800" b="0" i="1" baseline="-2500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(1 ≤ </a:t>
            </a:r>
            <a:r>
              <a:rPr lang="en-US" altLang="zh-CN" sz="2800" b="0" i="1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sz="2800" b="0" i="1" baseline="-2500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≤ 50,000) 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John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买了一根恰好可以分隔为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块，满足长度要求的木板（忽略切缝长度）。</a:t>
            </a:r>
            <a:endParaRPr lang="en-US" altLang="zh-CN" sz="2800" b="0" i="0" dirty="0">
              <a:solidFill>
                <a:srgbClr val="4D4D4D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John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忘了买电锯，他带着木板去找农场主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Don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帮忙。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Don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提供有偿服务，可以切割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次，但每次切割收取板子长度的费用。</a:t>
            </a:r>
            <a:endParaRPr lang="en-US" altLang="zh-CN" sz="2800" b="0" i="0" dirty="0">
              <a:solidFill>
                <a:srgbClr val="4D4D4D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请计算如何切割为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块，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John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支付最小费用？</a:t>
            </a:r>
            <a:endParaRPr lang="en-US" altLang="zh-CN" sz="2800" b="0" i="0" dirty="0">
              <a:solidFill>
                <a:srgbClr val="4D4D4D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107431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2</a:t>
            </a:r>
            <a:endParaRPr lang="zh-CN" altLang="en-US" sz="4000" b="1" kern="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C2B939-95C5-4C2D-9114-8A42D3DC0AF0}"/>
              </a:ext>
            </a:extLst>
          </p:cNvPr>
          <p:cNvSpPr txBox="1"/>
          <p:nvPr/>
        </p:nvSpPr>
        <p:spPr>
          <a:xfrm>
            <a:off x="395536" y="1379720"/>
            <a:ext cx="81369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设有一个数组存放在一个无序的关键序列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800" b="0" i="0" baseline="-2500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,K</a:t>
            </a:r>
            <a:r>
              <a:rPr lang="en-US" altLang="zh-CN" sz="2800" b="0" i="0" baseline="-2500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,…,</a:t>
            </a:r>
            <a:r>
              <a:rPr lang="en-US" altLang="zh-CN" sz="2800" b="0" i="0" dirty="0" err="1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800" b="0" i="0" baseline="-25000" dirty="0" err="1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。现要求将</a:t>
            </a:r>
            <a:r>
              <a:rPr lang="en-US" altLang="zh-CN" sz="2800" dirty="0" err="1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800" b="0" i="0" baseline="-25000" dirty="0" err="1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放在将元素排序后的正确位置上，试编写实现该功能的算法，要求比较关键字的次数不超过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b="0" i="0" dirty="0">
              <a:solidFill>
                <a:srgbClr val="4D4D4D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5C2B950-96B5-41CD-BB26-AD9BB38EA981}"/>
              </a:ext>
            </a:extLst>
          </p:cNvPr>
          <p:cNvSpPr txBox="1"/>
          <p:nvPr/>
        </p:nvSpPr>
        <p:spPr>
          <a:xfrm>
            <a:off x="405736" y="4077072"/>
            <a:ext cx="848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快速排序，以</a:t>
            </a:r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800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为枢轴。回顾快排过程和代码实现。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535BCE-9720-4ED7-A4C9-70AA2017FC33}"/>
              </a:ext>
            </a:extLst>
          </p:cNvPr>
          <p:cNvSpPr txBox="1"/>
          <p:nvPr/>
        </p:nvSpPr>
        <p:spPr>
          <a:xfrm>
            <a:off x="467543" y="4787185"/>
            <a:ext cx="842493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i="0" dirty="0">
                <a:latin typeface="黑体" panose="02010609060101010101" pitchFamily="49" charset="-122"/>
                <a:ea typeface="黑体" panose="02010609060101010101" pitchFamily="49" charset="-122"/>
              </a:rPr>
              <a:t>写出对数据进行快速排序的前三趟：</a:t>
            </a:r>
            <a:r>
              <a:rPr lang="en-US" altLang="zh-CN" sz="2800" i="0" dirty="0">
                <a:latin typeface="黑体" panose="02010609060101010101" pitchFamily="49" charset="-122"/>
                <a:ea typeface="黑体" panose="02010609060101010101" pitchFamily="49" charset="-122"/>
              </a:rPr>
              <a:t>87, 32, 12, 57, 19, 39, 12</a:t>
            </a:r>
            <a:r>
              <a:rPr lang="zh-CN" altLang="en-US" sz="2800" i="0" dirty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800" i="0" dirty="0">
                <a:latin typeface="黑体" panose="02010609060101010101" pitchFamily="49" charset="-122"/>
                <a:ea typeface="黑体" panose="02010609060101010101" pitchFamily="49" charset="-122"/>
              </a:rPr>
              <a:t>, 79</a:t>
            </a:r>
            <a:r>
              <a:rPr lang="zh-CN" altLang="en-US" sz="2800" i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7464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30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23</a:t>
            </a:r>
            <a:r>
              <a:rPr lang="zh-CN" altLang="en-US" sz="4000" b="1" kern="0" dirty="0"/>
              <a:t>：篱笆修建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C2B939-95C5-4C2D-9114-8A42D3DC0AF0}"/>
              </a:ext>
            </a:extLst>
          </p:cNvPr>
          <p:cNvSpPr txBox="1"/>
          <p:nvPr/>
        </p:nvSpPr>
        <p:spPr>
          <a:xfrm>
            <a:off x="471134" y="1404092"/>
            <a:ext cx="81369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样例输入：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3 8 5 8</a:t>
            </a:r>
          </a:p>
          <a:p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样例输出：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34</a:t>
            </a:r>
            <a:endParaRPr lang="en-US" altLang="zh-CN" sz="2800" b="0" i="0" dirty="0">
              <a:solidFill>
                <a:srgbClr val="4D4D4D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F57B3A-86E8-4DB9-88F0-B8EA71C703F7}"/>
              </a:ext>
            </a:extLst>
          </p:cNvPr>
          <p:cNvSpPr txBox="1"/>
          <p:nvPr/>
        </p:nvSpPr>
        <p:spPr>
          <a:xfrm>
            <a:off x="395536" y="2789374"/>
            <a:ext cx="81369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哈夫曼编码。</a:t>
            </a:r>
            <a:r>
              <a:rPr lang="zh-CN" altLang="en-US" sz="2800" b="0" i="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优先队列实现</a:t>
            </a:r>
            <a:endParaRPr lang="en-US" altLang="zh-CN" sz="2800" b="0" i="0" dirty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0A4DA0-F4E8-7DAE-97B7-D189C1F11650}"/>
              </a:ext>
            </a:extLst>
          </p:cNvPr>
          <p:cNvSpPr txBox="1"/>
          <p:nvPr/>
        </p:nvSpPr>
        <p:spPr>
          <a:xfrm>
            <a:off x="6307142" y="5005585"/>
            <a:ext cx="2225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哈夫曼推广</a:t>
            </a:r>
          </a:p>
        </p:txBody>
      </p:sp>
    </p:spTree>
    <p:extLst>
      <p:ext uri="{BB962C8B-B14F-4D97-AF65-F5344CB8AC3E}">
        <p14:creationId xmlns:p14="http://schemas.microsoft.com/office/powerpoint/2010/main" val="22563304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31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24</a:t>
            </a:r>
            <a:r>
              <a:rPr lang="zh-CN" altLang="en-US" sz="4000" b="1" kern="0" dirty="0"/>
              <a:t>：哈夫曼练习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C2B939-95C5-4C2D-9114-8A42D3DC0AF0}"/>
              </a:ext>
            </a:extLst>
          </p:cNvPr>
          <p:cNvSpPr txBox="1"/>
          <p:nvPr/>
        </p:nvSpPr>
        <p:spPr>
          <a:xfrm>
            <a:off x="471134" y="1404092"/>
            <a:ext cx="8136904" cy="5365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95250" algn="just"/>
            <a:r>
              <a:rPr lang="zh-CN" altLang="zh-CN" sz="2800" kern="0" spc="15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假设用于通信的电文长度为</a:t>
            </a:r>
            <a:r>
              <a:rPr lang="en-US" altLang="zh-CN" sz="2800" kern="0" spc="15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100</a:t>
            </a:r>
            <a:r>
              <a:rPr lang="zh-CN" altLang="zh-CN" sz="2800" kern="0" spc="15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个字符，由</a:t>
            </a:r>
            <a:r>
              <a:rPr lang="en-US" altLang="zh-CN" sz="2800" kern="0" spc="15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{</a:t>
            </a:r>
            <a:r>
              <a:rPr lang="en-US" altLang="zh-CN" sz="2800" kern="0" spc="150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a,b,c,d,e</a:t>
            </a:r>
            <a:r>
              <a:rPr lang="en-US" altLang="zh-CN" sz="2800" kern="0" spc="15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}</a:t>
            </a:r>
            <a:r>
              <a:rPr lang="zh-CN" altLang="zh-CN" sz="2800" kern="0" spc="15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中的字母构成，统计它们在电文中出现的频度分别为</a:t>
            </a:r>
            <a:r>
              <a:rPr lang="en-US" altLang="zh-CN" sz="2800" kern="0" spc="15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{0.31,0.16,0.30,0.12,0.11}</a:t>
            </a:r>
            <a:r>
              <a:rPr lang="zh-CN" altLang="zh-CN" sz="2800" kern="0" spc="15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。</a:t>
            </a:r>
            <a:endParaRPr lang="en-US" altLang="zh-CN" sz="2800" kern="0" spc="15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indent="95250" algn="just"/>
            <a:endParaRPr lang="zh-CN" altLang="zh-CN" sz="28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95250" algn="just"/>
            <a:r>
              <a:rPr lang="en-US" altLang="zh-CN" sz="2800" kern="0" spc="15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1</a:t>
            </a:r>
            <a:r>
              <a:rPr lang="zh-CN" altLang="zh-CN" sz="2800" kern="0" spc="15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）对这</a:t>
            </a:r>
            <a:r>
              <a:rPr lang="en-US" altLang="zh-CN" sz="2800" kern="0" spc="15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5</a:t>
            </a:r>
            <a:r>
              <a:rPr lang="zh-CN" altLang="zh-CN" sz="2800" kern="0" spc="15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个字母进行等长编码，至少需要几位二进制数？</a:t>
            </a:r>
            <a:endParaRPr lang="zh-CN" altLang="zh-CN" sz="28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95250" algn="just"/>
            <a:r>
              <a:rPr lang="en-US" altLang="zh-CN" sz="2800" kern="0" spc="15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2</a:t>
            </a:r>
            <a:r>
              <a:rPr lang="zh-CN" altLang="zh-CN" sz="2800" kern="0" spc="15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）请设计算法对这</a:t>
            </a:r>
            <a:r>
              <a:rPr lang="en-US" altLang="zh-CN" sz="2800" kern="0" spc="15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5</a:t>
            </a:r>
            <a:r>
              <a:rPr lang="zh-CN" altLang="zh-CN" sz="2800" kern="0" spc="15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个字母进行不等长编码无损编码。要求给出详细计算过程。</a:t>
            </a:r>
            <a:endParaRPr lang="en-US" altLang="zh-CN" sz="2800" kern="0" spc="15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indent="95250" algn="just"/>
            <a:r>
              <a:rPr lang="en-US" altLang="zh-CN" sz="2800" kern="0" spc="15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3</a:t>
            </a:r>
            <a:r>
              <a:rPr lang="zh-CN" altLang="zh-CN" sz="2800" kern="0" spc="15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）不等长编码比等长编码，使电文总长减少多少？</a:t>
            </a:r>
            <a:endParaRPr lang="zh-CN" altLang="zh-CN" sz="28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780"/>
              </a:spcBef>
              <a:spcAft>
                <a:spcPts val="780"/>
              </a:spcAft>
            </a:pPr>
            <a:r>
              <a:rPr lang="en-US" altLang="zh-CN" sz="2800" b="1" kern="0" spc="15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 </a:t>
            </a:r>
            <a:endParaRPr lang="zh-CN" altLang="zh-CN" sz="28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07737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32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练习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38496" y="208666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8496" y="1340768"/>
            <a:ext cx="83099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设有一空栈，现有输入序列</a:t>
            </a:r>
            <a:r>
              <a:rPr lang="en-US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，经过</a:t>
            </a:r>
            <a:r>
              <a:rPr lang="en-US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push, push, pop, push, pop, push, push</a:t>
            </a:r>
            <a:r>
              <a:rPr lang="zh-CN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后，输出序列是</a:t>
            </a:r>
            <a:r>
              <a:rPr lang="en-US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</a:t>
            </a:r>
            <a:r>
              <a:rPr lang="en-US" altLang="zh-CN" sz="2800" u="sng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</a:t>
            </a:r>
            <a:r>
              <a:rPr lang="zh-CN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3876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33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练习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38496" y="208666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F2C251-C8D5-4B41-85DA-F4499E41738C}"/>
              </a:ext>
            </a:extLst>
          </p:cNvPr>
          <p:cNvSpPr/>
          <p:nvPr/>
        </p:nvSpPr>
        <p:spPr>
          <a:xfrm>
            <a:off x="417016" y="1501887"/>
            <a:ext cx="83099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数据结构只是研究数据的逻辑结构和物理结构，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这种观点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是否正确？</a:t>
            </a:r>
            <a:endParaRPr lang="zh-CN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652438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34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练习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38496" y="208666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D7C5C6-A68D-40A7-878E-A5B8F76723F4}"/>
              </a:ext>
            </a:extLst>
          </p:cNvPr>
          <p:cNvSpPr txBox="1"/>
          <p:nvPr/>
        </p:nvSpPr>
        <p:spPr>
          <a:xfrm>
            <a:off x="419642" y="1467730"/>
            <a:ext cx="854484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设顺序循环队列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Q[0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M-1]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的头指针和尾指针分别为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，头指针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总是指向队头元 素的前一位置，尾指针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总是指向队尾元素的当前位置，则该循环队列中的元素个数为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______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(A) R-F</a:t>
            </a: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(B) F-R</a:t>
            </a: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(C) (R-F+M)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％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(D) (F-R+M)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％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498056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35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练习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38496" y="208666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D7C5C6-A68D-40A7-878E-A5B8F76723F4}"/>
              </a:ext>
            </a:extLst>
          </p:cNvPr>
          <p:cNvSpPr txBox="1"/>
          <p:nvPr/>
        </p:nvSpPr>
        <p:spPr>
          <a:xfrm>
            <a:off x="419642" y="1467730"/>
            <a:ext cx="854484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设一组初始记录关键字序列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(5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8)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，以第一个记录关键字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为基准进行一趟 快速排序的结果为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______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(A) 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6 </a:t>
            </a: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(B) 3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6 </a:t>
            </a: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(C) 3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(D) 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294446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36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练习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38496" y="208666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D7C5C6-A68D-40A7-878E-A5B8F76723F4}"/>
              </a:ext>
            </a:extLst>
          </p:cNvPr>
          <p:cNvSpPr txBox="1"/>
          <p:nvPr/>
        </p:nvSpPr>
        <p:spPr>
          <a:xfrm>
            <a:off x="419642" y="1467730"/>
            <a:ext cx="854484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设某有向图的邻接表中有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个表头结点和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个表结点，则该图中有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———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条有向边。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6.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设指针变量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指向双向链表中的结点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，指针变量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指向被插入的结点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，则在结点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的后面插入结点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的操作序列为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_________=p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s-&gt;right=p-&gt;right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__________=s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；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p-&gt;right-&gt;left=s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。（设结点中的两个指针域分别为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left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right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9486850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37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练习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38496" y="208666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D7C5C6-A68D-40A7-878E-A5B8F76723F4}"/>
              </a:ext>
            </a:extLst>
          </p:cNvPr>
          <p:cNvSpPr txBox="1"/>
          <p:nvPr/>
        </p:nvSpPr>
        <p:spPr>
          <a:xfrm>
            <a:off x="419642" y="1467730"/>
            <a:ext cx="854484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7.</a:t>
            </a:r>
            <a:r>
              <a:rPr lang="zh-CN" altLang="en-US" sz="2800" dirty="0"/>
              <a:t>设有一个顺序共享栈 </a:t>
            </a:r>
            <a:r>
              <a:rPr lang="en-US" altLang="zh-CN" sz="2800" dirty="0"/>
              <a:t>S[0</a:t>
            </a:r>
            <a:r>
              <a:rPr lang="zh-CN" altLang="en-US" sz="2800" dirty="0"/>
              <a:t>：</a:t>
            </a:r>
            <a:r>
              <a:rPr lang="en-US" altLang="zh-CN" sz="2800" dirty="0"/>
              <a:t>n-1]</a:t>
            </a:r>
            <a:r>
              <a:rPr lang="zh-CN" altLang="en-US" sz="2800" dirty="0"/>
              <a:t>，其中第一个栈项指针 </a:t>
            </a:r>
            <a:r>
              <a:rPr lang="en-US" altLang="zh-CN" sz="2800" dirty="0"/>
              <a:t>top1</a:t>
            </a:r>
            <a:r>
              <a:rPr lang="zh-CN" altLang="en-US" sz="2800" dirty="0"/>
              <a:t>的初值为</a:t>
            </a:r>
            <a:r>
              <a:rPr lang="en-US" altLang="zh-CN" sz="2800" dirty="0"/>
              <a:t>-1</a:t>
            </a:r>
            <a:r>
              <a:rPr lang="zh-CN" altLang="en-US" sz="2800" dirty="0"/>
              <a:t>，第二个栈顶指 针 </a:t>
            </a:r>
            <a:r>
              <a:rPr lang="en-US" altLang="zh-CN" sz="2800" dirty="0"/>
              <a:t>top2</a:t>
            </a:r>
            <a:r>
              <a:rPr lang="zh-CN" altLang="en-US" sz="2800" dirty="0"/>
              <a:t>的初值为 </a:t>
            </a:r>
            <a:r>
              <a:rPr lang="en-US" altLang="zh-CN" sz="2800" dirty="0"/>
              <a:t>n</a:t>
            </a:r>
            <a:r>
              <a:rPr lang="zh-CN" altLang="en-US" sz="2800" dirty="0"/>
              <a:t>，则判断共享栈满的条件是</a:t>
            </a:r>
            <a:r>
              <a:rPr lang="en-US" altLang="zh-CN" sz="2800" dirty="0"/>
              <a:t>____________________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8.</a:t>
            </a:r>
            <a:r>
              <a:rPr lang="zh-CN" altLang="en-US" sz="2800" dirty="0"/>
              <a:t>设某散列表的长度为 </a:t>
            </a:r>
            <a:r>
              <a:rPr lang="en-US" altLang="zh-CN" sz="2800" dirty="0"/>
              <a:t>100</a:t>
            </a:r>
            <a:r>
              <a:rPr lang="zh-CN" altLang="en-US" sz="2800" dirty="0"/>
              <a:t>，散列函数 </a:t>
            </a:r>
            <a:r>
              <a:rPr lang="en-US" altLang="zh-CN" sz="2800" dirty="0"/>
              <a:t>H(k)=</a:t>
            </a:r>
            <a:r>
              <a:rPr lang="en-US" altLang="zh-CN" sz="2800" dirty="0" err="1"/>
              <a:t>k%P</a:t>
            </a:r>
            <a:r>
              <a:rPr lang="zh-CN" altLang="en-US" sz="2800" dirty="0"/>
              <a:t>，则 </a:t>
            </a:r>
            <a:r>
              <a:rPr lang="en-US" altLang="zh-CN" sz="2800" dirty="0"/>
              <a:t>P</a:t>
            </a:r>
            <a:r>
              <a:rPr lang="zh-CN" altLang="en-US" sz="2800" dirty="0"/>
              <a:t>通常情况下最好选择</a:t>
            </a:r>
            <a:r>
              <a:rPr lang="en-US" altLang="zh-CN" sz="2800" dirty="0"/>
              <a:t>______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8235970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38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练习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38496" y="208666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D7C5C6-A68D-40A7-878E-A5B8F76723F4}"/>
              </a:ext>
            </a:extLst>
          </p:cNvPr>
          <p:cNvSpPr txBox="1"/>
          <p:nvPr/>
        </p:nvSpPr>
        <p:spPr>
          <a:xfrm>
            <a:off x="419642" y="1467730"/>
            <a:ext cx="854484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9. </a:t>
            </a:r>
            <a:r>
              <a:rPr lang="zh-CN" altLang="en-US" sz="2800" dirty="0"/>
              <a:t>分析下列程序段的时间复杂度。</a:t>
            </a:r>
            <a:endParaRPr lang="en-US" altLang="zh-CN" sz="2800" dirty="0"/>
          </a:p>
          <a:p>
            <a:pPr marL="226695" indent="-226695" algn="just"/>
            <a:r>
              <a:rPr lang="en-US" altLang="zh-CN" sz="2800" dirty="0"/>
              <a:t> 1)for(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=1;i&lt;=</a:t>
            </a:r>
            <a:r>
              <a:rPr lang="en-US" altLang="zh-CN" sz="2800" dirty="0" err="1"/>
              <a:t>n;i</a:t>
            </a:r>
            <a:r>
              <a:rPr lang="en-US" altLang="zh-CN" sz="2800" dirty="0"/>
              <a:t>++)           2</a:t>
            </a:r>
            <a:r>
              <a:rPr lang="zh-CN" altLang="zh-CN" sz="2800" dirty="0"/>
              <a:t>）</a:t>
            </a:r>
            <a:r>
              <a:rPr lang="en-US" altLang="zh-CN" sz="2800" dirty="0"/>
              <a:t>for(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=0;i&lt;1000;i++)</a:t>
            </a:r>
            <a:endParaRPr lang="zh-CN" altLang="zh-CN" sz="2800" dirty="0"/>
          </a:p>
          <a:p>
            <a:pPr marL="226695" indent="-226695" algn="just"/>
            <a:r>
              <a:rPr lang="en-US" altLang="zh-CN" sz="2800" dirty="0"/>
              <a:t>        k++;                                        for(j=0;j&lt;</a:t>
            </a:r>
            <a:r>
              <a:rPr lang="en-US" altLang="zh-CN" sz="2800" dirty="0" err="1"/>
              <a:t>i;j</a:t>
            </a:r>
            <a:r>
              <a:rPr lang="en-US" altLang="zh-CN" sz="2800" dirty="0"/>
              <a:t>++)</a:t>
            </a:r>
            <a:endParaRPr lang="zh-CN" altLang="zh-CN" sz="2800" dirty="0"/>
          </a:p>
          <a:p>
            <a:pPr marL="226695" indent="-226695" algn="just"/>
            <a:r>
              <a:rPr lang="en-US" altLang="zh-CN" sz="2800" dirty="0"/>
              <a:t>     for(j=1;j&lt;=</a:t>
            </a:r>
            <a:r>
              <a:rPr lang="en-US" altLang="zh-CN" sz="2800" dirty="0" err="1"/>
              <a:t>n;j</a:t>
            </a:r>
            <a:r>
              <a:rPr lang="en-US" altLang="zh-CN" sz="2800" dirty="0"/>
              <a:t>++)                               sum+=j;</a:t>
            </a:r>
            <a:endParaRPr lang="zh-CN" altLang="zh-CN" sz="2800" dirty="0"/>
          </a:p>
          <a:p>
            <a:r>
              <a:rPr lang="en-US" altLang="zh-CN" sz="2800" dirty="0"/>
              <a:t>       m+=k; </a:t>
            </a:r>
          </a:p>
          <a:p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3)</a:t>
            </a:r>
            <a:r>
              <a:rPr lang="zh-CN" altLang="en-US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=1;                             4</a:t>
            </a:r>
            <a:r>
              <a:rPr lang="zh-CN" altLang="zh-CN" sz="2800" dirty="0"/>
              <a:t>）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=1;</a:t>
            </a:r>
            <a:endParaRPr lang="zh-CN" altLang="zh-CN" sz="2800" dirty="0"/>
          </a:p>
          <a:p>
            <a:pPr algn="just"/>
            <a:r>
              <a:rPr lang="en-US" altLang="zh-CN" sz="2800" dirty="0"/>
              <a:t>      while(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&lt;=n)                      while(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&lt;=n)</a:t>
            </a:r>
            <a:endParaRPr lang="zh-CN" altLang="zh-CN" sz="2800" dirty="0"/>
          </a:p>
          <a:p>
            <a:pPr algn="just"/>
            <a:r>
              <a:rPr lang="en-US" altLang="zh-CN" sz="2800" dirty="0"/>
              <a:t>          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*=2;                                 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+=2;</a:t>
            </a:r>
            <a:endParaRPr lang="zh-CN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15852298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39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练习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38496" y="208666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D7C5C6-A68D-40A7-878E-A5B8F76723F4}"/>
              </a:ext>
            </a:extLst>
          </p:cNvPr>
          <p:cNvSpPr txBox="1"/>
          <p:nvPr/>
        </p:nvSpPr>
        <p:spPr>
          <a:xfrm>
            <a:off x="419642" y="1467730"/>
            <a:ext cx="854484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6695" indent="-226695" algn="just"/>
            <a:r>
              <a:rPr lang="en-US" altLang="zh-CN" sz="2800" dirty="0"/>
              <a:t>5</a:t>
            </a:r>
            <a:r>
              <a:rPr lang="zh-CN" altLang="zh-CN" sz="2800" dirty="0"/>
              <a:t>）</a:t>
            </a:r>
            <a:r>
              <a:rPr lang="en-US" altLang="zh-CN" sz="2800" dirty="0"/>
              <a:t>k=100,i=10;                      6</a:t>
            </a:r>
            <a:r>
              <a:rPr lang="zh-CN" altLang="zh-CN" sz="2800" dirty="0"/>
              <a:t>）</a:t>
            </a:r>
            <a:r>
              <a:rPr lang="en-US" altLang="zh-CN" sz="2800" dirty="0"/>
              <a:t>y=0;</a:t>
            </a:r>
            <a:endParaRPr lang="zh-CN" altLang="zh-CN" sz="2800" dirty="0"/>
          </a:p>
          <a:p>
            <a:pPr marL="226695" indent="-226695" algn="just"/>
            <a:r>
              <a:rPr lang="en-US" altLang="zh-CN" sz="2800" dirty="0"/>
              <a:t>      do{                                         while(y*y*y&lt;=n)</a:t>
            </a:r>
            <a:endParaRPr lang="zh-CN" altLang="zh-CN" sz="2800" dirty="0"/>
          </a:p>
          <a:p>
            <a:pPr marL="226695" indent="-226695" algn="just"/>
            <a:r>
              <a:rPr lang="en-US" altLang="zh-CN" sz="2800" dirty="0"/>
              <a:t>         if(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&lt;n) break;                               y++;</a:t>
            </a:r>
            <a:endParaRPr lang="zh-CN" altLang="zh-CN" sz="2800" dirty="0"/>
          </a:p>
          <a:p>
            <a:pPr marL="226695" indent="-226695" algn="just"/>
            <a:r>
              <a:rPr lang="en-US" altLang="zh-CN" sz="2800" dirty="0"/>
              <a:t>        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++;  </a:t>
            </a:r>
            <a:endParaRPr lang="zh-CN" altLang="zh-CN" sz="2800" dirty="0"/>
          </a:p>
          <a:p>
            <a:pPr marL="226695" indent="-226695" algn="just"/>
            <a:r>
              <a:rPr lang="en-US" altLang="zh-CN" sz="2800" dirty="0"/>
              <a:t>      }while(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&lt;k);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5068619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3</a:t>
            </a:r>
            <a:endParaRPr lang="zh-CN" altLang="en-US" sz="4000" b="1" kern="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C2B939-95C5-4C2D-9114-8A42D3DC0AF0}"/>
              </a:ext>
            </a:extLst>
          </p:cNvPr>
          <p:cNvSpPr txBox="1"/>
          <p:nvPr/>
        </p:nvSpPr>
        <p:spPr>
          <a:xfrm>
            <a:off x="395536" y="1379720"/>
            <a:ext cx="81369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设有关键字序列为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{3,7,6,9,7,1,4,5,20}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，对其进行排序的最小交换次数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是多少？</a:t>
            </a:r>
            <a:endParaRPr lang="en-US" altLang="zh-CN" sz="2800" b="0" i="0" dirty="0">
              <a:solidFill>
                <a:srgbClr val="4D4D4D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5C2B950-96B5-41CD-BB26-AD9BB38EA981}"/>
              </a:ext>
            </a:extLst>
          </p:cNvPr>
          <p:cNvSpPr txBox="1"/>
          <p:nvPr/>
        </p:nvSpPr>
        <p:spPr>
          <a:xfrm>
            <a:off x="405736" y="4583501"/>
            <a:ext cx="848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选择排序。回顾选择排序过程和代码实现。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535BCE-9720-4ED7-A4C9-70AA2017FC33}"/>
              </a:ext>
            </a:extLst>
          </p:cNvPr>
          <p:cNvSpPr txBox="1"/>
          <p:nvPr/>
        </p:nvSpPr>
        <p:spPr>
          <a:xfrm>
            <a:off x="467543" y="5293614"/>
            <a:ext cx="84249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i="0" dirty="0">
                <a:latin typeface="黑体" panose="02010609060101010101" pitchFamily="49" charset="-122"/>
                <a:ea typeface="黑体" panose="02010609060101010101" pitchFamily="49" charset="-122"/>
              </a:rPr>
              <a:t>写出对上述数据进行简单选择排序的前三趟。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31849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4</a:t>
            </a:r>
            <a:endParaRPr lang="zh-CN" altLang="en-US" sz="4000" b="1" kern="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C2B939-95C5-4C2D-9114-8A42D3DC0AF0}"/>
              </a:ext>
            </a:extLst>
          </p:cNvPr>
          <p:cNvSpPr txBox="1"/>
          <p:nvPr/>
        </p:nvSpPr>
        <p:spPr>
          <a:xfrm>
            <a:off x="395536" y="1379720"/>
            <a:ext cx="84198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设顺序表用数组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A[]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表示，表中元素存储在数组下标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1~m+n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的范围内，前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个元素递增有序，后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个元素递增有序，设计一个算法，使得整个顺序表有序。</a:t>
            </a:r>
            <a:endParaRPr lang="en-US" altLang="zh-CN" sz="2800" b="0" i="0" dirty="0">
              <a:solidFill>
                <a:srgbClr val="4D4D4D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5C2B950-96B5-41CD-BB26-AD9BB38EA981}"/>
              </a:ext>
            </a:extLst>
          </p:cNvPr>
          <p:cNvSpPr txBox="1"/>
          <p:nvPr/>
        </p:nvSpPr>
        <p:spPr>
          <a:xfrm>
            <a:off x="362082" y="3831676"/>
            <a:ext cx="848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直插排序。从第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m+1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个数字开始插入。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2E6B58-ADC0-441B-8F59-4C332E479274}"/>
              </a:ext>
            </a:extLst>
          </p:cNvPr>
          <p:cNvSpPr txBox="1"/>
          <p:nvPr/>
        </p:nvSpPr>
        <p:spPr>
          <a:xfrm>
            <a:off x="395536" y="4524173"/>
            <a:ext cx="84867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i="0" dirty="0">
                <a:latin typeface="黑体" panose="02010609060101010101" pitchFamily="49" charset="-122"/>
                <a:ea typeface="黑体" panose="02010609060101010101" pitchFamily="49" charset="-122"/>
              </a:rPr>
              <a:t>写出对数据进行直插排序的前三趟：</a:t>
            </a:r>
            <a:r>
              <a:rPr lang="en-US" altLang="zh-CN" sz="2800" i="0" dirty="0">
                <a:latin typeface="黑体" panose="02010609060101010101" pitchFamily="49" charset="-122"/>
                <a:ea typeface="黑体" panose="02010609060101010101" pitchFamily="49" charset="-122"/>
              </a:rPr>
              <a:t>87, 32, 12,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57</a:t>
            </a:r>
            <a:r>
              <a:rPr lang="en-US" altLang="zh-CN" sz="2800" i="0" dirty="0">
                <a:latin typeface="黑体" panose="02010609060101010101" pitchFamily="49" charset="-122"/>
                <a:ea typeface="黑体" panose="02010609060101010101" pitchFamily="49" charset="-122"/>
              </a:rPr>
              <a:t>, 19, 39, 12</a:t>
            </a:r>
            <a:r>
              <a:rPr lang="zh-CN" altLang="en-US" sz="2800" i="0" dirty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800" i="0" dirty="0">
                <a:latin typeface="黑体" panose="02010609060101010101" pitchFamily="49" charset="-122"/>
                <a:ea typeface="黑体" panose="02010609060101010101" pitchFamily="49" charset="-122"/>
              </a:rPr>
              <a:t>, 79</a:t>
            </a:r>
            <a:r>
              <a:rPr lang="zh-CN" altLang="en-US" sz="2800" i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5216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5</a:t>
            </a:r>
            <a:endParaRPr lang="zh-CN" altLang="en-US" sz="4000" b="1" kern="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C2B939-95C5-4C2D-9114-8A42D3DC0AF0}"/>
              </a:ext>
            </a:extLst>
          </p:cNvPr>
          <p:cNvSpPr txBox="1"/>
          <p:nvPr/>
        </p:nvSpPr>
        <p:spPr>
          <a:xfrm>
            <a:off x="395536" y="1379720"/>
            <a:ext cx="81369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已知序列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{503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87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512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61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908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170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897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275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653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462}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，采用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路归并排序法对该序列做升序排序时需要几趟排序结果？给出前三趟的排序结果。</a:t>
            </a:r>
            <a:endParaRPr lang="en-US" altLang="zh-CN" sz="2800" b="0" i="0" dirty="0">
              <a:solidFill>
                <a:srgbClr val="4D4D4D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4B6963A-9814-6F0B-A84C-457FFD6A2186}"/>
              </a:ext>
            </a:extLst>
          </p:cNvPr>
          <p:cNvSpPr txBox="1"/>
          <p:nvPr/>
        </p:nvSpPr>
        <p:spPr>
          <a:xfrm>
            <a:off x="539552" y="465313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趟</a:t>
            </a:r>
          </a:p>
        </p:txBody>
      </p:sp>
    </p:spTree>
    <p:extLst>
      <p:ext uri="{BB962C8B-B14F-4D97-AF65-F5344CB8AC3E}">
        <p14:creationId xmlns:p14="http://schemas.microsoft.com/office/powerpoint/2010/main" val="3557970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7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6</a:t>
            </a:r>
            <a:endParaRPr lang="zh-CN" altLang="en-US" sz="4000" b="1" kern="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C2B939-95C5-4C2D-9114-8A42D3DC0AF0}"/>
              </a:ext>
            </a:extLst>
          </p:cNvPr>
          <p:cNvSpPr txBox="1"/>
          <p:nvPr/>
        </p:nvSpPr>
        <p:spPr>
          <a:xfrm>
            <a:off x="395536" y="1379720"/>
            <a:ext cx="8136904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若将中国人按照生日（只考虑月日）排序，则最快的是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________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2800" dirty="0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algn="l">
              <a:buAutoNum type="alphaUcPeriod"/>
            </a:pP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归并排序</a:t>
            </a:r>
            <a:endParaRPr lang="en-US" altLang="zh-CN" sz="2800" dirty="0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algn="l">
              <a:buAutoNum type="alphaUcPeriod"/>
            </a:pP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希尔排序</a:t>
            </a:r>
            <a:endParaRPr lang="en-US" altLang="zh-CN" sz="2800" dirty="0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algn="l">
              <a:buAutoNum type="alphaUcPeriod"/>
            </a:pP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快速排序</a:t>
            </a:r>
            <a:endParaRPr lang="en-US" altLang="zh-CN" sz="2800" dirty="0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algn="l">
              <a:buAutoNum type="alphaUcPeriod"/>
            </a:pP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基数排序</a:t>
            </a:r>
            <a:endParaRPr lang="en-US" altLang="zh-CN" sz="2800" dirty="0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3200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7841B5-69EC-4837-9654-8762D6B8ED74}"/>
              </a:ext>
            </a:extLst>
          </p:cNvPr>
          <p:cNvSpPr txBox="1"/>
          <p:nvPr/>
        </p:nvSpPr>
        <p:spPr>
          <a:xfrm>
            <a:off x="425262" y="4829723"/>
            <a:ext cx="762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09001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8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7</a:t>
            </a:r>
            <a:endParaRPr lang="zh-CN" altLang="en-US" sz="4000" b="1" kern="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C2B939-95C5-4C2D-9114-8A42D3DC0AF0}"/>
              </a:ext>
            </a:extLst>
          </p:cNvPr>
          <p:cNvSpPr txBox="1"/>
          <p:nvPr/>
        </p:nvSpPr>
        <p:spPr>
          <a:xfrm>
            <a:off x="395536" y="1379720"/>
            <a:ext cx="86409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写出以下排序算法对数据</a:t>
            </a:r>
            <a:r>
              <a:rPr lang="en-US" altLang="zh-CN" sz="2800" i="0" dirty="0">
                <a:latin typeface="黑体" panose="02010609060101010101" pitchFamily="49" charset="-122"/>
                <a:ea typeface="黑体" panose="02010609060101010101" pitchFamily="49" charset="-122"/>
              </a:rPr>
              <a:t>87, 32, 12,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57</a:t>
            </a:r>
            <a:r>
              <a:rPr lang="en-US" altLang="zh-CN" sz="2800" i="0" dirty="0">
                <a:latin typeface="黑体" panose="02010609060101010101" pitchFamily="49" charset="-122"/>
                <a:ea typeface="黑体" panose="02010609060101010101" pitchFamily="49" charset="-122"/>
              </a:rPr>
              <a:t>, 19, 39, 12</a:t>
            </a:r>
            <a:r>
              <a:rPr lang="zh-CN" altLang="en-US" sz="2800" i="0" dirty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800" i="0" dirty="0">
                <a:latin typeface="黑体" panose="02010609060101010101" pitchFamily="49" charset="-122"/>
                <a:ea typeface="黑体" panose="02010609060101010101" pitchFamily="49" charset="-122"/>
              </a:rPr>
              <a:t>, 79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进行升序排序的前三趟排序结果。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algn="l">
              <a:buAutoNum type="arabicParenR"/>
            </a:pP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基数排序；     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2) 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希尔排序；</a:t>
            </a:r>
            <a:endParaRPr lang="en-US" altLang="zh-CN" sz="2800" dirty="0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3) 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堆排序；       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4) 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冒泡排序</a:t>
            </a:r>
            <a:endParaRPr lang="en-US" altLang="zh-CN" sz="2800" dirty="0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algn="l">
              <a:buAutoNum type="arabicParenR" startAt="3"/>
            </a:pPr>
            <a:endParaRPr lang="en-US" altLang="zh-CN" sz="3200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577180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9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8</a:t>
            </a:r>
            <a:endParaRPr lang="zh-CN" altLang="en-US" sz="4000" b="1" kern="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C2B939-95C5-4C2D-9114-8A42D3DC0AF0}"/>
              </a:ext>
            </a:extLst>
          </p:cNvPr>
          <p:cNvSpPr txBox="1"/>
          <p:nvPr/>
        </p:nvSpPr>
        <p:spPr>
          <a:xfrm>
            <a:off x="395536" y="1379720"/>
            <a:ext cx="813690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以下排序方法中时间复杂度为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O(nlog</a:t>
            </a:r>
            <a:r>
              <a:rPr lang="en-US" altLang="zh-CN" sz="2800" b="0" i="0" baseline="-2500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n)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且稳定的是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_________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b="0" i="0" dirty="0">
              <a:solidFill>
                <a:srgbClr val="4D4D4D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2800" dirty="0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algn="l">
              <a:buAutoNum type="alphaUcPeriod"/>
            </a:pP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堆排序</a:t>
            </a:r>
            <a:endParaRPr lang="en-US" altLang="zh-CN" sz="2800" dirty="0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algn="l">
              <a:buAutoNum type="alphaUcPeriod"/>
            </a:pP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快速排序</a:t>
            </a:r>
            <a:endParaRPr lang="en-US" altLang="zh-CN" sz="2800" b="0" i="0" dirty="0">
              <a:solidFill>
                <a:srgbClr val="4D4D4D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algn="l">
              <a:buAutoNum type="alphaUcPeriod"/>
            </a:pP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归并排序</a:t>
            </a:r>
            <a:endParaRPr lang="en-US" altLang="zh-CN" sz="2800" dirty="0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algn="l">
              <a:buAutoNum type="alphaUcPeriod"/>
            </a:pP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直接插入排序</a:t>
            </a:r>
            <a:endParaRPr lang="en-US" altLang="zh-CN" sz="2800" b="0" i="0" dirty="0">
              <a:solidFill>
                <a:srgbClr val="4D4D4D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EC3FD7-C778-494A-8B85-D2CED54F4CF0}"/>
              </a:ext>
            </a:extLst>
          </p:cNvPr>
          <p:cNvSpPr txBox="1"/>
          <p:nvPr/>
        </p:nvSpPr>
        <p:spPr>
          <a:xfrm>
            <a:off x="414988" y="4944746"/>
            <a:ext cx="848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2811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Radial">
  <a:themeElements>
    <a:clrScheme name="1_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1_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chapter4_34</Template>
  <TotalTime>2814</TotalTime>
  <Pages>0</Pages>
  <Words>2567</Words>
  <Characters>0</Characters>
  <Application>Microsoft Office PowerPoint</Application>
  <DocSecurity>0</DocSecurity>
  <PresentationFormat>全屏显示(4:3)</PresentationFormat>
  <Lines>0</Lines>
  <Paragraphs>312</Paragraphs>
  <Slides>39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-apple-system</vt:lpstr>
      <vt:lpstr>黑体</vt:lpstr>
      <vt:lpstr>Arial</vt:lpstr>
      <vt:lpstr>Arial Black</vt:lpstr>
      <vt:lpstr>Calibri</vt:lpstr>
      <vt:lpstr>Times New Roman</vt:lpstr>
      <vt:lpstr>Wingdings</vt:lpstr>
      <vt:lpstr>Radial</vt:lpstr>
      <vt:lpstr>1_Radial</vt:lpstr>
      <vt:lpstr>习题课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集合论</dc:title>
  <dc:creator>szu</dc:creator>
  <cp:lastModifiedBy>Dell</cp:lastModifiedBy>
  <cp:revision>370</cp:revision>
  <dcterms:created xsi:type="dcterms:W3CDTF">2012-04-21T00:54:06Z</dcterms:created>
  <dcterms:modified xsi:type="dcterms:W3CDTF">2022-12-09T05:38:48Z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