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3"/>
  </p:notesMasterIdLst>
  <p:handoutMasterIdLst>
    <p:handoutMasterId r:id="rId74"/>
  </p:handoutMasterIdLst>
  <p:sldIdLst>
    <p:sldId id="408" r:id="rId2"/>
    <p:sldId id="283" r:id="rId3"/>
    <p:sldId id="295" r:id="rId4"/>
    <p:sldId id="297" r:id="rId5"/>
    <p:sldId id="296" r:id="rId6"/>
    <p:sldId id="299" r:id="rId7"/>
    <p:sldId id="298" r:id="rId8"/>
    <p:sldId id="343" r:id="rId9"/>
    <p:sldId id="395" r:id="rId10"/>
    <p:sldId id="302" r:id="rId11"/>
    <p:sldId id="303" r:id="rId12"/>
    <p:sldId id="412" r:id="rId13"/>
    <p:sldId id="304" r:id="rId14"/>
    <p:sldId id="305" r:id="rId15"/>
    <p:sldId id="306" r:id="rId16"/>
    <p:sldId id="307" r:id="rId17"/>
    <p:sldId id="308" r:id="rId18"/>
    <p:sldId id="413" r:id="rId19"/>
    <p:sldId id="309" r:id="rId20"/>
    <p:sldId id="310" r:id="rId21"/>
    <p:sldId id="311" r:id="rId22"/>
    <p:sldId id="396" r:id="rId23"/>
    <p:sldId id="313" r:id="rId24"/>
    <p:sldId id="314" r:id="rId25"/>
    <p:sldId id="539" r:id="rId26"/>
    <p:sldId id="425" r:id="rId27"/>
    <p:sldId id="426" r:id="rId28"/>
    <p:sldId id="427" r:id="rId29"/>
    <p:sldId id="540" r:id="rId30"/>
    <p:sldId id="541" r:id="rId31"/>
    <p:sldId id="542" r:id="rId32"/>
    <p:sldId id="543" r:id="rId33"/>
    <p:sldId id="315" r:id="rId34"/>
    <p:sldId id="316" r:id="rId35"/>
    <p:sldId id="317" r:id="rId36"/>
    <p:sldId id="398" r:id="rId37"/>
    <p:sldId id="545" r:id="rId38"/>
    <p:sldId id="546" r:id="rId39"/>
    <p:sldId id="544" r:id="rId40"/>
    <p:sldId id="548" r:id="rId41"/>
    <p:sldId id="399" r:id="rId42"/>
    <p:sldId id="319" r:id="rId43"/>
    <p:sldId id="415" r:id="rId44"/>
    <p:sldId id="321" r:id="rId45"/>
    <p:sldId id="323" r:id="rId46"/>
    <p:sldId id="352" r:id="rId47"/>
    <p:sldId id="324" r:id="rId48"/>
    <p:sldId id="327" r:id="rId49"/>
    <p:sldId id="400" r:id="rId50"/>
    <p:sldId id="402" r:id="rId51"/>
    <p:sldId id="404" r:id="rId52"/>
    <p:sldId id="416" r:id="rId53"/>
    <p:sldId id="403" r:id="rId54"/>
    <p:sldId id="359" r:id="rId55"/>
    <p:sldId id="407" r:id="rId56"/>
    <p:sldId id="406" r:id="rId57"/>
    <p:sldId id="417" r:id="rId58"/>
    <p:sldId id="409" r:id="rId59"/>
    <p:sldId id="385" r:id="rId60"/>
    <p:sldId id="418" r:id="rId61"/>
    <p:sldId id="424" r:id="rId62"/>
    <p:sldId id="329" r:id="rId63"/>
    <p:sldId id="369" r:id="rId64"/>
    <p:sldId id="330" r:id="rId65"/>
    <p:sldId id="371" r:id="rId66"/>
    <p:sldId id="372" r:id="rId67"/>
    <p:sldId id="374" r:id="rId68"/>
    <p:sldId id="375" r:id="rId69"/>
    <p:sldId id="419" r:id="rId70"/>
    <p:sldId id="421" r:id="rId71"/>
    <p:sldId id="423" r:id="rId72"/>
  </p:sldIdLst>
  <p:sldSz cx="9144000" cy="6858000" type="screen4x3"/>
  <p:notesSz cx="7053263" cy="93091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>
          <p15:clr>
            <a:srgbClr val="A4A3A4"/>
          </p15:clr>
        </p15:guide>
        <p15:guide id="2" pos="22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FFFF99"/>
    <a:srgbClr val="FFFF00"/>
    <a:srgbClr val="0033CC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89799" autoAdjust="0"/>
  </p:normalViewPr>
  <p:slideViewPr>
    <p:cSldViewPr>
      <p:cViewPr varScale="1">
        <p:scale>
          <a:sx n="43" d="100"/>
          <a:sy n="43" d="100"/>
        </p:scale>
        <p:origin x="31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216"/>
    </p:cViewPr>
  </p:sorterViewPr>
  <p:notesViewPr>
    <p:cSldViewPr>
      <p:cViewPr varScale="1">
        <p:scale>
          <a:sx n="40" d="100"/>
          <a:sy n="40" d="100"/>
        </p:scale>
        <p:origin x="-2194" y="-72"/>
      </p:cViewPr>
      <p:guideLst>
        <p:guide orient="horz" pos="2932"/>
        <p:guide pos="222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6DDA489-5CA9-42AC-87B5-EC6CC08386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BFC0E0-53C5-48C9-8D8B-44EE296BEE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CACD4E5C-7694-4C1D-A680-E1D8703E6176}" type="datetimeFigureOut">
              <a:rPr lang="zh-CN" altLang="en-US"/>
              <a:pPr>
                <a:defRPr/>
              </a:pPr>
              <a:t>2023/1/21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BAF90B-F5BC-4C64-B964-7D061D5AD0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A8F92B-09B1-4BAB-85D5-AD49FB3979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38EC63C6-01A6-4CCC-BA52-6C0016C11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E815836-6893-47BF-BF99-B202F59B3D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170F3E2-B6C6-48C3-9597-6C8DB5BB536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95738" y="0"/>
            <a:ext cx="3055937" cy="465138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812FDD5B-07F5-485A-A1E1-007F0A3B4DB8}" type="datetimeFigureOut">
              <a:rPr lang="zh-CN" altLang="en-US"/>
              <a:pPr>
                <a:defRPr/>
              </a:pPr>
              <a:t>2023/1/21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0C818B51-FB66-41DC-A460-8C3C04DD01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95074656-E628-4F43-8311-8A300EABE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4850" y="4421188"/>
            <a:ext cx="5643563" cy="4189412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24EFC2-612D-49FC-99F1-53061A4FF4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55938" cy="465138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4CD612-98FB-43F2-8E6D-0693C10EB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95738" y="8842375"/>
            <a:ext cx="3055937" cy="465138"/>
          </a:xfrm>
          <a:prstGeom prst="rect">
            <a:avLst/>
          </a:prstGeom>
        </p:spPr>
        <p:txBody>
          <a:bodyPr vert="horz" wrap="square" lIns="93497" tIns="46749" rIns="93497" bIns="467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200"/>
            </a:lvl1pPr>
          </a:lstStyle>
          <a:p>
            <a:pPr>
              <a:defRPr/>
            </a:pPr>
            <a:fld id="{E2886F1E-DF14-4423-9EAE-CA0AC5D32B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>
            <a:extLst>
              <a:ext uri="{FF2B5EF4-FFF2-40B4-BE49-F238E27FC236}">
                <a16:creationId xmlns:a16="http://schemas.microsoft.com/office/drawing/2014/main" id="{B308B37A-5595-41F9-AC89-3227597C08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7" name="备注占位符 2">
            <a:extLst>
              <a:ext uri="{FF2B5EF4-FFF2-40B4-BE49-F238E27FC236}">
                <a16:creationId xmlns:a16="http://schemas.microsoft.com/office/drawing/2014/main" id="{75A7BA92-5A7E-441E-B6D0-9478067D4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8" name="灯片编号占位符 3">
            <a:extLst>
              <a:ext uri="{FF2B5EF4-FFF2-40B4-BE49-F238E27FC236}">
                <a16:creationId xmlns:a16="http://schemas.microsoft.com/office/drawing/2014/main" id="{E1F509DF-C4A0-4005-9E20-E883C96C3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6D69286-190E-4B22-A329-E4988BE787D1}" type="slidenum">
              <a:rPr lang="zh-CN" altLang="en-US" sz="1200"/>
              <a:pPr>
                <a:buFontTx/>
                <a:buNone/>
              </a:pPr>
              <a:t>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0379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568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F0CB2C0-0406-4826-A946-B6AEB75EB5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007BE9D-3CE0-4BA0-93E4-35D18EF34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E27D3E44-BCE2-4A3C-A22E-B4D90D0FE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A008935B-024C-4766-BFD6-1A4811C4C395}" type="slidenum">
              <a:rPr lang="zh-CN" altLang="en-US" sz="1200"/>
              <a:pPr>
                <a:buFontTx/>
                <a:buNone/>
              </a:pPr>
              <a:t>35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7F7194CD-F9AA-4A75-9E12-647D024F14A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E9C0957F-4B6E-4A1C-81E0-FF51956C4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31B2F3D5-22BA-4EB6-95B7-6FE337F219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15EE631D-E0B6-477D-84BD-DEB4C109B8E0}" type="slidenum">
              <a:rPr lang="zh-CN" altLang="en-US" sz="1200"/>
              <a:pPr>
                <a:buFontTx/>
                <a:buNone/>
              </a:pPr>
              <a:t>36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769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428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55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541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FBF9CD23-1EB3-4958-B947-9528F8FB8D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6CCBA202-78AF-4CC0-805D-1E1311878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D0E9CA6-2BC3-4BCB-BCDE-398605E16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D23C86C0-B933-4B79-90B0-2033A90F682D}" type="slidenum">
              <a:rPr lang="zh-CN" altLang="en-US" sz="1200"/>
              <a:pPr>
                <a:buFontTx/>
                <a:buNone/>
              </a:pPr>
              <a:t>43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144DE22-DF14-4FF3-AC66-DDD541959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F534A38F-6926-4721-A22A-B129ED52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08C03B91-7604-475E-9FD3-E4B9008666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BC9F0B79-E905-4907-9E04-592879E10917}" type="slidenum">
              <a:rPr lang="zh-CN" altLang="en-US" sz="1200"/>
              <a:pPr>
                <a:buFontTx/>
                <a:buNone/>
              </a:pPr>
              <a:t>47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F50E9072-1DEC-454B-8C9B-0B32B0E649E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737AB210-4B95-44E6-85ED-5B085204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0738F288-7881-447D-836D-DF861B2C5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0600D28C-44B1-420F-9D46-8FE4776AA061}" type="slidenum">
              <a:rPr lang="zh-CN" altLang="en-US" sz="1200"/>
              <a:pPr>
                <a:buFontTx/>
                <a:buNone/>
              </a:pPr>
              <a:t>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717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>
            <a:extLst>
              <a:ext uri="{FF2B5EF4-FFF2-40B4-BE49-F238E27FC236}">
                <a16:creationId xmlns:a16="http://schemas.microsoft.com/office/drawing/2014/main" id="{694E1F46-9F8D-4ECF-B78F-0BE306898BF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备注占位符 2">
            <a:extLst>
              <a:ext uri="{FF2B5EF4-FFF2-40B4-BE49-F238E27FC236}">
                <a16:creationId xmlns:a16="http://schemas.microsoft.com/office/drawing/2014/main" id="{E9DAD226-7DA5-45D1-89B9-FD9C0040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endParaRPr lang="zh-CN" altLang="en-US" dirty="0"/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2A8761F6-CF32-47C0-96F9-37C1F1F1BD1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F607530-50E1-4691-B9BA-FF9B9AE7A72B}" type="slidenum">
              <a:rPr lang="zh-CN" altLang="en-US" sz="1200"/>
              <a:pPr algn="r" eaLnBrk="1" hangingPunct="1"/>
              <a:t>50</a:t>
            </a:fld>
            <a:endParaRPr lang="zh-CN" altLang="en-US" sz="12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AD314544-C902-49AE-A4D8-B1A0B34A4C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9CFE8A52-3F56-4168-A711-392CB1760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8B66977-A796-4503-A23B-BCFFC37F3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3D0F841F-C2B2-43E4-914E-8D64B6FD307F}" type="slidenum">
              <a:rPr lang="zh-CN" altLang="en-US" sz="1200"/>
              <a:pPr>
                <a:buFontTx/>
                <a:buNone/>
              </a:pPr>
              <a:t>53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FCD6CC4A-F258-4689-978E-8DD19D1DDB0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DFDE4242-9360-4928-9949-D36F4339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71F97A5F-4234-4DFA-8E2F-A7D0A551B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C52152D-6449-4547-95EA-600601070DF5}" type="slidenum">
              <a:rPr lang="zh-CN" altLang="en-US" sz="1200"/>
              <a:pPr>
                <a:buFontTx/>
                <a:buNone/>
              </a:pPr>
              <a:t>58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59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971060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2903155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69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63088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70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6308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FE501A30-407B-49D7-AA1A-7C572F2B45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43892AE-3AEB-48BD-9FE6-009CEAE03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B32C5AE8-314F-4CB2-BB79-4DD478A8F8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FD9F2DD5-8FEC-468B-AF21-A7AC3483CFF1}" type="slidenum">
              <a:rPr lang="zh-CN" altLang="en-US" sz="1200"/>
              <a:pPr>
                <a:buFontTx/>
                <a:buNone/>
              </a:pPr>
              <a:t>71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1630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0997DF78-1BB7-4686-AC3E-C61E7494E6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74F7C2A2-1C8A-4847-BF53-8EAB0116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9ED5082E-0633-4415-8729-D3DD3359F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E154CFF0-8B42-4057-B73C-2150CE6979B0}" type="slidenum">
              <a:rPr lang="zh-CN" altLang="en-US" sz="1200"/>
              <a:pPr>
                <a:buFontTx/>
                <a:buNone/>
              </a:pPr>
              <a:t>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85A75218-6206-43D3-ACE9-54263D23D3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899B7A0F-D3CF-453E-907A-E87762646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511A9466-954C-464F-9C65-1387345490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None/>
            </a:pPr>
            <a:fld id="{7D7D2E8C-B651-4012-8063-1B7763A91BD1}" type="slidenum">
              <a:rPr lang="zh-CN" altLang="en-US" sz="1200"/>
              <a:pPr>
                <a:buFontTx/>
                <a:buNone/>
              </a:pPr>
              <a:t>19</a:t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790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75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679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73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2886F1E-DF14-4423-9EAE-CA0AC5D32B39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951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>
            <a:extLst>
              <a:ext uri="{FF2B5EF4-FFF2-40B4-BE49-F238E27FC236}">
                <a16:creationId xmlns:a16="http://schemas.microsoft.com/office/drawing/2014/main" id="{BC8DE780-610B-4008-8E72-25884B50F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9338"/>
            <a:ext cx="7772400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33475"/>
            <a:ext cx="7772400" cy="2339975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01675" y="3833813"/>
            <a:ext cx="7756525" cy="1600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34EAFF-A8E2-45EE-A57D-8D167A0D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36BBAD-8BB2-49CE-A7B1-BF91DEC311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DEA920-43DE-45E4-9929-A62557FF9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AEFB9E9D-B4A0-4754-82A5-D6F3B5F5C0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29361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9F25BD4-43A6-4658-AD94-845FE399DC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D850C8D-6CA9-4D6B-9EAB-8932CFAF0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793927-80C2-4A1D-A722-2DF6B0F029C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032941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DA43B-58FE-4440-89F6-138D0E9350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D3A674E-0327-4716-8C90-A56F98B20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F9C4D-452E-4A35-9FC2-4446F6F480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19624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20B2E7-C9A8-435D-8207-81D13DC0BF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C552FDF-5124-4879-A6AC-1FBB684EC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D4C918-4673-4FD1-9DE6-62282A0F5C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01922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0A6D034-68FD-41BD-98B9-DE4BC0836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7EC6100-CCD9-4C2C-949A-CF10BF8013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F29EE8-9238-40D9-B914-CD91B7A90F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38055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6A0732-3534-42BD-B5BA-43131CEEB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0439E7-C58E-406E-8BE8-55992C8AD1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3D1820-A405-4A5B-8C6B-D4251DE20CE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249038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5B09823-5458-4AA2-8873-5E2E0D3F01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BA993A1-60A7-4850-896A-D45AE1D714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50DBA7-4FBC-42A4-BED9-64859011D11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6771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E9AA11-1C93-42DF-8149-14581DC2E7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B49ECF1-D00D-4561-879C-4396851CB4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17DF36-A72F-4060-B13B-AE7AA714125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297761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84BAE7E8-CCD9-4F53-9D77-1EFCDDAEE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C8135134-BAEF-4D6A-AE2A-1E9A9C51866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E82323-E455-47E7-A754-0A63A55F21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40852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56343D-6C7D-4349-92EF-0AA1D2C42E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A9E0AF-AAD7-46CE-8EA5-082CFE368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3F731-DA8A-4C5D-B067-63C1C1E82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536547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C6E6A3B-0218-4C79-ADD9-851384F5B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1F2E3-7DFE-4382-A3DF-5766B9007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2653D-44F1-4EAA-B6BF-DA10394E2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64166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7BD2B31-8D2D-4896-8AC1-798F6B9B4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83424D8-0466-423F-B728-EB202D5CC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ECC09B63-93A1-4EFF-A2AB-A51FF9BBE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125538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1173" name="Rectangle 5">
            <a:extLst>
              <a:ext uri="{FF2B5EF4-FFF2-40B4-BE49-F238E27FC236}">
                <a16:creationId xmlns:a16="http://schemas.microsoft.com/office/drawing/2014/main" id="{002344CA-3748-4BE0-AE09-12A872D96C6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defRPr sz="1200" b="0" i="0">
                <a:latin typeface="Verdana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1174" name="Rectangle 6">
            <a:extLst>
              <a:ext uri="{FF2B5EF4-FFF2-40B4-BE49-F238E27FC236}">
                <a16:creationId xmlns:a16="http://schemas.microsoft.com/office/drawing/2014/main" id="{9B1A2CC4-AE9B-4143-AFDD-447CD53DF83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381750"/>
            <a:ext cx="19526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>
                <a:latin typeface="Verdana" panose="020B0604030504040204" pitchFamily="34" charset="0"/>
              </a:defRPr>
            </a:lvl1pPr>
          </a:lstStyle>
          <a:p>
            <a:pPr>
              <a:defRPr/>
            </a:pPr>
            <a:fld id="{790B65A0-2926-4C69-8321-067D3A66B6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ransition/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黑体" pitchFamily="2" charset="-122"/>
        </a:defRPr>
      </a:lvl9pPr>
    </p:titleStyle>
    <p:bodyStyle>
      <a:lvl1pPr marL="469900" indent="-46990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400">
          <a:solidFill>
            <a:srgbClr val="0033CC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p"/>
        <a:defRPr sz="2000">
          <a:solidFill>
            <a:srgbClr val="009900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1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1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3510091-EB74-466B-85A5-2EC8BAEC572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z="6600" dirty="0"/>
              <a:t>数据结构</a:t>
            </a:r>
            <a:br>
              <a:rPr lang="zh-CN" altLang="en-US" sz="4000" dirty="0"/>
            </a:br>
            <a:endParaRPr lang="en-US" altLang="zh-CN" sz="4000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34EA4402-E735-4C6A-8957-B5BA733F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第二章 线性表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5119230B-83E4-420C-81F4-EBB02AEBE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7" y="5434013"/>
            <a:ext cx="8686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ctr" eaLnBrk="1" hangingPunct="1"/>
            <a:endParaRPr lang="zh-CN" altLang="en-US" sz="2800" b="1" dirty="0">
              <a:latin typeface="楷体_GB2312" pitchFamily="1" charset="-122"/>
              <a:ea typeface="楷体_GB2312" pitchFamily="1" charset="-122"/>
            </a:endParaRPr>
          </a:p>
          <a:p>
            <a:pPr algn="r" eaLnBrk="1" hangingPunct="1"/>
            <a:r>
              <a:rPr lang="zh-CN" altLang="en-US" i="0" dirty="0">
                <a:solidFill>
                  <a:srgbClr val="808080"/>
                </a:solidFill>
                <a:latin typeface="宋体" pitchFamily="2" charset="-122"/>
              </a:rPr>
              <a:t>深圳大学计算机与软件学院</a:t>
            </a:r>
            <a:endParaRPr lang="zh-CN" altLang="en-US" sz="3200" i="0" dirty="0">
              <a:solidFill>
                <a:srgbClr val="808080"/>
              </a:solidFill>
              <a:latin typeface="华文行楷" pitchFamily="2" charset="-122"/>
              <a:ea typeface="华文行楷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A04A610-0C20-45C4-9C4D-0E72B66620C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5793BCBF-E495-4869-B195-896C264B7F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4D9C2441-F2A0-4E5B-BFF2-818D7693AAC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zh-CN" altLang="en-US" sz="2400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D85F4539-0DC8-461D-9B25-1A03ACE9E5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顺序表的插入操作是指在顺序表的第</a:t>
            </a:r>
            <a:r>
              <a:rPr lang="en-US" altLang="zh-CN" dirty="0">
                <a:latin typeface="+mn-ea"/>
              </a:rPr>
              <a:t>i-1</a:t>
            </a:r>
            <a:r>
              <a:rPr lang="zh-CN" altLang="en-US" dirty="0">
                <a:latin typeface="+mn-ea"/>
              </a:rPr>
              <a:t>个数据元素和第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个数据元素之间插入一个新的数据元素，即将长度为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变成长度为</a:t>
            </a:r>
            <a:r>
              <a:rPr lang="en-US" altLang="zh-CN" dirty="0">
                <a:latin typeface="+mn-ea"/>
              </a:rPr>
              <a:t>n+1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>
                <a:solidFill>
                  <a:srgbClr val="3333FF"/>
                </a:solidFill>
                <a:latin typeface="+mn-ea"/>
              </a:rPr>
              <a:t>e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  <a:endParaRPr lang="zh-CN" altLang="en-US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8A10E4-06D2-ED1F-F3EE-C45143A071FC}"/>
              </a:ext>
            </a:extLst>
          </p:cNvPr>
          <p:cNvSpPr txBox="1"/>
          <p:nvPr/>
        </p:nvSpPr>
        <p:spPr>
          <a:xfrm>
            <a:off x="593328" y="5572772"/>
            <a:ext cx="8245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思路：若位置合法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(1≤i≤n+1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后移，写入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，表长加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75E14703-DEF0-45B4-BA1B-706D94A90E3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Text Box 3">
            <a:extLst>
              <a:ext uri="{FF2B5EF4-FFF2-40B4-BE49-F238E27FC236}">
                <a16:creationId xmlns:a16="http://schemas.microsoft.com/office/drawing/2014/main" id="{ABE1CDB3-D8C3-4C37-98AF-E3BC75AEE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98A5901-8A46-4F6E-B530-ECA19B72248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zh-CN" altLang="en-US" sz="2400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15C041F8-85D4-4CDE-A927-F052EAA10D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828784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在第3个元素与第4个元素之间插入新元素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b(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=4)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需要将最后元素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至第4元素(共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7-4+1)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都向后移一位置(从后往前处理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17415" name="Group 7">
            <a:extLst>
              <a:ext uri="{FF2B5EF4-FFF2-40B4-BE49-F238E27FC236}">
                <a16:creationId xmlns:a16="http://schemas.microsoft.com/office/drawing/2014/main" id="{3E551283-A89C-4816-88F4-CAEB6BC59A59}"/>
              </a:ext>
            </a:extLst>
          </p:cNvPr>
          <p:cNvGrpSpPr>
            <a:grpSpLocks/>
          </p:cNvGrpSpPr>
          <p:nvPr/>
        </p:nvGrpSpPr>
        <p:grpSpPr bwMode="auto">
          <a:xfrm>
            <a:off x="1928794" y="3571876"/>
            <a:ext cx="5943600" cy="2601913"/>
            <a:chOff x="0" y="0"/>
            <a:chExt cx="3744" cy="1639"/>
          </a:xfrm>
        </p:grpSpPr>
        <p:grpSp>
          <p:nvGrpSpPr>
            <p:cNvPr id="17416" name="Group 8">
              <a:extLst>
                <a:ext uri="{FF2B5EF4-FFF2-40B4-BE49-F238E27FC236}">
                  <a16:creationId xmlns:a16="http://schemas.microsoft.com/office/drawing/2014/main" id="{7C0F8F67-0704-47FF-8668-0325D44F38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3744" cy="345"/>
              <a:chOff x="0" y="0"/>
              <a:chExt cx="3936" cy="384"/>
            </a:xfrm>
          </p:grpSpPr>
          <p:sp>
            <p:nvSpPr>
              <p:cNvPr id="17442" name="Rectangle 9">
                <a:extLst>
                  <a:ext uri="{FF2B5EF4-FFF2-40B4-BE49-F238E27FC236}">
                    <a16:creationId xmlns:a16="http://schemas.microsoft.com/office/drawing/2014/main" id="{E0369C15-F894-4271-AD92-6353518594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43" name="Text Box 10">
                <a:extLst>
                  <a:ext uri="{FF2B5EF4-FFF2-40B4-BE49-F238E27FC236}">
                    <a16:creationId xmlns:a16="http://schemas.microsoft.com/office/drawing/2014/main" id="{5194F0D1-A908-4E74-8F6D-8B10EBD0B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25   34   57   16    48   09   63          </a:t>
                </a:r>
                <a:r>
                  <a:rPr lang="zh-CN" altLang="en-US" sz="2800" b="1" i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7444" name="Line 11">
                <a:extLst>
                  <a:ext uri="{FF2B5EF4-FFF2-40B4-BE49-F238E27FC236}">
                    <a16:creationId xmlns:a16="http://schemas.microsoft.com/office/drawing/2014/main" id="{A2C9B305-90FA-4FC5-8A78-49C5B46CE4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5" name="Line 12">
                <a:extLst>
                  <a:ext uri="{FF2B5EF4-FFF2-40B4-BE49-F238E27FC236}">
                    <a16:creationId xmlns:a16="http://schemas.microsoft.com/office/drawing/2014/main" id="{2A24AB94-F877-4743-8080-DFEB454B3A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6" name="Line 13">
                <a:extLst>
                  <a:ext uri="{FF2B5EF4-FFF2-40B4-BE49-F238E27FC236}">
                    <a16:creationId xmlns:a16="http://schemas.microsoft.com/office/drawing/2014/main" id="{5BE363D0-D309-4E69-8F91-F815C53B6F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7" name="Line 14">
                <a:extLst>
                  <a:ext uri="{FF2B5EF4-FFF2-40B4-BE49-F238E27FC236}">
                    <a16:creationId xmlns:a16="http://schemas.microsoft.com/office/drawing/2014/main" id="{6BDCF6FE-B42D-4A70-AA4D-7DFF9B567A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8" name="Line 15">
                <a:extLst>
                  <a:ext uri="{FF2B5EF4-FFF2-40B4-BE49-F238E27FC236}">
                    <a16:creationId xmlns:a16="http://schemas.microsoft.com/office/drawing/2014/main" id="{151F88CD-184A-4FA1-8CC4-B4C0DA568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9" name="Line 16">
                <a:extLst>
                  <a:ext uri="{FF2B5EF4-FFF2-40B4-BE49-F238E27FC236}">
                    <a16:creationId xmlns:a16="http://schemas.microsoft.com/office/drawing/2014/main" id="{0285782A-D9B0-4DB0-AA7B-64A76CD649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50" name="Line 17">
                <a:extLst>
                  <a:ext uri="{FF2B5EF4-FFF2-40B4-BE49-F238E27FC236}">
                    <a16:creationId xmlns:a16="http://schemas.microsoft.com/office/drawing/2014/main" id="{38FD3D79-501B-4954-A769-CC741A433E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51" name="Line 18">
                <a:extLst>
                  <a:ext uri="{FF2B5EF4-FFF2-40B4-BE49-F238E27FC236}">
                    <a16:creationId xmlns:a16="http://schemas.microsoft.com/office/drawing/2014/main" id="{FF95D9FD-C4C3-44E4-AC02-42823788A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  <p:sp>
          <p:nvSpPr>
            <p:cNvPr id="17417" name="Text Box 19">
              <a:extLst>
                <a:ext uri="{FF2B5EF4-FFF2-40B4-BE49-F238E27FC236}">
                  <a16:creationId xmlns:a16="http://schemas.microsoft.com/office/drawing/2014/main" id="{2C353AE3-0C91-4F48-A3EB-356328989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4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grpSp>
          <p:nvGrpSpPr>
            <p:cNvPr id="17418" name="Group 20">
              <a:extLst>
                <a:ext uri="{FF2B5EF4-FFF2-40B4-BE49-F238E27FC236}">
                  <a16:creationId xmlns:a16="http://schemas.microsoft.com/office/drawing/2014/main" id="{08C981BF-B7E5-43F3-97D4-161C6E344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296"/>
              <a:ext cx="3744" cy="343"/>
              <a:chOff x="0" y="0"/>
              <a:chExt cx="3936" cy="415"/>
            </a:xfrm>
          </p:grpSpPr>
          <p:sp>
            <p:nvSpPr>
              <p:cNvPr id="17430" name="Rectangle 21">
                <a:extLst>
                  <a:ext uri="{FF2B5EF4-FFF2-40B4-BE49-F238E27FC236}">
                    <a16:creationId xmlns:a16="http://schemas.microsoft.com/office/drawing/2014/main" id="{BE839765-D1E6-49E3-8AB6-02F5563EA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31" name="Text Box 22">
                <a:extLst>
                  <a:ext uri="{FF2B5EF4-FFF2-40B4-BE49-F238E27FC236}">
                    <a16:creationId xmlns:a16="http://schemas.microsoft.com/office/drawing/2014/main" id="{8F2CE257-3E5E-48BC-8FB2-2EB14DBEAD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" y="19"/>
                <a:ext cx="3882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25    34   57  50    16    48   09   63    </a:t>
                </a:r>
                <a:r>
                  <a:rPr lang="zh-CN" altLang="en-US" sz="2800" b="1" i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17432" name="Line 23">
                <a:extLst>
                  <a:ext uri="{FF2B5EF4-FFF2-40B4-BE49-F238E27FC236}">
                    <a16:creationId xmlns:a16="http://schemas.microsoft.com/office/drawing/2014/main" id="{703826F7-62ED-467B-8293-9AF29D4AD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3" name="Line 24">
                <a:extLst>
                  <a:ext uri="{FF2B5EF4-FFF2-40B4-BE49-F238E27FC236}">
                    <a16:creationId xmlns:a16="http://schemas.microsoft.com/office/drawing/2014/main" id="{56AED8EC-E961-424F-B4D5-9E20BBA9B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4" name="Line 25">
                <a:extLst>
                  <a:ext uri="{FF2B5EF4-FFF2-40B4-BE49-F238E27FC236}">
                    <a16:creationId xmlns:a16="http://schemas.microsoft.com/office/drawing/2014/main" id="{CBD7491E-EFCB-453A-912C-56D86C77E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5" name="Line 26">
                <a:extLst>
                  <a:ext uri="{FF2B5EF4-FFF2-40B4-BE49-F238E27FC236}">
                    <a16:creationId xmlns:a16="http://schemas.microsoft.com/office/drawing/2014/main" id="{73E36947-4C4B-48D3-9E58-D9A19FB10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6" name="Line 27">
                <a:extLst>
                  <a:ext uri="{FF2B5EF4-FFF2-40B4-BE49-F238E27FC236}">
                    <a16:creationId xmlns:a16="http://schemas.microsoft.com/office/drawing/2014/main" id="{75CE46CD-EA85-44D2-A0C2-93CF73244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7" name="Line 28">
                <a:extLst>
                  <a:ext uri="{FF2B5EF4-FFF2-40B4-BE49-F238E27FC236}">
                    <a16:creationId xmlns:a16="http://schemas.microsoft.com/office/drawing/2014/main" id="{F13B49F1-C915-4E49-9074-FEC430FE0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8" name="Line 29">
                <a:extLst>
                  <a:ext uri="{FF2B5EF4-FFF2-40B4-BE49-F238E27FC236}">
                    <a16:creationId xmlns:a16="http://schemas.microsoft.com/office/drawing/2014/main" id="{00B3EF2F-E973-4AA8-83C7-5ADA92040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39" name="Line 30">
                <a:extLst>
                  <a:ext uri="{FF2B5EF4-FFF2-40B4-BE49-F238E27FC236}">
                    <a16:creationId xmlns:a16="http://schemas.microsoft.com/office/drawing/2014/main" id="{FFCFF48F-2A88-494C-94D2-D7E6D5CFE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17440" name="Rectangle 31">
                <a:extLst>
                  <a:ext uri="{FF2B5EF4-FFF2-40B4-BE49-F238E27FC236}">
                    <a16:creationId xmlns:a16="http://schemas.microsoft.com/office/drawing/2014/main" id="{E76D8FFE-5FBD-4501-8F40-C4FF048D3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0"/>
                <a:ext cx="384" cy="384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41" name="Text Box 32">
                <a:extLst>
                  <a:ext uri="{FF2B5EF4-FFF2-40B4-BE49-F238E27FC236}">
                    <a16:creationId xmlns:a16="http://schemas.microsoft.com/office/drawing/2014/main" id="{8B35AF32-F48C-431F-83FE-14A6288E4F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"/>
                <a:ext cx="384" cy="3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b="1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19" name="Line 33">
              <a:extLst>
                <a:ext uri="{FF2B5EF4-FFF2-40B4-BE49-F238E27FC236}">
                  <a16:creationId xmlns:a16="http://schemas.microsoft.com/office/drawing/2014/main" id="{E8795CA1-F8B0-4DA2-9B16-9696E31AF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628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20" name="Line 34">
              <a:extLst>
                <a:ext uri="{FF2B5EF4-FFF2-40B4-BE49-F238E27FC236}">
                  <a16:creationId xmlns:a16="http://schemas.microsoft.com/office/drawing/2014/main" id="{DA1AB8CC-FAC8-42B8-BDA9-634EA1A9B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grpSp>
          <p:nvGrpSpPr>
            <p:cNvPr id="17421" name="Group 35">
              <a:extLst>
                <a:ext uri="{FF2B5EF4-FFF2-40B4-BE49-F238E27FC236}">
                  <a16:creationId xmlns:a16="http://schemas.microsoft.com/office/drawing/2014/main" id="{424FA1D5-1051-4608-9307-3447EE5E1B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785"/>
              <a:ext cx="333" cy="318"/>
              <a:chOff x="0" y="0"/>
              <a:chExt cx="336" cy="356"/>
            </a:xfrm>
          </p:grpSpPr>
          <p:sp>
            <p:nvSpPr>
              <p:cNvPr id="17428" name="Rectangle 36">
                <a:extLst>
                  <a:ext uri="{FF2B5EF4-FFF2-40B4-BE49-F238E27FC236}">
                    <a16:creationId xmlns:a16="http://schemas.microsoft.com/office/drawing/2014/main" id="{E819538F-8234-44E2-8DD2-0538A102D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17429" name="Text Box 37">
                <a:extLst>
                  <a:ext uri="{FF2B5EF4-FFF2-40B4-BE49-F238E27FC236}">
                    <a16:creationId xmlns:a16="http://schemas.microsoft.com/office/drawing/2014/main" id="{A61B4E97-0F53-4B2B-80A7-336A3F677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"/>
                <a:ext cx="323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i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50</a:t>
                </a:r>
                <a:endParaRPr lang="zh-CN" altLang="en-US" sz="28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22" name="Text Box 38">
              <a:extLst>
                <a:ext uri="{FF2B5EF4-FFF2-40B4-BE49-F238E27FC236}">
                  <a16:creationId xmlns:a16="http://schemas.microsoft.com/office/drawing/2014/main" id="{54628526-A604-4EEB-B8DD-70AA7B2B0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35"/>
              <a:ext cx="81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i="0">
                  <a:solidFill>
                    <a:srgbClr val="FF505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插入 </a:t>
              </a:r>
              <a:r>
                <a:rPr lang="en-US" altLang="zh-CN" b="1" i="0">
                  <a:solidFill>
                    <a:srgbClr val="FF505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17423" name="Line 39">
              <a:extLst>
                <a:ext uri="{FF2B5EF4-FFF2-40B4-BE49-F238E27FC236}">
                  <a16:creationId xmlns:a16="http://schemas.microsoft.com/office/drawing/2014/main" id="{A8018510-EFD0-48AF-AD93-A0130149E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628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24" name="Line 40">
              <a:extLst>
                <a:ext uri="{FF2B5EF4-FFF2-40B4-BE49-F238E27FC236}">
                  <a16:creationId xmlns:a16="http://schemas.microsoft.com/office/drawing/2014/main" id="{61A17682-B65B-48B9-AC48-5496D390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628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25" name="Line 41">
              <a:extLst>
                <a:ext uri="{FF2B5EF4-FFF2-40B4-BE49-F238E27FC236}">
                  <a16:creationId xmlns:a16="http://schemas.microsoft.com/office/drawing/2014/main" id="{D43F6C16-C121-4B9B-976B-D5F3F3F84C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628"/>
              <a:ext cx="288" cy="4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17426" name="Text Box 42">
              <a:extLst>
                <a:ext uri="{FF2B5EF4-FFF2-40B4-BE49-F238E27FC236}">
                  <a16:creationId xmlns:a16="http://schemas.microsoft.com/office/drawing/2014/main" id="{64211C61-7550-44B5-9D9B-BDCB70E2D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57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 i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27" name="Text Box 43">
              <a:extLst>
                <a:ext uri="{FF2B5EF4-FFF2-40B4-BE49-F238E27FC236}">
                  <a16:creationId xmlns:a16="http://schemas.microsoft.com/office/drawing/2014/main" id="{57B0CC97-571D-4DDB-B287-1F973720C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 dirty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</p:grpSp>
      <p:sp>
        <p:nvSpPr>
          <p:cNvPr id="44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06178210-4274-48A0-8AA9-85B43D7F889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586" y="121665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三、顺序表的插入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D71EBC50-629A-4C59-89B8-C7DDBDD54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864F193-E687-4AAD-85C9-2D6F0EC766E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zh-CN" altLang="en-US" sz="2400"/>
          </a:p>
        </p:txBody>
      </p:sp>
      <p:sp>
        <p:nvSpPr>
          <p:cNvPr id="18438" name="TextBox 1">
            <a:extLst>
              <a:ext uri="{FF2B5EF4-FFF2-40B4-BE49-F238E27FC236}">
                <a16:creationId xmlns:a16="http://schemas.microsoft.com/office/drawing/2014/main" id="{77ABC8F5-596A-4187-A56A-2578704B6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185" y="2038826"/>
            <a:ext cx="811691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顺序表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（表长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）在第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个位置插入元素</a:t>
            </a:r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的算法描述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zh-CN" altLang="en-US" sz="2800" b="0" i="0" dirty="0">
                <a:latin typeface="+mn-ea"/>
                <a:ea typeface="+mn-ea"/>
              </a:rPr>
              <a:t>数组下标从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开始</a:t>
            </a:r>
            <a:r>
              <a:rPr lang="en-US" altLang="zh-CN" sz="2800" b="0" i="0" dirty="0">
                <a:latin typeface="+mn-ea"/>
                <a:ea typeface="+mn-ea"/>
              </a:rPr>
              <a:t>,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从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开始</a:t>
            </a:r>
            <a:r>
              <a:rPr lang="en-US" altLang="zh-CN" sz="2800" b="0" i="0" dirty="0">
                <a:latin typeface="+mn-ea"/>
                <a:ea typeface="+mn-ea"/>
              </a:rPr>
              <a:t>)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39" name="TextBox 1">
            <a:extLst>
              <a:ext uri="{FF2B5EF4-FFF2-40B4-BE49-F238E27FC236}">
                <a16:creationId xmlns:a16="http://schemas.microsoft.com/office/drawing/2014/main" id="{7306EE66-2ABD-47B7-B35C-3F26CFCD8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" y="3089644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(1)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&lt;1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&gt;n+1</a:t>
            </a:r>
            <a:r>
              <a:rPr lang="zh-CN" altLang="en-US" sz="2800" b="0" i="0" dirty="0">
                <a:latin typeface="+mn-ea"/>
                <a:ea typeface="+mn-ea"/>
              </a:rPr>
              <a:t>，不能插入，结束；否则，转（</a:t>
            </a:r>
            <a:r>
              <a:rPr lang="en-US" altLang="zh-CN" sz="2800" b="0" i="0" dirty="0">
                <a:latin typeface="+mn-ea"/>
                <a:ea typeface="+mn-ea"/>
              </a:rPr>
              <a:t>2</a:t>
            </a:r>
            <a:r>
              <a:rPr lang="zh-CN" altLang="en-US" sz="2800" b="0" i="0" dirty="0">
                <a:latin typeface="+mn-ea"/>
                <a:ea typeface="+mn-ea"/>
              </a:rPr>
              <a:t>）。</a:t>
            </a:r>
          </a:p>
        </p:txBody>
      </p:sp>
      <p:sp>
        <p:nvSpPr>
          <p:cNvPr id="18440" name="TextBox 1">
            <a:extLst>
              <a:ext uri="{FF2B5EF4-FFF2-40B4-BE49-F238E27FC236}">
                <a16:creationId xmlns:a16="http://schemas.microsoft.com/office/drawing/2014/main" id="{656F1443-E389-4A45-91EB-E9C8188BA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36" y="3662008"/>
            <a:ext cx="777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(2) k=n-1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41" name="TextBox 1">
            <a:extLst>
              <a:ext uri="{FF2B5EF4-FFF2-40B4-BE49-F238E27FC236}">
                <a16:creationId xmlns:a16="http://schemas.microsoft.com/office/drawing/2014/main" id="{06857C92-C7ED-444E-B60A-CE6A1185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234372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(3) 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>
                <a:latin typeface="+mn-ea"/>
                <a:ea typeface="+mn-ea"/>
              </a:rPr>
              <a:t>k≥i-1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a[k+1]=a[k]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k--</a:t>
            </a:r>
            <a:r>
              <a:rPr lang="zh-CN" altLang="en-US" sz="2800" b="0" i="0" dirty="0">
                <a:latin typeface="+mn-ea"/>
                <a:ea typeface="+mn-ea"/>
              </a:rPr>
              <a:t>，转（</a:t>
            </a:r>
            <a:r>
              <a:rPr lang="en-US" altLang="zh-CN" sz="2800" b="0" i="0" dirty="0">
                <a:latin typeface="+mn-ea"/>
                <a:ea typeface="+mn-ea"/>
              </a:rPr>
              <a:t>3</a:t>
            </a:r>
            <a:r>
              <a:rPr lang="zh-CN" altLang="en-US" sz="2800" b="0" i="0" dirty="0">
                <a:latin typeface="+mn-ea"/>
                <a:ea typeface="+mn-ea"/>
              </a:rPr>
              <a:t>）；否则转</a:t>
            </a:r>
            <a:r>
              <a:rPr lang="en-US" altLang="zh-CN" sz="2800" b="0" i="0" dirty="0">
                <a:latin typeface="+mn-ea"/>
                <a:ea typeface="+mn-ea"/>
              </a:rPr>
              <a:t>(4)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8442" name="TextBox 1">
            <a:extLst>
              <a:ext uri="{FF2B5EF4-FFF2-40B4-BE49-F238E27FC236}">
                <a16:creationId xmlns:a16="http://schemas.microsoft.com/office/drawing/2014/main" id="{3463CA59-B144-4765-95C8-1CD6E4029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4879360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(4) a[i-1]=e(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a[k+1]=e)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n++</a:t>
            </a:r>
            <a:r>
              <a:rPr lang="zh-CN" altLang="en-US" sz="2800" b="0" i="0" dirty="0">
                <a:latin typeface="+mn-ea"/>
                <a:ea typeface="+mn-ea"/>
              </a:rPr>
              <a:t>，插入成功，结束。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  <p:bldP spid="18441" grpId="0"/>
      <p:bldP spid="1844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36E557D7-03A2-4943-88D3-1BF4499FC20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0034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三、顺序表的插入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7F9FD4AF-4D47-48A8-8F50-FA4EF43868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9C278C6-6ED9-4137-977A-480D56A8295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zh-CN" altLang="en-US" sz="2400"/>
          </a:p>
        </p:txBody>
      </p:sp>
      <p:pic>
        <p:nvPicPr>
          <p:cNvPr id="19462" name="Picture 10">
            <a:extLst>
              <a:ext uri="{FF2B5EF4-FFF2-40B4-BE49-F238E27FC236}">
                <a16:creationId xmlns:a16="http://schemas.microsoft.com/office/drawing/2014/main" id="{C2A38BD5-AAC3-41FA-93B4-DC09B7C5BE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6" t="41734" r="59381" b="36678"/>
          <a:stretch>
            <a:fillRect/>
          </a:stretch>
        </p:blipFill>
        <p:spPr bwMode="auto">
          <a:xfrm>
            <a:off x="683568" y="2979502"/>
            <a:ext cx="7850832" cy="37893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3" name="TextBox 1">
            <a:extLst>
              <a:ext uri="{FF2B5EF4-FFF2-40B4-BE49-F238E27FC236}">
                <a16:creationId xmlns:a16="http://schemas.microsoft.com/office/drawing/2014/main" id="{4B498C35-1E2D-4289-ACAA-F623B2095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34" y="1941679"/>
            <a:ext cx="86439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类</a:t>
            </a:r>
            <a:r>
              <a:rPr lang="en-US" altLang="zh-CN" sz="2800" b="0" i="0" dirty="0" err="1">
                <a:latin typeface="+mn-ea"/>
                <a:ea typeface="+mn-ea"/>
              </a:rPr>
              <a:t>SqList</a:t>
            </a:r>
            <a:r>
              <a:rPr lang="zh-CN" altLang="en-US" sz="2800" b="0" i="0" dirty="0">
                <a:latin typeface="+mn-ea"/>
                <a:ea typeface="+mn-ea"/>
              </a:rPr>
              <a:t>增加插入方法：</a:t>
            </a:r>
            <a:r>
              <a:rPr lang="en-US" altLang="zh-CN" sz="2800" b="0" i="0" dirty="0">
                <a:latin typeface="+mn-ea"/>
                <a:ea typeface="+mn-ea"/>
              </a:rPr>
              <a:t>int </a:t>
            </a:r>
            <a:r>
              <a:rPr lang="en-US" altLang="zh-CN" sz="2800" b="0" i="0" dirty="0" err="1">
                <a:latin typeface="+mn-ea"/>
                <a:ea typeface="+mn-ea"/>
              </a:rPr>
              <a:t>ListInsert</a:t>
            </a:r>
            <a:r>
              <a:rPr lang="en-US" altLang="zh-CN" sz="2800" b="0" i="0" dirty="0">
                <a:latin typeface="+mn-ea"/>
                <a:ea typeface="+mn-ea"/>
              </a:rPr>
              <a:t>(int </a:t>
            </a:r>
            <a:r>
              <a:rPr lang="en-US" altLang="zh-CN" sz="2800" b="0" i="0" dirty="0" err="1">
                <a:latin typeface="+mn-ea"/>
                <a:ea typeface="+mn-ea"/>
              </a:rPr>
              <a:t>i,int</a:t>
            </a:r>
            <a:r>
              <a:rPr lang="en-US" altLang="zh-CN" sz="2800" b="0" i="0" dirty="0">
                <a:latin typeface="+mn-ea"/>
                <a:ea typeface="+mn-ea"/>
              </a:rPr>
              <a:t> e); </a:t>
            </a:r>
            <a:r>
              <a:rPr lang="zh-CN" altLang="en-US" sz="2800" b="0" i="0" dirty="0">
                <a:latin typeface="+mn-ea"/>
                <a:ea typeface="+mn-ea"/>
              </a:rPr>
              <a:t>插入成功返回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，否则返回</a:t>
            </a:r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C34DC34D-E57E-4E57-BF30-95C0328B108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6234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三、顺序表的插入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6B2B474A-54B2-4749-8A06-2048163ED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A9003C6-5918-4600-B999-1905FB3B23B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zh-CN" altLang="en-US" sz="2400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70DC9BD6-DEF0-40E5-8924-A40D145CA8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0034" y="1981184"/>
            <a:ext cx="8763000" cy="202388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在顺序表中第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个位置插入一个元素，需要向后移动元素个数为：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n-i+1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+mn-ea"/>
              </a:rPr>
              <a:t>平均移动元素数为</a:t>
            </a:r>
            <a:r>
              <a:rPr lang="zh-CN" altLang="en-US" b="1" dirty="0">
                <a:latin typeface="+mn-ea"/>
              </a:rPr>
              <a:t>（</a:t>
            </a:r>
            <a:r>
              <a:rPr lang="zh-CN" altLang="en-US" dirty="0">
                <a:latin typeface="+mn-ea"/>
              </a:rPr>
              <a:t>假设在第</a:t>
            </a:r>
            <a:r>
              <a:rPr lang="zh-CN" altLang="en-US" dirty="0">
                <a:solidFill>
                  <a:srgbClr val="6600CC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rgbClr val="6600CC"/>
                </a:solidFill>
                <a:latin typeface="+mn-ea"/>
              </a:rPr>
              <a:t>i</a:t>
            </a:r>
            <a:r>
              <a:rPr lang="en-US" altLang="zh-CN" dirty="0">
                <a:solidFill>
                  <a:srgbClr val="6600CC"/>
                </a:solidFill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个元素之前插入的概率为 </a:t>
            </a:r>
            <a:r>
              <a:rPr lang="en-US" altLang="zh-CN" b="1" dirty="0">
                <a:latin typeface="+mn-ea"/>
              </a:rPr>
              <a:t>p</a:t>
            </a:r>
            <a:r>
              <a:rPr lang="en-US" altLang="zh-CN" b="1" baseline="-25000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 </a:t>
            </a:r>
            <a:r>
              <a:rPr lang="zh-CN" altLang="en-US" b="1" dirty="0">
                <a:latin typeface="+mn-ea"/>
              </a:rPr>
              <a:t>）：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p</a:t>
            </a:r>
            <a:r>
              <a:rPr lang="en-US" altLang="zh-CN" b="1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x (n-i+1)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51F60F4-4B91-4D9F-AEF6-C4C7F40D737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三、顺序表的插入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AD3D8E9-7630-4E30-A5B8-488F5CE8D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27B715E-96C5-4ACF-AF58-D0709A76EC1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zh-CN" altLang="en-US" sz="2400"/>
          </a:p>
        </p:txBody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82938434-CCA9-4481-ACF3-62EBB6DC09B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2052622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=1/(n+1)，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n+1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is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[1/(n+1)] x (n-i+1) = n/2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顺序表插入操作的时间复杂度为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98A927F-6BA5-413D-88DA-1225855F7E4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33E99A8C-9F63-491B-B519-35165ED2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4DBC47B-276A-4D20-BFCE-B3B893C9548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zh-CN" altLang="en-US" sz="2400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4013B5B3-4EF5-41CE-BE06-2E390AAB15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09746"/>
            <a:ext cx="8763000" cy="38100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+mn-ea"/>
              </a:rPr>
              <a:t>顺序表的删除操作是指将顺序表的第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个数据元素删除，即将长度为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</a:t>
            </a:r>
            <a:r>
              <a:rPr lang="en-US" altLang="zh-CN" dirty="0">
                <a:solidFill>
                  <a:schemeClr val="hlink"/>
                </a:solidFill>
                <a:latin typeface="+mn-ea"/>
              </a:rPr>
              <a:t> </a:t>
            </a:r>
            <a:r>
              <a:rPr lang="en-US" altLang="zh-CN" dirty="0" err="1">
                <a:solidFill>
                  <a:schemeClr val="hlink"/>
                </a:solidFill>
                <a:latin typeface="+mn-ea"/>
              </a:rPr>
              <a:t>a</a:t>
            </a:r>
            <a:r>
              <a:rPr lang="en-US" altLang="zh-CN" baseline="-25000" dirty="0" err="1">
                <a:solidFill>
                  <a:schemeClr val="hlink"/>
                </a:solidFill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+mn-ea"/>
              </a:rPr>
              <a:t>变成长度为</a:t>
            </a:r>
            <a:r>
              <a:rPr lang="en-US" altLang="zh-CN" dirty="0">
                <a:latin typeface="+mn-ea"/>
              </a:rPr>
              <a:t>n-1</a:t>
            </a:r>
            <a:r>
              <a:rPr lang="zh-CN" altLang="en-US" dirty="0">
                <a:latin typeface="+mn-ea"/>
              </a:rPr>
              <a:t>的顺序表：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 …,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C6FD64B-9059-CEBA-DB8C-2141E85603C7}"/>
              </a:ext>
            </a:extLst>
          </p:cNvPr>
          <p:cNvSpPr txBox="1"/>
          <p:nvPr/>
        </p:nvSpPr>
        <p:spPr>
          <a:xfrm>
            <a:off x="827584" y="4918039"/>
            <a:ext cx="8245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思路：若位置合法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(1≤i≤n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），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i+1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,…,a</a:t>
            </a:r>
            <a:r>
              <a:rPr lang="en-US" altLang="zh-CN" sz="2800" b="0" i="0" baseline="-25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前移，表长减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1F90240-C2BB-4717-8AA7-D66B5C3B52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776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52984342-FA08-4768-B402-AB09FBC3F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A6BAD17-A46A-4BCE-993E-3109F6AA6D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zh-CN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C629D98D-629F-4DCC-BC6D-549B4658E7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9520" y="1833562"/>
            <a:ext cx="8763000" cy="1524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将第4个元素删除（</a:t>
            </a:r>
            <a:r>
              <a:rPr lang="en-US" altLang="zh-CN" sz="28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=4)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需要将第5元素至最后元素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(共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7-4)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都向前移一位置(从前往后处理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559" name="Group 7">
            <a:extLst>
              <a:ext uri="{FF2B5EF4-FFF2-40B4-BE49-F238E27FC236}">
                <a16:creationId xmlns:a16="http://schemas.microsoft.com/office/drawing/2014/main" id="{4836AEDB-5A0D-49CD-BF4C-9971D160BCD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3541731"/>
            <a:ext cx="5943600" cy="2601913"/>
            <a:chOff x="0" y="0"/>
            <a:chExt cx="3744" cy="1639"/>
          </a:xfrm>
        </p:grpSpPr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5DCEDB5C-6E7C-4F70-9FF3-145A0ADA3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2"/>
              <a:ext cx="3744" cy="345"/>
              <a:chOff x="0" y="0"/>
              <a:chExt cx="3936" cy="384"/>
            </a:xfrm>
          </p:grpSpPr>
          <p:sp>
            <p:nvSpPr>
              <p:cNvPr id="23582" name="Rectangle 9">
                <a:extLst>
                  <a:ext uri="{FF2B5EF4-FFF2-40B4-BE49-F238E27FC236}">
                    <a16:creationId xmlns:a16="http://schemas.microsoft.com/office/drawing/2014/main" id="{DFA89203-3D99-4961-952F-F6DF1A4878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936" cy="384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23583" name="Text Box 10">
                <a:extLst>
                  <a:ext uri="{FF2B5EF4-FFF2-40B4-BE49-F238E27FC236}">
                    <a16:creationId xmlns:a16="http://schemas.microsoft.com/office/drawing/2014/main" id="{5D7BF7C7-C0DF-461A-B5F8-C7BDBB79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19"/>
                <a:ext cx="3882" cy="3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</a:rPr>
                  <a:t> 25   34   57          48   09   63    </a:t>
                </a:r>
                <a:r>
                  <a:rPr lang="zh-CN" altLang="en-US" sz="2800" b="1" i="0" dirty="0">
                    <a:solidFill>
                      <a:schemeClr val="tx2"/>
                    </a:solidFill>
                    <a:latin typeface="Arial Narrow" panose="020B0606020202030204" pitchFamily="34" charset="0"/>
                    <a:sym typeface="Symbol" panose="05050102010706020507" pitchFamily="18" charset="2"/>
                  </a:rPr>
                  <a:t></a:t>
                </a:r>
                <a:endParaRPr lang="zh-CN" altLang="en-US" sz="2800" b="1" i="0" dirty="0">
                  <a:latin typeface="Arial Narrow" panose="020B0606020202030204" pitchFamily="34" charset="0"/>
                  <a:sym typeface="Symbol" panose="05050102010706020507" pitchFamily="18" charset="2"/>
                </a:endParaRPr>
              </a:p>
            </p:txBody>
          </p:sp>
          <p:sp>
            <p:nvSpPr>
              <p:cNvPr id="23584" name="Line 11">
                <a:extLst>
                  <a:ext uri="{FF2B5EF4-FFF2-40B4-BE49-F238E27FC236}">
                    <a16:creationId xmlns:a16="http://schemas.microsoft.com/office/drawing/2014/main" id="{C709450D-FE02-4C56-A4D1-5972BB5CF8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5" name="Line 12">
                <a:extLst>
                  <a:ext uri="{FF2B5EF4-FFF2-40B4-BE49-F238E27FC236}">
                    <a16:creationId xmlns:a16="http://schemas.microsoft.com/office/drawing/2014/main" id="{5B80AE0C-E70A-4E81-B8EC-C64C79EE6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6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6" name="Line 13">
                <a:extLst>
                  <a:ext uri="{FF2B5EF4-FFF2-40B4-BE49-F238E27FC236}">
                    <a16:creationId xmlns:a16="http://schemas.microsoft.com/office/drawing/2014/main" id="{A2C736AC-346C-43F5-A92D-B7223B04AF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7" name="Line 14">
                <a:extLst>
                  <a:ext uri="{FF2B5EF4-FFF2-40B4-BE49-F238E27FC236}">
                    <a16:creationId xmlns:a16="http://schemas.microsoft.com/office/drawing/2014/main" id="{85E2B720-1451-4FBB-AC95-14C28BCBC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36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8" name="Line 15">
                <a:extLst>
                  <a:ext uri="{FF2B5EF4-FFF2-40B4-BE49-F238E27FC236}">
                    <a16:creationId xmlns:a16="http://schemas.microsoft.com/office/drawing/2014/main" id="{599B78C2-BA08-48D9-AE39-4D60F74225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89" name="Line 16">
                <a:extLst>
                  <a:ext uri="{FF2B5EF4-FFF2-40B4-BE49-F238E27FC236}">
                    <a16:creationId xmlns:a16="http://schemas.microsoft.com/office/drawing/2014/main" id="{EBC35C5C-E852-42EE-9E9A-289575C577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90" name="Line 17">
                <a:extLst>
                  <a:ext uri="{FF2B5EF4-FFF2-40B4-BE49-F238E27FC236}">
                    <a16:creationId xmlns:a16="http://schemas.microsoft.com/office/drawing/2014/main" id="{CFE3CEBD-1772-44C6-826C-54D680BE85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88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23591" name="Line 18">
                <a:extLst>
                  <a:ext uri="{FF2B5EF4-FFF2-40B4-BE49-F238E27FC236}">
                    <a16:creationId xmlns:a16="http://schemas.microsoft.com/office/drawing/2014/main" id="{DC84FD8C-73E6-4F89-AE4C-34498F27E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0"/>
                <a:ext cx="0" cy="384"/>
              </a:xfrm>
              <a:prstGeom prst="line">
                <a:avLst/>
              </a:prstGeom>
              <a:noFill/>
              <a:ln w="2857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</p:grpSp>
        <p:sp>
          <p:nvSpPr>
            <p:cNvPr id="23561" name="Text Box 19">
              <a:extLst>
                <a:ext uri="{FF2B5EF4-FFF2-40B4-BE49-F238E27FC236}">
                  <a16:creationId xmlns:a16="http://schemas.microsoft.com/office/drawing/2014/main" id="{BA2E225B-C2EC-4311-8CBE-0CB5510A55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104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sp>
          <p:nvSpPr>
            <p:cNvPr id="23562" name="Rectangle 21">
              <a:extLst>
                <a:ext uri="{FF2B5EF4-FFF2-40B4-BE49-F238E27FC236}">
                  <a16:creationId xmlns:a16="http://schemas.microsoft.com/office/drawing/2014/main" id="{10242143-EC55-4249-BA83-97807881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96"/>
              <a:ext cx="3744" cy="31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23563" name="Text Box 22">
              <a:extLst>
                <a:ext uri="{FF2B5EF4-FFF2-40B4-BE49-F238E27FC236}">
                  <a16:creationId xmlns:a16="http://schemas.microsoft.com/office/drawing/2014/main" id="{97CC8020-3388-47B4-9345-3D6B2FE509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" y="1312"/>
              <a:ext cx="36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1" i="0">
                  <a:solidFill>
                    <a:schemeClr val="tx2"/>
                  </a:solidFill>
                  <a:latin typeface="Arial Narrow" panose="020B0606020202030204" pitchFamily="34" charset="0"/>
                </a:rPr>
                <a:t>25    34   57   48   09   63    </a:t>
              </a:r>
              <a:r>
                <a:rPr lang="zh-CN" altLang="en-US" sz="2800" b="1" i="0">
                  <a:solidFill>
                    <a:schemeClr val="tx2"/>
                  </a:solidFill>
                  <a:latin typeface="Arial Narrow" panose="020B0606020202030204" pitchFamily="34" charset="0"/>
                  <a:sym typeface="Symbol" panose="05050102010706020507" pitchFamily="18" charset="2"/>
                </a:rPr>
                <a:t></a:t>
              </a:r>
              <a:endParaRPr lang="zh-CN" altLang="en-US" sz="2800" b="1" i="0">
                <a:latin typeface="Arial Narrow" panose="020B060602020203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23564" name="Line 23">
              <a:extLst>
                <a:ext uri="{FF2B5EF4-FFF2-40B4-BE49-F238E27FC236}">
                  <a16:creationId xmlns:a16="http://schemas.microsoft.com/office/drawing/2014/main" id="{D7CE59D4-D4AA-4771-B370-C2F7E712C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5" name="Line 24">
              <a:extLst>
                <a:ext uri="{FF2B5EF4-FFF2-40B4-BE49-F238E27FC236}">
                  <a16:creationId xmlns:a16="http://schemas.microsoft.com/office/drawing/2014/main" id="{F8133BC4-87DD-4A34-A6B3-D79BD9D24B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6" name="Line 25">
              <a:extLst>
                <a:ext uri="{FF2B5EF4-FFF2-40B4-BE49-F238E27FC236}">
                  <a16:creationId xmlns:a16="http://schemas.microsoft.com/office/drawing/2014/main" id="{17C41EA2-CCCC-4A53-BD92-16C5C38CB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6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7" name="Line 26">
              <a:extLst>
                <a:ext uri="{FF2B5EF4-FFF2-40B4-BE49-F238E27FC236}">
                  <a16:creationId xmlns:a16="http://schemas.microsoft.com/office/drawing/2014/main" id="{8A0FCD29-0E6F-4FF7-B79C-9F673B702A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1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8" name="Line 27">
              <a:extLst>
                <a:ext uri="{FF2B5EF4-FFF2-40B4-BE49-F238E27FC236}">
                  <a16:creationId xmlns:a16="http://schemas.microsoft.com/office/drawing/2014/main" id="{305DD89E-58B3-421C-93F7-37485194F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6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69" name="Line 28">
              <a:extLst>
                <a:ext uri="{FF2B5EF4-FFF2-40B4-BE49-F238E27FC236}">
                  <a16:creationId xmlns:a16="http://schemas.microsoft.com/office/drawing/2014/main" id="{E6307363-28FE-449A-A540-E1D9DF12C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2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0" name="Line 29">
              <a:extLst>
                <a:ext uri="{FF2B5EF4-FFF2-40B4-BE49-F238E27FC236}">
                  <a16:creationId xmlns:a16="http://schemas.microsoft.com/office/drawing/2014/main" id="{CC557B59-C1D6-43EA-ACCB-D3791450E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7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1" name="Line 30">
              <a:extLst>
                <a:ext uri="{FF2B5EF4-FFF2-40B4-BE49-F238E27FC236}">
                  <a16:creationId xmlns:a16="http://schemas.microsoft.com/office/drawing/2014/main" id="{8BC23BEC-7759-424C-87D1-A1ED91D597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2" y="1296"/>
              <a:ext cx="0" cy="317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2" name="Line 34">
              <a:extLst>
                <a:ext uri="{FF2B5EF4-FFF2-40B4-BE49-F238E27FC236}">
                  <a16:creationId xmlns:a16="http://schemas.microsoft.com/office/drawing/2014/main" id="{E55D6FF2-C703-4524-A607-3AAD353DF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576"/>
              <a:ext cx="0" cy="24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grpSp>
          <p:nvGrpSpPr>
            <p:cNvPr id="23573" name="Group 31">
              <a:extLst>
                <a:ext uri="{FF2B5EF4-FFF2-40B4-BE49-F238E27FC236}">
                  <a16:creationId xmlns:a16="http://schemas.microsoft.com/office/drawing/2014/main" id="{28C3C914-1D9F-4E68-9539-1490FFD34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192"/>
              <a:ext cx="336" cy="362"/>
              <a:chOff x="0" y="0"/>
              <a:chExt cx="336" cy="336"/>
            </a:xfrm>
          </p:grpSpPr>
          <p:sp>
            <p:nvSpPr>
              <p:cNvPr id="23580" name="Rectangle 36">
                <a:extLst>
                  <a:ext uri="{FF2B5EF4-FFF2-40B4-BE49-F238E27FC236}">
                    <a16:creationId xmlns:a16="http://schemas.microsoft.com/office/drawing/2014/main" id="{BDEF7A12-56E8-4A49-B43E-C63E1A73F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36" cy="336"/>
              </a:xfrm>
              <a:prstGeom prst="rect">
                <a:avLst/>
              </a:prstGeom>
              <a:solidFill>
                <a:srgbClr val="008080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tIns="0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23581" name="Text Box 37">
                <a:extLst>
                  <a:ext uri="{FF2B5EF4-FFF2-40B4-BE49-F238E27FC236}">
                    <a16:creationId xmlns:a16="http://schemas.microsoft.com/office/drawing/2014/main" id="{CC59E8B4-6F72-4198-8C4E-F6176D2BBA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22"/>
                <a:ext cx="320" cy="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t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800" i="0">
                    <a:solidFill>
                      <a:schemeClr val="bg1"/>
                    </a:solidFill>
                    <a:latin typeface="Arial Narrow" panose="020B0606020202030204" pitchFamily="34" charset="0"/>
                  </a:rPr>
                  <a:t>16</a:t>
                </a:r>
                <a:endParaRPr lang="zh-CN" altLang="en-US" sz="28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3574" name="Text Box 38">
              <a:extLst>
                <a:ext uri="{FF2B5EF4-FFF2-40B4-BE49-F238E27FC236}">
                  <a16:creationId xmlns:a16="http://schemas.microsoft.com/office/drawing/2014/main" id="{DD91A1B8-2F12-4FD0-B2D6-16D09E6C8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35"/>
              <a:ext cx="89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i="0">
                  <a:solidFill>
                    <a:srgbClr val="FF505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删除16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  <p:sp>
          <p:nvSpPr>
            <p:cNvPr id="23575" name="Line 40">
              <a:extLst>
                <a:ext uri="{FF2B5EF4-FFF2-40B4-BE49-F238E27FC236}">
                  <a16:creationId xmlns:a16="http://schemas.microsoft.com/office/drawing/2014/main" id="{816D7A6A-3E05-4189-A0C6-62564BFF19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28" y="624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6" name="Text Box 42">
              <a:extLst>
                <a:ext uri="{FF2B5EF4-FFF2-40B4-BE49-F238E27FC236}">
                  <a16:creationId xmlns:a16="http://schemas.microsoft.com/office/drawing/2014/main" id="{2EB0C7F2-169F-436C-BC65-B328705E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557"/>
              <a:ext cx="76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chemeClr val="hlink"/>
                  </a:solidFill>
                  <a:latin typeface="Times New Roman" panose="02020603050405020304" pitchFamily="18" charset="0"/>
                </a:rPr>
                <a:t>i=4</a:t>
              </a:r>
              <a:endParaRPr lang="en-US" altLang="zh-CN" sz="2000" i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577" name="Text Box 43">
              <a:extLst>
                <a:ext uri="{FF2B5EF4-FFF2-40B4-BE49-F238E27FC236}">
                  <a16:creationId xmlns:a16="http://schemas.microsoft.com/office/drawing/2014/main" id="{1B79C21E-97C7-4E2F-AD65-D5D1AB1336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32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 i="0">
                  <a:latin typeface="Times New Roman" panose="02020603050405020304" pitchFamily="18" charset="0"/>
                </a:rPr>
                <a:t>   0       1         2       3         4        5        6        7</a:t>
              </a:r>
            </a:p>
          </p:txBody>
        </p:sp>
        <p:sp>
          <p:nvSpPr>
            <p:cNvPr id="23578" name="Line 44">
              <a:extLst>
                <a:ext uri="{FF2B5EF4-FFF2-40B4-BE49-F238E27FC236}">
                  <a16:creationId xmlns:a16="http://schemas.microsoft.com/office/drawing/2014/main" id="{7C62DCB5-3B62-4B59-8F52-824055F09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624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23579" name="Line 45">
              <a:extLst>
                <a:ext uri="{FF2B5EF4-FFF2-40B4-BE49-F238E27FC236}">
                  <a16:creationId xmlns:a16="http://schemas.microsoft.com/office/drawing/2014/main" id="{E203C890-69FD-491E-8171-FAA38AB013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624"/>
              <a:ext cx="288" cy="52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</p:grpSp>
      <p:sp>
        <p:nvSpPr>
          <p:cNvPr id="40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88D4FC6-71DD-445E-802D-37A99281329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5177" y="107154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83412291-AD56-472C-ABAC-12AE0D4A5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878A3847-4574-42DE-9522-94D2071E397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zh-CN" altLang="en-US" sz="2400"/>
          </a:p>
        </p:txBody>
      </p:sp>
      <p:sp>
        <p:nvSpPr>
          <p:cNvPr id="24582" name="TextBox 1">
            <a:extLst>
              <a:ext uri="{FF2B5EF4-FFF2-40B4-BE49-F238E27FC236}">
                <a16:creationId xmlns:a16="http://schemas.microsoft.com/office/drawing/2014/main" id="{1733E33B-A378-4668-984B-6E85A81D3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786" y="1824030"/>
            <a:ext cx="83988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删除顺序表</a:t>
            </a:r>
            <a:r>
              <a:rPr lang="en-US" altLang="zh-CN" sz="2800" b="0" i="0" dirty="0">
                <a:latin typeface="+mn-ea"/>
                <a:ea typeface="+mn-ea"/>
              </a:rPr>
              <a:t>a</a:t>
            </a:r>
            <a:r>
              <a:rPr lang="zh-CN" altLang="en-US" sz="2800" b="0" i="0" dirty="0">
                <a:latin typeface="+mn-ea"/>
                <a:ea typeface="+mn-ea"/>
              </a:rPr>
              <a:t>（表长</a:t>
            </a:r>
            <a:r>
              <a:rPr lang="en-US" altLang="zh-CN" sz="2800" b="0" i="0" dirty="0">
                <a:latin typeface="+mn-ea"/>
                <a:ea typeface="+mn-ea"/>
              </a:rPr>
              <a:t>n</a:t>
            </a:r>
            <a:r>
              <a:rPr lang="zh-CN" altLang="en-US" sz="2800" b="0" i="0" dirty="0">
                <a:latin typeface="+mn-ea"/>
                <a:ea typeface="+mn-ea"/>
              </a:rPr>
              <a:t>）中第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个位置元素的算法描述</a:t>
            </a:r>
            <a:r>
              <a:rPr lang="en-US" altLang="zh-CN" sz="2800" b="0" i="0" dirty="0">
                <a:latin typeface="+mn-ea"/>
                <a:ea typeface="+mn-ea"/>
                <a:sym typeface="Wingdings" panose="05000000000000000000" pitchFamily="2" charset="2"/>
              </a:rPr>
              <a:t>: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4583" name="TextBox 1">
            <a:extLst>
              <a:ext uri="{FF2B5EF4-FFF2-40B4-BE49-F238E27FC236}">
                <a16:creationId xmlns:a16="http://schemas.microsoft.com/office/drawing/2014/main" id="{D4432066-D345-4B9C-B3A6-58ED9485B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2504464"/>
            <a:ext cx="84820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(1)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&lt;11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&gt;n</a:t>
            </a:r>
            <a:r>
              <a:rPr lang="zh-CN" altLang="en-US" sz="2800" b="0" i="0" dirty="0">
                <a:latin typeface="+mn-ea"/>
                <a:ea typeface="+mn-ea"/>
              </a:rPr>
              <a:t>，不能删除，结束；否则转</a:t>
            </a:r>
            <a:r>
              <a:rPr lang="en-US" altLang="zh-CN" sz="2800" b="0" i="0" dirty="0">
                <a:latin typeface="+mn-ea"/>
                <a:ea typeface="+mn-ea"/>
              </a:rPr>
              <a:t>(2)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4584" name="TextBox 1">
            <a:extLst>
              <a:ext uri="{FF2B5EF4-FFF2-40B4-BE49-F238E27FC236}">
                <a16:creationId xmlns:a16="http://schemas.microsoft.com/office/drawing/2014/main" id="{3F9B89B9-5004-4296-9B0D-70CE4A994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74" y="3112320"/>
            <a:ext cx="7778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dirty="0">
                <a:latin typeface="+mn-ea"/>
                <a:ea typeface="+mn-ea"/>
              </a:rPr>
              <a:t> </a:t>
            </a:r>
            <a:r>
              <a:rPr lang="en-US" altLang="zh-CN" sz="2800" b="0" i="0" dirty="0">
                <a:latin typeface="+mn-ea"/>
                <a:ea typeface="+mn-ea"/>
              </a:rPr>
              <a:t>(2)k=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4585" name="TextBox 1">
            <a:extLst>
              <a:ext uri="{FF2B5EF4-FFF2-40B4-BE49-F238E27FC236}">
                <a16:creationId xmlns:a16="http://schemas.microsoft.com/office/drawing/2014/main" id="{3CFADBAE-1ACB-476A-A7D5-F60EC58D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3718651"/>
            <a:ext cx="94297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(3)</a:t>
            </a:r>
            <a:r>
              <a:rPr lang="zh-CN" altLang="en-US" sz="2800" b="0" i="0" dirty="0">
                <a:latin typeface="+mn-ea"/>
                <a:ea typeface="+mn-ea"/>
              </a:rPr>
              <a:t>若</a:t>
            </a:r>
            <a:r>
              <a:rPr lang="en-US" altLang="zh-CN" sz="2800" b="0" i="0" dirty="0">
                <a:latin typeface="+mn-ea"/>
                <a:ea typeface="+mn-ea"/>
              </a:rPr>
              <a:t>k&lt;n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a[k-1]=a[k]</a:t>
            </a:r>
            <a:r>
              <a:rPr lang="zh-CN" altLang="en-US" sz="2800" b="0" i="0" dirty="0">
                <a:latin typeface="+mn-ea"/>
                <a:ea typeface="+mn-ea"/>
              </a:rPr>
              <a:t>，</a:t>
            </a:r>
            <a:r>
              <a:rPr lang="en-US" altLang="zh-CN" sz="2800" b="0" i="0" dirty="0">
                <a:latin typeface="+mn-ea"/>
                <a:ea typeface="+mn-ea"/>
              </a:rPr>
              <a:t>k++</a:t>
            </a:r>
            <a:r>
              <a:rPr lang="zh-CN" altLang="en-US" sz="2800" b="0" i="0" dirty="0">
                <a:latin typeface="+mn-ea"/>
                <a:ea typeface="+mn-ea"/>
              </a:rPr>
              <a:t>，转</a:t>
            </a:r>
            <a:r>
              <a:rPr lang="en-US" altLang="zh-CN" sz="2800" b="0" i="0" dirty="0">
                <a:latin typeface="+mn-ea"/>
                <a:ea typeface="+mn-ea"/>
              </a:rPr>
              <a:t>(3)</a:t>
            </a:r>
            <a:r>
              <a:rPr lang="zh-CN" altLang="en-US" sz="2800" b="0" i="0" dirty="0">
                <a:latin typeface="+mn-ea"/>
                <a:ea typeface="+mn-ea"/>
              </a:rPr>
              <a:t>；否则转</a:t>
            </a:r>
            <a:r>
              <a:rPr lang="en-US" altLang="zh-CN" sz="2800" b="0" i="0" dirty="0">
                <a:latin typeface="+mn-ea"/>
                <a:ea typeface="+mn-ea"/>
              </a:rPr>
              <a:t>(4)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</a:p>
        </p:txBody>
      </p:sp>
      <p:sp>
        <p:nvSpPr>
          <p:cNvPr id="24586" name="TextBox 1">
            <a:extLst>
              <a:ext uri="{FF2B5EF4-FFF2-40B4-BE49-F238E27FC236}">
                <a16:creationId xmlns:a16="http://schemas.microsoft.com/office/drawing/2014/main" id="{EC3CA6A0-9F1A-4E57-9449-8B629A321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4335189"/>
            <a:ext cx="60486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dirty="0"/>
              <a:t> </a:t>
            </a:r>
            <a:r>
              <a:rPr lang="en-US" altLang="zh-CN" sz="2800" b="0" i="0" dirty="0">
                <a:latin typeface="+mn-ea"/>
                <a:ea typeface="+mn-ea"/>
              </a:rPr>
              <a:t>(4)n--</a:t>
            </a:r>
            <a:r>
              <a:rPr lang="zh-CN" altLang="en-US" sz="2800" b="0" i="0" dirty="0">
                <a:latin typeface="+mn-ea"/>
                <a:ea typeface="+mn-ea"/>
              </a:rPr>
              <a:t>，删除成功，结束。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2" grpId="0"/>
      <p:bldP spid="24584" grpId="0"/>
      <p:bldP spid="24585" grpId="0"/>
      <p:bldP spid="245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36A919D-DEAA-4CC4-A789-2524D8F314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39630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9ACA270A-B928-4D04-BC92-2DD3A7FA9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EF53065-6B20-4FDB-B3F5-DE85C43E3AA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zh-CN" altLang="en-US" sz="2400"/>
          </a:p>
        </p:txBody>
      </p:sp>
      <p:pic>
        <p:nvPicPr>
          <p:cNvPr id="25606" name="Picture 9">
            <a:extLst>
              <a:ext uri="{FF2B5EF4-FFF2-40B4-BE49-F238E27FC236}">
                <a16:creationId xmlns:a16="http://schemas.microsoft.com/office/drawing/2014/main" id="{0A999372-968D-48F0-A2CF-8C024B3E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" t="41324" r="60527" b="39926"/>
          <a:stretch>
            <a:fillRect/>
          </a:stretch>
        </p:blipFill>
        <p:spPr bwMode="auto">
          <a:xfrm>
            <a:off x="852237" y="2610514"/>
            <a:ext cx="7439526" cy="4137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Box 8">
            <a:extLst>
              <a:ext uri="{FF2B5EF4-FFF2-40B4-BE49-F238E27FC236}">
                <a16:creationId xmlns:a16="http://schemas.microsoft.com/office/drawing/2014/main" id="{2E019A54-817A-422F-989B-033180555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052" y="1943672"/>
            <a:ext cx="93305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+mn-ea"/>
                <a:ea typeface="+mn-ea"/>
              </a:rPr>
              <a:t>类</a:t>
            </a:r>
            <a:r>
              <a:rPr lang="en-US" altLang="zh-CN" sz="2800" b="0" i="0" dirty="0" err="1">
                <a:latin typeface="+mn-ea"/>
                <a:ea typeface="+mn-ea"/>
              </a:rPr>
              <a:t>SqList</a:t>
            </a:r>
            <a:r>
              <a:rPr lang="zh-CN" altLang="en-US" sz="2800" b="0" i="0" dirty="0">
                <a:latin typeface="+mn-ea"/>
                <a:ea typeface="+mn-ea"/>
              </a:rPr>
              <a:t>增加删除方法：</a:t>
            </a:r>
            <a:r>
              <a:rPr lang="en-US" altLang="zh-CN" sz="2800" b="0" i="0" dirty="0" err="1"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ListDelete</a:t>
            </a:r>
            <a:r>
              <a:rPr lang="en-US" altLang="zh-CN" sz="2800" b="0" i="0" dirty="0">
                <a:latin typeface="+mn-ea"/>
                <a:ea typeface="+mn-ea"/>
              </a:rPr>
              <a:t>(</a:t>
            </a:r>
            <a:r>
              <a:rPr lang="en-US" altLang="zh-CN" sz="2800" b="0" i="0" dirty="0" err="1">
                <a:latin typeface="+mn-ea"/>
                <a:ea typeface="+mn-ea"/>
              </a:rPr>
              <a:t>int</a:t>
            </a:r>
            <a:r>
              <a:rPr lang="en-US" altLang="zh-CN" sz="2800" b="0" i="0" dirty="0">
                <a:latin typeface="+mn-ea"/>
                <a:ea typeface="+mn-ea"/>
              </a:rPr>
              <a:t> </a:t>
            </a:r>
            <a:r>
              <a:rPr lang="en-US" altLang="zh-CN" sz="2800" b="0" i="0" dirty="0" err="1">
                <a:latin typeface="+mn-ea"/>
                <a:ea typeface="+mn-ea"/>
              </a:rPr>
              <a:t>i,int</a:t>
            </a:r>
            <a:r>
              <a:rPr lang="en-US" altLang="zh-CN" sz="2800" b="0" i="0" dirty="0">
                <a:latin typeface="+mn-ea"/>
                <a:ea typeface="+mn-ea"/>
              </a:rPr>
              <a:t> &amp;e);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592F4F4-E416-422F-991B-2D0EC0DFBF2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41391" y="118248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一、线性数据结构的特点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Text Box 3">
            <a:extLst>
              <a:ext uri="{FF2B5EF4-FFF2-40B4-BE49-F238E27FC236}">
                <a16:creationId xmlns:a16="http://schemas.microsoft.com/office/drawing/2014/main" id="{C6E91CCC-5B7F-4495-B819-BEE4F410E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8E57DB7-DF01-4D7C-B223-BFF58B5BE67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zh-CN" altLang="en-US" sz="2400"/>
          </a:p>
        </p:txBody>
      </p:sp>
      <p:sp>
        <p:nvSpPr>
          <p:cNvPr id="5124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</a:t>
            </a: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A551C501-0985-4705-9F17-E079ED996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4402" y="2024099"/>
            <a:ext cx="8964612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在数据元素的非空有限集中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存在惟一的一个被称作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第一个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存在惟一的一个被称作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“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最后一个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的数据元素(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除第一个元素外，每个数据元素均只有一个前驱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4.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除最后一个元素外，每个数据元素均只有一个后继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   (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的后继是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的后继是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grpSp>
        <p:nvGrpSpPr>
          <p:cNvPr id="5127" name="Group 7">
            <a:extLst>
              <a:ext uri="{FF2B5EF4-FFF2-40B4-BE49-F238E27FC236}">
                <a16:creationId xmlns:a16="http://schemas.microsoft.com/office/drawing/2014/main" id="{F823A2BD-973A-4DFE-9BA5-3E92A098D040}"/>
              </a:ext>
            </a:extLst>
          </p:cNvPr>
          <p:cNvGrpSpPr>
            <a:grpSpLocks/>
          </p:cNvGrpSpPr>
          <p:nvPr/>
        </p:nvGrpSpPr>
        <p:grpSpPr bwMode="auto">
          <a:xfrm>
            <a:off x="4427984" y="5478398"/>
            <a:ext cx="3962400" cy="627234"/>
            <a:chOff x="0" y="0"/>
            <a:chExt cx="3129" cy="289"/>
          </a:xfrm>
        </p:grpSpPr>
        <p:sp>
          <p:nvSpPr>
            <p:cNvPr id="5128" name="Oval 9">
              <a:extLst>
                <a:ext uri="{FF2B5EF4-FFF2-40B4-BE49-F238E27FC236}">
                  <a16:creationId xmlns:a16="http://schemas.microsoft.com/office/drawing/2014/main" id="{97B7318A-5583-41E9-90EA-11E9C4FC1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29" name="Oval 10">
              <a:extLst>
                <a:ext uri="{FF2B5EF4-FFF2-40B4-BE49-F238E27FC236}">
                  <a16:creationId xmlns:a16="http://schemas.microsoft.com/office/drawing/2014/main" id="{F8DC1120-44FB-49FB-BCC2-EBB473F5B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" y="14"/>
              <a:ext cx="287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0" name="Line 11">
              <a:extLst>
                <a:ext uri="{FF2B5EF4-FFF2-40B4-BE49-F238E27FC236}">
                  <a16:creationId xmlns:a16="http://schemas.microsoft.com/office/drawing/2014/main" id="{CFAE093D-4C2F-4732-B939-E2EA052CB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" y="152"/>
              <a:ext cx="28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1" name="Line 12">
              <a:extLst>
                <a:ext uri="{FF2B5EF4-FFF2-40B4-BE49-F238E27FC236}">
                  <a16:creationId xmlns:a16="http://schemas.microsoft.com/office/drawing/2014/main" id="{328FD392-7CB6-46A8-B178-27923A11A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1" y="152"/>
              <a:ext cx="283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2" name="Oval 13">
              <a:extLst>
                <a:ext uri="{FF2B5EF4-FFF2-40B4-BE49-F238E27FC236}">
                  <a16:creationId xmlns:a16="http://schemas.microsoft.com/office/drawing/2014/main" id="{26FD5400-DB91-4E49-B307-FEBA0A67E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3" name="Line 14">
              <a:extLst>
                <a:ext uri="{FF2B5EF4-FFF2-40B4-BE49-F238E27FC236}">
                  <a16:creationId xmlns:a16="http://schemas.microsoft.com/office/drawing/2014/main" id="{FE3CA191-A1E6-4C76-839D-D2B2E5C65E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32" y="152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4" name="Oval 15">
              <a:extLst>
                <a:ext uri="{FF2B5EF4-FFF2-40B4-BE49-F238E27FC236}">
                  <a16:creationId xmlns:a16="http://schemas.microsoft.com/office/drawing/2014/main" id="{B652312A-5D0B-4E1E-A699-5E070D290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4" y="14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5" name="Line 16">
              <a:extLst>
                <a:ext uri="{FF2B5EF4-FFF2-40B4-BE49-F238E27FC236}">
                  <a16:creationId xmlns:a16="http://schemas.microsoft.com/office/drawing/2014/main" id="{36A0A878-F48F-4AC2-B44F-E525FC0A0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2" y="146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36" name="Oval 17">
              <a:extLst>
                <a:ext uri="{FF2B5EF4-FFF2-40B4-BE49-F238E27FC236}">
                  <a16:creationId xmlns:a16="http://schemas.microsoft.com/office/drawing/2014/main" id="{9E425753-97E2-4342-8824-F6E75FF6F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1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37" name="Text Box 18">
              <a:extLst>
                <a:ext uri="{FF2B5EF4-FFF2-40B4-BE49-F238E27FC236}">
                  <a16:creationId xmlns:a16="http://schemas.microsoft.com/office/drawing/2014/main" id="{4D9D75B7-41D0-4EF9-82B8-4F445A98B1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" y="5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38" name="Text Box 19">
              <a:extLst>
                <a:ext uri="{FF2B5EF4-FFF2-40B4-BE49-F238E27FC236}">
                  <a16:creationId xmlns:a16="http://schemas.microsoft.com/office/drawing/2014/main" id="{352220F5-68C4-4489-AA2B-7BC73C313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" y="47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39" name="Text Box 20">
              <a:extLst>
                <a:ext uri="{FF2B5EF4-FFF2-40B4-BE49-F238E27FC236}">
                  <a16:creationId xmlns:a16="http://schemas.microsoft.com/office/drawing/2014/main" id="{29F3A926-7D3A-44B6-9A37-37DAE1D22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9" y="48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0" name="Text Box 21">
              <a:extLst>
                <a:ext uri="{FF2B5EF4-FFF2-40B4-BE49-F238E27FC236}">
                  <a16:creationId xmlns:a16="http://schemas.microsoft.com/office/drawing/2014/main" id="{7590ADBC-27CA-42BF-93E5-23C170C5E2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2" y="5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1" name="Text Box 22">
              <a:extLst>
                <a:ext uri="{FF2B5EF4-FFF2-40B4-BE49-F238E27FC236}">
                  <a16:creationId xmlns:a16="http://schemas.microsoft.com/office/drawing/2014/main" id="{677A7916-F5F4-4438-ADE4-3E8856BE11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76" y="41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  <p:sp>
          <p:nvSpPr>
            <p:cNvPr id="5142" name="Line 23">
              <a:extLst>
                <a:ext uri="{FF2B5EF4-FFF2-40B4-BE49-F238E27FC236}">
                  <a16:creationId xmlns:a16="http://schemas.microsoft.com/office/drawing/2014/main" id="{A5D94CAD-CAD0-4C61-BE02-142DF8B119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9" y="145"/>
              <a:ext cx="282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 anchor="ctr"/>
            <a:lstStyle/>
            <a:p>
              <a:pPr algn="ctr"/>
              <a:endParaRPr lang="zh-CN" altLang="en-US" i="0"/>
            </a:p>
          </p:txBody>
        </p:sp>
        <p:sp>
          <p:nvSpPr>
            <p:cNvPr id="5143" name="Oval 24">
              <a:extLst>
                <a:ext uri="{FF2B5EF4-FFF2-40B4-BE49-F238E27FC236}">
                  <a16:creationId xmlns:a16="http://schemas.microsoft.com/office/drawing/2014/main" id="{AB06A9FD-0B90-494C-B4C3-D5E692992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0"/>
              <a:ext cx="288" cy="269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0000CC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5144" name="Text Box 25">
              <a:extLst>
                <a:ext uri="{FF2B5EF4-FFF2-40B4-BE49-F238E27FC236}">
                  <a16:creationId xmlns:a16="http://schemas.microsoft.com/office/drawing/2014/main" id="{259A3F53-C943-4BC5-B63A-626AAAB125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" y="39"/>
              <a:ext cx="101" cy="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000" b="1" i="0">
                  <a:solidFill>
                    <a:srgbClr val="CC0000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000" i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E7DFBA2-CF3B-45A3-8C1D-1A4AAA29D4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1472" y="121442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四、顺序表的删除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651" name="Text Box 3">
            <a:extLst>
              <a:ext uri="{FF2B5EF4-FFF2-40B4-BE49-F238E27FC236}">
                <a16:creationId xmlns:a16="http://schemas.microsoft.com/office/drawing/2014/main" id="{770F7CD2-A809-459E-90F8-645BF3F59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2EE1379-26A2-490D-A62E-319D4784A58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zh-CN" altLang="en-US" sz="2400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D643FCAC-B650-4171-B9FF-9F6C1FD53F0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2119330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在顺序表中删除一个元素，需要向前移动元素个数为：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n-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平均移动元素数为： 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</a:t>
            </a:r>
            <a:r>
              <a:rPr lang="en-US" altLang="zh-CN" dirty="0" err="1">
                <a:latin typeface="+mn-ea"/>
              </a:rPr>
              <a:t>E</a:t>
            </a:r>
            <a:r>
              <a:rPr lang="en-US" altLang="zh-CN" baseline="-25000" dirty="0" err="1">
                <a:latin typeface="+mn-ea"/>
              </a:rPr>
              <a:t>dl</a:t>
            </a:r>
            <a:r>
              <a:rPr lang="en-US" altLang="zh-CN" dirty="0">
                <a:latin typeface="+mn-ea"/>
              </a:rPr>
              <a:t> = ∑ q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 x (n-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    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=1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C3BF280-CA15-450A-9A51-2DB02BC7E29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四、顺序表的删除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675" name="Text Box 3">
            <a:extLst>
              <a:ext uri="{FF2B5EF4-FFF2-40B4-BE49-F238E27FC236}">
                <a16:creationId xmlns:a16="http://schemas.microsoft.com/office/drawing/2014/main" id="{BF0FC9C5-6FF2-4356-B65A-62B75D623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0AAAE53-7072-479A-BC4F-5CA3E9567B24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zh-CN" altLang="en-US" sz="2400"/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0F831443-D053-4149-9D93-ADD230295CC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当插入位置等概率时，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q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=1/n，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因此：</a:t>
            </a:r>
          </a:p>
          <a:p>
            <a:pPr eaLnBrk="1" hangingPunct="1"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n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baseline="-25000" dirty="0" err="1">
                <a:latin typeface="黑体" panose="02010609060101010101" pitchFamily="49" charset="-122"/>
                <a:ea typeface="黑体" panose="02010609060101010101" pitchFamily="49" charset="-122"/>
              </a:rPr>
              <a:t>dl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= </a:t>
            </a:r>
            <a:r>
              <a:rPr lang="en-US" altLang="zh-CN" b="1" dirty="0">
                <a:latin typeface="宋体" panose="02010600030101010101" pitchFamily="2" charset="-122"/>
              </a:rPr>
              <a:t>∑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(1/n) x (n-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 = (n-1)/2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顺序表删除操作的时间复杂度为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O(n)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07B2828-2FA8-4948-B08C-69B9626C2F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五、顺序表的其它操作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699" name="Text Box 3">
            <a:extLst>
              <a:ext uri="{FF2B5EF4-FFF2-40B4-BE49-F238E27FC236}">
                <a16:creationId xmlns:a16="http://schemas.microsoft.com/office/drawing/2014/main" id="{12C22195-3E3F-460D-8FA8-BAD4EBC9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80F6C6-7425-4817-A2D2-C24838AF1C03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zh-CN" altLang="en-US" sz="2400"/>
          </a:p>
        </p:txBody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91621808-0B79-486D-B767-4331E02CC2B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796" y="2060848"/>
            <a:ext cx="8655050" cy="38100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查找第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个位置的元素值（注意返回值）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查找元素所在位置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计算表长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置空表（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length=0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销毁表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析构函数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~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SqList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())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6DB56A1-8BCC-4E9A-8156-C1A3932C5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6234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六、顺序表的优缺点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B257A89A-A722-46DB-AF7A-2BB0E92B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E6BAA7A9-B812-4D8D-9990-E4087CF1C07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B3E513D5-826B-4198-A660-F78CEE5349A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6234" y="1941679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优点：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元素可以随机存取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元素位置可用一个简单、直观的公式表示并求取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缺点：</a:t>
            </a:r>
          </a:p>
          <a:p>
            <a:pPr lvl="1" eaLnBrk="1" hangingPunct="1">
              <a:spcBef>
                <a:spcPct val="30000"/>
              </a:spcBef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插入或删除操作时，需要移动大量元素 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2396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763000" cy="153884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链表是线性表的链式存储表示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链表中逻辑关系相邻的元素不一定在存储位置上相连，用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表示元素之间的邻接关系。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相比于顺序表，实现复杂。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268760"/>
            <a:ext cx="5715000" cy="963488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F9F979-1499-4A7D-AE4B-DEEA2F23A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197"/>
          <a:stretch/>
        </p:blipFill>
        <p:spPr>
          <a:xfrm>
            <a:off x="683568" y="1910332"/>
            <a:ext cx="8208912" cy="4032448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F29B9D13-C4E7-4B47-9864-C7C1D3B38C45}"/>
              </a:ext>
            </a:extLst>
          </p:cNvPr>
          <p:cNvSpPr/>
          <p:nvPr/>
        </p:nvSpPr>
        <p:spPr bwMode="auto">
          <a:xfrm>
            <a:off x="4716016" y="2708920"/>
            <a:ext cx="1538536" cy="3240360"/>
          </a:xfrm>
          <a:prstGeom prst="ellipse">
            <a:avLst/>
          </a:prstGeom>
          <a:noFill/>
          <a:ln w="9525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BF5E5B-DE13-4341-9F97-35ADE1CAD8EC}"/>
              </a:ext>
            </a:extLst>
          </p:cNvPr>
          <p:cNvSpPr/>
          <p:nvPr/>
        </p:nvSpPr>
        <p:spPr bwMode="auto">
          <a:xfrm>
            <a:off x="5004048" y="2924944"/>
            <a:ext cx="1008112" cy="1944216"/>
          </a:xfrm>
          <a:prstGeom prst="rect">
            <a:avLst/>
          </a:prstGeom>
          <a:noFill/>
          <a:ln w="889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198C2D4-4688-40C4-B7C6-A7E155F9BC16}"/>
              </a:ext>
            </a:extLst>
          </p:cNvPr>
          <p:cNvSpPr/>
          <p:nvPr/>
        </p:nvSpPr>
        <p:spPr bwMode="auto">
          <a:xfrm>
            <a:off x="5004048" y="4869160"/>
            <a:ext cx="1008112" cy="720080"/>
          </a:xfrm>
          <a:prstGeom prst="rect">
            <a:avLst/>
          </a:prstGeom>
          <a:noFill/>
          <a:ln w="889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224A3A-2B35-5E4C-4662-16720600101E}"/>
              </a:ext>
            </a:extLst>
          </p:cNvPr>
          <p:cNvSpPr txBox="1"/>
          <p:nvPr/>
        </p:nvSpPr>
        <p:spPr>
          <a:xfrm>
            <a:off x="3203848" y="1230346"/>
            <a:ext cx="504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单链表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: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每个结点只有一个指针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315309-8C32-072F-FB31-3D941947FADF}"/>
              </a:ext>
            </a:extLst>
          </p:cNvPr>
          <p:cNvSpPr txBox="1"/>
          <p:nvPr/>
        </p:nvSpPr>
        <p:spPr>
          <a:xfrm>
            <a:off x="5883102" y="1252793"/>
            <a:ext cx="886916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65E7F7F-931F-C902-4DB0-4424B7F790D9}"/>
              </a:ext>
            </a:extLst>
          </p:cNvPr>
          <p:cNvSpPr txBox="1"/>
          <p:nvPr/>
        </p:nvSpPr>
        <p:spPr>
          <a:xfrm>
            <a:off x="5367636" y="1194031"/>
            <a:ext cx="1917848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B52C57-EAF8-DEEF-C154-1D95213025BC}"/>
              </a:ext>
            </a:extLst>
          </p:cNvPr>
          <p:cNvSpPr txBox="1"/>
          <p:nvPr/>
        </p:nvSpPr>
        <p:spPr>
          <a:xfrm>
            <a:off x="5220072" y="1236868"/>
            <a:ext cx="1917848" cy="430887"/>
          </a:xfrm>
          <a:prstGeom prst="rect">
            <a:avLst/>
          </a:prstGeom>
          <a:noFill/>
          <a:ln w="34925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指针域</a:t>
            </a:r>
            <a:r>
              <a:rPr lang="en-US" altLang="zh-CN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endParaRPr lang="zh-CN" altLang="en-US" sz="2800" b="0" i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5338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2" grpId="0" animBg="1"/>
      <p:bldP spid="4" grpId="0"/>
      <p:bldP spid="4" grpId="1"/>
      <p:bldP spid="5" grpId="0"/>
      <p:bldP spid="5" grpId="1"/>
      <p:bldP spid="6" grpId="0"/>
      <p:bldP spid="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340768"/>
            <a:ext cx="7488832" cy="963488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单链表由不连续的结点组成，结点结构：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grpSp>
        <p:nvGrpSpPr>
          <p:cNvPr id="20" name="Group 53">
            <a:extLst>
              <a:ext uri="{FF2B5EF4-FFF2-40B4-BE49-F238E27FC236}">
                <a16:creationId xmlns:a16="http://schemas.microsoft.com/office/drawing/2014/main" id="{058C0487-33B4-488A-8DD5-83C4EA514514}"/>
              </a:ext>
            </a:extLst>
          </p:cNvPr>
          <p:cNvGrpSpPr>
            <a:grpSpLocks/>
          </p:cNvGrpSpPr>
          <p:nvPr/>
        </p:nvGrpSpPr>
        <p:grpSpPr bwMode="auto">
          <a:xfrm>
            <a:off x="2411760" y="2564904"/>
            <a:ext cx="4862844" cy="1112840"/>
            <a:chOff x="4377" y="2205"/>
            <a:chExt cx="2563" cy="701"/>
          </a:xfrm>
        </p:grpSpPr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0F32F0AF-D5F4-45B9-AAB3-1046831B5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205"/>
              <a:ext cx="2563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E5414E4A-950F-4EB3-9A14-6E4A8E3B7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576"/>
              <a:ext cx="2563" cy="33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下一个</a:t>
              </a:r>
              <a:r>
                <a:rPr kumimoji="0"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node</a:t>
              </a:r>
              <a:r>
                <a:rPr kumimoji="0"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的地址</a:t>
              </a: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next</a:t>
              </a: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指针</a:t>
              </a:r>
              <a:endParaRPr kumimoji="0"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66953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2396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27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线性表的链式存储表示主要有三种形式：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线性链表（也称单链表）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循环链表</a:t>
            </a: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双向链表（双向循环链表）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  <p:extLst>
      <p:ext uri="{BB962C8B-B14F-4D97-AF65-F5344CB8AC3E}">
        <p14:creationId xmlns:p14="http://schemas.microsoft.com/office/powerpoint/2010/main" val="29289524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0213" y="1262250"/>
            <a:ext cx="5715000" cy="570631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2927389-5FCE-41C7-867C-80A500F6D4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1905"/>
          <a:stretch/>
        </p:blipFill>
        <p:spPr>
          <a:xfrm>
            <a:off x="765188" y="2291853"/>
            <a:ext cx="8039393" cy="16551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587476-9237-4E1C-91A5-589FF53E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68" y="4690408"/>
            <a:ext cx="9017132" cy="905342"/>
          </a:xfrm>
          <a:prstGeom prst="rect">
            <a:avLst/>
          </a:prstGeom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D8DAEF4F-B8A3-4AED-91CD-68A3B8D6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962168"/>
            <a:ext cx="8763000" cy="54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b="0" i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单链表：结点只有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个指针。</a:t>
            </a:r>
            <a:endParaRPr lang="zh-CN" altLang="en-US" b="1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30420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0213" y="1262250"/>
            <a:ext cx="5715000" cy="570631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8DAEF4F-B8A3-4AED-91CD-68A3B8D6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81" y="1927715"/>
            <a:ext cx="8763000" cy="99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b="0" i="1" kern="0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循环链表：链表最后一个结点的</a:t>
            </a:r>
            <a:r>
              <a:rPr lang="en-US" altLang="zh-CN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next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指针指向第一个结点。</a:t>
            </a:r>
            <a:endParaRPr lang="zh-CN" altLang="en-US" b="1" i="0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849B771-B2E0-4B55-A0EA-7DD23E99AB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7" b="4143"/>
          <a:stretch/>
        </p:blipFill>
        <p:spPr>
          <a:xfrm>
            <a:off x="1091183" y="2991131"/>
            <a:ext cx="7105650" cy="25325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000B749-DC99-1C6E-89DA-E12491F210F3}"/>
              </a:ext>
            </a:extLst>
          </p:cNvPr>
          <p:cNvSpPr txBox="1"/>
          <p:nvPr/>
        </p:nvSpPr>
        <p:spPr>
          <a:xfrm>
            <a:off x="840588" y="5666845"/>
            <a:ext cx="79867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约瑟夫环：链表求解，不带头结点的循环链表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94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814789E-9FB9-4D3D-BC89-44E9045FF5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EE1B2BD8-4FFF-4FF2-B682-7EA09E192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FC259EF4-7368-42E3-8FD2-53EB0D54AD9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zh-CN" altLang="en-US" sz="2400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97332A1-B84C-41CE-AB86-DE077F8E89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81184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线性表是最简单的一类线性数据结构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线性表是由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个数据元素组成的有限序列，相邻数据元素之间存在着序偶关系，可以写为：</a:t>
            </a:r>
          </a:p>
          <a:p>
            <a:pPr algn="ct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(</a:t>
            </a:r>
            <a:r>
              <a:rPr lang="en-US" altLang="zh-CN" dirty="0">
                <a:latin typeface="+mn-ea"/>
              </a:rPr>
              <a:t>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2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i-1</a:t>
            </a:r>
            <a:r>
              <a:rPr lang="en-US" altLang="zh-CN" dirty="0">
                <a:latin typeface="+mn-ea"/>
              </a:rPr>
              <a:t>, </a:t>
            </a:r>
            <a:r>
              <a:rPr lang="en-US" altLang="zh-CN" dirty="0" err="1">
                <a:latin typeface="+mn-ea"/>
              </a:rPr>
              <a:t>a</a:t>
            </a:r>
            <a:r>
              <a:rPr lang="en-US" altLang="zh-CN" baseline="-25000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i+1</a:t>
            </a:r>
            <a:r>
              <a:rPr lang="en-US" altLang="zh-CN" dirty="0">
                <a:latin typeface="+mn-ea"/>
              </a:rPr>
              <a:t>,…a</a:t>
            </a:r>
            <a:r>
              <a:rPr lang="en-US" altLang="zh-CN" baseline="-25000" dirty="0">
                <a:latin typeface="+mn-ea"/>
              </a:rPr>
              <a:t>n-1</a:t>
            </a:r>
            <a:r>
              <a:rPr lang="en-US" altLang="zh-CN" dirty="0">
                <a:latin typeface="+mn-ea"/>
              </a:rPr>
              <a:t>, a</a:t>
            </a:r>
            <a:r>
              <a:rPr lang="en-US" altLang="zh-CN" baseline="-25000" dirty="0">
                <a:latin typeface="+mn-ea"/>
              </a:rPr>
              <a:t>n</a:t>
            </a:r>
            <a:r>
              <a:rPr lang="en-US" altLang="zh-CN" dirty="0">
                <a:latin typeface="+mn-ea"/>
              </a:rPr>
              <a:t>)</a:t>
            </a:r>
          </a:p>
          <a:p>
            <a:pPr algn="r"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sz="2800" dirty="0">
                <a:latin typeface="+mn-ea"/>
              </a:rPr>
              <a:t>其中,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是表中元素,i表示元素</a:t>
            </a:r>
            <a:r>
              <a:rPr lang="en-US" altLang="zh-CN" sz="2800" dirty="0" err="1">
                <a:latin typeface="+mn-ea"/>
              </a:rPr>
              <a:t>a</a:t>
            </a:r>
            <a:r>
              <a:rPr lang="en-US" altLang="zh-CN" sz="2800" baseline="-25000" dirty="0" err="1">
                <a:latin typeface="+mn-ea"/>
              </a:rPr>
              <a:t>i</a:t>
            </a:r>
            <a:r>
              <a:rPr lang="zh-CN" altLang="en-US" sz="2800" dirty="0">
                <a:latin typeface="+mn-ea"/>
              </a:rPr>
              <a:t>的位置,</a:t>
            </a:r>
            <a:r>
              <a:rPr lang="en-US" altLang="zh-CN" sz="2800" dirty="0">
                <a:latin typeface="+mn-ea"/>
              </a:rPr>
              <a:t>n</a:t>
            </a:r>
            <a:r>
              <a:rPr lang="zh-CN" altLang="en-US" sz="2800" dirty="0">
                <a:latin typeface="+mn-ea"/>
              </a:rPr>
              <a:t>是表的长度</a:t>
            </a:r>
            <a:endParaRPr lang="en-US" altLang="zh-CN" sz="2800" dirty="0">
              <a:latin typeface="+mn-ea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192" y="1215136"/>
            <a:ext cx="5715000" cy="570631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7630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8DAEF4F-B8A3-4AED-91CD-68A3B8D6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864207"/>
            <a:ext cx="8763000" cy="99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sz="3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双向链表：链表中的每个结点有两个指针，分别指向其前驱和后继结点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AE2F0D-CA31-4E03-A621-452AE845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1" y="2881033"/>
            <a:ext cx="7825308" cy="81452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1FF70CC-472A-4E6E-B67B-3B3A05FEF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51" y="4095587"/>
            <a:ext cx="8391279" cy="9972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63CECDC-6772-E2C3-8D05-3D763B5EA52D}"/>
              </a:ext>
            </a:extLst>
          </p:cNvPr>
          <p:cNvSpPr txBox="1"/>
          <p:nvPr/>
        </p:nvSpPr>
        <p:spPr>
          <a:xfrm>
            <a:off x="704766" y="5291345"/>
            <a:ext cx="79867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OJ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祖玛问题：双向链表</a:t>
            </a:r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22097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0213" y="1262250"/>
            <a:ext cx="5715000" cy="570631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31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C70EA13F-CD1C-4D91-A1D5-D6FA62AB1C1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62168"/>
            <a:ext cx="8763000" cy="125080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zh-CN" altLang="en-US" sz="3000" i="1" dirty="0">
                <a:latin typeface="黑体" panose="02010609060101010101" pitchFamily="49" charset="-122"/>
                <a:ea typeface="黑体" panose="02010609060101010101" pitchFamily="49" charset="-122"/>
              </a:rPr>
              <a:t>　</a:t>
            </a:r>
            <a:endParaRPr lang="zh-CN" altLang="en-US" sz="3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8DAEF4F-B8A3-4AED-91CD-68A3B8D68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826250"/>
            <a:ext cx="8763000" cy="99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100000"/>
              </a:spcBef>
              <a:buFont typeface="Wingdings" panose="05000000000000000000" pitchFamily="2" charset="2"/>
              <a:buNone/>
            </a:pPr>
            <a:r>
              <a:rPr lang="en-US" altLang="zh-CN" sz="3000" b="0" kern="0" dirty="0"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lang="zh-CN" altLang="en-US" b="0" i="0" kern="0" dirty="0">
                <a:latin typeface="+mn-ea"/>
              </a:rPr>
              <a:t>双向循环链表：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链表的最后一个结点的后继指针指向第一个结点；第一个结点的前驱指针指向最后又一个结点。</a:t>
            </a:r>
            <a:endParaRPr lang="zh-CN" altLang="en-US" b="0" i="0" kern="0" dirty="0">
              <a:latin typeface="+mn-ea"/>
            </a:endParaRP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5452E2F-4092-C7A3-EE06-7FA2B4C58B81}"/>
              </a:ext>
            </a:extLst>
          </p:cNvPr>
          <p:cNvGrpSpPr/>
          <p:nvPr/>
        </p:nvGrpSpPr>
        <p:grpSpPr>
          <a:xfrm>
            <a:off x="611561" y="3536866"/>
            <a:ext cx="8208911" cy="1116270"/>
            <a:chOff x="560860" y="3789040"/>
            <a:chExt cx="8208911" cy="1116270"/>
          </a:xfrm>
        </p:grpSpPr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6AD9416-7416-440B-2F8E-6439015FD2C8}"/>
                </a:ext>
              </a:extLst>
            </p:cNvPr>
            <p:cNvCxnSpPr/>
            <p:nvPr/>
          </p:nvCxnSpPr>
          <p:spPr bwMode="auto">
            <a:xfrm>
              <a:off x="1187624" y="4905310"/>
              <a:ext cx="662473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6C52EC48-F162-B1CF-A8AA-7C32847BD030}"/>
                </a:ext>
              </a:extLst>
            </p:cNvPr>
            <p:cNvGrpSpPr/>
            <p:nvPr/>
          </p:nvGrpSpPr>
          <p:grpSpPr>
            <a:xfrm>
              <a:off x="560860" y="3789040"/>
              <a:ext cx="8208911" cy="1116270"/>
              <a:chOff x="560860" y="3789040"/>
              <a:chExt cx="8208911" cy="1116270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6F3FBE6-99E3-443A-AFD0-A6270EBB06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42629" b="1"/>
              <a:stretch/>
            </p:blipFill>
            <p:spPr>
              <a:xfrm>
                <a:off x="560860" y="4034522"/>
                <a:ext cx="8208911" cy="870788"/>
              </a:xfrm>
              <a:prstGeom prst="rect">
                <a:avLst/>
              </a:prstGeom>
            </p:spPr>
          </p:pic>
          <p:cxnSp>
            <p:nvCxnSpPr>
              <p:cNvPr id="3" name="直接连接符 2">
                <a:extLst>
                  <a:ext uri="{FF2B5EF4-FFF2-40B4-BE49-F238E27FC236}">
                    <a16:creationId xmlns:a16="http://schemas.microsoft.com/office/drawing/2014/main" id="{F354CA9A-946A-AE54-AF24-23059FD6DD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44408" y="3789040"/>
                <a:ext cx="0" cy="245482"/>
              </a:xfrm>
              <a:prstGeom prst="line">
                <a:avLst/>
              </a:prstGeom>
              <a:ln w="317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031A0CCF-4228-B865-FCB0-7B70CCFF5B65}"/>
                  </a:ext>
                </a:extLst>
              </p:cNvPr>
              <p:cNvCxnSpPr/>
              <p:nvPr/>
            </p:nvCxnSpPr>
            <p:spPr bwMode="auto">
              <a:xfrm flipH="1">
                <a:off x="1691680" y="3789040"/>
                <a:ext cx="6552728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742ED853-A2CA-B2C5-22EA-9D0A589C9A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691680" y="3789040"/>
                <a:ext cx="0" cy="245482"/>
              </a:xfrm>
              <a:prstGeom prst="straightConnector1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C444DF58-37F9-6BB3-119B-028A9E3A04F9}"/>
                  </a:ext>
                </a:extLst>
              </p:cNvPr>
              <p:cNvCxnSpPr/>
              <p:nvPr/>
            </p:nvCxnSpPr>
            <p:spPr bwMode="auto">
              <a:xfrm>
                <a:off x="1187624" y="4653136"/>
                <a:ext cx="0" cy="25217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E636E7EE-66ED-DB8A-8A36-1D7BE1B02142}"/>
                  </a:ext>
                </a:extLst>
              </p:cNvPr>
              <p:cNvCxnSpPr/>
              <p:nvPr/>
            </p:nvCxnSpPr>
            <p:spPr bwMode="auto">
              <a:xfrm flipV="1">
                <a:off x="7812360" y="4653136"/>
                <a:ext cx="0" cy="252174"/>
              </a:xfrm>
              <a:prstGeom prst="straightConnector1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4015496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67BAA3B-D5B4-4929-8009-C455A00EAF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268760"/>
            <a:ext cx="7488832" cy="963488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一、链表</a:t>
            </a:r>
            <a:b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双向链表的结点结构：</a:t>
            </a:r>
            <a:r>
              <a:rPr lang="en-US" altLang="zh-CN" sz="2800" kern="1200" dirty="0">
                <a:solidFill>
                  <a:prstClr val="black"/>
                </a:solidFill>
                <a:latin typeface="+mn-ea"/>
                <a:ea typeface="+mn-ea"/>
                <a:cs typeface="+mn-cs"/>
              </a:rPr>
              <a:t>    </a:t>
            </a:r>
          </a:p>
        </p:txBody>
      </p:sp>
      <p:sp>
        <p:nvSpPr>
          <p:cNvPr id="31747" name="Text Box 3">
            <a:extLst>
              <a:ext uri="{FF2B5EF4-FFF2-40B4-BE49-F238E27FC236}">
                <a16:creationId xmlns:a16="http://schemas.microsoft.com/office/drawing/2014/main" id="{A7FF2ED2-2FAC-4AD3-A518-41E095E60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15D07B-7E27-4882-A878-EBECC835CB4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zh-CN" alt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ACF9CBC-8BCE-3B1B-37BE-0A812BDCDD37}"/>
              </a:ext>
            </a:extLst>
          </p:cNvPr>
          <p:cNvGrpSpPr/>
          <p:nvPr/>
        </p:nvGrpSpPr>
        <p:grpSpPr>
          <a:xfrm>
            <a:off x="2411760" y="2357935"/>
            <a:ext cx="4863493" cy="1575121"/>
            <a:chOff x="2411760" y="2357935"/>
            <a:chExt cx="4863493" cy="1575121"/>
          </a:xfrm>
        </p:grpSpPr>
        <p:sp>
          <p:nvSpPr>
            <p:cNvPr id="21" name="Text Box 51">
              <a:extLst>
                <a:ext uri="{FF2B5EF4-FFF2-40B4-BE49-F238E27FC236}">
                  <a16:creationId xmlns:a16="http://schemas.microsoft.com/office/drawing/2014/main" id="{0F32F0AF-D5F4-45B9-AAB3-1046831B5F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357935"/>
              <a:ext cx="4862844" cy="5238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0"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data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E5414E4A-950F-4EB3-9A14-6E4A8E3B7E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1760" y="2876564"/>
              <a:ext cx="4862844" cy="52387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下一个</a:t>
              </a:r>
              <a:r>
                <a:rPr kumimoji="0"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node</a:t>
              </a:r>
              <a:r>
                <a:rPr kumimoji="0"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的地址</a:t>
              </a: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next</a:t>
              </a: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指针</a:t>
              </a:r>
              <a:endParaRPr kumimoji="0"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" name="Text Box 52">
              <a:extLst>
                <a:ext uri="{FF2B5EF4-FFF2-40B4-BE49-F238E27FC236}">
                  <a16:creationId xmlns:a16="http://schemas.microsoft.com/office/drawing/2014/main" id="{21AD2EBA-C668-4DE8-A28A-1EC6FEB534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2409" y="3409836"/>
              <a:ext cx="4862844" cy="5232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上一个</a:t>
              </a:r>
              <a:r>
                <a:rPr kumimoji="0" lang="en-US" altLang="zh-CN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node</a:t>
              </a:r>
              <a:r>
                <a:rPr kumimoji="0"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的地址</a:t>
              </a: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：</a:t>
              </a:r>
              <a:r>
                <a:rPr lang="en-US" altLang="zh-CN" sz="2800" b="0" i="0" dirty="0" err="1">
                  <a:latin typeface="黑体" panose="02010609060101010101" pitchFamily="49" charset="-122"/>
                  <a:ea typeface="黑体" panose="02010609060101010101" pitchFamily="49" charset="-122"/>
                </a:rPr>
                <a:t>prev</a:t>
              </a:r>
              <a:r>
                <a:rPr lang="zh-CN" altLang="en-US" sz="2800" b="0" i="0" dirty="0">
                  <a:latin typeface="黑体" panose="02010609060101010101" pitchFamily="49" charset="-122"/>
                  <a:ea typeface="黑体" panose="02010609060101010101" pitchFamily="49" charset="-122"/>
                </a:rPr>
                <a:t>指针</a:t>
              </a:r>
              <a:endParaRPr kumimoji="0"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FC5C859E-AAE1-4685-AF39-90C6FEC7515F}"/>
              </a:ext>
            </a:extLst>
          </p:cNvPr>
          <p:cNvSpPr txBox="1"/>
          <p:nvPr/>
        </p:nvSpPr>
        <p:spPr>
          <a:xfrm>
            <a:off x="610580" y="4446415"/>
            <a:ext cx="80658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链表结构触类旁通，理解单链表增</a:t>
            </a:r>
            <a:r>
              <a:rPr lang="en-US" altLang="zh-CN" sz="2800" b="0" i="0" dirty="0">
                <a:latin typeface="+mn-ea"/>
                <a:ea typeface="+mn-ea"/>
              </a:rPr>
              <a:t>/</a:t>
            </a:r>
            <a:r>
              <a:rPr lang="zh-CN" altLang="en-US" sz="2800" b="0" i="0" dirty="0">
                <a:latin typeface="+mn-ea"/>
                <a:ea typeface="+mn-ea"/>
              </a:rPr>
              <a:t>删</a:t>
            </a:r>
            <a:r>
              <a:rPr lang="en-US" altLang="zh-CN" sz="2800" b="0" i="0" dirty="0">
                <a:latin typeface="+mn-ea"/>
                <a:ea typeface="+mn-ea"/>
              </a:rPr>
              <a:t>/</a:t>
            </a:r>
            <a:r>
              <a:rPr lang="zh-CN" altLang="en-US" sz="2800" b="0" i="0" dirty="0">
                <a:latin typeface="+mn-ea"/>
                <a:ea typeface="+mn-ea"/>
              </a:rPr>
              <a:t>查等操作中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指针的变化，即理解了双向链表中</a:t>
            </a:r>
            <a:r>
              <a:rPr lang="en-US" altLang="zh-CN" sz="2800" b="0" i="0" dirty="0" err="1">
                <a:latin typeface="+mn-ea"/>
                <a:ea typeface="+mn-ea"/>
              </a:rPr>
              <a:t>prev</a:t>
            </a:r>
            <a:r>
              <a:rPr lang="zh-CN" altLang="en-US" sz="2800" b="0" i="0" dirty="0">
                <a:latin typeface="+mn-ea"/>
                <a:ea typeface="+mn-ea"/>
              </a:rPr>
              <a:t>指针的变化。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本章讲解单链表操作。</a:t>
            </a:r>
          </a:p>
        </p:txBody>
      </p:sp>
    </p:spTree>
    <p:extLst>
      <p:ext uri="{BB962C8B-B14F-4D97-AF65-F5344CB8AC3E}">
        <p14:creationId xmlns:p14="http://schemas.microsoft.com/office/powerpoint/2010/main" val="692063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C81289B-A78B-41C1-96F9-5F177EB333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二、线性链表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1" name="Text Box 3">
            <a:extLst>
              <a:ext uri="{FF2B5EF4-FFF2-40B4-BE49-F238E27FC236}">
                <a16:creationId xmlns:a16="http://schemas.microsoft.com/office/drawing/2014/main" id="{F9AC7E62-B3CE-41F3-A806-3C15F7D6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6918B6D7-BD58-43C2-89F8-ACA7A1412D7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33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50418E5-9E54-48BF-A624-04D0DF9E87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2097" y="1920497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线性链表的元素称为结点(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node)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个结点(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en-US" altLang="zh-CN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,1≤i≤n)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的存储映像链结成一个链表,即为线性表的链式存储结构。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链表的每个结点中只包含一个指针域,故又称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线性链表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单链表。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结点除包含数据元素信息的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外，还包含指示直接后继的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指针域。</a:t>
            </a: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30000"/>
              </a:spcBef>
            </a:pP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CE71795-6C70-6ED9-5BBC-AD9F66AA8698}"/>
              </a:ext>
            </a:extLst>
          </p:cNvPr>
          <p:cNvGrpSpPr/>
          <p:nvPr/>
        </p:nvGrpSpPr>
        <p:grpSpPr>
          <a:xfrm>
            <a:off x="3491880" y="5610113"/>
            <a:ext cx="2971800" cy="641354"/>
            <a:chOff x="3491880" y="5610113"/>
            <a:chExt cx="2971800" cy="641354"/>
          </a:xfrm>
        </p:grpSpPr>
        <p:sp>
          <p:nvSpPr>
            <p:cNvPr id="32776" name="Rectangle 33">
              <a:extLst>
                <a:ext uri="{FF2B5EF4-FFF2-40B4-BE49-F238E27FC236}">
                  <a16:creationId xmlns:a16="http://schemas.microsoft.com/office/drawing/2014/main" id="{189E6675-DC42-41BF-B1AF-5455887BE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1880" y="5625988"/>
              <a:ext cx="2971800" cy="60960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2777" name="Text Box 34">
              <a:extLst>
                <a:ext uri="{FF2B5EF4-FFF2-40B4-BE49-F238E27FC236}">
                  <a16:creationId xmlns:a16="http://schemas.microsoft.com/office/drawing/2014/main" id="{C7490952-B32F-44CF-8D7E-337B3D0EB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7102" y="5610113"/>
              <a:ext cx="2457450" cy="641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2778" name="Line 35">
              <a:extLst>
                <a:ext uri="{FF2B5EF4-FFF2-40B4-BE49-F238E27FC236}">
                  <a16:creationId xmlns:a16="http://schemas.microsoft.com/office/drawing/2014/main" id="{7BBB1E73-9A62-4049-8199-C72980FF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5827" y="5610113"/>
              <a:ext cx="0" cy="609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B653DB-1846-4127-BD28-B9006B2417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7720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二、线性链表（单链表）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7512" y="2015406"/>
            <a:ext cx="8763000" cy="71496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线性链表可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由头指针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惟一确定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A67972F-9CFF-4414-A074-5135EF66D61C}"/>
              </a:ext>
            </a:extLst>
          </p:cNvPr>
          <p:cNvGrpSpPr/>
          <p:nvPr/>
        </p:nvGrpSpPr>
        <p:grpSpPr>
          <a:xfrm>
            <a:off x="3314774" y="2924944"/>
            <a:ext cx="5073650" cy="609600"/>
            <a:chOff x="3272856" y="4978753"/>
            <a:chExt cx="5073650" cy="609600"/>
          </a:xfrm>
        </p:grpSpPr>
        <p:sp>
          <p:nvSpPr>
            <p:cNvPr id="33801" name="Rectangle 11">
              <a:extLst>
                <a:ext uri="{FF2B5EF4-FFF2-40B4-BE49-F238E27FC236}">
                  <a16:creationId xmlns:a16="http://schemas.microsoft.com/office/drawing/2014/main" id="{CAFB5F18-F9C6-4402-A875-F838BB2125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2856" y="5054953"/>
              <a:ext cx="9794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2" name="Line 12">
              <a:extLst>
                <a:ext uri="{FF2B5EF4-FFF2-40B4-BE49-F238E27FC236}">
                  <a16:creationId xmlns:a16="http://schemas.microsoft.com/office/drawing/2014/main" id="{70222E21-3009-4037-A99D-D90F7DB72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6744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3" name="Rectangle 14">
              <a:extLst>
                <a:ext uri="{FF2B5EF4-FFF2-40B4-BE49-F238E27FC236}">
                  <a16:creationId xmlns:a16="http://schemas.microsoft.com/office/drawing/2014/main" id="{9F805F6C-97ED-45B5-AAF7-7945FC0E1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7944" y="5054953"/>
              <a:ext cx="979487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4" name="Line 15">
              <a:extLst>
                <a:ext uri="{FF2B5EF4-FFF2-40B4-BE49-F238E27FC236}">
                  <a16:creationId xmlns:a16="http://schemas.microsoft.com/office/drawing/2014/main" id="{C03A1ECD-DD15-4436-82AA-F27B1B2BB9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1831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5" name="Line 16">
              <a:extLst>
                <a:ext uri="{FF2B5EF4-FFF2-40B4-BE49-F238E27FC236}">
                  <a16:creationId xmlns:a16="http://schemas.microsoft.com/office/drawing/2014/main" id="{06929582-CAE0-417A-B3FE-264DB05001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4544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6" name="Rectangle 17">
              <a:extLst>
                <a:ext uri="{FF2B5EF4-FFF2-40B4-BE49-F238E27FC236}">
                  <a16:creationId xmlns:a16="http://schemas.microsoft.com/office/drawing/2014/main" id="{CE0DB196-E876-47C9-8BC1-4FBC379B9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31" y="5054953"/>
              <a:ext cx="979488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7" name="Line 18">
              <a:extLst>
                <a:ext uri="{FF2B5EF4-FFF2-40B4-BE49-F238E27FC236}">
                  <a16:creationId xmlns:a16="http://schemas.microsoft.com/office/drawing/2014/main" id="{018EA949-9B98-45A2-97B4-FAE441BB6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6919" y="505495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8" name="Line 19">
              <a:extLst>
                <a:ext uri="{FF2B5EF4-FFF2-40B4-BE49-F238E27FC236}">
                  <a16:creationId xmlns:a16="http://schemas.microsoft.com/office/drawing/2014/main" id="{814CE41A-3410-47BC-832F-4BBDCEFD0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09631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09" name="Rectangle 20">
              <a:extLst>
                <a:ext uri="{FF2B5EF4-FFF2-40B4-BE49-F238E27FC236}">
                  <a16:creationId xmlns:a16="http://schemas.microsoft.com/office/drawing/2014/main" id="{554DFE83-AF98-4809-8BB8-86AC39FE2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67019" y="5054953"/>
              <a:ext cx="979487" cy="533400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0" name="Line 21">
              <a:extLst>
                <a:ext uri="{FF2B5EF4-FFF2-40B4-BE49-F238E27FC236}">
                  <a16:creationId xmlns:a16="http://schemas.microsoft.com/office/drawing/2014/main" id="{0DBED25D-E4F6-46A5-A38B-16C2D698B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02006" y="5054953"/>
              <a:ext cx="1588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1" name="Line 22">
              <a:extLst>
                <a:ext uri="{FF2B5EF4-FFF2-40B4-BE49-F238E27FC236}">
                  <a16:creationId xmlns:a16="http://schemas.microsoft.com/office/drawing/2014/main" id="{7789B29B-3F19-4F5D-ACBA-1F853BB89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4719" y="5359753"/>
              <a:ext cx="582612" cy="15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 b="0" i="0">
                <a:latin typeface="+mn-ea"/>
                <a:ea typeface="+mn-ea"/>
              </a:endParaRPr>
            </a:p>
          </p:txBody>
        </p:sp>
        <p:sp>
          <p:nvSpPr>
            <p:cNvPr id="33812" name="Text Box 24">
              <a:extLst>
                <a:ext uri="{FF2B5EF4-FFF2-40B4-BE49-F238E27FC236}">
                  <a16:creationId xmlns:a16="http://schemas.microsoft.com/office/drawing/2014/main" id="{DC8D84AC-A933-44ED-B9B8-455AE44FA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7144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1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3" name="Text Box 25">
              <a:extLst>
                <a:ext uri="{FF2B5EF4-FFF2-40B4-BE49-F238E27FC236}">
                  <a16:creationId xmlns:a16="http://schemas.microsoft.com/office/drawing/2014/main" id="{ABD2024E-B4C0-4849-90C5-DF106C21C4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2231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2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4" name="Text Box 26">
              <a:extLst>
                <a:ext uri="{FF2B5EF4-FFF2-40B4-BE49-F238E27FC236}">
                  <a16:creationId xmlns:a16="http://schemas.microsoft.com/office/drawing/2014/main" id="{2CE2A744-86CB-4DC3-9C0E-D531E5565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7319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3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5" name="Text Box 27">
              <a:extLst>
                <a:ext uri="{FF2B5EF4-FFF2-40B4-BE49-F238E27FC236}">
                  <a16:creationId xmlns:a16="http://schemas.microsoft.com/office/drawing/2014/main" id="{62CEEC46-CE55-4D88-B341-B6DB775CB0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7019" y="4978753"/>
              <a:ext cx="48442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solidFill>
                    <a:srgbClr val="FF5050"/>
                  </a:solidFill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solidFill>
                    <a:srgbClr val="FF5050"/>
                  </a:solidFill>
                  <a:latin typeface="+mn-ea"/>
                  <a:ea typeface="+mn-ea"/>
                </a:rPr>
                <a:t>4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  <p:sp>
          <p:nvSpPr>
            <p:cNvPr id="33816" name="Text Box 28">
              <a:extLst>
                <a:ext uri="{FF2B5EF4-FFF2-40B4-BE49-F238E27FC236}">
                  <a16:creationId xmlns:a16="http://schemas.microsoft.com/office/drawing/2014/main" id="{F5E5B204-1573-4A22-8660-96B4453B74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16294" y="5064478"/>
              <a:ext cx="43021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800" b="0" i="0" dirty="0">
                  <a:solidFill>
                    <a:schemeClr val="hlink"/>
                  </a:solidFill>
                  <a:latin typeface="+mn-ea"/>
                  <a:ea typeface="+mn-ea"/>
                  <a:sym typeface="Symbol" panose="05050102010706020507" pitchFamily="18" charset="2"/>
                </a:rPr>
                <a:t></a:t>
              </a:r>
              <a:endParaRPr lang="zh-CN" altLang="en-US" sz="2800" b="0" i="0" dirty="0">
                <a:solidFill>
                  <a:schemeClr val="hlink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8BAB10D-5B41-4343-9C5F-F4546DF3C45C}"/>
              </a:ext>
            </a:extLst>
          </p:cNvPr>
          <p:cNvGrpSpPr/>
          <p:nvPr/>
        </p:nvGrpSpPr>
        <p:grpSpPr>
          <a:xfrm>
            <a:off x="1016892" y="2492896"/>
            <a:ext cx="2330972" cy="1086645"/>
            <a:chOff x="482278" y="4594150"/>
            <a:chExt cx="2330972" cy="1086645"/>
          </a:xfrm>
        </p:grpSpPr>
        <p:sp>
          <p:nvSpPr>
            <p:cNvPr id="33800" name="Line 10">
              <a:extLst>
                <a:ext uri="{FF2B5EF4-FFF2-40B4-BE49-F238E27FC236}">
                  <a16:creationId xmlns:a16="http://schemas.microsoft.com/office/drawing/2014/main" id="{EE0224D4-1E93-4B45-8139-237FD35F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9850" y="5359753"/>
              <a:ext cx="533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+mn-ea"/>
                <a:ea typeface="+mn-ea"/>
              </a:endParaRPr>
            </a:p>
          </p:txBody>
        </p:sp>
        <p:sp>
          <p:nvSpPr>
            <p:cNvPr id="33817" name="Text Box 29">
              <a:extLst>
                <a:ext uri="{FF2B5EF4-FFF2-40B4-BE49-F238E27FC236}">
                  <a16:creationId xmlns:a16="http://schemas.microsoft.com/office/drawing/2014/main" id="{58A46842-09E7-41DF-9AAC-DE52BF156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1518" y="4594150"/>
              <a:ext cx="92365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i="0" dirty="0">
                  <a:solidFill>
                    <a:srgbClr val="CC3300"/>
                  </a:solidFill>
                  <a:latin typeface="+mn-ea"/>
                  <a:ea typeface="+mn-ea"/>
                </a:rPr>
                <a:t>head</a:t>
              </a:r>
              <a:endParaRPr lang="en-US" altLang="zh-CN" sz="2800" i="0" dirty="0">
                <a:latin typeface="+mn-ea"/>
                <a:ea typeface="+mn-ea"/>
              </a:endParaRPr>
            </a:p>
          </p:txBody>
        </p: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8B38A2EE-49E1-4EA5-AC4F-1699D2BF3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2278" y="5157575"/>
              <a:ext cx="1927131" cy="52322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0" i="0" dirty="0">
                  <a:latin typeface="+mn-ea"/>
                  <a:ea typeface="+mn-ea"/>
                </a:rPr>
                <a:t>a</a:t>
              </a:r>
              <a:r>
                <a:rPr lang="en-US" altLang="zh-CN" sz="2800" b="0" i="0" baseline="-25000" dirty="0">
                  <a:latin typeface="+mn-ea"/>
                  <a:ea typeface="+mn-ea"/>
                </a:rPr>
                <a:t>1</a:t>
              </a:r>
              <a:r>
                <a:rPr lang="zh-CN" altLang="en-US" sz="2800" b="0" i="0" dirty="0">
                  <a:latin typeface="+mn-ea"/>
                  <a:ea typeface="+mn-ea"/>
                </a:rPr>
                <a:t>结点地址</a:t>
              </a:r>
              <a:endParaRPr lang="en-US" altLang="zh-CN" sz="2800" b="0" i="0" dirty="0">
                <a:latin typeface="+mn-ea"/>
                <a:ea typeface="+mn-ea"/>
              </a:endParaRPr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CEC09C6B-8725-43A4-905C-8837232806AD}"/>
              </a:ext>
            </a:extLst>
          </p:cNvPr>
          <p:cNvSpPr txBox="1"/>
          <p:nvPr/>
        </p:nvSpPr>
        <p:spPr>
          <a:xfrm>
            <a:off x="417512" y="3967853"/>
            <a:ext cx="81325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1" hangingPunct="1"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b="0" i="0" dirty="0">
                <a:latin typeface="+mn-ea"/>
                <a:ea typeface="+mn-ea"/>
              </a:rPr>
              <a:t> 每个结点，在需要时动态生成，在删除时释放。（</a:t>
            </a:r>
            <a:r>
              <a:rPr lang="en-US" altLang="zh-CN" sz="2800" b="0" i="0" dirty="0">
                <a:latin typeface="+mn-ea"/>
                <a:ea typeface="+mn-ea"/>
              </a:rPr>
              <a:t>C++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new, delete</a:t>
            </a:r>
            <a:r>
              <a:rPr lang="zh-CN" altLang="en-US" sz="2800" b="0" i="0" dirty="0">
                <a:latin typeface="+mn-ea"/>
                <a:ea typeface="+mn-ea"/>
              </a:rPr>
              <a:t>或</a:t>
            </a:r>
            <a:r>
              <a:rPr lang="en-US" altLang="zh-CN" sz="2800" b="0" i="0" dirty="0">
                <a:latin typeface="+mn-ea"/>
                <a:ea typeface="+mn-ea"/>
              </a:rPr>
              <a:t>C</a:t>
            </a:r>
            <a:r>
              <a:rPr lang="zh-CN" altLang="en-US" sz="2800" b="0" i="0" dirty="0">
                <a:latin typeface="+mn-ea"/>
                <a:ea typeface="+mn-ea"/>
              </a:rPr>
              <a:t>：</a:t>
            </a:r>
            <a:r>
              <a:rPr lang="en-US" altLang="zh-CN" sz="2800" b="0" i="0" dirty="0">
                <a:latin typeface="+mn-ea"/>
                <a:ea typeface="+mn-ea"/>
              </a:rPr>
              <a:t>malloc, free)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5842955-76A1-E9EC-0B2E-168EA212F29C}"/>
              </a:ext>
            </a:extLst>
          </p:cNvPr>
          <p:cNvSpPr txBox="1"/>
          <p:nvPr/>
        </p:nvSpPr>
        <p:spPr>
          <a:xfrm>
            <a:off x="493712" y="5015805"/>
            <a:ext cx="79208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肉包子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打狗，有去无回。</a:t>
            </a:r>
            <a:b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遍历时只能从前往后，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是单向的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，一旦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错过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某个节点，只能</a:t>
            </a:r>
            <a:r>
              <a:rPr lang="zh-CN" altLang="en-US" sz="2800" b="0" i="0" dirty="0">
                <a:solidFill>
                  <a:srgbClr val="FF294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从头</a:t>
            </a:r>
            <a:r>
              <a:rPr lang="zh-CN" altLang="en-US" sz="2800" b="0" i="0" dirty="0">
                <a:solidFill>
                  <a:srgbClr val="4B4B4B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再遍历一次。</a:t>
            </a:r>
            <a:endParaRPr lang="zh-CN" altLang="en-US" sz="2800" b="0" i="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0267D-A487-8A80-1FE5-AE15DF5F42E4}"/>
              </a:ext>
            </a:extLst>
          </p:cNvPr>
          <p:cNvSpPr txBox="1"/>
          <p:nvPr/>
        </p:nvSpPr>
        <p:spPr>
          <a:xfrm>
            <a:off x="7020988" y="168314"/>
            <a:ext cx="2146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老鹰抓小鸡</a:t>
            </a:r>
            <a:endParaRPr lang="en-US" altLang="zh-CN" sz="2800" i="0" dirty="0">
              <a:solidFill>
                <a:srgbClr val="FF0000"/>
              </a:solidFill>
            </a:endParaRPr>
          </a:p>
          <a:p>
            <a:r>
              <a:rPr lang="zh-CN" altLang="en-US" sz="2800" i="0" dirty="0">
                <a:solidFill>
                  <a:srgbClr val="FF0000"/>
                </a:solidFill>
              </a:rPr>
              <a:t>火车</a:t>
            </a:r>
            <a:r>
              <a:rPr lang="en-US" altLang="zh-CN" sz="2800" i="0" dirty="0">
                <a:solidFill>
                  <a:srgbClr val="FF0000"/>
                </a:solidFill>
              </a:rPr>
              <a:t>:</a:t>
            </a:r>
            <a:r>
              <a:rPr lang="zh-CN" altLang="en-US" sz="2800" i="0" dirty="0">
                <a:solidFill>
                  <a:srgbClr val="FF0000"/>
                </a:solidFill>
              </a:rPr>
              <a:t>车厢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15391E4-CDCE-4857-A38A-03FB3FD1FCA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5720" y="115706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三、线性链表的定义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17E727D3-1809-4529-8516-F1ECB75F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3742A71-43F8-474A-ADEF-99A513BBE30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zh-CN" altLang="en-US" sz="2400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C05A5BAE-201C-4CBA-8780-005A3C55B9C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4850" y="1959208"/>
            <a:ext cx="8763000" cy="60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b="1" dirty="0">
                <a:ea typeface="黑体" panose="02010609060101010101" pitchFamily="49" charset="-122"/>
              </a:rPr>
              <a:t>定义结点类</a:t>
            </a:r>
          </a:p>
        </p:txBody>
      </p:sp>
      <p:grpSp>
        <p:nvGrpSpPr>
          <p:cNvPr id="36871" name="Group 7">
            <a:extLst>
              <a:ext uri="{FF2B5EF4-FFF2-40B4-BE49-F238E27FC236}">
                <a16:creationId xmlns:a16="http://schemas.microsoft.com/office/drawing/2014/main" id="{C3BEE8E9-69B8-4E54-85AF-B445E8E85ACD}"/>
              </a:ext>
            </a:extLst>
          </p:cNvPr>
          <p:cNvGrpSpPr>
            <a:grpSpLocks/>
          </p:cNvGrpSpPr>
          <p:nvPr/>
        </p:nvGrpSpPr>
        <p:grpSpPr bwMode="auto">
          <a:xfrm>
            <a:off x="5164708" y="1165002"/>
            <a:ext cx="2971800" cy="646091"/>
            <a:chOff x="0" y="-111"/>
            <a:chExt cx="1872" cy="579"/>
          </a:xfrm>
        </p:grpSpPr>
        <p:sp>
          <p:nvSpPr>
            <p:cNvPr id="36873" name="Rectangle 31">
              <a:extLst>
                <a:ext uri="{FF2B5EF4-FFF2-40B4-BE49-F238E27FC236}">
                  <a16:creationId xmlns:a16="http://schemas.microsoft.com/office/drawing/2014/main" id="{BBC55E8D-E710-4C4C-884E-4046B4CB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"/>
              <a:ext cx="1872" cy="384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36874" name="Text Box 32">
              <a:extLst>
                <a:ext uri="{FF2B5EF4-FFF2-40B4-BE49-F238E27FC236}">
                  <a16:creationId xmlns:a16="http://schemas.microsoft.com/office/drawing/2014/main" id="{B281AC37-EEF4-4479-987A-DB98F49E4A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" y="-111"/>
              <a:ext cx="1562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3600" b="1" i="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data     next</a:t>
              </a:r>
            </a:p>
          </p:txBody>
        </p:sp>
        <p:sp>
          <p:nvSpPr>
            <p:cNvPr id="36875" name="Line 33">
              <a:extLst>
                <a:ext uri="{FF2B5EF4-FFF2-40B4-BE49-F238E27FC236}">
                  <a16:creationId xmlns:a16="http://schemas.microsoft.com/office/drawing/2014/main" id="{6C06D005-8D78-4EB7-BB4F-282862E55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0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pic>
        <p:nvPicPr>
          <p:cNvPr id="36872" name="Picture 11">
            <a:extLst>
              <a:ext uri="{FF2B5EF4-FFF2-40B4-BE49-F238E27FC236}">
                <a16:creationId xmlns:a16="http://schemas.microsoft.com/office/drawing/2014/main" id="{D1C9B396-8CF7-4E3E-8453-E4369AF9E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7" t="22186" r="60172" b="58110"/>
          <a:stretch>
            <a:fillRect/>
          </a:stretch>
        </p:blipFill>
        <p:spPr bwMode="auto">
          <a:xfrm>
            <a:off x="971600" y="2649054"/>
            <a:ext cx="7829500" cy="369594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83A0E60E-31F2-446A-9583-4252203F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E1F26546-B4A1-4F28-9769-748F287889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873" y="119903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三、线性链表的定义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4CB640AF-F0CE-4AFE-B5D8-BAE19B578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BF71C0B-DF65-4B3F-B609-F84E588DDA89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BD122C3D-FF60-4F33-826C-EB8E86E66F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3536" y="1956271"/>
            <a:ext cx="8763000" cy="609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定义链表类</a:t>
            </a:r>
          </a:p>
        </p:txBody>
      </p:sp>
      <p:sp>
        <p:nvSpPr>
          <p:cNvPr id="38919" name="Text Box 8">
            <a:extLst>
              <a:ext uri="{FF2B5EF4-FFF2-40B4-BE49-F238E27FC236}">
                <a16:creationId xmlns:a16="http://schemas.microsoft.com/office/drawing/2014/main" id="{0B59D386-6784-44FA-8FF1-970FDA31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520" y="1445798"/>
            <a:ext cx="4355976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b="1" i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只需属性：头指针</a:t>
            </a:r>
            <a:r>
              <a:rPr lang="en-US" altLang="zh-CN" b="1" i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head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i="0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属性：长度等</a:t>
            </a:r>
          </a:p>
        </p:txBody>
      </p:sp>
      <p:sp>
        <p:nvSpPr>
          <p:cNvPr id="38921" name="Line 23">
            <a:extLst>
              <a:ext uri="{FF2B5EF4-FFF2-40B4-BE49-F238E27FC236}">
                <a16:creationId xmlns:a16="http://schemas.microsoft.com/office/drawing/2014/main" id="{12A92B49-39B0-4AAE-A855-EAF76BD3E3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6850" y="2584450"/>
            <a:ext cx="762000" cy="0"/>
          </a:xfrm>
          <a:prstGeom prst="line">
            <a:avLst/>
          </a:prstGeom>
          <a:noFill/>
          <a:ln w="25400">
            <a:solidFill>
              <a:srgbClr val="660033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2" name="Rectangle 30">
            <a:extLst>
              <a:ext uri="{FF2B5EF4-FFF2-40B4-BE49-F238E27FC236}">
                <a16:creationId xmlns:a16="http://schemas.microsoft.com/office/drawing/2014/main" id="{8A3EFC41-42F0-4040-A306-A0C2A1EC2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0650" y="2508250"/>
            <a:ext cx="8382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pic>
        <p:nvPicPr>
          <p:cNvPr id="38924" name="Picture 6">
            <a:extLst>
              <a:ext uri="{FF2B5EF4-FFF2-40B4-BE49-F238E27FC236}">
                <a16:creationId xmlns:a16="http://schemas.microsoft.com/office/drawing/2014/main" id="{A16D0159-C052-40DE-B0DA-A0D1A445B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8" t="29546" r="61923" b="48628"/>
          <a:stretch>
            <a:fillRect/>
          </a:stretch>
        </p:blipFill>
        <p:spPr bwMode="auto">
          <a:xfrm>
            <a:off x="1043111" y="2605559"/>
            <a:ext cx="6985000" cy="34877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46A447A1-4985-49B1-AE3B-82A7D23C2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389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B653DB-1846-4127-BD28-B9006B2417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052736"/>
            <a:ext cx="7822704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四、不带头结点的线性链表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3712" y="1799791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构造函数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AE0AA7-187B-4984-A5D6-8F0DE004C3E5}"/>
              </a:ext>
            </a:extLst>
          </p:cNvPr>
          <p:cNvSpPr txBox="1"/>
          <p:nvPr/>
        </p:nvSpPr>
        <p:spPr>
          <a:xfrm>
            <a:off x="2073616" y="2660296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^</a:t>
            </a:r>
            <a:endParaRPr lang="zh-CN" altLang="en-US" sz="28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5A32D45-0879-4E7B-9CB1-33173D4CB96D}"/>
              </a:ext>
            </a:extLst>
          </p:cNvPr>
          <p:cNvSpPr txBox="1"/>
          <p:nvPr/>
        </p:nvSpPr>
        <p:spPr>
          <a:xfrm>
            <a:off x="1043608" y="2636912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i="0" dirty="0"/>
              <a:t>head</a:t>
            </a:r>
            <a:endParaRPr lang="zh-CN" altLang="en-US" sz="2800" i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3707904" y="2671744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空链表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DFAE5E-2DFC-42C9-8DBC-29D9E75E92FD}"/>
              </a:ext>
            </a:extLst>
          </p:cNvPr>
          <p:cNvSpPr txBox="1"/>
          <p:nvPr/>
        </p:nvSpPr>
        <p:spPr>
          <a:xfrm>
            <a:off x="1108210" y="4118658"/>
            <a:ext cx="4903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head = </a:t>
            </a:r>
            <a:r>
              <a:rPr lang="en-US" altLang="zh-CN" sz="2800" i="0" dirty="0" err="1">
                <a:solidFill>
                  <a:srgbClr val="FF0000"/>
                </a:solidFill>
              </a:rPr>
              <a:t>nullptr</a:t>
            </a:r>
            <a:r>
              <a:rPr lang="en-US" altLang="zh-CN" sz="2800" i="0" dirty="0">
                <a:solidFill>
                  <a:srgbClr val="FF0000"/>
                </a:solidFill>
              </a:rPr>
              <a:t>;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839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  <p:bldP spid="5" grpId="0" animBg="1"/>
      <p:bldP spid="3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B653DB-1846-4127-BD28-B9006B2417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77205"/>
            <a:ext cx="796672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四、不带头结点的线性链表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16832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077ABF6-1B52-471A-9B9F-1500EB311A05}"/>
              </a:ext>
            </a:extLst>
          </p:cNvPr>
          <p:cNvSpPr txBox="1"/>
          <p:nvPr/>
        </p:nvSpPr>
        <p:spPr>
          <a:xfrm>
            <a:off x="2073616" y="4820536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800" dirty="0">
                <a:solidFill>
                  <a:srgbClr val="000000"/>
                </a:solidFill>
              </a:rPr>
              <a:t>^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0F25B15-C582-487E-B68A-C47D84C58AF4}"/>
              </a:ext>
            </a:extLst>
          </p:cNvPr>
          <p:cNvSpPr txBox="1"/>
          <p:nvPr/>
        </p:nvSpPr>
        <p:spPr>
          <a:xfrm>
            <a:off x="1043608" y="4797152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9A250DD-9382-41CE-B7D1-01162F95BBEE}"/>
              </a:ext>
            </a:extLst>
          </p:cNvPr>
          <p:cNvCxnSpPr/>
          <p:nvPr/>
        </p:nvCxnSpPr>
        <p:spPr bwMode="auto">
          <a:xfrm>
            <a:off x="2627784" y="5115886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6FABCBE-69E9-4812-B74D-EFFE35E09463}"/>
              </a:ext>
            </a:extLst>
          </p:cNvPr>
          <p:cNvGrpSpPr/>
          <p:nvPr/>
        </p:nvGrpSpPr>
        <p:grpSpPr>
          <a:xfrm>
            <a:off x="3563888" y="4841030"/>
            <a:ext cx="1224138" cy="523444"/>
            <a:chOff x="3563888" y="4841030"/>
            <a:chExt cx="1224138" cy="52344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7FD0FC8B-13E8-45CF-AAA0-7DB3844ECEF8}"/>
                </a:ext>
              </a:extLst>
            </p:cNvPr>
            <p:cNvSpPr txBox="1"/>
            <p:nvPr/>
          </p:nvSpPr>
          <p:spPr>
            <a:xfrm>
              <a:off x="3563888" y="4841030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i="0" dirty="0">
                  <a:solidFill>
                    <a:srgbClr val="FF0000"/>
                  </a:solidFill>
                </a:rPr>
                <a:t>20</a:t>
              </a:r>
              <a:endParaRPr lang="zh-CN" altLang="en-US" sz="2800" i="0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3498BD7-46D1-4338-9702-D833440913C0}"/>
                </a:ext>
              </a:extLst>
            </p:cNvPr>
            <p:cNvSpPr txBox="1"/>
            <p:nvPr/>
          </p:nvSpPr>
          <p:spPr>
            <a:xfrm>
              <a:off x="4346882" y="4841254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^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668821" y="2488517"/>
            <a:ext cx="7740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  </a:t>
            </a:r>
            <a:r>
              <a:rPr lang="zh-CN" altLang="en-US" sz="2800" b="0" i="0" dirty="0"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latin typeface="+mn-ea"/>
                <a:ea typeface="+mn-ea"/>
              </a:rPr>
              <a:t>1</a:t>
            </a:r>
            <a:r>
              <a:rPr lang="zh-CN" altLang="en-US" sz="2800" b="0" i="0" dirty="0">
                <a:latin typeface="+mn-ea"/>
                <a:ea typeface="+mn-ea"/>
              </a:rPr>
              <a:t>个位置插入，构建新结点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，修改</a:t>
            </a:r>
            <a:r>
              <a:rPr lang="en-US" altLang="zh-CN" sz="2800" b="0" i="0" dirty="0">
                <a:latin typeface="+mn-ea"/>
                <a:ea typeface="+mn-ea"/>
              </a:rPr>
              <a:t>head</a:t>
            </a:r>
            <a:r>
              <a:rPr lang="zh-CN" altLang="en-US" sz="2800" b="0" i="0" dirty="0">
                <a:latin typeface="+mn-ea"/>
                <a:ea typeface="+mn-ea"/>
              </a:rPr>
              <a:t>。</a:t>
            </a:r>
            <a:endParaRPr lang="en-US" altLang="zh-CN" sz="2800" b="0" i="0" dirty="0">
              <a:latin typeface="+mn-ea"/>
              <a:ea typeface="+mn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1F55F6E-63DB-4C11-82F6-ACFC45F990BA}"/>
              </a:ext>
            </a:extLst>
          </p:cNvPr>
          <p:cNvSpPr txBox="1"/>
          <p:nvPr/>
        </p:nvSpPr>
        <p:spPr>
          <a:xfrm>
            <a:off x="5148064" y="5446385"/>
            <a:ext cx="792088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/>
              <a:t>s</a:t>
            </a:r>
            <a:endParaRPr lang="zh-CN" altLang="en-US" sz="2800" i="0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1787F6F-094F-4BE8-AC4D-2421BD14DDE6}"/>
              </a:ext>
            </a:extLst>
          </p:cNvPr>
          <p:cNvCxnSpPr/>
          <p:nvPr/>
        </p:nvCxnSpPr>
        <p:spPr bwMode="auto">
          <a:xfrm flipH="1" flipV="1">
            <a:off x="4799012" y="5320372"/>
            <a:ext cx="277044" cy="296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C10EC55-732A-4D41-8188-B62BAEE42A06}"/>
              </a:ext>
            </a:extLst>
          </p:cNvPr>
          <p:cNvSpPr txBox="1"/>
          <p:nvPr/>
        </p:nvSpPr>
        <p:spPr>
          <a:xfrm>
            <a:off x="1403648" y="3356992"/>
            <a:ext cx="6552728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 *s = new </a:t>
            </a:r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(20,head);</a:t>
            </a:r>
          </a:p>
          <a:p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1F1C034B-76F2-4FAA-901E-35BB1DF4C4ED}"/>
              </a:ext>
            </a:extLst>
          </p:cNvPr>
          <p:cNvSpPr txBox="1"/>
          <p:nvPr/>
        </p:nvSpPr>
        <p:spPr>
          <a:xfrm>
            <a:off x="1403648" y="3864858"/>
            <a:ext cx="4903664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head = s;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29793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  <p:bldP spid="8" grpId="0"/>
      <p:bldP spid="45" grpId="0"/>
      <p:bldP spid="10" grpId="0"/>
      <p:bldP spid="4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>
            <a:extLst>
              <a:ext uri="{FF2B5EF4-FFF2-40B4-BE49-F238E27FC236}">
                <a16:creationId xmlns:a16="http://schemas.microsoft.com/office/drawing/2014/main" id="{ECF32A5F-13A7-4D53-9618-529C230DE5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9292B07E-7620-40D3-A554-65F08922D2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zh-CN" altLang="en-US" sz="2400"/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76165" y="1221392"/>
            <a:ext cx="8763000" cy="549499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6E288F3-A58E-4753-B439-6800A76EDABB}"/>
              </a:ext>
            </a:extLst>
          </p:cNvPr>
          <p:cNvSpPr txBox="1"/>
          <p:nvPr/>
        </p:nvSpPr>
        <p:spPr>
          <a:xfrm>
            <a:off x="1874404" y="4593593"/>
            <a:ext cx="792088" cy="523220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9B69B81-5990-4B37-8DC4-B6FFD68B2F68}"/>
              </a:ext>
            </a:extLst>
          </p:cNvPr>
          <p:cNvSpPr txBox="1"/>
          <p:nvPr/>
        </p:nvSpPr>
        <p:spPr>
          <a:xfrm>
            <a:off x="844396" y="4570209"/>
            <a:ext cx="1008112" cy="523220"/>
          </a:xfrm>
          <a:prstGeom prst="rect">
            <a:avLst/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head</a:t>
            </a:r>
            <a:endParaRPr lang="zh-CN" altLang="en-US" sz="28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D2C9A3-CEE8-4E85-91DF-64D06F9EA30B}"/>
              </a:ext>
            </a:extLst>
          </p:cNvPr>
          <p:cNvCxnSpPr/>
          <p:nvPr/>
        </p:nvCxnSpPr>
        <p:spPr bwMode="auto">
          <a:xfrm>
            <a:off x="2428572" y="4888943"/>
            <a:ext cx="86409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24C8162C-471B-429D-9758-A21B4E4F2867}"/>
              </a:ext>
            </a:extLst>
          </p:cNvPr>
          <p:cNvGrpSpPr/>
          <p:nvPr/>
        </p:nvGrpSpPr>
        <p:grpSpPr>
          <a:xfrm>
            <a:off x="5164876" y="4650237"/>
            <a:ext cx="1224138" cy="523444"/>
            <a:chOff x="3563888" y="4552998"/>
            <a:chExt cx="1224138" cy="523444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BAE7C204-4D2F-42DD-BE29-E73C2F5D3136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30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FEAC0C3-6B06-488D-8918-2345449AB193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BC77A9B6-46C7-426B-A881-C10B701E1855}"/>
              </a:ext>
            </a:extLst>
          </p:cNvPr>
          <p:cNvSpPr txBox="1"/>
          <p:nvPr/>
        </p:nvSpPr>
        <p:spPr>
          <a:xfrm>
            <a:off x="615191" y="1795451"/>
            <a:ext cx="86239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/>
              <a:t>2. </a:t>
            </a:r>
            <a:r>
              <a:rPr lang="zh-CN" altLang="en-US" sz="2800" i="0" dirty="0"/>
              <a:t>第</a:t>
            </a:r>
            <a:r>
              <a:rPr lang="en-US" altLang="zh-CN" sz="2800" i="0" dirty="0"/>
              <a:t>i</a:t>
            </a:r>
            <a:r>
              <a:rPr lang="zh-CN" altLang="en-US" sz="2800" i="0" dirty="0"/>
              <a:t>个位置插（</a:t>
            </a:r>
            <a:r>
              <a:rPr lang="en-US" altLang="zh-CN" sz="2800" i="0" dirty="0"/>
              <a:t>1&lt;i≤n+1)</a:t>
            </a:r>
            <a:r>
              <a:rPr lang="zh-CN" altLang="en-US" sz="2800" i="0" dirty="0"/>
              <a:t>，先找到第</a:t>
            </a:r>
            <a:r>
              <a:rPr lang="en-US" altLang="zh-CN" sz="2800" i="0" dirty="0"/>
              <a:t>i-1</a:t>
            </a:r>
            <a:r>
              <a:rPr lang="zh-CN" altLang="en-US" sz="2800" i="0" dirty="0"/>
              <a:t>个结点，假</a:t>
            </a:r>
            <a:endParaRPr lang="en-US" altLang="zh-CN" sz="2800" i="0" dirty="0"/>
          </a:p>
          <a:p>
            <a:r>
              <a:rPr lang="en-US" altLang="zh-CN" sz="2800" i="0" dirty="0"/>
              <a:t>    </a:t>
            </a:r>
            <a:r>
              <a:rPr lang="zh-CN" altLang="en-US" sz="2800" i="0" dirty="0"/>
              <a:t>设</a:t>
            </a:r>
            <a:r>
              <a:rPr lang="en-US" altLang="zh-CN" sz="2800" i="0" dirty="0"/>
              <a:t>p, </a:t>
            </a:r>
            <a:r>
              <a:rPr lang="zh-CN" altLang="en-US" sz="2800" i="0" dirty="0"/>
              <a:t>构建新结点</a:t>
            </a:r>
            <a:r>
              <a:rPr lang="en-US" altLang="zh-CN" sz="2800" i="0" dirty="0"/>
              <a:t>s</a:t>
            </a:r>
            <a:r>
              <a:rPr lang="zh-CN" altLang="en-US" sz="2800" i="0" dirty="0"/>
              <a:t>，修改</a:t>
            </a:r>
            <a:r>
              <a:rPr lang="en-US" altLang="zh-CN" sz="2800" i="0" dirty="0"/>
              <a:t>next</a:t>
            </a:r>
            <a:r>
              <a:rPr lang="zh-CN" altLang="en-US" sz="2800" i="0" dirty="0"/>
              <a:t>指针</a:t>
            </a:r>
            <a:r>
              <a:rPr lang="en-US" altLang="zh-CN" sz="2800" i="0" dirty="0"/>
              <a:t>(</a:t>
            </a:r>
            <a:r>
              <a:rPr lang="zh-CN" altLang="en-US" sz="2800" i="0" dirty="0"/>
              <a:t>例如下图，</a:t>
            </a:r>
            <a:r>
              <a:rPr lang="en-US" altLang="zh-CN" sz="2800" i="0" dirty="0" err="1"/>
              <a:t>i</a:t>
            </a:r>
            <a:r>
              <a:rPr lang="en-US" altLang="zh-CN" sz="2800" i="0" dirty="0"/>
              <a:t>=3)</a:t>
            </a:r>
            <a:r>
              <a:rPr lang="zh-CN" altLang="en-US" sz="2800" i="0" dirty="0"/>
              <a:t>。</a:t>
            </a:r>
            <a:endParaRPr lang="en-US" altLang="zh-CN" sz="2800" i="0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A2F737F3-8D36-418D-8FBD-7AA437A692AC}"/>
              </a:ext>
            </a:extLst>
          </p:cNvPr>
          <p:cNvGrpSpPr/>
          <p:nvPr/>
        </p:nvGrpSpPr>
        <p:grpSpPr>
          <a:xfrm>
            <a:off x="3326317" y="4650461"/>
            <a:ext cx="1224138" cy="523444"/>
            <a:chOff x="3563888" y="4552998"/>
            <a:chExt cx="1224138" cy="523444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D082FAF1-D6B4-4FF7-AE46-95A5AF6EFB11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20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42A026F-D227-4785-B064-96D208EA0273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60EBE183-706A-4D3F-8A10-A3E1E15AA7C6}"/>
              </a:ext>
            </a:extLst>
          </p:cNvPr>
          <p:cNvGrpSpPr/>
          <p:nvPr/>
        </p:nvGrpSpPr>
        <p:grpSpPr>
          <a:xfrm>
            <a:off x="6965074" y="4642217"/>
            <a:ext cx="1224138" cy="523444"/>
            <a:chOff x="3563888" y="4552998"/>
            <a:chExt cx="1224138" cy="523444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10A0DD7-06C1-4A64-B7B3-CB2409AC4834}"/>
                </a:ext>
              </a:extLst>
            </p:cNvPr>
            <p:cNvSpPr txBox="1"/>
            <p:nvPr/>
          </p:nvSpPr>
          <p:spPr>
            <a:xfrm>
              <a:off x="3563888" y="4552998"/>
              <a:ext cx="792088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rgbClr val="FF0000"/>
                  </a:solidFill>
                </a:rPr>
                <a:t>40</a:t>
              </a:r>
              <a:endParaRPr lang="zh-CN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D96B9ED-EF2D-4917-8AB2-50C3482BFEAC}"/>
                </a:ext>
              </a:extLst>
            </p:cNvPr>
            <p:cNvSpPr txBox="1"/>
            <p:nvPr/>
          </p:nvSpPr>
          <p:spPr>
            <a:xfrm>
              <a:off x="4346882" y="4553222"/>
              <a:ext cx="441144" cy="52322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zh-CN" altLang="en-US" sz="28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4B62AD6-D4E0-447A-A7BE-B8871BB315D3}"/>
              </a:ext>
            </a:extLst>
          </p:cNvPr>
          <p:cNvCxnSpPr>
            <a:stCxn id="23" idx="3"/>
            <a:endCxn id="40" idx="1"/>
          </p:cNvCxnSpPr>
          <p:nvPr/>
        </p:nvCxnSpPr>
        <p:spPr bwMode="auto">
          <a:xfrm flipV="1">
            <a:off x="4550455" y="4911847"/>
            <a:ext cx="614421" cy="44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DDEFAED-ECF3-461A-9116-CBB81C055BC0}"/>
              </a:ext>
            </a:extLst>
          </p:cNvPr>
          <p:cNvCxnSpPr>
            <a:cxnSpLocks/>
          </p:cNvCxnSpPr>
          <p:nvPr/>
        </p:nvCxnSpPr>
        <p:spPr bwMode="auto">
          <a:xfrm>
            <a:off x="6300120" y="4911847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9F91EE87-35E0-4F19-A967-31FE6D4972AC}"/>
              </a:ext>
            </a:extLst>
          </p:cNvPr>
          <p:cNvCxnSpPr>
            <a:cxnSpLocks/>
          </p:cNvCxnSpPr>
          <p:nvPr/>
        </p:nvCxnSpPr>
        <p:spPr bwMode="auto">
          <a:xfrm>
            <a:off x="7968640" y="4888943"/>
            <a:ext cx="63580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BFD370D3-C036-4460-A233-C68CD592D6C0}"/>
              </a:ext>
            </a:extLst>
          </p:cNvPr>
          <p:cNvCxnSpPr>
            <a:stCxn id="41" idx="2"/>
          </p:cNvCxnSpPr>
          <p:nvPr/>
        </p:nvCxnSpPr>
        <p:spPr bwMode="auto">
          <a:xfrm rot="5400000">
            <a:off x="5786719" y="5343926"/>
            <a:ext cx="551968" cy="211478"/>
          </a:xfrm>
          <a:prstGeom prst="curved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B819133-F44D-4BCF-8E42-A4365887E91D}"/>
              </a:ext>
            </a:extLst>
          </p:cNvPr>
          <p:cNvCxnSpPr>
            <a:cxnSpLocks/>
            <a:endCxn id="41" idx="0"/>
          </p:cNvCxnSpPr>
          <p:nvPr/>
        </p:nvCxnSpPr>
        <p:spPr bwMode="auto">
          <a:xfrm flipH="1">
            <a:off x="6168442" y="4149080"/>
            <a:ext cx="293026" cy="5013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6FA197EB-315B-4832-891B-E03061A99F38}"/>
              </a:ext>
            </a:extLst>
          </p:cNvPr>
          <p:cNvSpPr txBox="1"/>
          <p:nvPr/>
        </p:nvSpPr>
        <p:spPr>
          <a:xfrm>
            <a:off x="6444207" y="3809827"/>
            <a:ext cx="792088" cy="430887"/>
          </a:xfrm>
          <a:prstGeom prst="rect">
            <a:avLst/>
          </a:prstGeom>
          <a:noFill/>
          <a:ln w="254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/>
              <a:t>p</a:t>
            </a:r>
            <a:endParaRPr lang="zh-CN" altLang="en-US" sz="2800" i="0" dirty="0"/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51E0B3-6E28-4646-A38E-931CF751A0DD}"/>
              </a:ext>
            </a:extLst>
          </p:cNvPr>
          <p:cNvGrpSpPr/>
          <p:nvPr/>
        </p:nvGrpSpPr>
        <p:grpSpPr>
          <a:xfrm>
            <a:off x="5046069" y="4869160"/>
            <a:ext cx="2190227" cy="1383188"/>
            <a:chOff x="5170891" y="5165437"/>
            <a:chExt cx="2190227" cy="1383188"/>
          </a:xfrm>
        </p:grpSpPr>
        <p:cxnSp>
          <p:nvCxnSpPr>
            <p:cNvPr id="12" name="连接符: 曲线 11">
              <a:extLst>
                <a:ext uri="{FF2B5EF4-FFF2-40B4-BE49-F238E27FC236}">
                  <a16:creationId xmlns:a16="http://schemas.microsoft.com/office/drawing/2014/main" id="{6B7BCFF3-AE3B-4C00-81BF-008A8CB8F52F}"/>
                </a:ext>
              </a:extLst>
            </p:cNvPr>
            <p:cNvCxnSpPr>
              <a:endCxn id="25" idx="2"/>
            </p:cNvCxnSpPr>
            <p:nvPr/>
          </p:nvCxnSpPr>
          <p:spPr bwMode="auto">
            <a:xfrm rot="5400000" flipH="1" flipV="1">
              <a:off x="6824194" y="5450335"/>
              <a:ext cx="821822" cy="252026"/>
            </a:xfrm>
            <a:prstGeom prst="curvedConnector3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725E95D-A163-4870-8A36-7A37D2D448BB}"/>
                </a:ext>
              </a:extLst>
            </p:cNvPr>
            <p:cNvGrpSpPr/>
            <p:nvPr/>
          </p:nvGrpSpPr>
          <p:grpSpPr>
            <a:xfrm>
              <a:off x="5170891" y="6025405"/>
              <a:ext cx="2059202" cy="523220"/>
              <a:chOff x="5170891" y="6025405"/>
              <a:chExt cx="2059202" cy="523220"/>
            </a:xfrm>
          </p:grpSpPr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94FB07FC-0223-4212-9EAB-6314704BC3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29540" y="6287015"/>
                <a:ext cx="51240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65CE33E9-20F2-4E94-9139-EB7CC2F1BC9C}"/>
                  </a:ext>
                </a:extLst>
              </p:cNvPr>
              <p:cNvGrpSpPr/>
              <p:nvPr/>
            </p:nvGrpSpPr>
            <p:grpSpPr>
              <a:xfrm>
                <a:off x="5170891" y="6025405"/>
                <a:ext cx="2059202" cy="523220"/>
                <a:chOff x="5170891" y="6013905"/>
                <a:chExt cx="2059202" cy="523220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E0D0D8FA-8637-405B-8920-793A113C27A8}"/>
                    </a:ext>
                  </a:extLst>
                </p:cNvPr>
                <p:cNvGrpSpPr/>
                <p:nvPr/>
              </p:nvGrpSpPr>
              <p:grpSpPr>
                <a:xfrm>
                  <a:off x="5996861" y="6013905"/>
                  <a:ext cx="1233232" cy="523220"/>
                  <a:chOff x="3554794" y="4553222"/>
                  <a:chExt cx="1233232" cy="523220"/>
                </a:xfrm>
              </p:grpSpPr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BE7EAC5E-7865-46A5-A406-3C64225171AE}"/>
                      </a:ext>
                    </a:extLst>
                  </p:cNvPr>
                  <p:cNvSpPr txBox="1"/>
                  <p:nvPr/>
                </p:nvSpPr>
                <p:spPr>
                  <a:xfrm>
                    <a:off x="3554794" y="4553222"/>
                    <a:ext cx="792088" cy="523220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800" dirty="0">
                        <a:solidFill>
                          <a:srgbClr val="FF0000"/>
                        </a:solidFill>
                      </a:rPr>
                      <a:t>25</a:t>
                    </a:r>
                    <a:endParaRPr lang="zh-CN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4BA5483F-A5E0-43D0-AC58-7E041FC638B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6882" y="4553222"/>
                    <a:ext cx="441144" cy="523220"/>
                  </a:xfrm>
                  <a:prstGeom prst="rect">
                    <a:avLst/>
                  </a:prstGeom>
                  <a:solidFill>
                    <a:srgbClr val="FFFF99"/>
                  </a:solidFill>
                  <a:ln w="25400">
                    <a:solidFill>
                      <a:srgbClr val="0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zh-CN" altLang="en-US" sz="28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2E4312E-E4F7-4D36-AF15-556A626D495D}"/>
                    </a:ext>
                  </a:extLst>
                </p:cNvPr>
                <p:cNvSpPr txBox="1"/>
                <p:nvPr/>
              </p:nvSpPr>
              <p:spPr>
                <a:xfrm>
                  <a:off x="5170891" y="6018033"/>
                  <a:ext cx="265205" cy="43088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zh-CN" sz="2800" i="0" dirty="0"/>
                    <a:t>s</a:t>
                  </a:r>
                  <a:endParaRPr lang="zh-CN" altLang="en-US" sz="2800" i="0" dirty="0"/>
                </a:p>
              </p:txBody>
            </p:sp>
          </p:grpSp>
        </p:grpSp>
      </p:grpSp>
      <p:sp>
        <p:nvSpPr>
          <p:cNvPr id="52" name="文本框 51">
            <a:extLst>
              <a:ext uri="{FF2B5EF4-FFF2-40B4-BE49-F238E27FC236}">
                <a16:creationId xmlns:a16="http://schemas.microsoft.com/office/drawing/2014/main" id="{F278F62A-C851-4A19-8A45-2AAA4FCA9F97}"/>
              </a:ext>
            </a:extLst>
          </p:cNvPr>
          <p:cNvSpPr txBox="1"/>
          <p:nvPr/>
        </p:nvSpPr>
        <p:spPr>
          <a:xfrm>
            <a:off x="1159038" y="2883117"/>
            <a:ext cx="6077257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 *s = new </a:t>
            </a:r>
            <a:r>
              <a:rPr lang="en-US" altLang="zh-CN" sz="2800" i="0" dirty="0" err="1">
                <a:solidFill>
                  <a:srgbClr val="FF0000"/>
                </a:solidFill>
              </a:rPr>
              <a:t>LNode</a:t>
            </a:r>
            <a:r>
              <a:rPr lang="en-US" altLang="zh-CN" sz="2800" i="0" dirty="0">
                <a:solidFill>
                  <a:srgbClr val="FF0000"/>
                </a:solidFill>
              </a:rPr>
              <a:t>(25</a:t>
            </a:r>
            <a:r>
              <a:rPr lang="zh-CN" altLang="en-US" sz="2800" i="0" dirty="0">
                <a:solidFill>
                  <a:srgbClr val="FF0000"/>
                </a:solidFill>
              </a:rPr>
              <a:t>，</a:t>
            </a:r>
            <a:r>
              <a:rPr lang="en-US" altLang="zh-CN" sz="2800" i="0" dirty="0">
                <a:solidFill>
                  <a:srgbClr val="FF0000"/>
                </a:solidFill>
              </a:rPr>
              <a:t>p-&gt;next);</a:t>
            </a:r>
          </a:p>
          <a:p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A0DF0A8-6F16-49CE-8DA8-82BCA9F26334}"/>
              </a:ext>
            </a:extLst>
          </p:cNvPr>
          <p:cNvSpPr txBox="1"/>
          <p:nvPr/>
        </p:nvSpPr>
        <p:spPr>
          <a:xfrm>
            <a:off x="1176299" y="3464144"/>
            <a:ext cx="6077257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p-&gt;next = s;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118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  <p:bldP spid="46" grpId="0"/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F6F67F8-408F-4295-911F-6B4982963C0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04796" y="113349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二、线性表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03EDF17E-DBB3-4C54-A254-1E420751F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DA3A1-EF5F-4406-B88F-A50B79AAC76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zh-CN" altLang="en-US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29D36820-E0EC-47DD-AA40-3993BF3B816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8596" y="1971692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线性表中的元素具有相同的特性，属于同一数据对象，如：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1.26个字母的字母表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: (</a:t>
            </a:r>
            <a:r>
              <a:rPr lang="en-US" altLang="zh-CN" dirty="0">
                <a:latin typeface="+mn-ea"/>
                <a:sym typeface="Wingdings" panose="05000000000000000000" pitchFamily="2" charset="2"/>
              </a:rPr>
              <a:t>A,B,C,D,…,Z)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  <a:sym typeface="Wingdings" panose="05000000000000000000" pitchFamily="2" charset="2"/>
              </a:rPr>
              <a:t>2.</a:t>
            </a:r>
            <a:r>
              <a:rPr lang="zh-CN" altLang="en-US" dirty="0">
                <a:latin typeface="+mn-ea"/>
                <a:sym typeface="Wingdings" panose="05000000000000000000" pitchFamily="2" charset="2"/>
              </a:rPr>
              <a:t>近期每天的平均温度:(30℃, 28℃, 29℃,…)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第一节　线性表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9B653DB-1846-4127-BD28-B9006B2417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93712" y="1177205"/>
            <a:ext cx="8038728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四、不带头结点的线性链表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749" name="Rectangle 5">
            <a:extLst>
              <a:ext uri="{FF2B5EF4-FFF2-40B4-BE49-F238E27FC236}">
                <a16:creationId xmlns:a16="http://schemas.microsoft.com/office/drawing/2014/main" id="{FB69327E-B77C-4DDB-B843-59C3FAD240F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916832"/>
            <a:ext cx="8763000" cy="936104"/>
          </a:xfrm>
        </p:spPr>
        <p:txBody>
          <a:bodyPr/>
          <a:lstStyle/>
          <a:p>
            <a:pPr marL="0" indent="0" eaLnBrk="1" hangingPunct="1">
              <a:spcBef>
                <a:spcPct val="30000"/>
              </a:spcBef>
              <a:buNone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kern="1200" dirty="0">
                <a:latin typeface="+mn-ea"/>
              </a:rPr>
              <a:t>不带头结点的链表，删除同理，需要对头指针的改变单独处理</a:t>
            </a:r>
            <a:r>
              <a:rPr lang="en-US" altLang="zh-CN" kern="1200" dirty="0">
                <a:latin typeface="+mn-ea"/>
              </a:rPr>
              <a:t>(if…else…)</a:t>
            </a:r>
            <a:r>
              <a:rPr lang="zh-CN" altLang="en-US" kern="1200" dirty="0">
                <a:latin typeface="+mn-ea"/>
              </a:rPr>
              <a:t>。</a:t>
            </a:r>
            <a:endParaRPr lang="en-US" altLang="zh-CN" kern="1200" dirty="0">
              <a:latin typeface="+mn-ea"/>
            </a:endParaRPr>
          </a:p>
          <a:p>
            <a:pPr marL="0" indent="0" eaLnBrk="1" hangingPunct="1">
              <a:spcBef>
                <a:spcPct val="30000"/>
              </a:spcBef>
              <a:buNone/>
            </a:pPr>
            <a:r>
              <a:rPr lang="en-US" altLang="zh-CN" b="1" kern="1200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zh-CN" altLang="en-US" kern="1200" dirty="0">
                <a:latin typeface="黑体" panose="02010609060101010101" pitchFamily="49" charset="-122"/>
                <a:ea typeface="黑体" panose="02010609060101010101" pitchFamily="49" charset="-122"/>
              </a:rPr>
              <a:t>不带头结点的链表，插入、删除，实现不方便。因此，增加一个头结点，头指针指向头结点，始终保持不变，方便插入、删除等操作的实现。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D0BC15BB-F269-4C7C-995E-8DA37E21F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0A595A8-D2F2-082E-C7DF-D223127A9C2B}"/>
              </a:ext>
            </a:extLst>
          </p:cNvPr>
          <p:cNvGrpSpPr/>
          <p:nvPr/>
        </p:nvGrpSpPr>
        <p:grpSpPr>
          <a:xfrm>
            <a:off x="2915816" y="4725144"/>
            <a:ext cx="3190733" cy="1387316"/>
            <a:chOff x="2915816" y="4725144"/>
            <a:chExt cx="3190733" cy="1387316"/>
          </a:xfrm>
        </p:grpSpPr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DAE28122-76B7-4C4D-8CAE-78DFAD735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5816" y="4725144"/>
              <a:ext cx="1028700" cy="585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head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32">
              <a:extLst>
                <a:ext uri="{FF2B5EF4-FFF2-40B4-BE49-F238E27FC236}">
                  <a16:creationId xmlns:a16="http://schemas.microsoft.com/office/drawing/2014/main" id="{027315B6-F2E9-448A-B8BD-A924C70A1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8412" y="4756810"/>
              <a:ext cx="1608137" cy="609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cxnSp>
          <p:nvCxnSpPr>
            <p:cNvPr id="18" name="直接箭头连接符 2">
              <a:extLst>
                <a:ext uri="{FF2B5EF4-FFF2-40B4-BE49-F238E27FC236}">
                  <a16:creationId xmlns:a16="http://schemas.microsoft.com/office/drawing/2014/main" id="{F2A1A452-9E0C-4372-BCE9-FAAE6B6DC07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944516" y="5047407"/>
              <a:ext cx="531813" cy="0"/>
            </a:xfrm>
            <a:prstGeom prst="straightConnector1">
              <a:avLst/>
            </a:prstGeom>
            <a:noFill/>
            <a:ln w="31750" algn="ctr">
              <a:solidFill>
                <a:srgbClr val="993300"/>
              </a:solidFill>
              <a:round/>
              <a:headEnd/>
              <a:tailEnd type="arrow" w="med" len="med"/>
            </a:ln>
            <a:effectLst>
              <a:outerShdw dist="17961" dir="2700000" algn="ctr" rotWithShape="0">
                <a:srgbClr val="5C1F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Box 5">
              <a:extLst>
                <a:ext uri="{FF2B5EF4-FFF2-40B4-BE49-F238E27FC236}">
                  <a16:creationId xmlns:a16="http://schemas.microsoft.com/office/drawing/2014/main" id="{B1A02B3D-EFAD-4A7A-B1CF-5F3636632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204" y="4902944"/>
              <a:ext cx="3603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dirty="0"/>
                <a:t>^</a:t>
              </a:r>
              <a:endParaRPr lang="zh-CN" altLang="en-US" sz="2400" dirty="0"/>
            </a:p>
          </p:txBody>
        </p:sp>
        <p:cxnSp>
          <p:nvCxnSpPr>
            <p:cNvPr id="20" name="直接连接符 4">
              <a:extLst>
                <a:ext uri="{FF2B5EF4-FFF2-40B4-BE49-F238E27FC236}">
                  <a16:creationId xmlns:a16="http://schemas.microsoft.com/office/drawing/2014/main" id="{AA034E9D-7F91-47B2-9882-F45C3A3AA45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36096" y="4768108"/>
              <a:ext cx="0" cy="609600"/>
            </a:xfrm>
            <a:prstGeom prst="line">
              <a:avLst/>
            </a:prstGeom>
            <a:noFill/>
            <a:ln w="31750" algn="ctr">
              <a:solidFill>
                <a:srgbClr val="993300"/>
              </a:solidFill>
              <a:round/>
              <a:headEnd/>
              <a:tailEnd/>
            </a:ln>
            <a:effectLst>
              <a:outerShdw dist="17961" dir="2700000" algn="ctr" rotWithShape="0">
                <a:srgbClr val="5C1F00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BC3F039D-EEA6-4A1E-B982-0E00AFAA9A12}"/>
                </a:ext>
              </a:extLst>
            </p:cNvPr>
            <p:cNvSpPr txBox="1"/>
            <p:nvPr/>
          </p:nvSpPr>
          <p:spPr>
            <a:xfrm>
              <a:off x="4476329" y="5589240"/>
              <a:ext cx="16302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i="0" dirty="0">
                  <a:solidFill>
                    <a:srgbClr val="FF0000"/>
                  </a:solidFill>
                </a:rPr>
                <a:t>头结点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772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BD07C21F-97DE-446B-BEBF-908511C1722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24744"/>
            <a:ext cx="6869707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五、构造函数初始化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63" name="Text Box 3">
            <a:extLst>
              <a:ext uri="{FF2B5EF4-FFF2-40B4-BE49-F238E27FC236}">
                <a16:creationId xmlns:a16="http://schemas.microsoft.com/office/drawing/2014/main" id="{22EB0EE3-6E11-4D36-852F-BF6A67457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378A12D0-4385-43F8-AF8F-AD9C9472131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zh-CN" altLang="en-US" sz="2400"/>
          </a:p>
        </p:txBody>
      </p:sp>
      <p:sp>
        <p:nvSpPr>
          <p:cNvPr id="40966" name="Text Box 8">
            <a:extLst>
              <a:ext uri="{FF2B5EF4-FFF2-40B4-BE49-F238E27FC236}">
                <a16:creationId xmlns:a16="http://schemas.microsoft.com/office/drawing/2014/main" id="{D5F4A30D-ADCC-465B-BA5E-CDD75131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995646"/>
            <a:ext cx="10287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head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0967" name="Rectangle 32">
            <a:extLst>
              <a:ext uri="{FF2B5EF4-FFF2-40B4-BE49-F238E27FC236}">
                <a16:creationId xmlns:a16="http://schemas.microsoft.com/office/drawing/2014/main" id="{333BC647-DFFA-4F6C-8579-0CADB2AC3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6" y="2027312"/>
            <a:ext cx="1608137" cy="609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cxnSp>
        <p:nvCxnSpPr>
          <p:cNvPr id="40968" name="直接箭头连接符 2">
            <a:extLst>
              <a:ext uri="{FF2B5EF4-FFF2-40B4-BE49-F238E27FC236}">
                <a16:creationId xmlns:a16="http://schemas.microsoft.com/office/drawing/2014/main" id="{E23BC065-7605-45BF-A623-7833F08224B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32500" y="2317909"/>
            <a:ext cx="531813" cy="0"/>
          </a:xfrm>
          <a:prstGeom prst="straightConnector1">
            <a:avLst/>
          </a:prstGeom>
          <a:noFill/>
          <a:ln w="31750" algn="ctr">
            <a:solidFill>
              <a:srgbClr val="993300"/>
            </a:solidFill>
            <a:round/>
            <a:headEnd/>
            <a:tailEnd type="arrow" w="med" len="med"/>
          </a:ln>
          <a:effectLst>
            <a:outerShdw dist="17961" dir="2700000" algn="ctr" rotWithShape="0">
              <a:srgbClr val="5C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69" name="直接连接符 4">
            <a:extLst>
              <a:ext uri="{FF2B5EF4-FFF2-40B4-BE49-F238E27FC236}">
                <a16:creationId xmlns:a16="http://schemas.microsoft.com/office/drawing/2014/main" id="{251F7C6B-5342-4BE6-8176-271E12700104}"/>
              </a:ext>
            </a:extLst>
          </p:cNvPr>
          <p:cNvCxnSpPr>
            <a:cxnSpLocks noChangeShapeType="1"/>
            <a:stCxn id="40967" idx="0"/>
            <a:endCxn id="40967" idx="2"/>
          </p:cNvCxnSpPr>
          <p:nvPr/>
        </p:nvCxnSpPr>
        <p:spPr bwMode="auto">
          <a:xfrm>
            <a:off x="7390465" y="2027312"/>
            <a:ext cx="0" cy="609600"/>
          </a:xfrm>
          <a:prstGeom prst="line">
            <a:avLst/>
          </a:prstGeom>
          <a:noFill/>
          <a:ln w="31750" algn="ctr">
            <a:solidFill>
              <a:srgbClr val="993300"/>
            </a:solidFill>
            <a:round/>
            <a:headEnd/>
            <a:tailEnd/>
          </a:ln>
          <a:effectLst>
            <a:outerShdw dist="17961" dir="2700000" algn="ctr" rotWithShape="0">
              <a:srgbClr val="5C1F00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0" name="TextBox 5">
            <a:extLst>
              <a:ext uri="{FF2B5EF4-FFF2-40B4-BE49-F238E27FC236}">
                <a16:creationId xmlns:a16="http://schemas.microsoft.com/office/drawing/2014/main" id="{7EDD75E8-7FB2-4335-88F3-719AFB37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6188" y="2174949"/>
            <a:ext cx="360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/>
              <a:t>^</a:t>
            </a:r>
            <a:endParaRPr lang="zh-CN" altLang="en-US" sz="2400" dirty="0"/>
          </a:p>
        </p:txBody>
      </p:sp>
      <p:pic>
        <p:nvPicPr>
          <p:cNvPr id="40971" name="Picture 2">
            <a:extLst>
              <a:ext uri="{FF2B5EF4-FFF2-40B4-BE49-F238E27FC236}">
                <a16:creationId xmlns:a16="http://schemas.microsoft.com/office/drawing/2014/main" id="{8A2FD57D-8AEE-4EE3-8A72-1A9DCDB4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3" t="51012" r="75970" b="40739"/>
          <a:stretch>
            <a:fillRect/>
          </a:stretch>
        </p:blipFill>
        <p:spPr bwMode="auto">
          <a:xfrm>
            <a:off x="827088" y="2817342"/>
            <a:ext cx="5470525" cy="223011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24E313EA-1846-43AE-9E39-24D3800CD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86236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F6037B57-C0DA-4F7A-A7DB-5A5ECC9F29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6733" y="1111810"/>
            <a:ext cx="6912768" cy="769441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六、查找第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个元素（带头结点）</a:t>
            </a:r>
            <a:endParaRPr lang="en-US" altLang="zh-CN" sz="2800" b="1" dirty="0">
              <a:solidFill>
                <a:schemeClr val="tx1"/>
              </a:solidFill>
              <a:latin typeface="+mn-lt"/>
              <a:ea typeface="黑体" pitchFamily="49" charset="-122"/>
              <a:cs typeface="+mn-cs"/>
            </a:endParaRPr>
          </a:p>
        </p:txBody>
      </p:sp>
      <p:sp>
        <p:nvSpPr>
          <p:cNvPr id="41987" name="Text Box 3">
            <a:extLst>
              <a:ext uri="{FF2B5EF4-FFF2-40B4-BE49-F238E27FC236}">
                <a16:creationId xmlns:a16="http://schemas.microsoft.com/office/drawing/2014/main" id="{21471718-69B1-4479-9F29-BDE61F3E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7A995B36-D80B-4E18-966D-EC623ADEF44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42</a:t>
            </a:fld>
            <a:endParaRPr lang="zh-CN" altLang="en-US" sz="2400"/>
          </a:p>
        </p:txBody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4712B558-6137-42C9-80B5-4404D7E3CB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76733" y="2033651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在线性链表中找第</a:t>
            </a:r>
            <a:r>
              <a:rPr lang="en-US" altLang="zh-CN" dirty="0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个元素，并返回结点指针。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从头结点开始，顺链一步步查找。</a:t>
            </a:r>
            <a:endParaRPr lang="en-US" altLang="zh-CN" dirty="0">
              <a:latin typeface="+mn-ea"/>
            </a:endParaRP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defRPr/>
            </a:pPr>
            <a:r>
              <a:rPr lang="zh-CN" altLang="en-US" dirty="0">
                <a:latin typeface="+mn-ea"/>
              </a:rPr>
              <a:t>查找第 </a:t>
            </a:r>
            <a:r>
              <a:rPr lang="en-US" altLang="zh-CN" dirty="0">
                <a:latin typeface="+mn-ea"/>
              </a:rPr>
              <a:t>i </a:t>
            </a:r>
            <a:r>
              <a:rPr lang="zh-CN" altLang="en-US" dirty="0">
                <a:latin typeface="+mn-ea"/>
              </a:rPr>
              <a:t>个数据元素的基本操作为：移动指针，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80000"/>
              </a:lnSpc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ea"/>
              </a:rPr>
              <a:t>   比较 </a:t>
            </a:r>
            <a:r>
              <a:rPr lang="en-US" altLang="zh-CN" dirty="0">
                <a:latin typeface="+mn-ea"/>
              </a:rPr>
              <a:t>k</a:t>
            </a:r>
            <a:r>
              <a:rPr lang="zh-CN" altLang="en-US" dirty="0">
                <a:latin typeface="+mn-ea"/>
              </a:rPr>
              <a:t>和 </a:t>
            </a:r>
            <a:r>
              <a:rPr lang="en-US" altLang="zh-CN" dirty="0" err="1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(k</a:t>
            </a:r>
            <a:r>
              <a:rPr lang="zh-CN" altLang="en-US" dirty="0">
                <a:latin typeface="+mn-ea"/>
              </a:rPr>
              <a:t>为当前指针所指向的结点序号)。</a:t>
            </a:r>
          </a:p>
        </p:txBody>
      </p:sp>
      <p:grpSp>
        <p:nvGrpSpPr>
          <p:cNvPr id="41991" name="Group 7">
            <a:extLst>
              <a:ext uri="{FF2B5EF4-FFF2-40B4-BE49-F238E27FC236}">
                <a16:creationId xmlns:a16="http://schemas.microsoft.com/office/drawing/2014/main" id="{E2DE65ED-4159-45EE-B092-A665CB57763E}"/>
              </a:ext>
            </a:extLst>
          </p:cNvPr>
          <p:cNvGrpSpPr>
            <a:grpSpLocks/>
          </p:cNvGrpSpPr>
          <p:nvPr/>
        </p:nvGrpSpPr>
        <p:grpSpPr bwMode="auto">
          <a:xfrm>
            <a:off x="444454" y="4365104"/>
            <a:ext cx="8248650" cy="733425"/>
            <a:chOff x="-233" y="0"/>
            <a:chExt cx="5479" cy="462"/>
          </a:xfrm>
        </p:grpSpPr>
        <p:sp>
          <p:nvSpPr>
            <p:cNvPr id="41992" name="Rectangle 8">
              <a:extLst>
                <a:ext uri="{FF2B5EF4-FFF2-40B4-BE49-F238E27FC236}">
                  <a16:creationId xmlns:a16="http://schemas.microsoft.com/office/drawing/2014/main" id="{EDA6D5AA-2EDB-43B9-8AF0-ABCEAC1FD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" y="102"/>
              <a:ext cx="618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1993" name="Line 9">
              <a:extLst>
                <a:ext uri="{FF2B5EF4-FFF2-40B4-BE49-F238E27FC236}">
                  <a16:creationId xmlns:a16="http://schemas.microsoft.com/office/drawing/2014/main" id="{B6C1CA2C-A50E-4EE1-911F-59264F017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4" name="Line 10">
              <a:extLst>
                <a:ext uri="{FF2B5EF4-FFF2-40B4-BE49-F238E27FC236}">
                  <a16:creationId xmlns:a16="http://schemas.microsoft.com/office/drawing/2014/main" id="{2822F128-FDED-4DC7-B118-2B4F78394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5" name="Rectangle 11">
              <a:extLst>
                <a:ext uri="{FF2B5EF4-FFF2-40B4-BE49-F238E27FC236}">
                  <a16:creationId xmlns:a16="http://schemas.microsoft.com/office/drawing/2014/main" id="{697BA9D4-2C0A-41A0-BC1E-0DAA7B30D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1996" name="Line 12">
              <a:extLst>
                <a:ext uri="{FF2B5EF4-FFF2-40B4-BE49-F238E27FC236}">
                  <a16:creationId xmlns:a16="http://schemas.microsoft.com/office/drawing/2014/main" id="{E747558C-79AB-4343-980A-9D086B43F3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7" name="Line 13">
              <a:extLst>
                <a:ext uri="{FF2B5EF4-FFF2-40B4-BE49-F238E27FC236}">
                  <a16:creationId xmlns:a16="http://schemas.microsoft.com/office/drawing/2014/main" id="{2BD4A8D1-2601-4BD1-896A-258278F4F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14">
              <a:extLst>
                <a:ext uri="{FF2B5EF4-FFF2-40B4-BE49-F238E27FC236}">
                  <a16:creationId xmlns:a16="http://schemas.microsoft.com/office/drawing/2014/main" id="{51471052-3DA4-4B3C-9A72-5562FC5E1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Rectangle 15">
              <a:extLst>
                <a:ext uri="{FF2B5EF4-FFF2-40B4-BE49-F238E27FC236}">
                  <a16:creationId xmlns:a16="http://schemas.microsoft.com/office/drawing/2014/main" id="{0F9D7EAE-B4B5-420D-A354-302F8719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2000" name="Line 16">
              <a:extLst>
                <a:ext uri="{FF2B5EF4-FFF2-40B4-BE49-F238E27FC236}">
                  <a16:creationId xmlns:a16="http://schemas.microsoft.com/office/drawing/2014/main" id="{6380D3FA-A1EE-41CF-85E1-F51DBE303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1" name="Line 17">
              <a:extLst>
                <a:ext uri="{FF2B5EF4-FFF2-40B4-BE49-F238E27FC236}">
                  <a16:creationId xmlns:a16="http://schemas.microsoft.com/office/drawing/2014/main" id="{E9378D60-D1B1-4133-B6CC-42EA8FB84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8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2" name="Rectangle 18">
              <a:extLst>
                <a:ext uri="{FF2B5EF4-FFF2-40B4-BE49-F238E27FC236}">
                  <a16:creationId xmlns:a16="http://schemas.microsoft.com/office/drawing/2014/main" id="{CC058982-EFBD-438D-BCD1-AF5FAB70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9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2003" name="Line 19">
              <a:extLst>
                <a:ext uri="{FF2B5EF4-FFF2-40B4-BE49-F238E27FC236}">
                  <a16:creationId xmlns:a16="http://schemas.microsoft.com/office/drawing/2014/main" id="{26DBB5B5-6974-48ED-B4D1-A5C552ED95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4" name="Line 20">
              <a:extLst>
                <a:ext uri="{FF2B5EF4-FFF2-40B4-BE49-F238E27FC236}">
                  <a16:creationId xmlns:a16="http://schemas.microsoft.com/office/drawing/2014/main" id="{32CF8B4F-52ED-4907-8B8F-2001E22A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5" name="Text Box 22">
              <a:extLst>
                <a:ext uri="{FF2B5EF4-FFF2-40B4-BE49-F238E27FC236}">
                  <a16:creationId xmlns:a16="http://schemas.microsoft.com/office/drawing/2014/main" id="{0940F448-02D0-485B-B47E-827D09E8D5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5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6" name="Text Box 23">
              <a:extLst>
                <a:ext uri="{FF2B5EF4-FFF2-40B4-BE49-F238E27FC236}">
                  <a16:creationId xmlns:a16="http://schemas.microsoft.com/office/drawing/2014/main" id="{47719D52-16E4-4020-9778-F90D9CD6F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48"/>
              <a:ext cx="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2007" name="Text Box 24">
              <a:extLst>
                <a:ext uri="{FF2B5EF4-FFF2-40B4-BE49-F238E27FC236}">
                  <a16:creationId xmlns:a16="http://schemas.microsoft.com/office/drawing/2014/main" id="{C8311D52-F4B3-408D-91DB-7A1D16747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42"/>
              <a:ext cx="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2008" name="Text Box 25">
              <a:extLst>
                <a:ext uri="{FF2B5EF4-FFF2-40B4-BE49-F238E27FC236}">
                  <a16:creationId xmlns:a16="http://schemas.microsoft.com/office/drawing/2014/main" id="{6108F9E9-73A0-4945-B2A5-050962E1F3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9" name="Text Box 26">
              <a:extLst>
                <a:ext uri="{FF2B5EF4-FFF2-40B4-BE49-F238E27FC236}">
                  <a16:creationId xmlns:a16="http://schemas.microsoft.com/office/drawing/2014/main" id="{AA37C58F-78FB-4853-BE70-111A59332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33" y="132"/>
              <a:ext cx="61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head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2010" name="Line 27">
              <a:extLst>
                <a:ext uri="{FF2B5EF4-FFF2-40B4-BE49-F238E27FC236}">
                  <a16:creationId xmlns:a16="http://schemas.microsoft.com/office/drawing/2014/main" id="{611D504D-A7A5-49EC-BE0B-C0252595EA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11" name="Text Box 28">
              <a:extLst>
                <a:ext uri="{FF2B5EF4-FFF2-40B4-BE49-F238E27FC236}">
                  <a16:creationId xmlns:a16="http://schemas.microsoft.com/office/drawing/2014/main" id="{69DDAED8-6FA5-4FE9-B53D-E9903CD82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42012" name="Text Box 29">
              <a:extLst>
                <a:ext uri="{FF2B5EF4-FFF2-40B4-BE49-F238E27FC236}">
                  <a16:creationId xmlns:a16="http://schemas.microsoft.com/office/drawing/2014/main" id="{E6852C17-C31F-49A0-8120-A4ECC88E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FBE63E07-8133-48DD-BCCD-AC5B92378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679" y="189969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B9852FC-2EC7-296B-714C-D1B7AB95D075}"/>
              </a:ext>
            </a:extLst>
          </p:cNvPr>
          <p:cNvCxnSpPr/>
          <p:nvPr/>
        </p:nvCxnSpPr>
        <p:spPr bwMode="auto">
          <a:xfrm flipH="1" flipV="1">
            <a:off x="2483768" y="5098529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7312722C-1C5F-B9CE-848A-A84A9754C6DC}"/>
              </a:ext>
            </a:extLst>
          </p:cNvPr>
          <p:cNvSpPr txBox="1"/>
          <p:nvPr/>
        </p:nvSpPr>
        <p:spPr>
          <a:xfrm>
            <a:off x="2270756" y="5467618"/>
            <a:ext cx="13864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</a:t>
            </a:r>
            <a:r>
              <a:rPr lang="en-US" altLang="zh-CN" sz="2800" b="0" i="0" dirty="0" err="1">
                <a:latin typeface="+mn-ea"/>
                <a:ea typeface="+mn-ea"/>
              </a:rPr>
              <a:t>headk</a:t>
            </a:r>
            <a:r>
              <a:rPr lang="en-US" altLang="zh-CN" sz="2800" b="0" i="0" dirty="0">
                <a:latin typeface="+mn-ea"/>
                <a:ea typeface="+mn-ea"/>
              </a:rPr>
              <a:t>=0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90F29CF-D0BB-6120-C667-555C424DF419}"/>
              </a:ext>
            </a:extLst>
          </p:cNvPr>
          <p:cNvCxnSpPr/>
          <p:nvPr/>
        </p:nvCxnSpPr>
        <p:spPr bwMode="auto">
          <a:xfrm flipH="1" flipV="1">
            <a:off x="3704892" y="5118378"/>
            <a:ext cx="144016" cy="3466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526F721-F80C-5624-7359-93E2F0649EC7}"/>
              </a:ext>
            </a:extLst>
          </p:cNvPr>
          <p:cNvSpPr txBox="1"/>
          <p:nvPr/>
        </p:nvSpPr>
        <p:spPr>
          <a:xfrm>
            <a:off x="3491880" y="5487467"/>
            <a:ext cx="20867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p=p-&gt;next</a:t>
            </a:r>
          </a:p>
          <a:p>
            <a:r>
              <a:rPr lang="en-US" altLang="zh-CN" sz="2800" b="0" i="0" dirty="0">
                <a:latin typeface="+mn-ea"/>
                <a:ea typeface="+mn-ea"/>
              </a:rPr>
              <a:t>k=1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FA8883B3-758B-4369-90D6-396AC7F1119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六、查找第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个元素（带头结点）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E7E19FE4-C844-4E5C-8418-369F3FAAC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C8C85ED-D8FE-43FC-BA8E-97ECAFEB8EC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zh-CN" altLang="en-US" sz="2400"/>
          </a:p>
        </p:txBody>
      </p:sp>
      <p:pic>
        <p:nvPicPr>
          <p:cNvPr id="43014" name="图片 1">
            <a:extLst>
              <a:ext uri="{FF2B5EF4-FFF2-40B4-BE49-F238E27FC236}">
                <a16:creationId xmlns:a16="http://schemas.microsoft.com/office/drawing/2014/main" id="{50DED9F0-19A0-4469-80A1-20A9ED016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8" t="29094" r="13377" b="34508"/>
          <a:stretch>
            <a:fillRect/>
          </a:stretch>
        </p:blipFill>
        <p:spPr bwMode="auto">
          <a:xfrm>
            <a:off x="663827" y="2132856"/>
            <a:ext cx="8191500" cy="3671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0E55E6B2-6539-45AF-A57F-9E0773D6C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540573-2642-7667-B441-CF9C8252F7BB}"/>
              </a:ext>
            </a:extLst>
          </p:cNvPr>
          <p:cNvSpPr txBox="1"/>
          <p:nvPr/>
        </p:nvSpPr>
        <p:spPr>
          <a:xfrm>
            <a:off x="2741463" y="5184194"/>
            <a:ext cx="58132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存在第</a:t>
            </a:r>
            <a:r>
              <a:rPr lang="en-US" altLang="zh-CN" sz="2800" i="0" dirty="0" err="1">
                <a:solidFill>
                  <a:srgbClr val="FF0000"/>
                </a:solidFill>
                <a:latin typeface="+mn-ea"/>
                <a:ea typeface="+mn-ea"/>
              </a:rPr>
              <a:t>i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(0≤i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</a:rPr>
              <a:t>≤n)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个结点，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返回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//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非空指针</a:t>
            </a:r>
            <a:r>
              <a:rPr lang="en-US" altLang="zh-CN" sz="2800" i="0" dirty="0">
                <a:solidFill>
                  <a:srgbClr val="FF0000"/>
                </a:solidFill>
                <a:latin typeface="+mn-ea"/>
                <a:ea typeface="+mn-ea"/>
              </a:rPr>
              <a:t>p; </a:t>
            </a:r>
            <a:r>
              <a:rPr lang="zh-CN" altLang="en-US" sz="2800" i="0" dirty="0">
                <a:solidFill>
                  <a:srgbClr val="FF0000"/>
                </a:solidFill>
                <a:latin typeface="+mn-ea"/>
                <a:ea typeface="+mn-ea"/>
              </a:rPr>
              <a:t>否则返回空指针。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28013150-B949-48E0-B6BF-2F54BB7072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8814" y="115902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六、查找第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i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个元素（带头结点）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059" name="Text Box 3">
            <a:extLst>
              <a:ext uri="{FF2B5EF4-FFF2-40B4-BE49-F238E27FC236}">
                <a16:creationId xmlns:a16="http://schemas.microsoft.com/office/drawing/2014/main" id="{C15B8F06-5FC1-4048-B116-C12712152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6BFB84C-5C0A-4A3E-A815-1472BB6E4F8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44</a:t>
            </a:fld>
            <a:endParaRPr lang="zh-CN" altLang="en-US" sz="2400"/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67981ED2-BF7E-41DB-A0B4-F106D4D24EA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9179" y="1980924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</a:t>
            </a:r>
            <a:r>
              <a:rPr lang="en-US" altLang="zh-CN" dirty="0">
                <a:latin typeface="+mn-ea"/>
              </a:rPr>
              <a:t>for</a:t>
            </a:r>
            <a:r>
              <a:rPr lang="zh-CN" altLang="en-US" dirty="0">
                <a:latin typeface="+mn-ea"/>
              </a:rPr>
              <a:t>循环中的语句频度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频度与被查找元素在单链表中的位置有关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若1≤</a:t>
            </a:r>
            <a:r>
              <a:rPr lang="en-US" altLang="zh-CN" dirty="0" err="1">
                <a:latin typeface="+mn-ea"/>
              </a:rPr>
              <a:t>i≤n</a:t>
            </a:r>
            <a:r>
              <a:rPr lang="en-US" altLang="zh-CN" dirty="0">
                <a:latin typeface="+mn-ea"/>
              </a:rPr>
              <a:t>，</a:t>
            </a:r>
            <a:r>
              <a:rPr lang="zh-CN" altLang="en-US" dirty="0">
                <a:latin typeface="+mn-ea"/>
              </a:rPr>
              <a:t>则频度为</a:t>
            </a:r>
            <a:r>
              <a:rPr lang="en-US" altLang="zh-CN" dirty="0">
                <a:latin typeface="+mn-ea"/>
              </a:rPr>
              <a:t>i-1，</a:t>
            </a:r>
            <a:r>
              <a:rPr lang="zh-CN" altLang="en-US" dirty="0">
                <a:latin typeface="+mn-ea"/>
              </a:rPr>
              <a:t>否则为</a:t>
            </a:r>
            <a:r>
              <a:rPr lang="en-US" altLang="zh-CN" dirty="0">
                <a:latin typeface="+mn-ea"/>
              </a:rPr>
              <a:t>n</a:t>
            </a:r>
            <a:r>
              <a:rPr lang="zh-CN" altLang="en-US" dirty="0">
                <a:latin typeface="+mn-ea"/>
              </a:rPr>
              <a:t>。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因此时间复杂度为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grpSp>
        <p:nvGrpSpPr>
          <p:cNvPr id="45063" name="Group 7">
            <a:extLst>
              <a:ext uri="{FF2B5EF4-FFF2-40B4-BE49-F238E27FC236}">
                <a16:creationId xmlns:a16="http://schemas.microsoft.com/office/drawing/2014/main" id="{D4EFCAF3-0196-41B8-89C8-F4E3211904DC}"/>
              </a:ext>
            </a:extLst>
          </p:cNvPr>
          <p:cNvGrpSpPr>
            <a:grpSpLocks/>
          </p:cNvGrpSpPr>
          <p:nvPr/>
        </p:nvGrpSpPr>
        <p:grpSpPr bwMode="auto">
          <a:xfrm>
            <a:off x="717008" y="4365104"/>
            <a:ext cx="7897813" cy="742950"/>
            <a:chOff x="0" y="0"/>
            <a:chExt cx="5246" cy="468"/>
          </a:xfrm>
        </p:grpSpPr>
        <p:sp>
          <p:nvSpPr>
            <p:cNvPr id="45064" name="Rectangle 8">
              <a:extLst>
                <a:ext uri="{FF2B5EF4-FFF2-40B4-BE49-F238E27FC236}">
                  <a16:creationId xmlns:a16="http://schemas.microsoft.com/office/drawing/2014/main" id="{7D1FC5F3-5546-43C9-8879-5CFF749C6F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7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65" name="Line 9">
              <a:extLst>
                <a:ext uri="{FF2B5EF4-FFF2-40B4-BE49-F238E27FC236}">
                  <a16:creationId xmlns:a16="http://schemas.microsoft.com/office/drawing/2014/main" id="{13E54AD5-A67E-4D84-A7B2-7FD224C1C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9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6" name="Line 10">
              <a:extLst>
                <a:ext uri="{FF2B5EF4-FFF2-40B4-BE49-F238E27FC236}">
                  <a16:creationId xmlns:a16="http://schemas.microsoft.com/office/drawing/2014/main" id="{5EDC0A18-DD26-43E0-A466-C0ED62114B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7" name="Rectangle 11">
              <a:extLst>
                <a:ext uri="{FF2B5EF4-FFF2-40B4-BE49-F238E27FC236}">
                  <a16:creationId xmlns:a16="http://schemas.microsoft.com/office/drawing/2014/main" id="{39A8540F-87FA-4053-8AC6-EDD45107D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8" y="102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68" name="Line 12">
              <a:extLst>
                <a:ext uri="{FF2B5EF4-FFF2-40B4-BE49-F238E27FC236}">
                  <a16:creationId xmlns:a16="http://schemas.microsoft.com/office/drawing/2014/main" id="{650B3274-0436-4E7B-B27C-D878AF06C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1" y="102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69" name="Line 13">
              <a:extLst>
                <a:ext uri="{FF2B5EF4-FFF2-40B4-BE49-F238E27FC236}">
                  <a16:creationId xmlns:a16="http://schemas.microsoft.com/office/drawing/2014/main" id="{B9E508FE-1598-4FD3-8739-3A0E6D54E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72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0" name="Line 14">
              <a:extLst>
                <a:ext uri="{FF2B5EF4-FFF2-40B4-BE49-F238E27FC236}">
                  <a16:creationId xmlns:a16="http://schemas.microsoft.com/office/drawing/2014/main" id="{A139EF63-CE72-4BAB-8154-ED68EEA9E9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94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1" name="Rectangle 15">
              <a:extLst>
                <a:ext uri="{FF2B5EF4-FFF2-40B4-BE49-F238E27FC236}">
                  <a16:creationId xmlns:a16="http://schemas.microsoft.com/office/drawing/2014/main" id="{7A5C1AC1-D28D-4239-ACDB-296E460E3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7" y="96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72" name="Line 16">
              <a:extLst>
                <a:ext uri="{FF2B5EF4-FFF2-40B4-BE49-F238E27FC236}">
                  <a16:creationId xmlns:a16="http://schemas.microsoft.com/office/drawing/2014/main" id="{90A9A3E2-4188-4D1F-8254-296F9658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0" y="96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3" name="Line 17">
              <a:extLst>
                <a:ext uri="{FF2B5EF4-FFF2-40B4-BE49-F238E27FC236}">
                  <a16:creationId xmlns:a16="http://schemas.microsoft.com/office/drawing/2014/main" id="{93DBBE87-D762-46F7-A35F-08E435DBDF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1" y="288"/>
              <a:ext cx="336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4" name="Rectangle 18">
              <a:extLst>
                <a:ext uri="{FF2B5EF4-FFF2-40B4-BE49-F238E27FC236}">
                  <a16:creationId xmlns:a16="http://schemas.microsoft.com/office/drawing/2014/main" id="{B5B3D58E-9CB2-400D-94EA-FE44E9AB1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" y="9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45075" name="Line 19">
              <a:extLst>
                <a:ext uri="{FF2B5EF4-FFF2-40B4-BE49-F238E27FC236}">
                  <a16:creationId xmlns:a16="http://schemas.microsoft.com/office/drawing/2014/main" id="{F9D44004-E0F7-41B7-9F62-EA71066DC2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90"/>
              <a:ext cx="1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6" name="Line 20">
              <a:extLst>
                <a:ext uri="{FF2B5EF4-FFF2-40B4-BE49-F238E27FC236}">
                  <a16:creationId xmlns:a16="http://schemas.microsoft.com/office/drawing/2014/main" id="{E4849DAF-EB75-4565-A765-B5A9D7987D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2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77" name="Text Box 21">
              <a:extLst>
                <a:ext uri="{FF2B5EF4-FFF2-40B4-BE49-F238E27FC236}">
                  <a16:creationId xmlns:a16="http://schemas.microsoft.com/office/drawing/2014/main" id="{8BB837A4-6084-4800-B13A-3BF7B00FA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" y="103"/>
              <a:ext cx="293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5078" name="Text Box 22">
              <a:extLst>
                <a:ext uri="{FF2B5EF4-FFF2-40B4-BE49-F238E27FC236}">
                  <a16:creationId xmlns:a16="http://schemas.microsoft.com/office/drawing/2014/main" id="{CC06D2F1-FC64-4697-BA5B-C2B65639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7" y="54"/>
              <a:ext cx="34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23">
              <a:extLst>
                <a:ext uri="{FF2B5EF4-FFF2-40B4-BE49-F238E27FC236}">
                  <a16:creationId xmlns:a16="http://schemas.microsoft.com/office/drawing/2014/main" id="{CE964AA6-BD48-4A23-A6C0-C5FBC4803E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6" y="48"/>
              <a:ext cx="30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0" name="Text Box 24">
              <a:extLst>
                <a:ext uri="{FF2B5EF4-FFF2-40B4-BE49-F238E27FC236}">
                  <a16:creationId xmlns:a16="http://schemas.microsoft.com/office/drawing/2014/main" id="{B24C726A-4FD6-4D6C-B0C4-AE5994480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" y="42"/>
              <a:ext cx="35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5081" name="Text Box 25">
              <a:extLst>
                <a:ext uri="{FF2B5EF4-FFF2-40B4-BE49-F238E27FC236}">
                  <a16:creationId xmlns:a16="http://schemas.microsoft.com/office/drawing/2014/main" id="{1CCB64C6-B70B-40D0-B67B-75117EAD7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96"/>
              <a:ext cx="27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solidFill>
                    <a:schemeClr val="hlink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endParaRPr lang="zh-CN" altLang="en-US" sz="240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2" name="Text Box 26">
              <a:extLst>
                <a:ext uri="{FF2B5EF4-FFF2-40B4-BE49-F238E27FC236}">
                  <a16:creationId xmlns:a16="http://schemas.microsoft.com/office/drawing/2014/main" id="{107D3243-5CF6-4769-ADE2-F83BA9496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32"/>
              <a:ext cx="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>
                  <a:solidFill>
                    <a:srgbClr val="CC3300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5083" name="Line 27">
              <a:extLst>
                <a:ext uri="{FF2B5EF4-FFF2-40B4-BE49-F238E27FC236}">
                  <a16:creationId xmlns:a16="http://schemas.microsoft.com/office/drawing/2014/main" id="{D2F6D8CC-DB32-4220-A99E-E6225E713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88"/>
              <a:ext cx="367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084" name="Text Box 28">
              <a:extLst>
                <a:ext uri="{FF2B5EF4-FFF2-40B4-BE49-F238E27FC236}">
                  <a16:creationId xmlns:a16="http://schemas.microsoft.com/office/drawing/2014/main" id="{0BA6E83F-060F-4344-98D0-30B01A1D3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5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dirty="0">
                  <a:latin typeface="Times New Roman" panose="02020603050405020304" pitchFamily="18" charset="0"/>
                </a:rPr>
                <a:t>…</a:t>
              </a:r>
              <a:endParaRPr lang="zh-CN" altLang="en-US" dirty="0"/>
            </a:p>
          </p:txBody>
        </p:sp>
        <p:sp>
          <p:nvSpPr>
            <p:cNvPr id="45085" name="Text Box 29">
              <a:extLst>
                <a:ext uri="{FF2B5EF4-FFF2-40B4-BE49-F238E27FC236}">
                  <a16:creationId xmlns:a16="http://schemas.microsoft.com/office/drawing/2014/main" id="{0978CD03-541E-4AA2-9A52-8A894EBF23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1" y="0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>
                  <a:latin typeface="Times New Roman" panose="02020603050405020304" pitchFamily="18" charset="0"/>
                </a:rPr>
                <a:t>…</a:t>
              </a:r>
              <a:endParaRPr lang="zh-CN" altLang="en-US"/>
            </a:p>
          </p:txBody>
        </p:sp>
      </p:grpSp>
      <p:sp>
        <p:nvSpPr>
          <p:cNvPr id="2" name="Text Box 4">
            <a:extLst>
              <a:ext uri="{FF2B5EF4-FFF2-40B4-BE49-F238E27FC236}">
                <a16:creationId xmlns:a16="http://schemas.microsoft.com/office/drawing/2014/main" id="{855D363E-56E0-482F-BD52-84EA3C266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1A513C1E-ECED-49D6-A9F7-DBE0CA8E01D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61776" y="1196752"/>
            <a:ext cx="6678613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七、线性链表的插入（带头结点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6083" name="Text Box 3">
            <a:extLst>
              <a:ext uri="{FF2B5EF4-FFF2-40B4-BE49-F238E27FC236}">
                <a16:creationId xmlns:a16="http://schemas.microsoft.com/office/drawing/2014/main" id="{AF73C42A-4432-4736-8713-DD96D58A6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0B61F9-00DC-4AF4-AACA-7BD4BE69669B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45</a:t>
            </a:fld>
            <a:endParaRPr lang="zh-CN" altLang="en-US" sz="2400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8498C2B-8AA3-4E71-8625-C893B28C15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2138139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在线性链表的第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个位置插入一个新元素。</a:t>
            </a:r>
          </a:p>
        </p:txBody>
      </p:sp>
      <p:grpSp>
        <p:nvGrpSpPr>
          <p:cNvPr id="46087" name="Group 7">
            <a:extLst>
              <a:ext uri="{FF2B5EF4-FFF2-40B4-BE49-F238E27FC236}">
                <a16:creationId xmlns:a16="http://schemas.microsoft.com/office/drawing/2014/main" id="{BE1BACBE-5BE1-4CFF-90E4-363FDAE00D33}"/>
              </a:ext>
            </a:extLst>
          </p:cNvPr>
          <p:cNvGrpSpPr>
            <a:grpSpLocks/>
          </p:cNvGrpSpPr>
          <p:nvPr/>
        </p:nvGrpSpPr>
        <p:grpSpPr bwMode="auto">
          <a:xfrm>
            <a:off x="549871" y="3435667"/>
            <a:ext cx="4343400" cy="2362200"/>
            <a:chOff x="0" y="0"/>
            <a:chExt cx="2736" cy="1488"/>
          </a:xfrm>
        </p:grpSpPr>
        <p:sp>
          <p:nvSpPr>
            <p:cNvPr id="46122" name="Rectangle 8">
              <a:extLst>
                <a:ext uri="{FF2B5EF4-FFF2-40B4-BE49-F238E27FC236}">
                  <a16:creationId xmlns:a16="http://schemas.microsoft.com/office/drawing/2014/main" id="{06A45D17-BB90-4512-B540-2CE0FE17F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" y="720"/>
              <a:ext cx="617" cy="336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i="0"/>
            </a:p>
          </p:txBody>
        </p:sp>
        <p:sp>
          <p:nvSpPr>
            <p:cNvPr id="46123" name="Line 9">
              <a:extLst>
                <a:ext uri="{FF2B5EF4-FFF2-40B4-BE49-F238E27FC236}">
                  <a16:creationId xmlns:a16="http://schemas.microsoft.com/office/drawing/2014/main" id="{4266D1D8-8C5C-4B0F-A153-3E9F66096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7" y="720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6124" name="Line 10">
              <a:extLst>
                <a:ext uri="{FF2B5EF4-FFF2-40B4-BE49-F238E27FC236}">
                  <a16:creationId xmlns:a16="http://schemas.microsoft.com/office/drawing/2014/main" id="{337506DD-B33E-4E26-BDB0-F616EA773E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" y="91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6125" name="Line 11">
              <a:extLst>
                <a:ext uri="{FF2B5EF4-FFF2-40B4-BE49-F238E27FC236}">
                  <a16:creationId xmlns:a16="http://schemas.microsoft.com/office/drawing/2014/main" id="{20F4C3F8-87E4-4DE3-8C99-E231D54EF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49" y="91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6126" name="Text Box 12">
              <a:extLst>
                <a:ext uri="{FF2B5EF4-FFF2-40B4-BE49-F238E27FC236}">
                  <a16:creationId xmlns:a16="http://schemas.microsoft.com/office/drawing/2014/main" id="{CE44426B-ABB0-413C-991F-7C1D20DD6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672"/>
              <a:ext cx="4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0">
                  <a:solidFill>
                    <a:srgbClr val="FF505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0" baseline="-25000">
                  <a:solidFill>
                    <a:srgbClr val="FF5050"/>
                  </a:solidFill>
                  <a:latin typeface="Times New Roman" panose="02020603050405020304" pitchFamily="18" charset="0"/>
                </a:rPr>
                <a:t>i-1</a:t>
              </a:r>
              <a:endParaRPr lang="en-US" altLang="zh-CN" sz="2400" i="0">
                <a:latin typeface="Times New Roman" panose="02020603050405020304" pitchFamily="18" charset="0"/>
              </a:endParaRPr>
            </a:p>
          </p:txBody>
        </p:sp>
        <p:grpSp>
          <p:nvGrpSpPr>
            <p:cNvPr id="46127" name="Group 13">
              <a:extLst>
                <a:ext uri="{FF2B5EF4-FFF2-40B4-BE49-F238E27FC236}">
                  <a16:creationId xmlns:a16="http://schemas.microsoft.com/office/drawing/2014/main" id="{45264D4A-430A-4CDB-BD1A-BE4650234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5" y="672"/>
              <a:ext cx="617" cy="384"/>
              <a:chOff x="0" y="0"/>
              <a:chExt cx="617" cy="384"/>
            </a:xfrm>
          </p:grpSpPr>
          <p:sp>
            <p:nvSpPr>
              <p:cNvPr id="46140" name="Rectangle 14">
                <a:extLst>
                  <a:ext uri="{FF2B5EF4-FFF2-40B4-BE49-F238E27FC236}">
                    <a16:creationId xmlns:a16="http://schemas.microsoft.com/office/drawing/2014/main" id="{529A964E-AF50-418F-A653-8163EB937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46141" name="Line 15">
                <a:extLst>
                  <a:ext uri="{FF2B5EF4-FFF2-40B4-BE49-F238E27FC236}">
                    <a16:creationId xmlns:a16="http://schemas.microsoft.com/office/drawing/2014/main" id="{41CD2D26-D0B8-4495-B941-B60D694C7D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" y="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46142" name="Text Box 16">
                <a:extLst>
                  <a:ext uri="{FF2B5EF4-FFF2-40B4-BE49-F238E27FC236}">
                    <a16:creationId xmlns:a16="http://schemas.microsoft.com/office/drawing/2014/main" id="{22A24FE8-F750-4D8D-B0A8-0C952AB6C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" y="0"/>
                <a:ext cx="29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 i="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i="0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4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28" name="Text Box 17">
              <a:extLst>
                <a:ext uri="{FF2B5EF4-FFF2-40B4-BE49-F238E27FC236}">
                  <a16:creationId xmlns:a16="http://schemas.microsoft.com/office/drawing/2014/main" id="{1621102A-88A4-4A60-8833-46356238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0"/>
              <a:ext cx="2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800" b="1" i="0">
                  <a:solidFill>
                    <a:srgbClr val="CC3300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800" i="0">
                <a:latin typeface="Times New Roman" panose="02020603050405020304" pitchFamily="18" charset="0"/>
              </a:endParaRPr>
            </a:p>
          </p:txBody>
        </p:sp>
        <p:sp>
          <p:nvSpPr>
            <p:cNvPr id="46129" name="Text Box 18">
              <a:extLst>
                <a:ext uri="{FF2B5EF4-FFF2-40B4-BE49-F238E27FC236}">
                  <a16:creationId xmlns:a16="http://schemas.microsoft.com/office/drawing/2014/main" id="{20277054-737C-4ABC-81F9-643D64DA43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7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…</a:t>
              </a:r>
              <a:endParaRPr lang="zh-CN" altLang="en-US" sz="2400" b="1" i="0"/>
            </a:p>
          </p:txBody>
        </p:sp>
        <p:sp>
          <p:nvSpPr>
            <p:cNvPr id="46130" name="Text Box 19">
              <a:extLst>
                <a:ext uri="{FF2B5EF4-FFF2-40B4-BE49-F238E27FC236}">
                  <a16:creationId xmlns:a16="http://schemas.microsoft.com/office/drawing/2014/main" id="{08C14E99-0D79-4D46-9349-6AAB1F449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720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i="0">
                  <a:latin typeface="Times New Roman" panose="02020603050405020304" pitchFamily="18" charset="0"/>
                </a:rPr>
                <a:t>…</a:t>
              </a:r>
              <a:endParaRPr lang="zh-CN" altLang="en-US" sz="2400" b="1" i="0"/>
            </a:p>
          </p:txBody>
        </p:sp>
        <p:grpSp>
          <p:nvGrpSpPr>
            <p:cNvPr id="46131" name="Group 20">
              <a:extLst>
                <a:ext uri="{FF2B5EF4-FFF2-40B4-BE49-F238E27FC236}">
                  <a16:creationId xmlns:a16="http://schemas.microsoft.com/office/drawing/2014/main" id="{3BFDE252-30B7-4F84-8220-196F50F106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0"/>
              <a:ext cx="617" cy="384"/>
              <a:chOff x="0" y="0"/>
              <a:chExt cx="617" cy="384"/>
            </a:xfrm>
          </p:grpSpPr>
          <p:sp>
            <p:nvSpPr>
              <p:cNvPr id="46137" name="Rectangle 21">
                <a:extLst>
                  <a:ext uri="{FF2B5EF4-FFF2-40B4-BE49-F238E27FC236}">
                    <a16:creationId xmlns:a16="http://schemas.microsoft.com/office/drawing/2014/main" id="{9C74F820-B500-4D3B-AC90-BB304DED3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48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 i="0"/>
              </a:p>
            </p:txBody>
          </p:sp>
          <p:sp>
            <p:nvSpPr>
              <p:cNvPr id="46138" name="Line 22">
                <a:extLst>
                  <a:ext uri="{FF2B5EF4-FFF2-40B4-BE49-F238E27FC236}">
                    <a16:creationId xmlns:a16="http://schemas.microsoft.com/office/drawing/2014/main" id="{EF048C35-B4E4-4C22-AED6-75BFFBF71D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" y="48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i="0"/>
              </a:p>
            </p:txBody>
          </p:sp>
          <p:sp>
            <p:nvSpPr>
              <p:cNvPr id="46139" name="Text Box 23">
                <a:extLst>
                  <a:ext uri="{FF2B5EF4-FFF2-40B4-BE49-F238E27FC236}">
                    <a16:creationId xmlns:a16="http://schemas.microsoft.com/office/drawing/2014/main" id="{B457213E-4DEA-4EE1-93AA-55F7878AE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" y="0"/>
                <a:ext cx="375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 i="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 i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32" name="Line 24">
              <a:extLst>
                <a:ext uri="{FF2B5EF4-FFF2-40B4-BE49-F238E27FC236}">
                  <a16:creationId xmlns:a16="http://schemas.microsoft.com/office/drawing/2014/main" id="{7392638C-04AF-493A-AD44-3A4B198A8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0" y="91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6133" name="Line 25">
              <a:extLst>
                <a:ext uri="{FF2B5EF4-FFF2-40B4-BE49-F238E27FC236}">
                  <a16:creationId xmlns:a16="http://schemas.microsoft.com/office/drawing/2014/main" id="{506B4AD1-35C3-4886-800B-B9DBF90496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19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6134" name="Text Box 54">
              <a:extLst>
                <a:ext uri="{FF2B5EF4-FFF2-40B4-BE49-F238E27FC236}">
                  <a16:creationId xmlns:a16="http://schemas.microsoft.com/office/drawing/2014/main" id="{7AA30D65-DE53-47B6-BD02-CDCEAF476D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00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i="0" dirty="0"/>
                <a:t>插入前</a:t>
              </a:r>
            </a:p>
          </p:txBody>
        </p:sp>
        <p:sp>
          <p:nvSpPr>
            <p:cNvPr id="46135" name="Line 56">
              <a:extLst>
                <a:ext uri="{FF2B5EF4-FFF2-40B4-BE49-F238E27FC236}">
                  <a16:creationId xmlns:a16="http://schemas.microsoft.com/office/drawing/2014/main" id="{1A9E9BAD-6A90-495D-A4F8-695EF7097E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i="0"/>
            </a:p>
          </p:txBody>
        </p:sp>
        <p:sp>
          <p:nvSpPr>
            <p:cNvPr id="46136" name="Text Box 57">
              <a:extLst>
                <a:ext uri="{FF2B5EF4-FFF2-40B4-BE49-F238E27FC236}">
                  <a16:creationId xmlns:a16="http://schemas.microsoft.com/office/drawing/2014/main" id="{46052179-A414-4DC7-96AB-F83E943BD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 i="0"/>
                <a:t>p</a:t>
              </a:r>
            </a:p>
          </p:txBody>
        </p:sp>
      </p:grpSp>
      <p:grpSp>
        <p:nvGrpSpPr>
          <p:cNvPr id="46088" name="Group 29">
            <a:extLst>
              <a:ext uri="{FF2B5EF4-FFF2-40B4-BE49-F238E27FC236}">
                <a16:creationId xmlns:a16="http://schemas.microsoft.com/office/drawing/2014/main" id="{3D6E2D31-03AE-4B39-9514-1251964B3583}"/>
              </a:ext>
            </a:extLst>
          </p:cNvPr>
          <p:cNvGrpSpPr>
            <a:grpSpLocks/>
          </p:cNvGrpSpPr>
          <p:nvPr/>
        </p:nvGrpSpPr>
        <p:grpSpPr bwMode="auto">
          <a:xfrm>
            <a:off x="5290543" y="3485505"/>
            <a:ext cx="3733800" cy="2362200"/>
            <a:chOff x="0" y="0"/>
            <a:chExt cx="2352" cy="1488"/>
          </a:xfrm>
        </p:grpSpPr>
        <p:sp>
          <p:nvSpPr>
            <p:cNvPr id="46091" name="Text Box 26">
              <a:extLst>
                <a:ext uri="{FF2B5EF4-FFF2-40B4-BE49-F238E27FC236}">
                  <a16:creationId xmlns:a16="http://schemas.microsoft.com/office/drawing/2014/main" id="{EE8FE0B5-FEC1-4C4B-BE7F-6A3BD89796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81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>
                  <a:latin typeface="Times New Roman" panose="02020603050405020304" pitchFamily="18" charset="0"/>
                </a:rPr>
                <a:t>…</a:t>
              </a:r>
              <a:endParaRPr lang="zh-CN" altLang="en-US" sz="2400" b="1"/>
            </a:p>
          </p:txBody>
        </p:sp>
        <p:grpSp>
          <p:nvGrpSpPr>
            <p:cNvPr id="46092" name="Group 31">
              <a:extLst>
                <a:ext uri="{FF2B5EF4-FFF2-40B4-BE49-F238E27FC236}">
                  <a16:creationId xmlns:a16="http://schemas.microsoft.com/office/drawing/2014/main" id="{66949452-8A96-4197-A38E-EA2196AD9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326" cy="1056"/>
              <a:chOff x="0" y="0"/>
              <a:chExt cx="2326" cy="1056"/>
            </a:xfrm>
          </p:grpSpPr>
          <p:sp>
            <p:nvSpPr>
              <p:cNvPr id="46096" name="Rectangle 28">
                <a:extLst>
                  <a:ext uri="{FF2B5EF4-FFF2-40B4-BE49-F238E27FC236}">
                    <a16:creationId xmlns:a16="http://schemas.microsoft.com/office/drawing/2014/main" id="{209F930D-607E-48FB-A0E5-D7EF79A60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4" y="720"/>
                <a:ext cx="617" cy="336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2400"/>
              </a:p>
            </p:txBody>
          </p:sp>
          <p:sp>
            <p:nvSpPr>
              <p:cNvPr id="46097" name="Line 29">
                <a:extLst>
                  <a:ext uri="{FF2B5EF4-FFF2-40B4-BE49-F238E27FC236}">
                    <a16:creationId xmlns:a16="http://schemas.microsoft.com/office/drawing/2014/main" id="{ADABEABF-5890-4AF6-B767-52A82620F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7" y="720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8" name="Line 30">
                <a:extLst>
                  <a:ext uri="{FF2B5EF4-FFF2-40B4-BE49-F238E27FC236}">
                    <a16:creationId xmlns:a16="http://schemas.microsoft.com/office/drawing/2014/main" id="{15188B26-D8DF-41C5-B71E-6FFE02C251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" y="91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099" name="Text Box 31">
                <a:extLst>
                  <a:ext uri="{FF2B5EF4-FFF2-40B4-BE49-F238E27FC236}">
                    <a16:creationId xmlns:a16="http://schemas.microsoft.com/office/drawing/2014/main" id="{192E9C28-45C6-46BC-B53A-12B54FAA0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" y="672"/>
                <a:ext cx="431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b="1" i="1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a</a:t>
                </a:r>
                <a:r>
                  <a:rPr lang="en-US" altLang="zh-CN" b="1" baseline="-25000">
                    <a:solidFill>
                      <a:srgbClr val="FF5050"/>
                    </a:solidFill>
                    <a:latin typeface="Times New Roman" panose="02020603050405020304" pitchFamily="18" charset="0"/>
                  </a:rPr>
                  <a:t>i-1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46100" name="Group 36">
                <a:extLst>
                  <a:ext uri="{FF2B5EF4-FFF2-40B4-BE49-F238E27FC236}">
                    <a16:creationId xmlns:a16="http://schemas.microsoft.com/office/drawing/2014/main" id="{FD05F050-3863-428C-BAFA-6A4BDB1661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5" y="672"/>
                <a:ext cx="617" cy="384"/>
                <a:chOff x="0" y="0"/>
                <a:chExt cx="617" cy="384"/>
              </a:xfrm>
            </p:grpSpPr>
            <p:sp>
              <p:nvSpPr>
                <p:cNvPr id="46119" name="Rectangle 33">
                  <a:extLst>
                    <a:ext uri="{FF2B5EF4-FFF2-40B4-BE49-F238E27FC236}">
                      <a16:creationId xmlns:a16="http://schemas.microsoft.com/office/drawing/2014/main" id="{A57E3840-B56A-46FE-B3FB-98E392C9D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/>
                </a:p>
              </p:txBody>
            </p:sp>
            <p:sp>
              <p:nvSpPr>
                <p:cNvPr id="46120" name="Line 34">
                  <a:extLst>
                    <a:ext uri="{FF2B5EF4-FFF2-40B4-BE49-F238E27FC236}">
                      <a16:creationId xmlns:a16="http://schemas.microsoft.com/office/drawing/2014/main" id="{CAAE82BE-84B1-4AD2-9A9F-3EBEA319BC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" y="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21" name="Text Box 35">
                  <a:extLst>
                    <a:ext uri="{FF2B5EF4-FFF2-40B4-BE49-F238E27FC236}">
                      <a16:creationId xmlns:a16="http://schemas.microsoft.com/office/drawing/2014/main" id="{FF1C49DF-D0B7-4948-AFEE-2CCA49AECD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" y="0"/>
                  <a:ext cx="291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a</a:t>
                  </a:r>
                  <a:r>
                    <a:rPr lang="en-US" altLang="zh-CN" b="1" baseline="-25000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i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101" name="Text Box 36">
                <a:extLst>
                  <a:ext uri="{FF2B5EF4-FFF2-40B4-BE49-F238E27FC236}">
                    <a16:creationId xmlns:a16="http://schemas.microsoft.com/office/drawing/2014/main" id="{891FCF6B-D08F-4109-89F4-AFE290B35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0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rgbClr val="CC3300"/>
                    </a:solidFill>
                    <a:latin typeface="Times New Roman" panose="02020603050405020304" pitchFamily="18" charset="0"/>
                  </a:rPr>
                  <a:t>s</a:t>
                </a:r>
                <a:endParaRPr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02" name="Text Box 37">
                <a:extLst>
                  <a:ext uri="{FF2B5EF4-FFF2-40B4-BE49-F238E27FC236}">
                    <a16:creationId xmlns:a16="http://schemas.microsoft.com/office/drawing/2014/main" id="{4D52F947-07D4-4C0C-8F6D-7154FC323A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72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 typeface="Arial" panose="020B0604020202020204" pitchFamily="34" charset="0"/>
                  <a:buNone/>
                </a:pPr>
                <a:r>
                  <a:rPr lang="zh-CN" altLang="en-US" sz="2400" b="1">
                    <a:latin typeface="Times New Roman" panose="02020603050405020304" pitchFamily="18" charset="0"/>
                  </a:rPr>
                  <a:t>…</a:t>
                </a:r>
                <a:endParaRPr lang="zh-CN" altLang="en-US" sz="2400" b="1"/>
              </a:p>
            </p:txBody>
          </p:sp>
          <p:grpSp>
            <p:nvGrpSpPr>
              <p:cNvPr id="46103" name="Group 42">
                <a:extLst>
                  <a:ext uri="{FF2B5EF4-FFF2-40B4-BE49-F238E27FC236}">
                    <a16:creationId xmlns:a16="http://schemas.microsoft.com/office/drawing/2014/main" id="{6146ADC4-51E5-4D74-B194-DA1C630E8C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56" y="0"/>
                <a:ext cx="617" cy="384"/>
                <a:chOff x="0" y="0"/>
                <a:chExt cx="617" cy="384"/>
              </a:xfrm>
            </p:grpSpPr>
            <p:sp>
              <p:nvSpPr>
                <p:cNvPr id="46116" name="Rectangle 39">
                  <a:extLst>
                    <a:ext uri="{FF2B5EF4-FFF2-40B4-BE49-F238E27FC236}">
                      <a16:creationId xmlns:a16="http://schemas.microsoft.com/office/drawing/2014/main" id="{B4587A4B-EE97-423A-9916-3A5A668DE5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"/>
                  <a:ext cx="617" cy="336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/>
                </a:p>
              </p:txBody>
            </p:sp>
            <p:sp>
              <p:nvSpPr>
                <p:cNvPr id="46117" name="Line 40">
                  <a:extLst>
                    <a:ext uri="{FF2B5EF4-FFF2-40B4-BE49-F238E27FC236}">
                      <a16:creationId xmlns:a16="http://schemas.microsoft.com/office/drawing/2014/main" id="{6DD3E258-B5FD-4BBD-82B8-1EC8BED264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" y="48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8" name="Text Box 41">
                  <a:extLst>
                    <a:ext uri="{FF2B5EF4-FFF2-40B4-BE49-F238E27FC236}">
                      <a16:creationId xmlns:a16="http://schemas.microsoft.com/office/drawing/2014/main" id="{1CD7C18D-1814-4AA4-AD0B-AD0D1C3E46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" y="0"/>
                  <a:ext cx="375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en-US" altLang="zh-CN" b="1" i="1">
                      <a:solidFill>
                        <a:srgbClr val="FF5050"/>
                      </a:solidFill>
                      <a:latin typeface="Times New Roman" panose="02020603050405020304" pitchFamily="18" charset="0"/>
                    </a:rPr>
                    <a:t>e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6104" name="Line 42">
                <a:extLst>
                  <a:ext uri="{FF2B5EF4-FFF2-40B4-BE49-F238E27FC236}">
                    <a16:creationId xmlns:a16="http://schemas.microsoft.com/office/drawing/2014/main" id="{E9080C90-13B9-4744-B359-DAA8E88C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0" y="91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105" name="Line 43">
                <a:extLst>
                  <a:ext uri="{FF2B5EF4-FFF2-40B4-BE49-F238E27FC236}">
                    <a16:creationId xmlns:a16="http://schemas.microsoft.com/office/drawing/2014/main" id="{85151122-691A-4CFB-B0C1-E10D0400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9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6106" name="Group 48">
                <a:extLst>
                  <a:ext uri="{FF2B5EF4-FFF2-40B4-BE49-F238E27FC236}">
                    <a16:creationId xmlns:a16="http://schemas.microsoft.com/office/drawing/2014/main" id="{0AA10514-3733-47A8-87B0-624A0AFA11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336"/>
                <a:ext cx="240" cy="576"/>
                <a:chOff x="0" y="0"/>
                <a:chExt cx="240" cy="576"/>
              </a:xfrm>
            </p:grpSpPr>
            <p:sp>
              <p:nvSpPr>
                <p:cNvPr id="46112" name="Line 45">
                  <a:extLst>
                    <a:ext uri="{FF2B5EF4-FFF2-40B4-BE49-F238E27FC236}">
                      <a16:creationId xmlns:a16="http://schemas.microsoft.com/office/drawing/2014/main" id="{DC1BB48A-484B-4708-8533-773A5B6265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37" y="240"/>
                  <a:ext cx="3" cy="336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3" name="Line 46">
                  <a:extLst>
                    <a:ext uri="{FF2B5EF4-FFF2-40B4-BE49-F238E27FC236}">
                      <a16:creationId xmlns:a16="http://schemas.microsoft.com/office/drawing/2014/main" id="{1CCF959C-E33D-4BD2-BAF0-5FA7F31692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240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4" name="Line 47">
                  <a:extLst>
                    <a:ext uri="{FF2B5EF4-FFF2-40B4-BE49-F238E27FC236}">
                      <a16:creationId xmlns:a16="http://schemas.microsoft.com/office/drawing/2014/main" id="{D956836B-79A7-47E9-9B34-71C502AE3A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5" name="Line 48">
                  <a:extLst>
                    <a:ext uri="{FF2B5EF4-FFF2-40B4-BE49-F238E27FC236}">
                      <a16:creationId xmlns:a16="http://schemas.microsoft.com/office/drawing/2014/main" id="{8A438019-98C4-481E-BFF2-EB45FF0D61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0" y="0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rgbClr val="FF00FF"/>
                  </a:solidFill>
                  <a:round/>
                  <a:headEnd type="triangle" w="sm" len="sm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6107" name="Group 53">
                <a:extLst>
                  <a:ext uri="{FF2B5EF4-FFF2-40B4-BE49-F238E27FC236}">
                    <a16:creationId xmlns:a16="http://schemas.microsoft.com/office/drawing/2014/main" id="{4171DC03-E44C-4305-AFF9-E1D3C55B7D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40"/>
                <a:ext cx="307" cy="480"/>
                <a:chOff x="0" y="0"/>
                <a:chExt cx="307" cy="480"/>
              </a:xfrm>
            </p:grpSpPr>
            <p:sp>
              <p:nvSpPr>
                <p:cNvPr id="46108" name="Line 50">
                  <a:extLst>
                    <a:ext uri="{FF2B5EF4-FFF2-40B4-BE49-F238E27FC236}">
                      <a16:creationId xmlns:a16="http://schemas.microsoft.com/office/drawing/2014/main" id="{1D40E2C0-EAC5-4568-A32A-CF350DEE09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96" y="24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 type="triangle" w="sm" len="lg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09" name="Line 51">
                  <a:extLst>
                    <a:ext uri="{FF2B5EF4-FFF2-40B4-BE49-F238E27FC236}">
                      <a16:creationId xmlns:a16="http://schemas.microsoft.com/office/drawing/2014/main" id="{FA5A9C83-B8DC-4396-B9BA-702FE2AFA5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6" y="240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0" name="Line 52">
                  <a:extLst>
                    <a:ext uri="{FF2B5EF4-FFF2-40B4-BE49-F238E27FC236}">
                      <a16:creationId xmlns:a16="http://schemas.microsoft.com/office/drawing/2014/main" id="{F7D797DB-31FB-4287-85FC-41107DCD16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8" y="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111" name="Line 53">
                  <a:extLst>
                    <a:ext uri="{FF2B5EF4-FFF2-40B4-BE49-F238E27FC236}">
                      <a16:creationId xmlns:a16="http://schemas.microsoft.com/office/drawing/2014/main" id="{973E2D29-CB32-4B41-A16C-76FF560B53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307" cy="0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6093" name="Text Box 55">
              <a:extLst>
                <a:ext uri="{FF2B5EF4-FFF2-40B4-BE49-F238E27FC236}">
                  <a16:creationId xmlns:a16="http://schemas.microsoft.com/office/drawing/2014/main" id="{8D15E5C7-F9E6-4052-964B-C56E0AFDD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200"/>
              <a:ext cx="8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i="0" dirty="0"/>
                <a:t>插入后</a:t>
              </a:r>
            </a:p>
          </p:txBody>
        </p:sp>
        <p:sp>
          <p:nvSpPr>
            <p:cNvPr id="46094" name="Line 58">
              <a:extLst>
                <a:ext uri="{FF2B5EF4-FFF2-40B4-BE49-F238E27FC236}">
                  <a16:creationId xmlns:a16="http://schemas.microsoft.com/office/drawing/2014/main" id="{FCBEB167-8203-42C8-89A8-902ABBAA7C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4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5" name="Text Box 59">
              <a:extLst>
                <a:ext uri="{FF2B5EF4-FFF2-40B4-BE49-F238E27FC236}">
                  <a16:creationId xmlns:a16="http://schemas.microsoft.com/office/drawing/2014/main" id="{B309349D-B36D-4E2F-8408-06237FB12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36"/>
              <a:ext cx="4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2400"/>
                <a:t>p</a:t>
              </a:r>
            </a:p>
          </p:txBody>
        </p:sp>
      </p:grpSp>
      <p:sp>
        <p:nvSpPr>
          <p:cNvPr id="46089" name="Text Box 62">
            <a:extLst>
              <a:ext uri="{FF2B5EF4-FFF2-40B4-BE49-F238E27FC236}">
                <a16:creationId xmlns:a16="http://schemas.microsoft.com/office/drawing/2014/main" id="{0CB6701F-249C-4843-B1ED-1D17CFBE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0885" y="2706240"/>
            <a:ext cx="403860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i="0" dirty="0"/>
              <a:t>s-&gt;next = p-&gt;next; 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i="0" dirty="0"/>
              <a:t>p-&gt;next = s;</a:t>
            </a:r>
          </a:p>
        </p:txBody>
      </p:sp>
      <p:sp>
        <p:nvSpPr>
          <p:cNvPr id="46090" name="Rectangle 63">
            <a:extLst>
              <a:ext uri="{FF2B5EF4-FFF2-40B4-BE49-F238E27FC236}">
                <a16:creationId xmlns:a16="http://schemas.microsoft.com/office/drawing/2014/main" id="{A20A6968-B9AC-4C85-93F0-6DBC83F3D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0480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44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8EF4A589-B75C-40B5-8C18-28B2BBE8A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>
            <a:extLst>
              <a:ext uri="{FF2B5EF4-FFF2-40B4-BE49-F238E27FC236}">
                <a16:creationId xmlns:a16="http://schemas.microsoft.com/office/drawing/2014/main" id="{24F997FF-D37B-4CB8-A48C-BFB06D751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13100"/>
            <a:ext cx="8235950" cy="109549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插入的基本操作为:</a:t>
            </a:r>
            <a:r>
              <a:rPr lang="zh-CN" altLang="en-US" sz="2800" b="0" i="0" dirty="0">
                <a:latin typeface="+mn-ea"/>
                <a:ea typeface="+mn-ea"/>
              </a:rPr>
              <a:t>找到线性表中第</a:t>
            </a:r>
            <a:r>
              <a:rPr lang="en-US" altLang="zh-CN" sz="2800" b="0" i="0" dirty="0"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latin typeface="+mn-ea"/>
                <a:ea typeface="+mn-ea"/>
              </a:rPr>
              <a:t>个结点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，创建新结点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，修改</a:t>
            </a:r>
            <a:r>
              <a:rPr lang="en-US" altLang="zh-CN" sz="2800" b="0" i="0" dirty="0">
                <a:latin typeface="+mn-ea"/>
                <a:ea typeface="+mn-ea"/>
              </a:rPr>
              <a:t>p</a:t>
            </a:r>
            <a:r>
              <a:rPr lang="zh-CN" altLang="en-US" sz="2800" b="0" i="0" dirty="0">
                <a:latin typeface="+mn-ea"/>
                <a:ea typeface="+mn-ea"/>
              </a:rPr>
              <a:t>结点和</a:t>
            </a:r>
            <a:r>
              <a:rPr lang="en-US" altLang="zh-CN" sz="2800" b="0" i="0" dirty="0">
                <a:latin typeface="+mn-ea"/>
                <a:ea typeface="+mn-ea"/>
              </a:rPr>
              <a:t>s</a:t>
            </a:r>
            <a:r>
              <a:rPr lang="zh-CN" altLang="en-US" sz="2800" b="0" i="0" dirty="0">
                <a:latin typeface="+mn-ea"/>
                <a:ea typeface="+mn-ea"/>
              </a:rPr>
              <a:t>结点的</a:t>
            </a:r>
            <a:r>
              <a:rPr lang="en-US" altLang="zh-CN" sz="2800" b="0" i="0" dirty="0">
                <a:latin typeface="+mn-ea"/>
                <a:ea typeface="+mn-ea"/>
              </a:rPr>
              <a:t>next</a:t>
            </a:r>
            <a:r>
              <a:rPr lang="zh-CN" altLang="en-US" sz="2800" b="0" i="0" dirty="0">
                <a:latin typeface="+mn-ea"/>
                <a:ea typeface="+mn-ea"/>
              </a:rPr>
              <a:t>指针。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4CEDC4D-81DD-417B-826E-D2B36EA70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1125538"/>
            <a:ext cx="8093075" cy="178799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3600" b="1" dirty="0">
                <a:solidFill>
                  <a:srgbClr val="660033"/>
                </a:solidFill>
                <a:latin typeface="Times New Roman" pitchFamily="18" charset="0"/>
                <a:ea typeface="楷体_GB2312" pitchFamily="1" charset="-122"/>
              </a:rPr>
              <a:t>      </a:t>
            </a:r>
            <a:r>
              <a:rPr lang="zh-CN" altLang="en-US" sz="2800" b="0" i="0" dirty="0">
                <a:latin typeface="+mn-ea"/>
                <a:ea typeface="+mn-ea"/>
              </a:rPr>
              <a:t>可见，在链表中插入结点只需要修改指针。若要在第</a:t>
            </a:r>
            <a:r>
              <a:rPr lang="en-US" altLang="zh-CN" sz="2800" b="0" i="0" dirty="0" err="1">
                <a:latin typeface="+mn-ea"/>
                <a:ea typeface="+mn-ea"/>
              </a:rPr>
              <a:t>i</a:t>
            </a:r>
            <a:r>
              <a:rPr lang="zh-CN" altLang="en-US" sz="2800" b="0" i="0" dirty="0">
                <a:latin typeface="+mn-ea"/>
                <a:ea typeface="+mn-ea"/>
              </a:rPr>
              <a:t>个结点之前插入元素，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修改</a:t>
            </a:r>
            <a:r>
              <a:rPr lang="zh-CN" altLang="en-US" sz="2800" b="0" i="0" dirty="0">
                <a:latin typeface="+mn-ea"/>
                <a:ea typeface="+mn-ea"/>
              </a:rPr>
              <a:t>的是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</a:t>
            </a:r>
            <a:r>
              <a:rPr lang="zh-CN" altLang="en-US" sz="2800" b="0" i="0" dirty="0">
                <a:latin typeface="+mn-ea"/>
                <a:ea typeface="+mn-ea"/>
              </a:rPr>
              <a:t>的指针。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6578DDA8-F75E-432E-8E46-360F93CD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15B89D84-B823-A529-1620-0B192E6AD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883" y="4521408"/>
            <a:ext cx="8235950" cy="5568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查找第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个结点指针：</a:t>
            </a:r>
            <a:r>
              <a:rPr lang="en-US" altLang="zh-CN" sz="2800" b="0" i="0" dirty="0">
                <a:latin typeface="+mn-ea"/>
                <a:ea typeface="+mn-ea"/>
              </a:rPr>
              <a:t>p = </a:t>
            </a:r>
            <a:r>
              <a:rPr lang="en-US" altLang="zh-CN" sz="2800" b="0" i="0" dirty="0" err="1">
                <a:latin typeface="+mn-ea"/>
                <a:ea typeface="+mn-ea"/>
              </a:rPr>
              <a:t>GetElem</a:t>
            </a:r>
            <a:r>
              <a:rPr lang="en-US" altLang="zh-CN" sz="2800" b="0" i="0" dirty="0">
                <a:latin typeface="+mn-ea"/>
                <a:ea typeface="+mn-ea"/>
              </a:rPr>
              <a:t>(i-1);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0C43FEF-5BC1-1F61-53D4-4B9D8E06F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285" y="5175578"/>
            <a:ext cx="8235950" cy="55688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buFont typeface="Arial" panose="020B0604020202020204" pitchFamily="34" charset="0"/>
              <a:buNone/>
              <a:defRPr/>
            </a:pP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第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i-1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个结点存在才可插入，即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非空。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" grpId="0" autoUpdateAnimBg="0"/>
      <p:bldP spid="4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4F576ADC-CABF-4B44-A79A-1447B8F371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1087016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七、线性链表的插入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带头结点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48131" name="Text Box 3">
            <a:extLst>
              <a:ext uri="{FF2B5EF4-FFF2-40B4-BE49-F238E27FC236}">
                <a16:creationId xmlns:a16="http://schemas.microsoft.com/office/drawing/2014/main" id="{094D5A1C-E8B4-458D-83AB-3CD415753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B203398-3215-4726-AA21-89BF8535C79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zh-CN" altLang="en-US" sz="2400"/>
          </a:p>
        </p:txBody>
      </p:sp>
      <p:pic>
        <p:nvPicPr>
          <p:cNvPr id="48134" name="Picture 13">
            <a:extLst>
              <a:ext uri="{FF2B5EF4-FFF2-40B4-BE49-F238E27FC236}">
                <a16:creationId xmlns:a16="http://schemas.microsoft.com/office/drawing/2014/main" id="{83144789-FD5A-4901-9236-7BD75BF3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t="29646" r="56523" b="52765"/>
          <a:stretch>
            <a:fillRect/>
          </a:stretch>
        </p:blipFill>
        <p:spPr bwMode="auto">
          <a:xfrm>
            <a:off x="611560" y="1772816"/>
            <a:ext cx="7632848" cy="4293096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28F62C31-9AF3-404F-A52A-8853B13CA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84F7F050-DE8E-438B-B170-E789435341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192" y="1159024"/>
            <a:ext cx="679512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七、线性链表的插入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DA974366-28A1-4A05-99D5-2EA13031E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D62AE63-0B0D-41BE-BA3C-A7466159B3B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zh-CN" altLang="en-US" sz="2400"/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0F45F90E-6162-4A91-A86A-F25D324C490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3536" y="2060848"/>
            <a:ext cx="8763000" cy="2016224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</a:t>
            </a:r>
            <a:r>
              <a:rPr lang="en-US" altLang="zh-CN" dirty="0" err="1">
                <a:latin typeface="+mn-ea"/>
              </a:rPr>
              <a:t>GetElem</a:t>
            </a:r>
            <a:r>
              <a:rPr lang="zh-CN" altLang="en-US" dirty="0">
                <a:latin typeface="+mn-ea"/>
              </a:rPr>
              <a:t>的时间复杂度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zh-CN" dirty="0" err="1">
                <a:latin typeface="+mn-ea"/>
              </a:rPr>
              <a:t>GetElem</a:t>
            </a:r>
            <a:r>
              <a:rPr lang="zh-CN" altLang="en-US" dirty="0">
                <a:latin typeface="+mn-ea"/>
              </a:rPr>
              <a:t>的时间复杂度为</a:t>
            </a:r>
            <a:r>
              <a:rPr lang="en-US" altLang="zh-CN" dirty="0">
                <a:latin typeface="+mn-ea"/>
              </a:rPr>
              <a:t>O(n)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因此线性链表插入的时间复杂度为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382F844-FF66-4F9B-A462-0312EF08F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F93AA75C-D337-4E15-986B-ACE10CFA511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78407" y="1151062"/>
            <a:ext cx="7244159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八、线性链表的删除（带头结点）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42F8FE3B-53A1-45DE-AEDA-BF89A60E4C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CE8D760-93B8-45E1-805C-D1D30138EAA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zh-CN" altLang="en-US" sz="2400"/>
          </a:p>
        </p:txBody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88051D35-A7D5-40CE-AC23-5F9695131D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7223" y="2013037"/>
            <a:ext cx="8763000" cy="14478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将线性链表的第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个元素删除，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指向第</a:t>
            </a:r>
            <a:r>
              <a:rPr lang="en-US" altLang="zh-CN" dirty="0">
                <a:latin typeface="+mn-ea"/>
              </a:rPr>
              <a:t>i-1</a:t>
            </a:r>
            <a:r>
              <a:rPr lang="zh-CN" altLang="en-US" dirty="0">
                <a:latin typeface="+mn-ea"/>
              </a:rPr>
              <a:t>个结点</a:t>
            </a:r>
          </a:p>
        </p:txBody>
      </p:sp>
      <p:sp>
        <p:nvSpPr>
          <p:cNvPr id="51234" name="Line 63">
            <a:extLst>
              <a:ext uri="{FF2B5EF4-FFF2-40B4-BE49-F238E27FC236}">
                <a16:creationId xmlns:a16="http://schemas.microsoft.com/office/drawing/2014/main" id="{016CD682-217D-4345-8E80-706146ECC3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4879" y="3551287"/>
            <a:ext cx="463550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5" name="Rectangle 64">
            <a:extLst>
              <a:ext uri="{FF2B5EF4-FFF2-40B4-BE49-F238E27FC236}">
                <a16:creationId xmlns:a16="http://schemas.microsoft.com/office/drawing/2014/main" id="{DD38578D-B71C-4FA0-98EB-229ECD32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8429" y="3289349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36" name="Line 65">
            <a:extLst>
              <a:ext uri="{FF2B5EF4-FFF2-40B4-BE49-F238E27FC236}">
                <a16:creationId xmlns:a16="http://schemas.microsoft.com/office/drawing/2014/main" id="{53104F77-364A-4FFA-B244-EA19C8A55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2167" y="3289349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7" name="Line 66">
            <a:extLst>
              <a:ext uri="{FF2B5EF4-FFF2-40B4-BE49-F238E27FC236}">
                <a16:creationId xmlns:a16="http://schemas.microsoft.com/office/drawing/2014/main" id="{23C46C49-F955-48E5-943B-54A37EFBC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6154" y="3551287"/>
            <a:ext cx="10017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38" name="Rectangle 67">
            <a:extLst>
              <a:ext uri="{FF2B5EF4-FFF2-40B4-BE49-F238E27FC236}">
                <a16:creationId xmlns:a16="http://schemas.microsoft.com/office/drawing/2014/main" id="{F737E3FF-EACA-43E1-BAAF-D8DD45F79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7867" y="3289349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39" name="Line 68">
            <a:extLst>
              <a:ext uri="{FF2B5EF4-FFF2-40B4-BE49-F238E27FC236}">
                <a16:creationId xmlns:a16="http://schemas.microsoft.com/office/drawing/2014/main" id="{C663EDE3-2B31-44A5-8F80-E2E998C6B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1604" y="3289349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0" name="Line 69">
            <a:extLst>
              <a:ext uri="{FF2B5EF4-FFF2-40B4-BE49-F238E27FC236}">
                <a16:creationId xmlns:a16="http://schemas.microsoft.com/office/drawing/2014/main" id="{B7A0B66B-75EB-4D0D-A428-F5BCA14A0DB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5592" y="3551287"/>
            <a:ext cx="10017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1" name="Rectangle 70">
            <a:extLst>
              <a:ext uri="{FF2B5EF4-FFF2-40B4-BE49-F238E27FC236}">
                <a16:creationId xmlns:a16="http://schemas.microsoft.com/office/drawing/2014/main" id="{3A31D85A-39E7-45C4-8412-F1B835656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304" y="3289349"/>
            <a:ext cx="1001713" cy="457200"/>
          </a:xfrm>
          <a:prstGeom prst="rect">
            <a:avLst/>
          </a:prstGeom>
          <a:solidFill>
            <a:srgbClr val="FFFFCC"/>
          </a:solidFill>
          <a:ln w="9525">
            <a:solidFill>
              <a:srgbClr val="009900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i="0">
              <a:latin typeface="+mn-ea"/>
              <a:ea typeface="+mn-ea"/>
            </a:endParaRPr>
          </a:p>
        </p:txBody>
      </p:sp>
      <p:sp>
        <p:nvSpPr>
          <p:cNvPr id="51242" name="Line 71">
            <a:extLst>
              <a:ext uri="{FF2B5EF4-FFF2-40B4-BE49-F238E27FC236}">
                <a16:creationId xmlns:a16="http://schemas.microsoft.com/office/drawing/2014/main" id="{FCC5A939-49D3-4D0D-8727-E98932603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1042" y="3289349"/>
            <a:ext cx="0" cy="457200"/>
          </a:xfrm>
          <a:prstGeom prst="line">
            <a:avLst/>
          </a:prstGeom>
          <a:noFill/>
          <a:ln w="19050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3" name="Line 72">
            <a:extLst>
              <a:ext uri="{FF2B5EF4-FFF2-40B4-BE49-F238E27FC236}">
                <a16:creationId xmlns:a16="http://schemas.microsoft.com/office/drawing/2014/main" id="{1914E258-CAE3-493C-901C-76CE80329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5029" y="3551287"/>
            <a:ext cx="617538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4" name="Text Box 95">
            <a:extLst>
              <a:ext uri="{FF2B5EF4-FFF2-40B4-BE49-F238E27FC236}">
                <a16:creationId xmlns:a16="http://schemas.microsoft.com/office/drawing/2014/main" id="{78DCCC38-3EEF-42AB-A207-7161784B0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077" y="4019470"/>
            <a:ext cx="339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chemeClr val="tx2"/>
                </a:solidFill>
                <a:latin typeface="+mn-ea"/>
                <a:ea typeface="+mn-ea"/>
              </a:rPr>
              <a:t>p</a:t>
            </a:r>
            <a:endParaRPr lang="en-US" altLang="zh-CN" sz="2400" b="1" i="0" dirty="0">
              <a:latin typeface="+mn-ea"/>
              <a:ea typeface="+mn-ea"/>
            </a:endParaRPr>
          </a:p>
        </p:txBody>
      </p:sp>
      <p:sp>
        <p:nvSpPr>
          <p:cNvPr id="51245" name="Line 96">
            <a:extLst>
              <a:ext uri="{FF2B5EF4-FFF2-40B4-BE49-F238E27FC236}">
                <a16:creationId xmlns:a16="http://schemas.microsoft.com/office/drawing/2014/main" id="{D249EB52-52D5-4819-B1DD-DE363E2232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0529" y="3746549"/>
            <a:ext cx="0" cy="3810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>
              <a:latin typeface="+mn-ea"/>
              <a:ea typeface="+mn-ea"/>
            </a:endParaRPr>
          </a:p>
        </p:txBody>
      </p:sp>
      <p:sp>
        <p:nvSpPr>
          <p:cNvPr id="51247" name="Rectangle 98">
            <a:extLst>
              <a:ext uri="{FF2B5EF4-FFF2-40B4-BE49-F238E27FC236}">
                <a16:creationId xmlns:a16="http://schemas.microsoft.com/office/drawing/2014/main" id="{CE7BBFD0-D61E-414B-9E07-8C78BAC81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929" y="3213149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>
                <a:solidFill>
                  <a:schemeClr val="tx2"/>
                </a:solidFill>
                <a:latin typeface="+mn-ea"/>
                <a:ea typeface="+mn-ea"/>
              </a:rPr>
              <a:t>i-1</a:t>
            </a:r>
          </a:p>
        </p:txBody>
      </p:sp>
      <p:sp>
        <p:nvSpPr>
          <p:cNvPr id="51248" name="Rectangle 99">
            <a:extLst>
              <a:ext uri="{FF2B5EF4-FFF2-40B4-BE49-F238E27FC236}">
                <a16:creationId xmlns:a16="http://schemas.microsoft.com/office/drawing/2014/main" id="{4E1EA425-0104-4F5E-8904-1FA00EF53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9529" y="3289349"/>
            <a:ext cx="652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>
                <a:solidFill>
                  <a:schemeClr val="tx2"/>
                </a:solidFill>
                <a:latin typeface="+mn-ea"/>
                <a:ea typeface="+mn-ea"/>
              </a:rPr>
              <a:t>i+1</a:t>
            </a:r>
          </a:p>
        </p:txBody>
      </p:sp>
      <p:sp>
        <p:nvSpPr>
          <p:cNvPr id="51249" name="Rectangle 100">
            <a:extLst>
              <a:ext uri="{FF2B5EF4-FFF2-40B4-BE49-F238E27FC236}">
                <a16:creationId xmlns:a16="http://schemas.microsoft.com/office/drawing/2014/main" id="{B0641228-DBBD-4914-ACA2-6CD4B32B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0729" y="3289349"/>
            <a:ext cx="44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chemeClr val="tx2"/>
                </a:solidFill>
                <a:latin typeface="+mn-ea"/>
                <a:ea typeface="+mn-ea"/>
              </a:rPr>
              <a:t>a</a:t>
            </a:r>
            <a:r>
              <a:rPr lang="en-US" altLang="zh-CN" sz="2400" b="1" i="0" baseline="-25000" dirty="0">
                <a:solidFill>
                  <a:schemeClr val="tx2"/>
                </a:solidFill>
                <a:latin typeface="+mn-ea"/>
                <a:ea typeface="+mn-ea"/>
              </a:rPr>
              <a:t>i</a:t>
            </a:r>
          </a:p>
        </p:txBody>
      </p:sp>
      <p:sp>
        <p:nvSpPr>
          <p:cNvPr id="51208" name="Text Box 103">
            <a:extLst>
              <a:ext uri="{FF2B5EF4-FFF2-40B4-BE49-F238E27FC236}">
                <a16:creationId xmlns:a16="http://schemas.microsoft.com/office/drawing/2014/main" id="{0C6D28F4-DE2B-4C13-B8D2-AB7AC691D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0075" y="360066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i="0" dirty="0">
                <a:latin typeface="+mn-ea"/>
                <a:ea typeface="+mn-ea"/>
              </a:rPr>
              <a:t>删除前</a:t>
            </a:r>
          </a:p>
        </p:txBody>
      </p:sp>
      <p:sp>
        <p:nvSpPr>
          <p:cNvPr id="51210" name="Text Box 106">
            <a:extLst>
              <a:ext uri="{FF2B5EF4-FFF2-40B4-BE49-F238E27FC236}">
                <a16:creationId xmlns:a16="http://schemas.microsoft.com/office/drawing/2014/main" id="{1842AA0F-B4B1-4785-A9DA-817190262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26" y="4611980"/>
            <a:ext cx="190231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+mn-ea"/>
                <a:ea typeface="+mn-ea"/>
              </a:rPr>
              <a:t>q=p-&gt;next;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42581C82-6043-42F0-A3B3-F0025007C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4" name="Text Box 106">
            <a:extLst>
              <a:ext uri="{FF2B5EF4-FFF2-40B4-BE49-F238E27FC236}">
                <a16:creationId xmlns:a16="http://schemas.microsoft.com/office/drawing/2014/main" id="{BEA9AB0F-76D5-7049-F0E4-A01E09EAC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62" y="5216318"/>
            <a:ext cx="356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+mn-ea"/>
                <a:ea typeface="+mn-ea"/>
              </a:rPr>
              <a:t>p-&gt;next = q-&gt;next; </a:t>
            </a:r>
          </a:p>
        </p:txBody>
      </p:sp>
      <p:sp>
        <p:nvSpPr>
          <p:cNvPr id="5" name="Line 89">
            <a:extLst>
              <a:ext uri="{FF2B5EF4-FFF2-40B4-BE49-F238E27FC236}">
                <a16:creationId xmlns:a16="http://schemas.microsoft.com/office/drawing/2014/main" id="{105DC66A-75B1-4334-AB67-B4A5F74B98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9739" y="3789040"/>
            <a:ext cx="0" cy="39211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6" name="Text Box 91">
            <a:extLst>
              <a:ext uri="{FF2B5EF4-FFF2-40B4-BE49-F238E27FC236}">
                <a16:creationId xmlns:a16="http://schemas.microsoft.com/office/drawing/2014/main" id="{87F1A117-0D67-8E1E-7393-0F6245F7B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297" y="4052964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1" charset="-122"/>
              </a:rPr>
              <a:t>q</a:t>
            </a:r>
            <a:endParaRPr lang="en-US" altLang="zh-CN" sz="2400" b="1" i="0">
              <a:latin typeface="Times New Roman" panose="02020603050405020304" pitchFamily="18" charset="0"/>
              <a:ea typeface="楷体_GB2312" pitchFamily="1" charset="-122"/>
            </a:endParaRPr>
          </a:p>
        </p:txBody>
      </p:sp>
      <p:sp>
        <p:nvSpPr>
          <p:cNvPr id="7" name="Line 92">
            <a:extLst>
              <a:ext uri="{FF2B5EF4-FFF2-40B4-BE49-F238E27FC236}">
                <a16:creationId xmlns:a16="http://schemas.microsoft.com/office/drawing/2014/main" id="{91EF4BA4-6FAB-2EFC-36E4-B91A26C44A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823" y="3101975"/>
            <a:ext cx="432990" cy="176176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8" name="Line 93">
            <a:extLst>
              <a:ext uri="{FF2B5EF4-FFF2-40B4-BE49-F238E27FC236}">
                <a16:creationId xmlns:a16="http://schemas.microsoft.com/office/drawing/2014/main" id="{CAC09219-284A-2887-7CFB-31C8F57083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4225" y="3101975"/>
            <a:ext cx="307975" cy="19685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9" name="Line 94">
            <a:extLst>
              <a:ext uri="{FF2B5EF4-FFF2-40B4-BE49-F238E27FC236}">
                <a16:creationId xmlns:a16="http://schemas.microsoft.com/office/drawing/2014/main" id="{4FD77C90-3422-D76F-9262-3521EDBD00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6812" y="3101975"/>
            <a:ext cx="2157413" cy="0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i="0"/>
          </a:p>
        </p:txBody>
      </p:sp>
      <p:sp>
        <p:nvSpPr>
          <p:cNvPr id="10" name="Text Box 106">
            <a:extLst>
              <a:ext uri="{FF2B5EF4-FFF2-40B4-BE49-F238E27FC236}">
                <a16:creationId xmlns:a16="http://schemas.microsoft.com/office/drawing/2014/main" id="{9580B6B8-C2D3-9685-EC15-9770E1500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512" y="5792579"/>
            <a:ext cx="35678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+mn-ea"/>
                <a:ea typeface="+mn-ea"/>
              </a:rPr>
              <a:t>delete q; </a:t>
            </a:r>
          </a:p>
        </p:txBody>
      </p:sp>
      <p:sp>
        <p:nvSpPr>
          <p:cNvPr id="11" name="Text Box 104">
            <a:extLst>
              <a:ext uri="{FF2B5EF4-FFF2-40B4-BE49-F238E27FC236}">
                <a16:creationId xmlns:a16="http://schemas.microsoft.com/office/drawing/2014/main" id="{A6948303-EC24-9C38-8953-1112D2012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562" y="2399434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i="0" dirty="0"/>
              <a:t>删除后</a:t>
            </a:r>
          </a:p>
        </p:txBody>
      </p:sp>
      <p:sp>
        <p:nvSpPr>
          <p:cNvPr id="12" name="Text Box 106">
            <a:extLst>
              <a:ext uri="{FF2B5EF4-FFF2-40B4-BE49-F238E27FC236}">
                <a16:creationId xmlns:a16="http://schemas.microsoft.com/office/drawing/2014/main" id="{A6EAD931-FD6F-B6EB-7EBD-A55DFA467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1978" y="4640425"/>
            <a:ext cx="465065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+mn-ea"/>
                <a:ea typeface="+mn-ea"/>
              </a:rPr>
              <a:t>//</a:t>
            </a:r>
            <a:r>
              <a:rPr lang="zh-CN" altLang="en-US" sz="2800" i="0" dirty="0">
                <a:latin typeface="+mn-ea"/>
                <a:ea typeface="+mn-ea"/>
              </a:rPr>
              <a:t>删除</a:t>
            </a:r>
            <a:r>
              <a:rPr lang="en-US" altLang="zh-CN" sz="2800" i="0" dirty="0" err="1">
                <a:latin typeface="+mn-ea"/>
                <a:ea typeface="+mn-ea"/>
              </a:rPr>
              <a:t>q,q</a:t>
            </a:r>
            <a:r>
              <a:rPr lang="zh-CN" altLang="en-US" sz="2800" i="0" dirty="0">
                <a:latin typeface="+mn-ea"/>
                <a:ea typeface="+mn-ea"/>
              </a:rPr>
              <a:t>结点必须存在</a:t>
            </a:r>
            <a:endParaRPr lang="en-US" altLang="zh-CN" sz="280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7" grpId="0" animBg="1"/>
      <p:bldP spid="51238" grpId="0" animBg="1"/>
      <p:bldP spid="51239" grpId="0" animBg="1"/>
      <p:bldP spid="51240" grpId="0" animBg="1"/>
      <p:bldP spid="51249" grpId="0"/>
      <p:bldP spid="51208" grpId="0"/>
      <p:bldP spid="51210" grpId="0"/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805334E-6B52-4C24-9600-05F4132151E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192" y="1101845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一、顺序表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91F737F3-0CB4-45A8-B81F-9E3DDADDB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06D1EBB-307B-4A53-9011-D6C10713167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zh-CN" altLang="en-US" sz="2400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0AF206AC-308F-43A2-863A-E3B3E4C0D2D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1036" y="1988840"/>
            <a:ext cx="8763000" cy="38862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顺序表是线性表的顺序表示</a:t>
            </a:r>
          </a:p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用一组地址连续的存储单元依次存储线性表的数据元素</a:t>
            </a:r>
            <a:endParaRPr lang="zh-CN" altLang="en-US" dirty="0"/>
          </a:p>
        </p:txBody>
      </p:sp>
      <p:graphicFrame>
        <p:nvGraphicFramePr>
          <p:cNvPr id="8199" name="Group 7">
            <a:extLst>
              <a:ext uri="{FF2B5EF4-FFF2-40B4-BE49-F238E27FC236}">
                <a16:creationId xmlns:a16="http://schemas.microsoft.com/office/drawing/2014/main" id="{71515A82-1590-4770-877B-BCC27CA1C8A5}"/>
              </a:ext>
            </a:extLst>
          </p:cNvPr>
          <p:cNvGraphicFramePr>
            <a:graphicFrameLocks noGrp="1"/>
          </p:cNvGraphicFramePr>
          <p:nvPr/>
        </p:nvGraphicFramePr>
        <p:xfrm>
          <a:off x="2219308" y="4600580"/>
          <a:ext cx="5181600" cy="517548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45414" marB="454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45414" marB="454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19" name="Text Box 30">
            <a:extLst>
              <a:ext uri="{FF2B5EF4-FFF2-40B4-BE49-F238E27FC236}">
                <a16:creationId xmlns:a16="http://schemas.microsoft.com/office/drawing/2014/main" id="{E270079F-5F25-44B2-9FE2-60C5572C1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696" y="4133269"/>
            <a:ext cx="563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/>
              <a:t>   </a:t>
            </a:r>
            <a:r>
              <a:rPr lang="en-US" altLang="zh-CN" sz="1800" i="0" dirty="0"/>
              <a:t>b      b+1   b+2   b+3   b+4      </a:t>
            </a:r>
            <a:r>
              <a:rPr lang="en-US" altLang="zh-CN" sz="1800" i="0" dirty="0">
                <a:latin typeface="Times New Roman" panose="02020603050405020304" pitchFamily="18" charset="0"/>
              </a:rPr>
              <a:t>…</a:t>
            </a:r>
            <a:r>
              <a:rPr lang="en-US" altLang="zh-CN" sz="1800" i="0" dirty="0"/>
              <a:t>  b+24  b+25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2EE946EA-3AF8-4008-BE97-80E44E5DE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59024"/>
            <a:ext cx="7056784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八、线性链表的删除（带头结点）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251" name="Text Box 3">
            <a:extLst>
              <a:ext uri="{FF2B5EF4-FFF2-40B4-BE49-F238E27FC236}">
                <a16:creationId xmlns:a16="http://schemas.microsoft.com/office/drawing/2014/main" id="{20B3878A-62C5-452F-99B5-D6CF40ED7F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C4C6CDA-BE05-4C4C-8315-4A48B2E8BB66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zh-CN" altLang="en-US" sz="2400"/>
          </a:p>
        </p:txBody>
      </p:sp>
      <p:pic>
        <p:nvPicPr>
          <p:cNvPr id="53254" name="Picture 2">
            <a:extLst>
              <a:ext uri="{FF2B5EF4-FFF2-40B4-BE49-F238E27FC236}">
                <a16:creationId xmlns:a16="http://schemas.microsoft.com/office/drawing/2014/main" id="{4EF0B8C6-F7FC-443F-AB75-8CCE00418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4" t="28413" r="66344" b="49776"/>
          <a:stretch>
            <a:fillRect/>
          </a:stretch>
        </p:blipFill>
        <p:spPr bwMode="auto">
          <a:xfrm>
            <a:off x="682625" y="1946375"/>
            <a:ext cx="7778750" cy="40640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F9A6815F-609F-4974-BE9E-7CCAF5A17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DCFEC9D-C1D6-BB24-CBAF-DD676DFAE7A9}"/>
              </a:ext>
            </a:extLst>
          </p:cNvPr>
          <p:cNvSpPr txBox="1"/>
          <p:nvPr/>
        </p:nvSpPr>
        <p:spPr>
          <a:xfrm>
            <a:off x="1259632" y="2924944"/>
            <a:ext cx="2448272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>
            <a:extLst>
              <a:ext uri="{FF2B5EF4-FFF2-40B4-BE49-F238E27FC236}">
                <a16:creationId xmlns:a16="http://schemas.microsoft.com/office/drawing/2014/main" id="{04416627-EF79-46F6-AF4F-BB2115B4AC3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90414" y="1245887"/>
            <a:ext cx="635785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八、线性链表的删除（带头结点）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299" name="Text Box 1027">
            <a:extLst>
              <a:ext uri="{FF2B5EF4-FFF2-40B4-BE49-F238E27FC236}">
                <a16:creationId xmlns:a16="http://schemas.microsoft.com/office/drawing/2014/main" id="{8CD711DA-AB32-4A57-916E-EBBFE9B03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2AC09BE-47DC-46C9-802D-3306CE93A997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zh-CN" altLang="en-US" sz="2400"/>
          </a:p>
        </p:txBody>
      </p:sp>
      <p:sp>
        <p:nvSpPr>
          <p:cNvPr id="55301" name="Rectangle 1029">
            <a:extLst>
              <a:ext uri="{FF2B5EF4-FFF2-40B4-BE49-F238E27FC236}">
                <a16:creationId xmlns:a16="http://schemas.microsoft.com/office/drawing/2014/main" id="{D39B5321-8D99-4FE7-9CA9-4E68918179F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0414" y="2143625"/>
            <a:ext cx="8763000" cy="403860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算法时间复杂度主要取决于</a:t>
            </a:r>
            <a:r>
              <a:rPr lang="en-US" altLang="zh-CN" dirty="0" err="1">
                <a:latin typeface="+mn-ea"/>
              </a:rPr>
              <a:t>GetElem</a:t>
            </a:r>
            <a:r>
              <a:rPr lang="zh-CN" altLang="en-US" dirty="0">
                <a:latin typeface="+mn-ea"/>
              </a:rPr>
              <a:t>的时间复杂度</a:t>
            </a: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线性链表删除元素的时间复杂度为</a:t>
            </a:r>
            <a:r>
              <a:rPr lang="en-US" altLang="zh-CN" dirty="0">
                <a:latin typeface="+mn-ea"/>
              </a:rPr>
              <a:t>O(n)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1A3EA39-9CEF-485E-BA6E-DE1B5650D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40C54F14-DEDA-43F8-96CA-DA14DBD12E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9675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九、其它操作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6323" name="Text Box 1027">
            <a:extLst>
              <a:ext uri="{FF2B5EF4-FFF2-40B4-BE49-F238E27FC236}">
                <a16:creationId xmlns:a16="http://schemas.microsoft.com/office/drawing/2014/main" id="{30E5FB5E-735E-4EE1-BB34-C24483C4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77074F2-B780-492A-A881-2FE787FDC26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zh-CN" altLang="en-US" sz="2400"/>
          </a:p>
        </p:txBody>
      </p:sp>
      <p:sp>
        <p:nvSpPr>
          <p:cNvPr id="56325" name="Rectangle 1029">
            <a:extLst>
              <a:ext uri="{FF2B5EF4-FFF2-40B4-BE49-F238E27FC236}">
                <a16:creationId xmlns:a16="http://schemas.microsoft.com/office/drawing/2014/main" id="{6FAE1100-B109-4FBB-9392-E118D499318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1037" y="2021831"/>
            <a:ext cx="7893363" cy="2343273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计算表长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输出表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置空表</a:t>
            </a:r>
            <a:endParaRPr lang="en-US" altLang="zh-CN" dirty="0">
              <a:latin typeface="+mn-ea"/>
            </a:endParaRPr>
          </a:p>
          <a:p>
            <a:pPr eaLnBrk="1" hangingPunct="1">
              <a:spcBef>
                <a:spcPct val="30000"/>
              </a:spcBef>
            </a:pPr>
            <a:r>
              <a:rPr lang="zh-CN" altLang="en-US" dirty="0">
                <a:latin typeface="+mn-ea"/>
              </a:rPr>
              <a:t>析构撤销表</a:t>
            </a:r>
            <a:endParaRPr lang="en-US" altLang="zh-CN" dirty="0">
              <a:latin typeface="+mn-ea"/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0541D4F7-4AA4-4EC9-B786-55AB19A09F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>
            <a:extLst>
              <a:ext uri="{FF2B5EF4-FFF2-40B4-BE49-F238E27FC236}">
                <a16:creationId xmlns:a16="http://schemas.microsoft.com/office/drawing/2014/main" id="{620F91F6-DC92-4DA8-BE39-53BD487B62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九、其它操作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347" name="Text Box 1027">
            <a:extLst>
              <a:ext uri="{FF2B5EF4-FFF2-40B4-BE49-F238E27FC236}">
                <a16:creationId xmlns:a16="http://schemas.microsoft.com/office/drawing/2014/main" id="{11964A37-5606-453E-A6A1-95EA33FE2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FAEA429-C63E-430C-A39D-F2005B5308B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zh-CN" altLang="en-US" sz="2400"/>
          </a:p>
        </p:txBody>
      </p:sp>
      <p:sp>
        <p:nvSpPr>
          <p:cNvPr id="57349" name="Rectangle 1029">
            <a:extLst>
              <a:ext uri="{FF2B5EF4-FFF2-40B4-BE49-F238E27FC236}">
                <a16:creationId xmlns:a16="http://schemas.microsoft.com/office/drawing/2014/main" id="{B414C18D-2FAB-409A-A42D-0F44A2C554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2373" y="1854975"/>
            <a:ext cx="8763000" cy="674688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析构撤销表</a:t>
            </a:r>
            <a:endParaRPr lang="en-US" altLang="zh-CN" dirty="0">
              <a:ea typeface="黑体" panose="02010609060101010101" pitchFamily="49" charset="-122"/>
            </a:endParaRPr>
          </a:p>
        </p:txBody>
      </p:sp>
      <p:pic>
        <p:nvPicPr>
          <p:cNvPr id="57351" name="Picture 2">
            <a:extLst>
              <a:ext uri="{FF2B5EF4-FFF2-40B4-BE49-F238E27FC236}">
                <a16:creationId xmlns:a16="http://schemas.microsoft.com/office/drawing/2014/main" id="{8E13A772-3149-449C-9E40-18874D21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8" t="31619" r="55518" b="51477"/>
          <a:stretch>
            <a:fillRect/>
          </a:stretch>
        </p:blipFill>
        <p:spPr bwMode="auto">
          <a:xfrm>
            <a:off x="1043608" y="2420888"/>
            <a:ext cx="6742113" cy="3602038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43E959B0-22FA-4F58-BBB2-8D1A97B5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0CD11E89-69C5-47D7-BB40-2FE5C07D02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78634" y="1104748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十、线性链表的创建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9395" name="Text Box 3">
            <a:extLst>
              <a:ext uri="{FF2B5EF4-FFF2-40B4-BE49-F238E27FC236}">
                <a16:creationId xmlns:a16="http://schemas.microsoft.com/office/drawing/2014/main" id="{F0F8173F-8B64-4206-936B-4949357CB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CD42839-9782-4961-93A4-2ECA436EF2A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8A8F8713-7B73-47A1-9757-72FF4CEFDF5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1889" y="1957836"/>
            <a:ext cx="8763000" cy="1634704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+mn-ea"/>
              </a:rPr>
              <a:t>链表是一个动态的结构，不需要预分配空间，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生成链表的过程</a:t>
            </a:r>
            <a:r>
              <a:rPr lang="zh-CN" altLang="en-US" sz="2800" dirty="0">
                <a:latin typeface="+mn-ea"/>
              </a:rPr>
              <a:t>是一个结点“</a:t>
            </a:r>
            <a:r>
              <a:rPr lang="zh-CN" altLang="en-US" sz="2800" dirty="0">
                <a:solidFill>
                  <a:srgbClr val="6600CC"/>
                </a:solidFill>
                <a:latin typeface="+mn-ea"/>
              </a:rPr>
              <a:t>逐个插入</a:t>
            </a:r>
            <a:r>
              <a:rPr lang="zh-CN" altLang="en-US" sz="2800" dirty="0">
                <a:latin typeface="+mn-ea"/>
              </a:rPr>
              <a:t>” 的过程。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zh-CN" altLang="en-US" sz="2800" dirty="0">
                <a:latin typeface="+mn-ea"/>
              </a:rPr>
              <a:t>依次调用 </a:t>
            </a:r>
            <a:r>
              <a:rPr lang="en-US" altLang="zh-CN" sz="2800" dirty="0" err="1">
                <a:latin typeface="+mn-ea"/>
              </a:rPr>
              <a:t>ListInsert</a:t>
            </a:r>
            <a:r>
              <a:rPr lang="en-US" altLang="zh-CN" sz="2800" dirty="0">
                <a:latin typeface="+mn-ea"/>
              </a:rPr>
              <a:t>(</a:t>
            </a:r>
            <a:r>
              <a:rPr lang="en-US" altLang="zh-CN" sz="2800" dirty="0" err="1">
                <a:latin typeface="+mn-ea"/>
              </a:rPr>
              <a:t>i</a:t>
            </a:r>
            <a:r>
              <a:rPr lang="en-US" altLang="zh-CN" sz="2800" dirty="0">
                <a:latin typeface="+mn-ea"/>
              </a:rPr>
              <a:t>, e)，</a:t>
            </a:r>
            <a:r>
              <a:rPr lang="zh-CN" altLang="en-US" sz="2800" dirty="0">
                <a:latin typeface="+mn-ea"/>
              </a:rPr>
              <a:t>即可！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518080-8F7B-45A8-B1B6-F0A667A21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6832" y="3835934"/>
            <a:ext cx="1267501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b="1" i="0" dirty="0">
                <a:solidFill>
                  <a:srgbClr val="FF0000"/>
                </a:solidFill>
              </a:rPr>
              <a:t>O(n</a:t>
            </a:r>
            <a:r>
              <a:rPr lang="en-US" altLang="zh-CN" sz="2400" b="1" i="0" baseline="30000" dirty="0">
                <a:solidFill>
                  <a:srgbClr val="FF0000"/>
                </a:solidFill>
              </a:rPr>
              <a:t>2</a:t>
            </a:r>
            <a:r>
              <a:rPr lang="en-US" altLang="zh-CN" sz="2400" b="1" i="0" dirty="0">
                <a:solidFill>
                  <a:srgbClr val="FF0000"/>
                </a:solidFill>
              </a:rPr>
              <a:t>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5A78127-77E5-4E8F-A9EE-B91854E947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2430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1CBC0D-C54D-41F1-A449-80A56ED44C01}"/>
              </a:ext>
            </a:extLst>
          </p:cNvPr>
          <p:cNvSpPr txBox="1"/>
          <p:nvPr/>
        </p:nvSpPr>
        <p:spPr>
          <a:xfrm>
            <a:off x="401319" y="3759828"/>
            <a:ext cx="8045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ct val="3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800" b="1" dirty="0">
                <a:latin typeface="+mn-ea"/>
              </a:rPr>
              <a:t>  </a:t>
            </a: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分析依次插入创建单链表的时间复杂度？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D0802599-2F39-4C9F-BF7B-8452FC62F0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85192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十、线性链表的创建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头插法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0419" name="Text Box 3">
            <a:extLst>
              <a:ext uri="{FF2B5EF4-FFF2-40B4-BE49-F238E27FC236}">
                <a16:creationId xmlns:a16="http://schemas.microsoft.com/office/drawing/2014/main" id="{BDBB1347-0FBF-4F16-B3C1-C45EF705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FBCDCF5-562E-4926-913E-9032D4ABE358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137DCEC7-4DD6-4394-A99C-A595E96DE4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79400" y="1916832"/>
            <a:ext cx="8763000" cy="538163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头插</a:t>
            </a:r>
            <a:r>
              <a:rPr lang="zh-CN" altLang="en-US" sz="2800" dirty="0">
                <a:latin typeface="+mn-ea"/>
              </a:rPr>
              <a:t>，即表头不断插入新结点。</a:t>
            </a:r>
            <a:r>
              <a:rPr lang="zh-CN" altLang="en-US" sz="2800" dirty="0">
                <a:solidFill>
                  <a:srgbClr val="FF0000"/>
                </a:solidFill>
                <a:latin typeface="+mn-ea"/>
              </a:rPr>
              <a:t>逆序输入数据值</a:t>
            </a:r>
            <a:r>
              <a:rPr lang="zh-CN" altLang="en-US" sz="2800" dirty="0">
                <a:latin typeface="+mn-ea"/>
              </a:rPr>
              <a:t>。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466639-47DB-46FB-B1AB-00F2DEFAF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0288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4EBD12A4-1773-4F42-BDA6-6848F6B4719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70400" y="30288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DB82191D-3FC3-47EA-9F0C-264611348C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31812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57392905-D351-4AAC-BDBC-FBA247CBC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4600" y="28002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C90B16A1-2D2E-4942-A0EA-235EB5005E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6600" y="31050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4C176555-01C9-4569-A762-20F2755DF6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2800" y="31050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DDB8C-9033-4BF0-B833-6F1722AD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40956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B3CBE617-909F-4AD4-A619-97044E93F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4095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70CAD1B3-1693-4BC3-B5C9-D5B3E3FCED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2480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FAB279B7-E806-4CFC-B3E8-81460DC62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38670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8C1C8040-8ADF-46D2-8B08-C769F9CBC1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41718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7023242A-EC22-4F7B-B96F-52470DF78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41718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7EDA18-9489-4E63-A434-78440EDC5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40956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1" name="Line 20">
            <a:extLst>
              <a:ext uri="{FF2B5EF4-FFF2-40B4-BE49-F238E27FC236}">
                <a16:creationId xmlns:a16="http://schemas.microsoft.com/office/drawing/2014/main" id="{F95C3BF3-478C-4807-8915-1C0527C68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40956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2FEA3E41-D57C-4570-8532-6E1DC26BA5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43242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2">
            <a:extLst>
              <a:ext uri="{FF2B5EF4-FFF2-40B4-BE49-F238E27FC236}">
                <a16:creationId xmlns:a16="http://schemas.microsoft.com/office/drawing/2014/main" id="{215CCA98-BD8C-4A2A-83A8-48FF0B912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3973438"/>
            <a:ext cx="47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566F5E-BEF3-4A00-9D31-BC87E20E1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5086276"/>
            <a:ext cx="7620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090119D5-9A91-45F5-9940-5D9B63A0BC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5086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5935B19D-4B11-4A0A-9656-8834F9ED4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5238676"/>
            <a:ext cx="228600" cy="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9E483A5A-375C-47C6-B9E8-A57EF1D1B71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857676"/>
            <a:ext cx="0" cy="381000"/>
          </a:xfrm>
          <a:prstGeom prst="line">
            <a:avLst/>
          </a:prstGeom>
          <a:noFill/>
          <a:ln w="9525">
            <a:solidFill>
              <a:srgbClr val="FB415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9D65F1A8-E62F-46A1-9427-76B5F151D1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13400" y="51624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5FB5FA5-15FE-4E58-9712-085360121F6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9600" y="5162476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00DE15-4CB3-4BB1-924D-CD13DFCFE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0" y="50862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1" name="Line 30">
            <a:extLst>
              <a:ext uri="{FF2B5EF4-FFF2-40B4-BE49-F238E27FC236}">
                <a16:creationId xmlns:a16="http://schemas.microsoft.com/office/drawing/2014/main" id="{D3BF1597-1B0B-4143-AB43-899B728CB5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7200" y="50862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7D183416-03C0-4005-A935-89309CB7B0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6600" y="5314876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3F3C04A4-10C8-45DA-AD44-C75BB58D4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75" y="4964038"/>
            <a:ext cx="4794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9D895A-84E9-4D11-9863-82BF6F621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2800" y="5695876"/>
            <a:ext cx="762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/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71D956E6-4EE6-487F-8F7A-DF1AD0331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600" y="5573638"/>
            <a:ext cx="6699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sz="1800">
                <a:latin typeface="Times New Roman" panose="02020603050405020304" pitchFamily="18" charset="0"/>
              </a:rPr>
              <a:t>n-1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5316534B-C13D-4359-8D40-E970FF1B6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6200" y="5695876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822721C4-BD48-4384-B65F-64116675F1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8600" y="5924476"/>
            <a:ext cx="3048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995CF9A8-4B2F-4838-B841-7FE1A2087D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84800" y="5467276"/>
            <a:ext cx="228600" cy="4572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Line 38">
            <a:extLst>
              <a:ext uri="{FF2B5EF4-FFF2-40B4-BE49-F238E27FC236}">
                <a16:creationId xmlns:a16="http://schemas.microsoft.com/office/drawing/2014/main" id="{0847F9D7-E79C-4AAC-BC06-CA4142AE8F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89400" y="5314876"/>
            <a:ext cx="457200" cy="60960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B67D2277-9613-44F8-9691-0F7EB315922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89400" y="5924476"/>
            <a:ext cx="533400" cy="0"/>
          </a:xfrm>
          <a:prstGeom prst="line">
            <a:avLst/>
          </a:prstGeom>
          <a:noFill/>
          <a:ln w="9525">
            <a:solidFill>
              <a:srgbClr val="99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297DDF6E-3497-4A07-840E-03F7F46AE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build="p"/>
      <p:bldP spid="8" grpId="0" animBg="1" autoUpdateAnimBg="0"/>
      <p:bldP spid="14" grpId="0" animBg="1" autoUpdateAnimBg="0"/>
      <p:bldP spid="20" grpId="0" animBg="1" autoUpdateAnimBg="0"/>
      <p:bldP spid="23" grpId="0" autoUpdateAnimBg="0"/>
      <p:bldP spid="24" grpId="0" animBg="1" autoUpdateAnimBg="0"/>
      <p:bldP spid="30" grpId="0" animBg="1" autoUpdateAnimBg="0"/>
      <p:bldP spid="32" grpId="0" animBg="1"/>
      <p:bldP spid="33" grpId="0" autoUpdateAnimBg="0"/>
      <p:bldP spid="34" grpId="0" animBg="1" autoUpdateAnimBg="0"/>
      <p:bldP spid="35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F7C7DEFF-CB9D-496B-AF9F-8223D5A3C2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十、线性链表的创建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头插法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43" name="Text Box 3">
            <a:extLst>
              <a:ext uri="{FF2B5EF4-FFF2-40B4-BE49-F238E27FC236}">
                <a16:creationId xmlns:a16="http://schemas.microsoft.com/office/drawing/2014/main" id="{E6625B99-0A36-4ADF-91EA-3A71FFCEF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BFB04A64-E39A-4820-BB29-262499A6C3F5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zh-CN" altLang="en-US" sz="2400"/>
          </a:p>
        </p:txBody>
      </p:sp>
      <p:pic>
        <p:nvPicPr>
          <p:cNvPr id="61446" name="Picture 2">
            <a:extLst>
              <a:ext uri="{FF2B5EF4-FFF2-40B4-BE49-F238E27FC236}">
                <a16:creationId xmlns:a16="http://schemas.microsoft.com/office/drawing/2014/main" id="{6805BE7A-BCBC-4E41-A62E-CC3AE94F3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7" t="23892" r="64117" b="53864"/>
          <a:stretch>
            <a:fillRect/>
          </a:stretch>
        </p:blipFill>
        <p:spPr bwMode="auto">
          <a:xfrm>
            <a:off x="755576" y="2131549"/>
            <a:ext cx="7272808" cy="388778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5A36BF-C014-41DF-A4C0-973A5560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1399" y="5788355"/>
            <a:ext cx="268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>
                <a:solidFill>
                  <a:srgbClr val="FF0000"/>
                </a:solidFill>
              </a:rPr>
              <a:t>时间复杂度</a:t>
            </a:r>
            <a:r>
              <a:rPr lang="en-US" altLang="zh-CN" sz="2400" b="1" i="0" dirty="0">
                <a:solidFill>
                  <a:srgbClr val="FF0000"/>
                </a:solidFill>
              </a:rPr>
              <a:t>: O(n)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E8785488-9076-48B7-84E3-A570CE41B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FA2CC16-5A62-4B1F-A5AB-39C38891716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5902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十、线性链表的创建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尾插法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A43EDD0F-3869-4C8D-A6D5-EC707C5C5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B8411D5-5F0C-4B8A-A50E-0D9D0A14106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zh-CN" altLang="en-US" sz="2400"/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FBDF0630-EF75-4628-8961-C2F740BA776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2900" y="1966667"/>
            <a:ext cx="8763000" cy="2338388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latin typeface="+mn-ea"/>
              </a:rPr>
              <a:t>在表尾不断插入新结点。按链表序输入数据值。</a:t>
            </a:r>
            <a:endParaRPr lang="en-US" altLang="zh-CN" sz="28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solidFill>
                  <a:srgbClr val="CB2E0F"/>
                </a:solidFill>
                <a:latin typeface="+mn-ea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为记录尾结点，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增加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一个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尾指针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tail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，指向最后一个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结点。</a:t>
            </a:r>
            <a:endParaRPr lang="en-US" altLang="zh-CN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solidFill>
                  <a:srgbClr val="CB2E0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7A6D096-46E4-4806-A5CA-7696C6E39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BC655CEB-F6C8-41DC-AC8B-EF1BC8D8FE2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11560" y="112474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十、线性链表的创建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尾插法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BC73BDCC-8E3A-447A-92A1-F80374DF0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CE8AA7EB-E668-44DB-B7BA-305924245B1C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zh-CN" altLang="en-US" sz="2400"/>
          </a:p>
        </p:txBody>
      </p:sp>
      <p:pic>
        <p:nvPicPr>
          <p:cNvPr id="63494" name="Picture 2">
            <a:extLst>
              <a:ext uri="{FF2B5EF4-FFF2-40B4-BE49-F238E27FC236}">
                <a16:creationId xmlns:a16="http://schemas.microsoft.com/office/drawing/2014/main" id="{20288E9D-373F-46ED-8530-C6E95ADC1C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" t="23773" r="45789" b="52505"/>
          <a:stretch>
            <a:fillRect/>
          </a:stretch>
        </p:blipFill>
        <p:spPr bwMode="auto">
          <a:xfrm>
            <a:off x="755576" y="1884039"/>
            <a:ext cx="7488832" cy="399256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621AF897-BBEA-4044-B822-1D92C2B81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53646C03-157C-BDE9-BF6E-CEF03971B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0192" y="5847357"/>
            <a:ext cx="2682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1" i="0" dirty="0">
                <a:solidFill>
                  <a:srgbClr val="FF0000"/>
                </a:solidFill>
              </a:rPr>
              <a:t>时间复杂度</a:t>
            </a:r>
            <a:r>
              <a:rPr lang="en-US" altLang="zh-CN" sz="2400" b="1" i="0" dirty="0">
                <a:solidFill>
                  <a:srgbClr val="FF0000"/>
                </a:solidFill>
              </a:rPr>
              <a:t>: O(n)</a:t>
            </a:r>
            <a:endParaRPr lang="zh-CN" altLang="en-US" sz="2400" b="1" i="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162C6BD-DFC7-4E4A-81B6-FFD188FE67B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1440" y="1124744"/>
            <a:ext cx="8001000" cy="676275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十一、有序单链表的合并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F018A55-D16C-4FDB-B885-8C442357618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8594" y="1988840"/>
            <a:ext cx="8229979" cy="163271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将两个有序链表合并为一个有序链表</a:t>
            </a:r>
            <a:endParaRPr lang="en-US" altLang="zh-CN" sz="28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>
                <a:latin typeface="+mn-ea"/>
              </a:rPr>
              <a:t>两个指针分别指向链表第一个结点，比较大小，</a:t>
            </a:r>
            <a:endParaRPr lang="en-US" altLang="zh-CN" dirty="0">
              <a:latin typeface="+mn-ea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dirty="0"/>
              <a:t>     </a:t>
            </a:r>
            <a:r>
              <a:rPr lang="zh-CN" altLang="en-US" dirty="0"/>
              <a:t>按序将当前结点链到结果链表，指针后移。</a:t>
            </a:r>
            <a:endParaRPr lang="zh-CN" altLang="en-US" sz="2800" dirty="0"/>
          </a:p>
        </p:txBody>
      </p:sp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56CAD1-3797-9581-AAE5-B638D044AB20}"/>
              </a:ext>
            </a:extLst>
          </p:cNvPr>
          <p:cNvSpPr txBox="1"/>
          <p:nvPr/>
        </p:nvSpPr>
        <p:spPr>
          <a:xfrm>
            <a:off x="755576" y="4581128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例如：答题卡按学号排序。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0FB9B16-51C8-41A4-9326-ABB11FE281A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14" y="1124762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一、顺序表（元素位置）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BAEBBDF8-E676-4FC9-A163-7191EEB1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0C143D2A-D368-4185-B8B8-3A5B4129E3ED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zh-CN" altLang="en-US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B80A872-E68E-4E06-9E45-818730AAB7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0514" y="1898007"/>
            <a:ext cx="8763000" cy="3962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dirty="0">
                <a:latin typeface="+mn-ea"/>
              </a:rPr>
              <a:t>顺序表数据元素的位置：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LOC(a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 = LOC</a:t>
            </a:r>
            <a:r>
              <a:rPr lang="en-US" altLang="zh-CN">
                <a:latin typeface="+mn-ea"/>
              </a:rPr>
              <a:t>(a</a:t>
            </a:r>
            <a:r>
              <a:rPr lang="en-US" altLang="zh-CN" baseline="-25000">
                <a:latin typeface="+mn-ea"/>
              </a:rPr>
              <a:t>i-1</a:t>
            </a:r>
            <a:r>
              <a:rPr lang="en-US" altLang="zh-CN">
                <a:latin typeface="+mn-ea"/>
              </a:rPr>
              <a:t>) </a:t>
            </a:r>
            <a:r>
              <a:rPr lang="en-US" altLang="zh-CN" dirty="0">
                <a:latin typeface="+mn-ea"/>
              </a:rPr>
              <a:t>+ l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   LOC(a</a:t>
            </a:r>
            <a:r>
              <a:rPr lang="en-US" altLang="zh-CN" baseline="-25000" dirty="0">
                <a:latin typeface="+mn-ea"/>
              </a:rPr>
              <a:t>i</a:t>
            </a:r>
            <a:r>
              <a:rPr lang="en-US" altLang="zh-CN" dirty="0">
                <a:latin typeface="+mn-ea"/>
              </a:rPr>
              <a:t>) = LOC(a</a:t>
            </a:r>
            <a:r>
              <a:rPr lang="en-US" altLang="zh-CN" baseline="-25000" dirty="0">
                <a:latin typeface="+mn-ea"/>
              </a:rPr>
              <a:t>1</a:t>
            </a:r>
            <a:r>
              <a:rPr lang="en-US" altLang="zh-CN" dirty="0">
                <a:latin typeface="+mn-ea"/>
              </a:rPr>
              <a:t>)+(i-1)*l  </a:t>
            </a:r>
            <a:r>
              <a:rPr lang="en-US" altLang="zh-CN" dirty="0" err="1">
                <a:latin typeface="+mn-ea"/>
              </a:rPr>
              <a:t>l</a:t>
            </a:r>
            <a:r>
              <a:rPr lang="zh-CN" altLang="en-US" dirty="0">
                <a:latin typeface="+mn-ea"/>
              </a:rPr>
              <a:t>表示元素占用的内存单元数</a:t>
            </a:r>
          </a:p>
        </p:txBody>
      </p:sp>
      <p:grpSp>
        <p:nvGrpSpPr>
          <p:cNvPr id="9223" name="Group 7">
            <a:extLst>
              <a:ext uri="{FF2B5EF4-FFF2-40B4-BE49-F238E27FC236}">
                <a16:creationId xmlns:a16="http://schemas.microsoft.com/office/drawing/2014/main" id="{2FE79600-0121-4009-80B0-9BE31B2845D9}"/>
              </a:ext>
            </a:extLst>
          </p:cNvPr>
          <p:cNvGrpSpPr>
            <a:grpSpLocks/>
          </p:cNvGrpSpPr>
          <p:nvPr/>
        </p:nvGrpSpPr>
        <p:grpSpPr bwMode="auto">
          <a:xfrm>
            <a:off x="1017563" y="3786190"/>
            <a:ext cx="7181851" cy="2187575"/>
            <a:chOff x="-124" y="0"/>
            <a:chExt cx="4524" cy="1378"/>
          </a:xfrm>
        </p:grpSpPr>
        <p:sp>
          <p:nvSpPr>
            <p:cNvPr id="9224" name="Text Box 30">
              <a:extLst>
                <a:ext uri="{FF2B5EF4-FFF2-40B4-BE49-F238E27FC236}">
                  <a16:creationId xmlns:a16="http://schemas.microsoft.com/office/drawing/2014/main" id="{2DF0DCC6-8178-4D81-99B8-5B77E8A29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71"/>
              <a:ext cx="4256" cy="36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t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b="1" baseline="-25000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… 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 i</a:t>
              </a:r>
              <a:r>
                <a:rPr lang="en-US" altLang="zh-CN" b="1">
                  <a:solidFill>
                    <a:srgbClr val="CC0000"/>
                  </a:solidFill>
                  <a:latin typeface="Arial Narrow" panose="020B0606020202030204" pitchFamily="34" charset="0"/>
                  <a:ea typeface="仿宋_GB2312" pitchFamily="1" charset="-122"/>
                </a:rPr>
                <a:t>    …   …     …   </a:t>
              </a:r>
              <a:r>
                <a:rPr lang="en-US" altLang="zh-CN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i="1" baseline="-25000">
                  <a:solidFill>
                    <a:srgbClr val="C80000"/>
                  </a:solidFill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9225" name="Line 31">
              <a:extLst>
                <a:ext uri="{FF2B5EF4-FFF2-40B4-BE49-F238E27FC236}">
                  <a16:creationId xmlns:a16="http://schemas.microsoft.com/office/drawing/2014/main" id="{2FD35246-5A12-490C-A51B-6C1F2BC36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6" name="Line 32">
              <a:extLst>
                <a:ext uri="{FF2B5EF4-FFF2-40B4-BE49-F238E27FC236}">
                  <a16:creationId xmlns:a16="http://schemas.microsoft.com/office/drawing/2014/main" id="{45641A5E-AB87-4BEF-B332-5F97B39ACB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7" name="Line 33">
              <a:extLst>
                <a:ext uri="{FF2B5EF4-FFF2-40B4-BE49-F238E27FC236}">
                  <a16:creationId xmlns:a16="http://schemas.microsoft.com/office/drawing/2014/main" id="{D6FBB706-1E48-48D6-A45D-59D5C775E0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8" name="Line 34">
              <a:extLst>
                <a:ext uri="{FF2B5EF4-FFF2-40B4-BE49-F238E27FC236}">
                  <a16:creationId xmlns:a16="http://schemas.microsoft.com/office/drawing/2014/main" id="{098216BD-EF3A-4ABD-8F10-0EE2915AE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35">
              <a:extLst>
                <a:ext uri="{FF2B5EF4-FFF2-40B4-BE49-F238E27FC236}">
                  <a16:creationId xmlns:a16="http://schemas.microsoft.com/office/drawing/2014/main" id="{D7077201-C940-46BA-AB6F-5677B6DED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36">
              <a:extLst>
                <a:ext uri="{FF2B5EF4-FFF2-40B4-BE49-F238E27FC236}">
                  <a16:creationId xmlns:a16="http://schemas.microsoft.com/office/drawing/2014/main" id="{D7A882EF-F8DF-4AB8-A677-4B09627D71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37">
              <a:extLst>
                <a:ext uri="{FF2B5EF4-FFF2-40B4-BE49-F238E27FC236}">
                  <a16:creationId xmlns:a16="http://schemas.microsoft.com/office/drawing/2014/main" id="{FBD692CC-A65A-4227-B8F8-650826C43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38">
              <a:extLst>
                <a:ext uri="{FF2B5EF4-FFF2-40B4-BE49-F238E27FC236}">
                  <a16:creationId xmlns:a16="http://schemas.microsoft.com/office/drawing/2014/main" id="{F2CF146F-4D9D-45FB-B043-F7621DF80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39">
              <a:extLst>
                <a:ext uri="{FF2B5EF4-FFF2-40B4-BE49-F238E27FC236}">
                  <a16:creationId xmlns:a16="http://schemas.microsoft.com/office/drawing/2014/main" id="{C5EE1C24-6C44-4D08-AEA2-595DE120D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371"/>
              <a:ext cx="0" cy="371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4" name="Text Box 40">
              <a:extLst>
                <a:ext uri="{FF2B5EF4-FFF2-40B4-BE49-F238E27FC236}">
                  <a16:creationId xmlns:a16="http://schemas.microsoft.com/office/drawing/2014/main" id="{C24F8443-77AB-4AB9-918F-9C549092F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0"/>
              <a:ext cx="340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b="1">
                  <a:solidFill>
                    <a:srgbClr val="000066"/>
                  </a:solidFill>
                  <a:latin typeface="Times New Roman" panose="02020603050405020304" pitchFamily="18" charset="0"/>
                </a:rPr>
                <a:t>  </a:t>
              </a:r>
              <a:r>
                <a:rPr lang="zh-CN" altLang="en-US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1        2       …         </a:t>
              </a:r>
              <a:r>
                <a:rPr lang="en-US" altLang="zh-CN" sz="2000">
                  <a:solidFill>
                    <a:srgbClr val="000066"/>
                  </a:solidFill>
                  <a:latin typeface="Times New Roman" panose="02020603050405020304" pitchFamily="18" charset="0"/>
                </a:rPr>
                <a:t>i        …      …       …       n</a:t>
              </a:r>
            </a:p>
          </p:txBody>
        </p:sp>
        <p:sp>
          <p:nvSpPr>
            <p:cNvPr id="9235" name="AutoShape 41">
              <a:extLst>
                <a:ext uri="{FF2B5EF4-FFF2-40B4-BE49-F238E27FC236}">
                  <a16:creationId xmlns:a16="http://schemas.microsoft.com/office/drawing/2014/main" id="{5B9797AC-0052-4564-A5C9-A941705A5053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08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6" name="AutoShape 42">
              <a:extLst>
                <a:ext uri="{FF2B5EF4-FFF2-40B4-BE49-F238E27FC236}">
                  <a16:creationId xmlns:a16="http://schemas.microsoft.com/office/drawing/2014/main" id="{6DB52BD6-75A1-4526-A01B-BBA254B04FEE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740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7" name="AutoShape 43">
              <a:extLst>
                <a:ext uri="{FF2B5EF4-FFF2-40B4-BE49-F238E27FC236}">
                  <a16:creationId xmlns:a16="http://schemas.microsoft.com/office/drawing/2014/main" id="{F4246339-BCDC-40C5-849F-E44441D812A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172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8" name="AutoShape 44">
              <a:extLst>
                <a:ext uri="{FF2B5EF4-FFF2-40B4-BE49-F238E27FC236}">
                  <a16:creationId xmlns:a16="http://schemas.microsoft.com/office/drawing/2014/main" id="{F342EA4B-5F7B-47FF-BF6A-42C142CCC3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1604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39" name="AutoShape 45">
              <a:extLst>
                <a:ext uri="{FF2B5EF4-FFF2-40B4-BE49-F238E27FC236}">
                  <a16:creationId xmlns:a16="http://schemas.microsoft.com/office/drawing/2014/main" id="{73324403-3FED-4C64-9F6C-0A814E546B92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036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0" name="AutoShape 46">
              <a:extLst>
                <a:ext uri="{FF2B5EF4-FFF2-40B4-BE49-F238E27FC236}">
                  <a16:creationId xmlns:a16="http://schemas.microsoft.com/office/drawing/2014/main" id="{C117D2A2-BCFF-45F7-BE9E-E5FD1E57D4C1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468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1" name="AutoShape 47">
              <a:extLst>
                <a:ext uri="{FF2B5EF4-FFF2-40B4-BE49-F238E27FC236}">
                  <a16:creationId xmlns:a16="http://schemas.microsoft.com/office/drawing/2014/main" id="{BEB8E847-0FBC-415F-B462-5C151B3E5358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2900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2" name="AutoShape 48">
              <a:extLst>
                <a:ext uri="{FF2B5EF4-FFF2-40B4-BE49-F238E27FC236}">
                  <a16:creationId xmlns:a16="http://schemas.microsoft.com/office/drawing/2014/main" id="{35E89AA4-4E0F-4BB7-AB68-6F582A45783F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332" y="568"/>
              <a:ext cx="93" cy="432"/>
            </a:xfrm>
            <a:prstGeom prst="leftBrace">
              <a:avLst>
                <a:gd name="adj1" fmla="val 38710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3" name="AutoShape 49">
              <a:extLst>
                <a:ext uri="{FF2B5EF4-FFF2-40B4-BE49-F238E27FC236}">
                  <a16:creationId xmlns:a16="http://schemas.microsoft.com/office/drawing/2014/main" id="{681CDC18-058E-425A-B517-A2CF793EB826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3962" y="475"/>
              <a:ext cx="92" cy="720"/>
            </a:xfrm>
            <a:prstGeom prst="leftBrace">
              <a:avLst>
                <a:gd name="adj1" fmla="val 65217"/>
                <a:gd name="adj2" fmla="val 49699"/>
              </a:avLst>
            </a:prstGeom>
            <a:noFill/>
            <a:ln w="38100">
              <a:solidFill>
                <a:srgbClr val="0033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9244" name="Text Box 50">
              <a:extLst>
                <a:ext uri="{FF2B5EF4-FFF2-40B4-BE49-F238E27FC236}">
                  <a16:creationId xmlns:a16="http://schemas.microsoft.com/office/drawing/2014/main" id="{092D2482-D3DC-4CDC-A114-EBAE472CF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4" y="974"/>
              <a:ext cx="441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3600" b="1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   </a:t>
              </a:r>
              <a:r>
                <a:rPr lang="en-US" altLang="zh-CN" sz="2000" i="1">
                  <a:solidFill>
                    <a:srgbClr val="C80000"/>
                  </a:solidFill>
                  <a:latin typeface="Times New Roman" panose="02020603050405020304" pitchFamily="18" charset="0"/>
                </a:rPr>
                <a:t>b       b+l        …  b+(i-1)*l   …     …      …    b+(n-1)*l  idle</a:t>
              </a:r>
            </a:p>
          </p:txBody>
        </p:sp>
        <p:sp>
          <p:nvSpPr>
            <p:cNvPr id="9245" name="Line 51">
              <a:extLst>
                <a:ext uri="{FF2B5EF4-FFF2-40B4-BE49-F238E27FC236}">
                  <a16:creationId xmlns:a16="http://schemas.microsoft.com/office/drawing/2014/main" id="{C330C383-C929-4E85-95E5-6646D1E16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835"/>
              <a:ext cx="0" cy="2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6" name="Line 52">
              <a:extLst>
                <a:ext uri="{FF2B5EF4-FFF2-40B4-BE49-F238E27FC236}">
                  <a16:creationId xmlns:a16="http://schemas.microsoft.com/office/drawing/2014/main" id="{492E1E83-23A6-4E7D-914F-DA61A0020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7" name="Line 53">
              <a:extLst>
                <a:ext uri="{FF2B5EF4-FFF2-40B4-BE49-F238E27FC236}">
                  <a16:creationId xmlns:a16="http://schemas.microsoft.com/office/drawing/2014/main" id="{5F7D6133-873A-4640-BB3F-37FABA52C8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Line 54">
              <a:extLst>
                <a:ext uri="{FF2B5EF4-FFF2-40B4-BE49-F238E27FC236}">
                  <a16:creationId xmlns:a16="http://schemas.microsoft.com/office/drawing/2014/main" id="{62FAB8B5-05BC-43F7-8F8D-FDBAA98C15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6" y="835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ED8646A-D924-7B97-FA84-88186534085F}"/>
              </a:ext>
            </a:extLst>
          </p:cNvPr>
          <p:cNvSpPr txBox="1"/>
          <p:nvPr/>
        </p:nvSpPr>
        <p:spPr>
          <a:xfrm>
            <a:off x="5796136" y="1383637"/>
            <a:ext cx="3169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随机访问，下标访问效率高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>
            <a:extLst>
              <a:ext uri="{FF2B5EF4-FFF2-40B4-BE49-F238E27FC236}">
                <a16:creationId xmlns:a16="http://schemas.microsoft.com/office/drawing/2014/main" id="{3A6F902C-81C9-4BB8-9AAF-AF352B394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2" t="17096" r="55814" b="38974"/>
          <a:stretch>
            <a:fillRect/>
          </a:stretch>
        </p:blipFill>
        <p:spPr bwMode="auto">
          <a:xfrm>
            <a:off x="683568" y="1268760"/>
            <a:ext cx="8065145" cy="5473353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线性链表</a:t>
            </a:r>
          </a:p>
        </p:txBody>
      </p:sp>
    </p:spTree>
    <p:extLst>
      <p:ext uri="{BB962C8B-B14F-4D97-AF65-F5344CB8AC3E}">
        <p14:creationId xmlns:p14="http://schemas.microsoft.com/office/powerpoint/2010/main" val="3755967167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顺序表和链表时间复杂度对比</a:t>
            </a: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7B249233-A0E9-4A66-AD88-B0627720B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57588"/>
              </p:ext>
            </p:extLst>
          </p:nvPr>
        </p:nvGraphicFramePr>
        <p:xfrm>
          <a:off x="539552" y="1397000"/>
          <a:ext cx="8064895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2979">
                  <a:extLst>
                    <a:ext uri="{9D8B030D-6E8A-4147-A177-3AD203B41FA5}">
                      <a16:colId xmlns:a16="http://schemas.microsoft.com/office/drawing/2014/main" val="292844290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143031143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459957902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3393280119"/>
                    </a:ext>
                  </a:extLst>
                </a:gridCol>
                <a:gridCol w="1612979">
                  <a:extLst>
                    <a:ext uri="{9D8B030D-6E8A-4147-A177-3AD203B41FA5}">
                      <a16:colId xmlns:a16="http://schemas.microsoft.com/office/drawing/2014/main" val="2705509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序号访问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查找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插入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删除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67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顺序表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146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链表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438022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0266FC70-521A-9CE7-01FC-113A7AA97FAA}"/>
              </a:ext>
            </a:extLst>
          </p:cNvPr>
          <p:cNvCxnSpPr>
            <a:cxnSpLocks/>
          </p:cNvCxnSpPr>
          <p:nvPr/>
        </p:nvCxnSpPr>
        <p:spPr bwMode="auto">
          <a:xfrm>
            <a:off x="5580112" y="3068960"/>
            <a:ext cx="1264227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A13C2F0-AF93-03C2-35DD-02080D578F85}"/>
              </a:ext>
            </a:extLst>
          </p:cNvPr>
          <p:cNvCxnSpPr>
            <a:cxnSpLocks/>
          </p:cNvCxnSpPr>
          <p:nvPr/>
        </p:nvCxnSpPr>
        <p:spPr bwMode="auto">
          <a:xfrm>
            <a:off x="7236296" y="3068960"/>
            <a:ext cx="10801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10C95B30-BDD7-CAB9-DD80-A08299631348}"/>
              </a:ext>
            </a:extLst>
          </p:cNvPr>
          <p:cNvSpPr txBox="1"/>
          <p:nvPr/>
        </p:nvSpPr>
        <p:spPr>
          <a:xfrm>
            <a:off x="2519771" y="1844824"/>
            <a:ext cx="900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F3E657B-CA4F-7AC8-CFF5-A751E3ECBBCC}"/>
              </a:ext>
            </a:extLst>
          </p:cNvPr>
          <p:cNvSpPr txBox="1"/>
          <p:nvPr/>
        </p:nvSpPr>
        <p:spPr>
          <a:xfrm>
            <a:off x="4175954" y="1916831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A7B93B-AD82-708B-DBF2-899B6CBD0749}"/>
              </a:ext>
            </a:extLst>
          </p:cNvPr>
          <p:cNvSpPr txBox="1"/>
          <p:nvPr/>
        </p:nvSpPr>
        <p:spPr>
          <a:xfrm>
            <a:off x="5828044" y="1912630"/>
            <a:ext cx="900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F873D0-A890-6292-FCDC-775A9AAD5640}"/>
              </a:ext>
            </a:extLst>
          </p:cNvPr>
          <p:cNvSpPr txBox="1"/>
          <p:nvPr/>
        </p:nvSpPr>
        <p:spPr>
          <a:xfrm>
            <a:off x="7380311" y="1844824"/>
            <a:ext cx="900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0190EE-A3B6-7D80-3423-C67289117C07}"/>
              </a:ext>
            </a:extLst>
          </p:cNvPr>
          <p:cNvSpPr txBox="1"/>
          <p:nvPr/>
        </p:nvSpPr>
        <p:spPr>
          <a:xfrm>
            <a:off x="2515678" y="2356526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AA292F-176A-5996-ECD2-D474801C2F28}"/>
              </a:ext>
            </a:extLst>
          </p:cNvPr>
          <p:cNvSpPr txBox="1"/>
          <p:nvPr/>
        </p:nvSpPr>
        <p:spPr>
          <a:xfrm>
            <a:off x="4211963" y="2276872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O(n)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7DB8B0-6508-41CB-374A-E947F0B458C9}"/>
              </a:ext>
            </a:extLst>
          </p:cNvPr>
          <p:cNvSpPr txBox="1"/>
          <p:nvPr/>
        </p:nvSpPr>
        <p:spPr>
          <a:xfrm>
            <a:off x="5836230" y="2356526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61E2EFA-696F-4299-A2C0-F72AD039A122}"/>
              </a:ext>
            </a:extLst>
          </p:cNvPr>
          <p:cNvSpPr txBox="1"/>
          <p:nvPr/>
        </p:nvSpPr>
        <p:spPr>
          <a:xfrm>
            <a:off x="7326305" y="2368044"/>
            <a:ext cx="1008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O(1)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B330E5-E259-717C-43DA-0F6ED7663311}"/>
              </a:ext>
            </a:extLst>
          </p:cNvPr>
          <p:cNvSpPr txBox="1"/>
          <p:nvPr/>
        </p:nvSpPr>
        <p:spPr>
          <a:xfrm>
            <a:off x="5580111" y="3284984"/>
            <a:ext cx="3312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只插入、删除动作</a:t>
            </a:r>
          </a:p>
        </p:txBody>
      </p:sp>
    </p:spTree>
    <p:extLst>
      <p:ext uri="{BB962C8B-B14F-4D97-AF65-F5344CB8AC3E}">
        <p14:creationId xmlns:p14="http://schemas.microsoft.com/office/powerpoint/2010/main" val="8172113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1F19D20-7DAC-4315-8999-10E984B5AD6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一、静态链表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587" name="Text Box 3">
            <a:extLst>
              <a:ext uri="{FF2B5EF4-FFF2-40B4-BE49-F238E27FC236}">
                <a16:creationId xmlns:a16="http://schemas.microsoft.com/office/drawing/2014/main" id="{2FD3C628-459E-41A3-8801-6D4E54B00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AB43116F-0572-4AFC-91EF-4EE55958E9D0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zh-CN" altLang="en-US" sz="2400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EB1A7904-B5BE-4305-8C9B-90B5933D7A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2048089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线性链表也可以采用静态数组实现</a:t>
            </a:r>
          </a:p>
          <a:p>
            <a:pPr eaLnBrk="1" hangingPunct="1"/>
            <a:r>
              <a:rPr lang="zh-CN" altLang="en-US" dirty="0">
                <a:ea typeface="黑体" panose="02010609060101010101" pitchFamily="49" charset="-122"/>
              </a:rPr>
              <a:t>与顺序表有两点不同：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1</a:t>
            </a:r>
            <a:r>
              <a:rPr lang="zh-CN" altLang="en-US" dirty="0">
                <a:ea typeface="黑体" panose="02010609060101010101" pitchFamily="49" charset="-122"/>
              </a:rPr>
              <a:t>、每个元素包括数据域和指针域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、元素的逻辑关系由指针（下标，游标）确定</a:t>
            </a:r>
          </a:p>
        </p:txBody>
      </p:sp>
      <p:graphicFrame>
        <p:nvGraphicFramePr>
          <p:cNvPr id="58375" name="Group 7">
            <a:extLst>
              <a:ext uri="{FF2B5EF4-FFF2-40B4-BE49-F238E27FC236}">
                <a16:creationId xmlns:a16="http://schemas.microsoft.com/office/drawing/2014/main" id="{6AD073CC-C628-424B-AA1D-B7C49D64F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60855"/>
              </p:ext>
            </p:extLst>
          </p:nvPr>
        </p:nvGraphicFramePr>
        <p:xfrm>
          <a:off x="1530424" y="4465022"/>
          <a:ext cx="6858000" cy="930276"/>
        </p:xfrm>
        <a:graphic>
          <a:graphicData uri="http://schemas.openxmlformats.org/drawingml/2006/table">
            <a:tbl>
              <a:tblPr/>
              <a:tblGrid>
                <a:gridCol w="573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9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308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5</a:t>
                      </a:r>
                    </a:p>
                  </a:txBody>
                  <a:tcPr marT="19050" marB="190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rPr>
                        <a:t>7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8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10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11</a:t>
                      </a: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19050" marB="190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8416" name="Text Box 68">
            <a:extLst>
              <a:ext uri="{FF2B5EF4-FFF2-40B4-BE49-F238E27FC236}">
                <a16:creationId xmlns:a16="http://schemas.microsoft.com/office/drawing/2014/main" id="{2B4F136C-094D-4112-A2D5-CB4DEB726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24" y="4084022"/>
            <a:ext cx="6477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0      1      2      3      4       5      6      7      8       9      10  </a:t>
            </a:r>
            <a:r>
              <a:rPr lang="zh-CN" altLang="en-US" sz="1800" i="0">
                <a:latin typeface="Times New Roman" panose="02020603050405020304" pitchFamily="18" charset="0"/>
              </a:rPr>
              <a:t>…</a:t>
            </a:r>
            <a:r>
              <a:rPr lang="zh-CN" altLang="en-US" sz="1800" i="0"/>
              <a:t>      </a:t>
            </a:r>
            <a:endParaRPr lang="en-US" altLang="zh-CN" sz="1800" i="0"/>
          </a:p>
        </p:txBody>
      </p:sp>
      <p:sp>
        <p:nvSpPr>
          <p:cNvPr id="58417" name="Text Box 69">
            <a:extLst>
              <a:ext uri="{FF2B5EF4-FFF2-40B4-BE49-F238E27FC236}">
                <a16:creationId xmlns:a16="http://schemas.microsoft.com/office/drawing/2014/main" id="{C2FAE3A1-BC2E-4568-B5D8-9777A2233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424" y="4541222"/>
            <a:ext cx="838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数据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i="0"/>
              <a:t>指针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静态链表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472FD5F-CD27-4AC8-8725-A9D60C5D7207}"/>
              </a:ext>
            </a:extLst>
          </p:cNvPr>
          <p:cNvSpPr txBox="1"/>
          <p:nvPr/>
        </p:nvSpPr>
        <p:spPr>
          <a:xfrm>
            <a:off x="6336447" y="1303712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i="0" dirty="0">
                <a:solidFill>
                  <a:srgbClr val="FF0000"/>
                </a:solidFill>
              </a:rPr>
              <a:t>A,B,C,D,E,F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872F98-4EEC-4996-818E-488EADB3F7C7}"/>
              </a:ext>
            </a:extLst>
          </p:cNvPr>
          <p:cNvSpPr txBox="1"/>
          <p:nvPr/>
        </p:nvSpPr>
        <p:spPr>
          <a:xfrm>
            <a:off x="6355097" y="1088268"/>
            <a:ext cx="24841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空闲结点：</a:t>
            </a:r>
            <a:r>
              <a:rPr lang="en-US" altLang="zh-CN" sz="2800" i="0" dirty="0">
                <a:solidFill>
                  <a:srgbClr val="FF0000"/>
                </a:solidFill>
              </a:rPr>
              <a:t>5,8,10,11,…</a:t>
            </a:r>
            <a:endParaRPr lang="zh-CN" altLang="en-US" sz="2800" i="0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4F1AD7-79EA-E4C0-8363-F049EA25D31E}"/>
              </a:ext>
            </a:extLst>
          </p:cNvPr>
          <p:cNvSpPr txBox="1"/>
          <p:nvPr/>
        </p:nvSpPr>
        <p:spPr>
          <a:xfrm>
            <a:off x="5364088" y="559619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latin typeface="+mn-ea"/>
                <a:ea typeface="+mn-ea"/>
              </a:rPr>
              <a:t>数据：</a:t>
            </a:r>
            <a:r>
              <a:rPr lang="en-US" altLang="zh-CN" sz="2800" b="0" i="0" dirty="0">
                <a:latin typeface="+mn-ea"/>
                <a:ea typeface="+mn-ea"/>
              </a:rPr>
              <a:t>D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EF19E7-A223-D939-34BD-DEE236F5E1ED}"/>
              </a:ext>
            </a:extLst>
          </p:cNvPr>
          <p:cNvSpPr txBox="1"/>
          <p:nvPr/>
        </p:nvSpPr>
        <p:spPr>
          <a:xfrm>
            <a:off x="6934572" y="5596190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E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70C5C46-FDB4-F96B-6D60-07AE398EBB28}"/>
              </a:ext>
            </a:extLst>
          </p:cNvPr>
          <p:cNvSpPr txBox="1"/>
          <p:nvPr/>
        </p:nvSpPr>
        <p:spPr>
          <a:xfrm>
            <a:off x="7452320" y="5577026"/>
            <a:ext cx="792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F</a:t>
            </a:r>
            <a:r>
              <a:rPr lang="zh-CN" altLang="en-US" sz="2800" b="0" i="0" dirty="0">
                <a:latin typeface="+mn-ea"/>
                <a:ea typeface="+mn-ea"/>
              </a:rPr>
              <a:t>、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E25819-EE1E-6CB3-F2FF-DEFF6BD6F818}"/>
              </a:ext>
            </a:extLst>
          </p:cNvPr>
          <p:cNvSpPr txBox="1"/>
          <p:nvPr/>
        </p:nvSpPr>
        <p:spPr>
          <a:xfrm>
            <a:off x="768424" y="5521093"/>
            <a:ext cx="39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静态链表头节点：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E12F2E2-AD48-A16D-95D1-AA63C8055E0C}"/>
              </a:ext>
            </a:extLst>
          </p:cNvPr>
          <p:cNvSpPr txBox="1"/>
          <p:nvPr/>
        </p:nvSpPr>
        <p:spPr>
          <a:xfrm>
            <a:off x="768424" y="6002124"/>
            <a:ext cx="3947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+mn-ea"/>
                <a:ea typeface="+mn-ea"/>
              </a:rPr>
              <a:t>备用链表头节点：</a:t>
            </a:r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7A612D2-35F4-2101-97EC-79D3A924C422}"/>
              </a:ext>
            </a:extLst>
          </p:cNvPr>
          <p:cNvSpPr/>
          <p:nvPr/>
        </p:nvSpPr>
        <p:spPr bwMode="auto">
          <a:xfrm>
            <a:off x="2742220" y="4930160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FD37790-45B6-6E80-8D9D-1BE74CC8FAA6}"/>
              </a:ext>
            </a:extLst>
          </p:cNvPr>
          <p:cNvSpPr/>
          <p:nvPr/>
        </p:nvSpPr>
        <p:spPr bwMode="auto">
          <a:xfrm>
            <a:off x="6739762" y="4911223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E14B38-950C-06A8-9A23-34390C2F40D7}"/>
              </a:ext>
            </a:extLst>
          </p:cNvPr>
          <p:cNvSpPr/>
          <p:nvPr/>
        </p:nvSpPr>
        <p:spPr bwMode="auto">
          <a:xfrm>
            <a:off x="3877816" y="4934445"/>
            <a:ext cx="389620" cy="465138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8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16" grpId="0" bldLvl="0" autoUpdateAnimBg="0"/>
      <p:bldP spid="58417" grpId="0" bldLvl="0" autoUpdateAnimBg="0"/>
      <p:bldP spid="4" grpId="0"/>
      <p:bldP spid="4" grpId="1"/>
      <p:bldP spid="14" grpId="0"/>
      <p:bldP spid="2" grpId="0"/>
      <p:bldP spid="5" grpId="0"/>
      <p:bldP spid="6" grpId="0"/>
      <p:bldP spid="7" grpId="0"/>
      <p:bldP spid="8" grpId="0"/>
      <p:bldP spid="9" grpId="0" animBg="1"/>
      <p:bldP spid="10" grpId="0" animBg="1"/>
      <p:bldP spid="1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>
            <a:extLst>
              <a:ext uri="{FF2B5EF4-FFF2-40B4-BE49-F238E27FC236}">
                <a16:creationId xmlns:a16="http://schemas.microsoft.com/office/drawing/2014/main" id="{FB96B496-771C-4585-A26F-2555A6B2D3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96988"/>
            <a:ext cx="8497888" cy="55610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 可借用一维数组来描述静态链表</a:t>
            </a:r>
          </a:p>
          <a:p>
            <a:pPr eaLnBrk="1" hangingPunct="1">
              <a:defRPr/>
            </a:pPr>
            <a:r>
              <a:rPr lang="zh-CN" altLang="en-US" dirty="0"/>
              <a:t> 类型说明</a:t>
            </a:r>
            <a:endParaRPr lang="en-US" altLang="zh-CN" dirty="0"/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          #define MAXSIZE 100</a:t>
            </a:r>
            <a:endParaRPr lang="zh-CN" altLang="en-US" sz="2400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class node{                       //</a:t>
            </a:r>
            <a:r>
              <a:rPr lang="zh-CN" altLang="en-US" sz="2400" dirty="0">
                <a:solidFill>
                  <a:schemeClr val="tx1"/>
                </a:solidFill>
              </a:rPr>
              <a:t>静态链表结点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err="1"/>
              <a:t>ElemType</a:t>
            </a:r>
            <a:r>
              <a:rPr lang="en-US" altLang="zh-CN" sz="2400" dirty="0"/>
              <a:t>  data;</a:t>
            </a:r>
          </a:p>
          <a:p>
            <a:pPr lvl="3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int next;                       //</a:t>
            </a:r>
            <a:r>
              <a:rPr lang="zh-CN" altLang="en-US" sz="2400" dirty="0"/>
              <a:t>游标，指示下一个结点的位置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dirty="0">
                <a:solidFill>
                  <a:schemeClr val="tx1"/>
                </a:solidFill>
              </a:rPr>
              <a:t>};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class </a:t>
            </a:r>
            <a:r>
              <a:rPr lang="en-US" altLang="zh-CN" sz="2400" dirty="0" err="1">
                <a:solidFill>
                  <a:schemeClr val="tx1"/>
                </a:solidFill>
              </a:rPr>
              <a:t>slist</a:t>
            </a:r>
            <a:r>
              <a:rPr lang="en-US" altLang="zh-CN" sz="2400" dirty="0">
                <a:solidFill>
                  <a:schemeClr val="tx1"/>
                </a:solidFill>
              </a:rPr>
              <a:t>{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node  list[MAXSIZE];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public: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     …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</a:rPr>
              <a:t>};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zh-CN" dirty="0"/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静态链表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>
            <a:extLst>
              <a:ext uri="{FF2B5EF4-FFF2-40B4-BE49-F238E27FC236}">
                <a16:creationId xmlns:a16="http://schemas.microsoft.com/office/drawing/2014/main" id="{64A05782-7229-4F67-85B4-EC575F95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56254A33-A87D-4D17-AF76-9598AFE2EB71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zh-CN" altLang="en-US" sz="2400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D378861-0E04-4863-BE46-0CB67291595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42910" y="1340768"/>
            <a:ext cx="8763000" cy="3505200"/>
          </a:xfrm>
        </p:spPr>
        <p:txBody>
          <a:bodyPr/>
          <a:lstStyle/>
          <a:p>
            <a:pPr eaLnBrk="1" hangingPunct="1">
              <a:spcBef>
                <a:spcPct val="70000"/>
              </a:spcBef>
            </a:pPr>
            <a:r>
              <a:rPr lang="zh-CN" altLang="en-US" dirty="0">
                <a:ea typeface="黑体" panose="02010609060101010101" pitchFamily="49" charset="-122"/>
              </a:rPr>
              <a:t>与单链表区别：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ea typeface="黑体" panose="02010609060101010101" pitchFamily="49" charset="-122"/>
              </a:rPr>
              <a:t>静态链表暂时不用结点，链成一个备用链表。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ea typeface="黑体" panose="02010609060101010101" pitchFamily="49" charset="-122"/>
              </a:rPr>
              <a:t>2</a:t>
            </a:r>
            <a:r>
              <a:rPr lang="zh-CN" altLang="en-US" dirty="0">
                <a:ea typeface="黑体" panose="02010609060101010101" pitchFamily="49" charset="-122"/>
              </a:rPr>
              <a:t>、插入时，从备用链表中申请结点。</a:t>
            </a:r>
          </a:p>
          <a:p>
            <a:pPr eaLnBrk="1" hangingPunct="1">
              <a:spcBef>
                <a:spcPct val="7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、</a:t>
            </a:r>
            <a:r>
              <a:rPr lang="zh-CN" altLang="en-US" dirty="0">
                <a:ea typeface="黑体" panose="02010609060101010101" pitchFamily="49" charset="-122"/>
              </a:rPr>
              <a:t>删除结点时，将结点放入备用链表。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第三节　静态链表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88F60B-033F-4C57-9C5D-DC4DDC75495C}"/>
              </a:ext>
            </a:extLst>
          </p:cNvPr>
          <p:cNvSpPr txBox="1"/>
          <p:nvPr/>
        </p:nvSpPr>
        <p:spPr>
          <a:xfrm>
            <a:off x="6948264" y="278092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第一个结点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72E92D-344E-42B0-A967-858D0567814D}"/>
              </a:ext>
            </a:extLst>
          </p:cNvPr>
          <p:cNvSpPr txBox="1"/>
          <p:nvPr/>
        </p:nvSpPr>
        <p:spPr>
          <a:xfrm>
            <a:off x="6948264" y="3551838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0" dirty="0">
                <a:solidFill>
                  <a:srgbClr val="FF0000"/>
                </a:solidFill>
              </a:rPr>
              <a:t>最简单</a:t>
            </a:r>
            <a:r>
              <a:rPr lang="en-US" altLang="zh-CN" sz="2800" i="0" dirty="0">
                <a:solidFill>
                  <a:srgbClr val="FF0000"/>
                </a:solidFill>
              </a:rPr>
              <a:t>,</a:t>
            </a:r>
            <a:r>
              <a:rPr lang="zh-CN" altLang="en-US" sz="2800" i="0" dirty="0">
                <a:solidFill>
                  <a:srgbClr val="FF0000"/>
                </a:solidFill>
              </a:rPr>
              <a:t>头插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FA60AE92-5D9E-410E-8FFF-8291F66C29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静态链表实现策略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16B964F-45CB-4814-B4D9-88C956951C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55224" y="1268760"/>
            <a:ext cx="8497888" cy="3168352"/>
          </a:xfrm>
        </p:spPr>
        <p:txBody>
          <a:bodyPr/>
          <a:lstStyle/>
          <a:p>
            <a:pPr eaLnBrk="1" hangingPunct="1"/>
            <a:r>
              <a:rPr lang="zh-CN" altLang="en-US" dirty="0"/>
              <a:t>备用链表</a:t>
            </a:r>
          </a:p>
          <a:p>
            <a:pPr lvl="1" eaLnBrk="1" hangingPunct="1"/>
            <a:r>
              <a:rPr lang="zh-CN" altLang="en-US" sz="2800" dirty="0">
                <a:latin typeface="+mn-ea"/>
              </a:rPr>
              <a:t>为了辨明数组中哪些分量未被使用，将所有未被使用过以及被删除的分量用游标链成备用链。</a:t>
            </a:r>
            <a:endParaRPr lang="en-US" altLang="zh-CN" sz="2800" dirty="0">
              <a:latin typeface="+mn-ea"/>
            </a:endParaRPr>
          </a:p>
          <a:p>
            <a:pPr marL="471487" lvl="1" indent="0" eaLnBrk="1" hangingPunct="1">
              <a:buNone/>
            </a:pPr>
            <a:endParaRPr lang="zh-CN" altLang="en-US" sz="2800" dirty="0"/>
          </a:p>
          <a:p>
            <a:pPr eaLnBrk="1" hangingPunct="1"/>
            <a:r>
              <a:rPr lang="zh-CN" altLang="en-US" dirty="0"/>
              <a:t> 一种策略（浪费两个分量）</a:t>
            </a:r>
          </a:p>
          <a:p>
            <a:pPr lvl="1" eaLnBrk="1" hangingPunct="1"/>
            <a:r>
              <a:rPr lang="zh-CN" altLang="en-US" sz="2800" dirty="0"/>
              <a:t>将数组的第二个分量用来做静态链表的头结点。</a:t>
            </a:r>
            <a:endParaRPr lang="en-US" altLang="zh-CN" sz="2800" dirty="0"/>
          </a:p>
          <a:p>
            <a:pPr lvl="1" eaLnBrk="1" hangingPunct="1"/>
            <a:r>
              <a:rPr lang="zh-CN" altLang="en-US" sz="2800" dirty="0"/>
              <a:t>将数组的第一个分量用来做备用链表的头结点， </a:t>
            </a:r>
            <a:endParaRPr lang="en-US" altLang="zh-CN" sz="2800" dirty="0"/>
          </a:p>
          <a:p>
            <a:pPr marL="471487" lvl="1" indent="0" eaLnBrk="1" hangingPunct="1">
              <a:buNone/>
            </a:pPr>
            <a:r>
              <a:rPr lang="en-US" altLang="zh-CN" sz="2800" dirty="0"/>
              <a:t>      </a:t>
            </a:r>
            <a:r>
              <a:rPr lang="zh-CN" altLang="en-US" sz="2800" dirty="0"/>
              <a:t>串起整个备用分量。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5CC0F37-1316-43C8-A7C4-7656EC007D5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38152" y="357166"/>
            <a:ext cx="8634442" cy="620734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静态链表实现示例（初始化链表）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5B14371-B959-4405-BE54-87B8D36B08A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99792" y="1484784"/>
            <a:ext cx="6144288" cy="435771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备用链表初始化，</a:t>
            </a:r>
            <a:r>
              <a:rPr lang="en-US" altLang="zh-CN" dirty="0">
                <a:latin typeface="+mn-ea"/>
              </a:rPr>
              <a:t>list[0]</a:t>
            </a:r>
            <a:r>
              <a:rPr lang="zh-CN" altLang="en-US" dirty="0">
                <a:latin typeface="+mn-ea"/>
              </a:rPr>
              <a:t>为头结点</a:t>
            </a:r>
            <a:endParaRPr lang="en-US" altLang="zh-CN" dirty="0"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for (</a:t>
            </a:r>
            <a:r>
              <a:rPr lang="en-US" altLang="zh-CN" dirty="0" err="1"/>
              <a:t>i</a:t>
            </a:r>
            <a:r>
              <a:rPr lang="en-US" altLang="zh-CN" dirty="0"/>
              <a:t>=0;i&lt;MAXSIZE-1;i++)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list[</a:t>
            </a:r>
            <a:r>
              <a:rPr lang="en-US" altLang="zh-CN" dirty="0" err="1"/>
              <a:t>i</a:t>
            </a:r>
            <a:r>
              <a:rPr lang="en-US" altLang="zh-CN" dirty="0"/>
              <a:t>].next =i+1;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</a:t>
            </a:r>
            <a:r>
              <a:rPr lang="en-US" altLang="zh-CN" sz="2400" dirty="0"/>
              <a:t>MAXSIZE-1</a:t>
            </a:r>
            <a:r>
              <a:rPr lang="en-US" altLang="zh-CN" dirty="0"/>
              <a:t>].next=0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list[0].next = 2;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//</a:t>
            </a:r>
            <a:r>
              <a:rPr lang="zh-CN" altLang="en-US" dirty="0"/>
              <a:t>静态链表初始化，</a:t>
            </a:r>
            <a:r>
              <a:rPr lang="en-US" altLang="zh-CN" dirty="0"/>
              <a:t>list[1]</a:t>
            </a:r>
            <a:r>
              <a:rPr lang="zh-CN" altLang="en-US" dirty="0"/>
              <a:t>为头结点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list[1].next = 0;</a:t>
            </a:r>
          </a:p>
        </p:txBody>
      </p:sp>
      <p:graphicFrame>
        <p:nvGraphicFramePr>
          <p:cNvPr id="63492" name="Group 4">
            <a:extLst>
              <a:ext uri="{FF2B5EF4-FFF2-40B4-BE49-F238E27FC236}">
                <a16:creationId xmlns:a16="http://schemas.microsoft.com/office/drawing/2014/main" id="{3AB90BDB-339C-4316-86EE-BC931809E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59660"/>
              </p:ext>
            </p:extLst>
          </p:nvPr>
        </p:nvGraphicFramePr>
        <p:xfrm>
          <a:off x="683568" y="1484784"/>
          <a:ext cx="1490650" cy="4343403"/>
        </p:xfrm>
        <a:graphic>
          <a:graphicData uri="http://schemas.openxmlformats.org/drawingml/2006/table">
            <a:tbl>
              <a:tblPr/>
              <a:tblGrid>
                <a:gridCol w="43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4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85FF044-643A-BE63-0349-828582C2BCB0}"/>
              </a:ext>
            </a:extLst>
          </p:cNvPr>
          <p:cNvSpPr txBox="1"/>
          <p:nvPr/>
        </p:nvSpPr>
        <p:spPr>
          <a:xfrm>
            <a:off x="1619672" y="14847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1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C21EF38-DF8C-04B7-3E17-E800BB3936B6}"/>
              </a:ext>
            </a:extLst>
          </p:cNvPr>
          <p:cNvSpPr txBox="1"/>
          <p:nvPr/>
        </p:nvSpPr>
        <p:spPr>
          <a:xfrm>
            <a:off x="1619672" y="20416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DBFCDB7-00ED-9242-D251-12740395BE10}"/>
              </a:ext>
            </a:extLst>
          </p:cNvPr>
          <p:cNvSpPr txBox="1"/>
          <p:nvPr/>
        </p:nvSpPr>
        <p:spPr>
          <a:xfrm>
            <a:off x="1619672" y="2545740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944419-EB76-7B01-671A-EF4F269B0448}"/>
              </a:ext>
            </a:extLst>
          </p:cNvPr>
          <p:cNvSpPr txBox="1"/>
          <p:nvPr/>
        </p:nvSpPr>
        <p:spPr>
          <a:xfrm>
            <a:off x="1619672" y="312180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1FA476-EAFC-F7B5-413C-5878A088D68A}"/>
              </a:ext>
            </a:extLst>
          </p:cNvPr>
          <p:cNvSpPr txBox="1"/>
          <p:nvPr/>
        </p:nvSpPr>
        <p:spPr>
          <a:xfrm>
            <a:off x="1619672" y="364502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892530-E8CF-C4B2-A1D2-887F9FD107B6}"/>
              </a:ext>
            </a:extLst>
          </p:cNvPr>
          <p:cNvSpPr txBox="1"/>
          <p:nvPr/>
        </p:nvSpPr>
        <p:spPr>
          <a:xfrm>
            <a:off x="1619672" y="420192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C0EA0D-A65B-2201-5E52-7BD81F81CC31}"/>
              </a:ext>
            </a:extLst>
          </p:cNvPr>
          <p:cNvSpPr txBox="1"/>
          <p:nvPr/>
        </p:nvSpPr>
        <p:spPr>
          <a:xfrm>
            <a:off x="1619672" y="47251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51B870-9709-22F4-E3FC-2D6F5AE5C361}"/>
              </a:ext>
            </a:extLst>
          </p:cNvPr>
          <p:cNvSpPr txBox="1"/>
          <p:nvPr/>
        </p:nvSpPr>
        <p:spPr>
          <a:xfrm>
            <a:off x="1651075" y="528204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6A344C-5438-F7FA-239D-67B207969B55}"/>
              </a:ext>
            </a:extLst>
          </p:cNvPr>
          <p:cNvSpPr txBox="1"/>
          <p:nvPr/>
        </p:nvSpPr>
        <p:spPr>
          <a:xfrm>
            <a:off x="1619672" y="1484784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50BB5B-EEFB-EFEC-302A-D7E8D4BE71D6}"/>
              </a:ext>
            </a:extLst>
          </p:cNvPr>
          <p:cNvSpPr txBox="1"/>
          <p:nvPr/>
        </p:nvSpPr>
        <p:spPr>
          <a:xfrm>
            <a:off x="1616565" y="203068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5B556D-5555-3806-2828-D1A4C0582AD6}"/>
              </a:ext>
            </a:extLst>
          </p:cNvPr>
          <p:cNvSpPr txBox="1"/>
          <p:nvPr/>
        </p:nvSpPr>
        <p:spPr>
          <a:xfrm>
            <a:off x="6461063" y="2905780"/>
            <a:ext cx="29254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所有结点可用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E59B58-CCAF-3CF9-BB3A-9E2317A0E3CB}"/>
              </a:ext>
            </a:extLst>
          </p:cNvPr>
          <p:cNvSpPr txBox="1"/>
          <p:nvPr/>
        </p:nvSpPr>
        <p:spPr>
          <a:xfrm>
            <a:off x="5436096" y="3383414"/>
            <a:ext cx="3933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//</a:t>
            </a:r>
            <a:r>
              <a:rPr lang="zh-CN" altLang="en-US" sz="2800" b="0" i="0" dirty="0">
                <a:latin typeface="+mn-ea"/>
                <a:ea typeface="+mn-ea"/>
              </a:rPr>
              <a:t>摘出静态链表头节点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6BF1D4E-2C2A-36F7-3F39-9067917A69E9}"/>
              </a:ext>
            </a:extLst>
          </p:cNvPr>
          <p:cNvSpPr txBox="1"/>
          <p:nvPr/>
        </p:nvSpPr>
        <p:spPr>
          <a:xfrm>
            <a:off x="2807804" y="5625012"/>
            <a:ext cx="5928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r>
              <a:rPr lang="zh-CN" altLang="en-US" sz="2800" b="0" i="0" dirty="0">
                <a:latin typeface="+mn-ea"/>
                <a:ea typeface="+mn-ea"/>
              </a:rPr>
              <a:t>表示链表结束。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2D4581-B016-181F-F3FB-2F5F7BA12C44}"/>
              </a:ext>
            </a:extLst>
          </p:cNvPr>
          <p:cNvSpPr/>
          <p:nvPr/>
        </p:nvSpPr>
        <p:spPr bwMode="auto">
          <a:xfrm>
            <a:off x="1691680" y="1507707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576EAC5-1AC0-C790-BF89-0222FDBEC0A3}"/>
              </a:ext>
            </a:extLst>
          </p:cNvPr>
          <p:cNvSpPr/>
          <p:nvPr/>
        </p:nvSpPr>
        <p:spPr bwMode="auto">
          <a:xfrm>
            <a:off x="1634491" y="2587588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4A6B458-6027-518B-8DBA-68BC2257BA1F}"/>
              </a:ext>
            </a:extLst>
          </p:cNvPr>
          <p:cNvSpPr/>
          <p:nvPr/>
        </p:nvSpPr>
        <p:spPr bwMode="auto">
          <a:xfrm>
            <a:off x="1628100" y="3119379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58CB1E2-0D81-00A7-C89B-F7005551F342}"/>
              </a:ext>
            </a:extLst>
          </p:cNvPr>
          <p:cNvSpPr/>
          <p:nvPr/>
        </p:nvSpPr>
        <p:spPr bwMode="auto">
          <a:xfrm>
            <a:off x="1657132" y="3687475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BDCF5E7-F80F-E62D-2427-205DFEA01177}"/>
              </a:ext>
            </a:extLst>
          </p:cNvPr>
          <p:cNvSpPr/>
          <p:nvPr/>
        </p:nvSpPr>
        <p:spPr bwMode="auto">
          <a:xfrm>
            <a:off x="1668251" y="4210695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A3A8560-8F1F-E91D-D44A-A69D84B4C6F1}"/>
              </a:ext>
            </a:extLst>
          </p:cNvPr>
          <p:cNvSpPr/>
          <p:nvPr/>
        </p:nvSpPr>
        <p:spPr bwMode="auto">
          <a:xfrm>
            <a:off x="1638676" y="4758460"/>
            <a:ext cx="360040" cy="48113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uiExpand="1" build="p" autoUpdateAnimBg="0"/>
      <p:bldP spid="2" grpId="0" uiExpand="1"/>
      <p:bldP spid="2" grpId="1"/>
      <p:bldP spid="3" grpId="0" uiExpand="1"/>
      <p:bldP spid="3" grpId="1"/>
      <p:bldP spid="4" grpId="0" uiExpand="1"/>
      <p:bldP spid="5" grpId="0" uiExpand="1"/>
      <p:bldP spid="6" grpId="0" uiExpand="1"/>
      <p:bldP spid="7" grpId="0" uiExpand="1"/>
      <p:bldP spid="8" grpId="0" uiExpand="1"/>
      <p:bldP spid="9" grpId="0" uiExpand="1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D377ACB-590F-4760-B0D9-AD26B67D56A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08051" y="286910"/>
            <a:ext cx="8001000" cy="676275"/>
          </a:xfrm>
        </p:spPr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静态链表实现示例（头插法）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C7198B23-6EDB-4316-BDCE-DD0B3AAD41E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62288" y="1412776"/>
            <a:ext cx="5746763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k =  list[0].next;   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//k=2,</a:t>
            </a:r>
            <a:r>
              <a:rPr lang="zh-CN" altLang="en-US" sz="2800" dirty="0"/>
              <a:t>获得一个</a:t>
            </a:r>
            <a:r>
              <a:rPr lang="zh-CN" altLang="en-US" dirty="0"/>
              <a:t>空闲</a:t>
            </a:r>
            <a:r>
              <a:rPr lang="zh-CN" altLang="en-US" sz="2800" dirty="0"/>
              <a:t>结点，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list[0].next=list[k].next;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 </a:t>
            </a:r>
            <a:r>
              <a:rPr lang="zh-CN" altLang="en-US" sz="2800" dirty="0"/>
              <a:t>修改备用链头结点的游标</a:t>
            </a:r>
            <a:r>
              <a:rPr lang="zh-CN" altLang="en-US" dirty="0"/>
              <a:t>，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//</a:t>
            </a:r>
            <a:r>
              <a:rPr lang="zh-CN" altLang="en-US" dirty="0"/>
              <a:t>从备用链表删除第一个空闲结点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list[k].data = ‘z’;   </a:t>
            </a:r>
            <a:r>
              <a:rPr lang="en-US" altLang="zh-CN" sz="2800" dirty="0"/>
              <a:t>//</a:t>
            </a:r>
            <a:r>
              <a:rPr lang="zh-CN" altLang="en-US" dirty="0"/>
              <a:t>结点数据写入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list[k].next=list[1].next;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list[1].next=k;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// </a:t>
            </a:r>
            <a:r>
              <a:rPr lang="zh-CN" altLang="en-US" sz="2800" dirty="0"/>
              <a:t>在静态链表中</a:t>
            </a:r>
            <a:r>
              <a:rPr lang="zh-CN" altLang="en-US" dirty="0"/>
              <a:t>头插插入当前</a:t>
            </a:r>
            <a:r>
              <a:rPr lang="en-US" altLang="zh-CN" dirty="0"/>
              <a:t>k</a:t>
            </a:r>
            <a:r>
              <a:rPr lang="zh-CN" altLang="en-US" dirty="0"/>
              <a:t>结点</a:t>
            </a:r>
            <a:endParaRPr lang="zh-CN" altLang="en-US" sz="28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BBAE283D-6A35-40D0-A1A2-9237A25FE40C}"/>
              </a:ext>
            </a:extLst>
          </p:cNvPr>
          <p:cNvGrpSpPr>
            <a:grpSpLocks/>
          </p:cNvGrpSpPr>
          <p:nvPr/>
        </p:nvGrpSpPr>
        <p:grpSpPr bwMode="auto">
          <a:xfrm>
            <a:off x="1332260" y="2520851"/>
            <a:ext cx="1079500" cy="576263"/>
            <a:chOff x="0" y="0"/>
            <a:chExt cx="680" cy="363"/>
          </a:xfrm>
        </p:grpSpPr>
        <p:sp>
          <p:nvSpPr>
            <p:cNvPr id="74807" name="Rectangle 5">
              <a:extLst>
                <a:ext uri="{FF2B5EF4-FFF2-40B4-BE49-F238E27FC236}">
                  <a16:creationId xmlns:a16="http://schemas.microsoft.com/office/drawing/2014/main" id="{826EEB8C-DF74-4BF7-B93F-5803A2E4C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680" cy="318"/>
            </a:xfrm>
            <a:prstGeom prst="rect">
              <a:avLst/>
            </a:prstGeom>
            <a:solidFill>
              <a:schemeClr val="accent1"/>
            </a:solidFill>
            <a:ln w="31750">
              <a:solidFill>
                <a:srgbClr val="99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/>
            </a:p>
          </p:txBody>
        </p:sp>
        <p:sp>
          <p:nvSpPr>
            <p:cNvPr id="74808" name="Line 6">
              <a:extLst>
                <a:ext uri="{FF2B5EF4-FFF2-40B4-BE49-F238E27FC236}">
                  <a16:creationId xmlns:a16="http://schemas.microsoft.com/office/drawing/2014/main" id="{246224B6-42A2-4579-B8C5-A9D5772FCD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" y="0"/>
              <a:ext cx="0" cy="363"/>
            </a:xfrm>
            <a:prstGeom prst="line">
              <a:avLst/>
            </a:prstGeom>
            <a:noFill/>
            <a:ln w="31750">
              <a:solidFill>
                <a:srgbClr val="99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5543" name="Group 7">
            <a:extLst>
              <a:ext uri="{FF2B5EF4-FFF2-40B4-BE49-F238E27FC236}">
                <a16:creationId xmlns:a16="http://schemas.microsoft.com/office/drawing/2014/main" id="{8A73FE6D-E70B-47F5-9F15-DFACB21FE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510481"/>
              </p:ext>
            </p:extLst>
          </p:nvPr>
        </p:nvGraphicFramePr>
        <p:xfrm>
          <a:off x="827435" y="1412776"/>
          <a:ext cx="1584325" cy="4349750"/>
        </p:xfrm>
        <a:graphic>
          <a:graphicData uri="http://schemas.openxmlformats.org/drawingml/2006/table">
            <a:tbl>
              <a:tblPr/>
              <a:tblGrid>
                <a:gridCol w="528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F494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F4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5582" name="Text Box 56">
            <a:extLst>
              <a:ext uri="{FF2B5EF4-FFF2-40B4-BE49-F238E27FC236}">
                <a16:creationId xmlns:a16="http://schemas.microsoft.com/office/drawing/2014/main" id="{E7DC5E24-15AB-4D87-A2A2-4551A6454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522" y="1412776"/>
            <a:ext cx="361950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0" i="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</a:p>
        </p:txBody>
      </p:sp>
      <p:sp>
        <p:nvSpPr>
          <p:cNvPr id="65583" name="Text Box 57">
            <a:extLst>
              <a:ext uri="{FF2B5EF4-FFF2-40B4-BE49-F238E27FC236}">
                <a16:creationId xmlns:a16="http://schemas.microsoft.com/office/drawing/2014/main" id="{078136AA-B10B-485B-BEE4-4E53A63D6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34" y="2520851"/>
            <a:ext cx="364203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800" i="0" dirty="0">
                <a:latin typeface="Times New Roman" panose="02020603050405020304" pitchFamily="18" charset="0"/>
              </a:rPr>
              <a:t>0</a:t>
            </a:r>
            <a:endParaRPr lang="zh-CN" altLang="en-US" sz="2800" i="0" dirty="0">
              <a:latin typeface="Times New Roman" panose="02020603050405020304" pitchFamily="18" charset="0"/>
            </a:endParaRPr>
          </a:p>
        </p:txBody>
      </p:sp>
      <p:sp>
        <p:nvSpPr>
          <p:cNvPr id="65584" name="Line 58">
            <a:extLst>
              <a:ext uri="{FF2B5EF4-FFF2-40B4-BE49-F238E27FC236}">
                <a16:creationId xmlns:a16="http://schemas.microsoft.com/office/drawing/2014/main" id="{400394A4-B872-4D98-9F7F-0134597A96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6276" y="2857496"/>
            <a:ext cx="3384550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5" name="Line 59">
            <a:extLst>
              <a:ext uri="{FF2B5EF4-FFF2-40B4-BE49-F238E27FC236}">
                <a16:creationId xmlns:a16="http://schemas.microsoft.com/office/drawing/2014/main" id="{E8BC109D-D1A7-4215-9469-C90831801D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40" y="5661248"/>
            <a:ext cx="2016125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6" name="Text Box 60">
            <a:extLst>
              <a:ext uri="{FF2B5EF4-FFF2-40B4-BE49-F238E27FC236}">
                <a16:creationId xmlns:a16="http://schemas.microsoft.com/office/drawing/2014/main" id="{8B2374E0-A088-494E-B507-F3BA4ED4F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97" y="2520851"/>
            <a:ext cx="369888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</a:t>
            </a:r>
          </a:p>
        </p:txBody>
      </p:sp>
      <p:sp>
        <p:nvSpPr>
          <p:cNvPr id="65587" name="Line 61">
            <a:extLst>
              <a:ext uri="{FF2B5EF4-FFF2-40B4-BE49-F238E27FC236}">
                <a16:creationId xmlns:a16="http://schemas.microsoft.com/office/drawing/2014/main" id="{EE7A0279-D694-4CAC-A460-AACA5BABB2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3240" y="4725144"/>
            <a:ext cx="3168650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88" name="Text Box 62">
            <a:extLst>
              <a:ext uri="{FF2B5EF4-FFF2-40B4-BE49-F238E27FC236}">
                <a16:creationId xmlns:a16="http://schemas.microsoft.com/office/drawing/2014/main" id="{242DC316-DA3C-403C-8696-9A475D3D4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634" y="2010532"/>
            <a:ext cx="3365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65589" name="Line 63">
            <a:extLst>
              <a:ext uri="{FF2B5EF4-FFF2-40B4-BE49-F238E27FC236}">
                <a16:creationId xmlns:a16="http://schemas.microsoft.com/office/drawing/2014/main" id="{420BB179-BE93-430F-BCCC-7B8367FE0D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5867" y="5209451"/>
            <a:ext cx="3444984" cy="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590" name="Line 64">
            <a:extLst>
              <a:ext uri="{FF2B5EF4-FFF2-40B4-BE49-F238E27FC236}">
                <a16:creationId xmlns:a16="http://schemas.microsoft.com/office/drawing/2014/main" id="{000F7E01-2DB3-47E9-A292-7A77E8F73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05000"/>
            <a:ext cx="2232025" cy="0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65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65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65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65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6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65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6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uiExpand="1" build="p" autoUpdateAnimBg="0"/>
      <p:bldP spid="65582" grpId="0" uiExpand="1" animBg="1" autoUpdateAnimBg="0"/>
      <p:bldP spid="65583" grpId="0" uiExpand="1" animBg="1" autoUpdateAnimBg="0"/>
      <p:bldP spid="65586" grpId="0" uiExpand="1" animBg="1" autoUpdateAnimBg="0"/>
      <p:bldP spid="65588" grpId="0" uiExpand="1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BAC6454E-3BF9-4879-BE03-47F031F652F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algn="ctr" eaLnBrk="1" hangingPunct="1"/>
            <a:r>
              <a:rPr lang="zh-CN" altLang="en-US" sz="4400" b="1" kern="1200" dirty="0">
                <a:latin typeface="Tahoma" panose="020B0604030504040204" pitchFamily="34" charset="0"/>
                <a:ea typeface="隶书" pitchFamily="49" charset="-122"/>
                <a:cs typeface="+mn-cs"/>
              </a:rPr>
              <a:t>静态链表实现示例（删除结点）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B3BAE5A-7B66-4F02-A69C-17679ABF42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25423" y="1600568"/>
            <a:ext cx="6450252" cy="4724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latin typeface="+mn-ea"/>
              </a:rPr>
              <a:t>// 删除静态链表中的第</a:t>
            </a:r>
            <a:r>
              <a:rPr lang="en-US" altLang="zh-CN" dirty="0" err="1">
                <a:latin typeface="+mn-ea"/>
              </a:rPr>
              <a:t>i</a:t>
            </a:r>
            <a:r>
              <a:rPr lang="zh-CN" altLang="en-US" dirty="0">
                <a:latin typeface="+mn-ea"/>
              </a:rPr>
              <a:t>个结点,假设它在数组中的下标为</a:t>
            </a:r>
            <a:r>
              <a:rPr lang="en-US" altLang="zh-CN" dirty="0">
                <a:latin typeface="+mn-ea"/>
              </a:rPr>
              <a:t>p,</a:t>
            </a:r>
            <a:r>
              <a:rPr lang="zh-CN" altLang="en-US" dirty="0">
                <a:latin typeface="+mn-ea"/>
              </a:rPr>
              <a:t>前一个结点的下标为</a:t>
            </a:r>
            <a:r>
              <a:rPr lang="en-US" altLang="zh-CN" dirty="0">
                <a:latin typeface="+mn-ea"/>
              </a:rPr>
              <a:t>q。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List[q].next=list[p].next;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修改</a:t>
            </a:r>
            <a:r>
              <a:rPr lang="en-US" altLang="zh-CN" dirty="0">
                <a:latin typeface="+mn-ea"/>
              </a:rPr>
              <a:t>q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next</a:t>
            </a:r>
            <a:r>
              <a:rPr lang="zh-CN" altLang="en-US" dirty="0">
                <a:latin typeface="+mn-ea"/>
              </a:rPr>
              <a:t>指向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next。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从静态链表删除</a:t>
            </a:r>
            <a:r>
              <a:rPr lang="en-US" altLang="zh-CN" dirty="0">
                <a:latin typeface="+mn-ea"/>
              </a:rPr>
              <a:t>p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List[p].next=list[0].next;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List[0].next=p;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+mn-ea"/>
              </a:rPr>
              <a:t>//</a:t>
            </a:r>
            <a:r>
              <a:rPr lang="zh-CN" altLang="en-US" dirty="0">
                <a:latin typeface="+mn-ea"/>
              </a:rPr>
              <a:t>将</a:t>
            </a:r>
            <a:r>
              <a:rPr lang="en-US" altLang="zh-CN" dirty="0">
                <a:latin typeface="+mn-ea"/>
              </a:rPr>
              <a:t>p</a:t>
            </a:r>
            <a:r>
              <a:rPr lang="zh-CN" altLang="en-US" dirty="0">
                <a:latin typeface="+mn-ea"/>
              </a:rPr>
              <a:t>结点头插插入备用链表</a:t>
            </a:r>
          </a:p>
        </p:txBody>
      </p:sp>
      <p:graphicFrame>
        <p:nvGraphicFramePr>
          <p:cNvPr id="66564" name="Group 4">
            <a:extLst>
              <a:ext uri="{FF2B5EF4-FFF2-40B4-BE49-F238E27FC236}">
                <a16:creationId xmlns:a16="http://schemas.microsoft.com/office/drawing/2014/main" id="{66C076C7-37F8-43FA-82F7-093ECA8A1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173486"/>
              </p:ext>
            </p:extLst>
          </p:nvPr>
        </p:nvGraphicFramePr>
        <p:xfrm>
          <a:off x="483161" y="1600200"/>
          <a:ext cx="1352535" cy="4343400"/>
        </p:xfrm>
        <a:graphic>
          <a:graphicData uri="http://schemas.openxmlformats.org/drawingml/2006/table">
            <a:tbl>
              <a:tblPr/>
              <a:tblGrid>
                <a:gridCol w="352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6657" name="Line 117">
            <a:extLst>
              <a:ext uri="{FF2B5EF4-FFF2-40B4-BE49-F238E27FC236}">
                <a16:creationId xmlns:a16="http://schemas.microsoft.com/office/drawing/2014/main" id="{15683FDF-E184-4FFE-ABA3-39E2AF2509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60368" y="3429000"/>
            <a:ext cx="4571872" cy="26422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8" name="Line 118">
            <a:extLst>
              <a:ext uri="{FF2B5EF4-FFF2-40B4-BE49-F238E27FC236}">
                <a16:creationId xmlns:a16="http://schemas.microsoft.com/office/drawing/2014/main" id="{08001E97-4F13-4EEE-BA4D-B228EE82D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0368" y="4856548"/>
            <a:ext cx="4392630" cy="2243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659" name="Line 119">
            <a:extLst>
              <a:ext uri="{FF2B5EF4-FFF2-40B4-BE49-F238E27FC236}">
                <a16:creationId xmlns:a16="http://schemas.microsoft.com/office/drawing/2014/main" id="{C62ECDEC-479B-48F3-9458-6C8ECBCB59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5877" y="5287910"/>
            <a:ext cx="2448414" cy="22431"/>
          </a:xfrm>
          <a:prstGeom prst="line">
            <a:avLst/>
          </a:prstGeom>
          <a:noFill/>
          <a:ln w="31750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A1D84F3-6791-F19A-D526-B35F77CCA7B8}"/>
              </a:ext>
            </a:extLst>
          </p:cNvPr>
          <p:cNvSpPr txBox="1"/>
          <p:nvPr/>
        </p:nvSpPr>
        <p:spPr>
          <a:xfrm>
            <a:off x="1331640" y="162880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4A38611-2089-E373-0241-62763073FB5C}"/>
              </a:ext>
            </a:extLst>
          </p:cNvPr>
          <p:cNvSpPr txBox="1"/>
          <p:nvPr/>
        </p:nvSpPr>
        <p:spPr>
          <a:xfrm>
            <a:off x="1340838" y="216864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4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990D69D-D4E1-1F96-BDCA-09BB330AF5C2}"/>
              </a:ext>
            </a:extLst>
          </p:cNvPr>
          <p:cNvSpPr txBox="1"/>
          <p:nvPr/>
        </p:nvSpPr>
        <p:spPr>
          <a:xfrm>
            <a:off x="1321715" y="270892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1C3750-5F38-D7D4-E0A6-0D6F2E75EAD4}"/>
              </a:ext>
            </a:extLst>
          </p:cNvPr>
          <p:cNvSpPr txBox="1"/>
          <p:nvPr/>
        </p:nvSpPr>
        <p:spPr>
          <a:xfrm>
            <a:off x="1340838" y="32129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D4A121D-FC37-3F2E-9E97-6B3D19C5FF2F}"/>
              </a:ext>
            </a:extLst>
          </p:cNvPr>
          <p:cNvSpPr txBox="1"/>
          <p:nvPr/>
        </p:nvSpPr>
        <p:spPr>
          <a:xfrm>
            <a:off x="1359961" y="3765628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4C3061-9A96-52C4-2FE9-E4ED5B00F5AA}"/>
              </a:ext>
            </a:extLst>
          </p:cNvPr>
          <p:cNvSpPr txBox="1"/>
          <p:nvPr/>
        </p:nvSpPr>
        <p:spPr>
          <a:xfrm>
            <a:off x="1359961" y="431554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6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C68AE4-12CC-0990-4DAF-617490F453A5}"/>
              </a:ext>
            </a:extLst>
          </p:cNvPr>
          <p:cNvSpPr txBox="1"/>
          <p:nvPr/>
        </p:nvSpPr>
        <p:spPr>
          <a:xfrm>
            <a:off x="1369159" y="483939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7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B6D33A-E9A5-AD2F-E866-F9AF05669745}"/>
              </a:ext>
            </a:extLst>
          </p:cNvPr>
          <p:cNvSpPr txBox="1"/>
          <p:nvPr/>
        </p:nvSpPr>
        <p:spPr>
          <a:xfrm>
            <a:off x="1340838" y="538993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0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CED797-042A-6C92-69DF-BDB9A90EB718}"/>
              </a:ext>
            </a:extLst>
          </p:cNvPr>
          <p:cNvSpPr txBox="1"/>
          <p:nvPr/>
        </p:nvSpPr>
        <p:spPr>
          <a:xfrm>
            <a:off x="128119" y="3193812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552B27-FB85-D427-8C60-3F65F56AB45A}"/>
              </a:ext>
            </a:extLst>
          </p:cNvPr>
          <p:cNvSpPr txBox="1"/>
          <p:nvPr/>
        </p:nvSpPr>
        <p:spPr>
          <a:xfrm>
            <a:off x="107504" y="3625860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solidFill>
                  <a:srgbClr val="FF0000"/>
                </a:solidFill>
                <a:latin typeface="+mn-ea"/>
                <a:ea typeface="+mn-ea"/>
              </a:rPr>
              <a:t>q</a:t>
            </a:r>
            <a:endParaRPr lang="zh-CN" altLang="en-US" sz="2800" b="0" i="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7377122-A3BD-E8EF-DDFE-EA70810E93B4}"/>
              </a:ext>
            </a:extLst>
          </p:cNvPr>
          <p:cNvSpPr txBox="1"/>
          <p:nvPr/>
        </p:nvSpPr>
        <p:spPr>
          <a:xfrm>
            <a:off x="1403648" y="37698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2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3189DC-31BF-5C75-8D87-9356D6D8EDDA}"/>
              </a:ext>
            </a:extLst>
          </p:cNvPr>
          <p:cNvSpPr txBox="1"/>
          <p:nvPr/>
        </p:nvSpPr>
        <p:spPr>
          <a:xfrm>
            <a:off x="1331640" y="321297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5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DBB3CB-B0DF-30E5-3BCA-41A6037B7964}"/>
              </a:ext>
            </a:extLst>
          </p:cNvPr>
          <p:cNvSpPr txBox="1"/>
          <p:nvPr/>
        </p:nvSpPr>
        <p:spPr>
          <a:xfrm>
            <a:off x="1321715" y="1628586"/>
            <a:ext cx="28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0" i="0" dirty="0">
                <a:latin typeface="+mn-ea"/>
                <a:ea typeface="+mn-ea"/>
              </a:rPr>
              <a:t>3</a:t>
            </a:r>
            <a:endParaRPr lang="zh-CN" altLang="en-US" sz="2800" b="0" i="0" dirty="0">
              <a:latin typeface="+mn-ea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  <p:bldP spid="14" grpId="1"/>
      <p:bldP spid="15" grpId="0"/>
      <p:bldP spid="1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补充：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实现线性表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D17A6-A027-4E04-923B-784B0C72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6876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一、</a:t>
            </a:r>
            <a:r>
              <a:rPr lang="en-US" altLang="zh-CN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C++</a:t>
            </a:r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标准库组成</a:t>
            </a:r>
          </a:p>
        </p:txBody>
      </p:sp>
      <p:pic>
        <p:nvPicPr>
          <p:cNvPr id="7" name="图片 6" descr="图片包含 游戏机&#10;&#10;描述已自动生成">
            <a:extLst>
              <a:ext uri="{FF2B5EF4-FFF2-40B4-BE49-F238E27FC236}">
                <a16:creationId xmlns:a16="http://schemas.microsoft.com/office/drawing/2014/main" id="{66A6C430-C3F6-4E92-B5A4-CD835A49C5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2" y="2000240"/>
            <a:ext cx="8399463" cy="435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38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66DEDFF-4B4C-40C2-B06A-21D45825C51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55611" y="1249353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二、顺序表的定义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5F1A146D-E0E9-4F35-9C3C-352A4AC48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ECB7DFC-C891-4FE0-A300-3F670AD8B77F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zh-CN" altLang="en-US" sz="2400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39AE1F29-EDBF-4CFB-8B45-46A23BF7C1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85786" y="2071678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zh-CN" altLang="en-US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动态分配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一维数组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表示顺序表</a:t>
            </a:r>
          </a:p>
        </p:txBody>
      </p:sp>
      <p:pic>
        <p:nvPicPr>
          <p:cNvPr id="10247" name="Picture 10">
            <a:extLst>
              <a:ext uri="{FF2B5EF4-FFF2-40B4-BE49-F238E27FC236}">
                <a16:creationId xmlns:a16="http://schemas.microsoft.com/office/drawing/2014/main" id="{74BBF781-771C-4369-89C2-A7BC53CE7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" t="14308" r="64986" b="70271"/>
          <a:stretch>
            <a:fillRect/>
          </a:stretch>
        </p:blipFill>
        <p:spPr bwMode="auto">
          <a:xfrm>
            <a:off x="1231874" y="2690803"/>
            <a:ext cx="6192837" cy="35607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补充：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实现线性表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D17A6-A027-4E04-923B-784B0C72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6876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二、</a:t>
            </a:r>
            <a:r>
              <a:rPr lang="en-US" altLang="zh-CN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vector</a:t>
            </a:r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容器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D91DFA-089A-4A67-AE30-712DEA596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1" y="2156322"/>
            <a:ext cx="8229979" cy="420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i="0" kern="0" dirty="0">
                <a:latin typeface="+mn-ea"/>
              </a:rPr>
              <a:t>类模板，顺序存储，</a:t>
            </a:r>
            <a:r>
              <a:rPr lang="en-US" altLang="zh-CN" b="0" i="0" kern="0" dirty="0">
                <a:latin typeface="+mn-ea"/>
              </a:rPr>
              <a:t>&lt;vector&gt;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i="0" kern="0" dirty="0"/>
              <a:t>vector&lt;</a:t>
            </a:r>
            <a:r>
              <a:rPr lang="en-US" altLang="zh-CN" b="0" i="0" kern="0" dirty="0" err="1"/>
              <a:t>int</a:t>
            </a:r>
            <a:r>
              <a:rPr lang="en-US" altLang="zh-CN" b="0" i="0" kern="0" dirty="0"/>
              <a:t>&gt;  v1,v2(10);   //v2</a:t>
            </a:r>
            <a:r>
              <a:rPr lang="zh-CN" altLang="en-US" b="0" i="0" kern="0" dirty="0"/>
              <a:t>含</a:t>
            </a:r>
            <a:r>
              <a:rPr lang="en-US" altLang="zh-CN" b="0" i="0" kern="0" dirty="0"/>
              <a:t>10</a:t>
            </a:r>
            <a:r>
              <a:rPr lang="zh-CN" altLang="en-US" b="0" i="0" kern="0" dirty="0"/>
              <a:t>个元素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</a:pPr>
            <a:r>
              <a:rPr lang="zh-CN" altLang="en-US" b="0" i="0" kern="0" dirty="0"/>
              <a:t>迭代器</a:t>
            </a:r>
            <a:r>
              <a:rPr lang="en-US" altLang="zh-CN" b="0" i="0" kern="0" dirty="0"/>
              <a:t>:vector&lt;</a:t>
            </a:r>
            <a:r>
              <a:rPr lang="en-US" altLang="zh-CN" b="0" i="0" kern="0" dirty="0" err="1"/>
              <a:t>int</a:t>
            </a:r>
            <a:r>
              <a:rPr lang="en-US" altLang="zh-CN" b="0" i="0" kern="0" dirty="0"/>
              <a:t>&gt;::</a:t>
            </a:r>
            <a:r>
              <a:rPr lang="en-US" altLang="zh-CN" b="0" i="0" kern="0" dirty="0" err="1"/>
              <a:t>iterator</a:t>
            </a:r>
            <a:r>
              <a:rPr lang="en-US" altLang="zh-CN" b="0" i="0" kern="0" dirty="0"/>
              <a:t>    it;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i="0" kern="0" dirty="0"/>
              <a:t>      </a:t>
            </a:r>
            <a:r>
              <a:rPr lang="zh-CN" altLang="en-US" b="0" i="0" kern="0" dirty="0"/>
              <a:t>理解为指针，支持*、</a:t>
            </a:r>
            <a:r>
              <a:rPr lang="en-US" altLang="zh-CN" b="0" i="0" kern="0" dirty="0"/>
              <a:t>-&gt;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==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!=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i="0" kern="0" dirty="0"/>
              <a:t>      </a:t>
            </a:r>
            <a:r>
              <a:rPr lang="zh-CN" altLang="en-US" b="0" i="0" kern="0" dirty="0"/>
              <a:t>支持</a:t>
            </a:r>
            <a:r>
              <a:rPr lang="en-US" altLang="zh-CN" b="0" i="0" kern="0" dirty="0"/>
              <a:t>++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--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+n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-n</a:t>
            </a:r>
            <a:r>
              <a:rPr lang="zh-CN" altLang="en-US" b="0" i="0" kern="0" dirty="0"/>
              <a:t>等完整的指针运算。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</a:pPr>
            <a:r>
              <a:rPr lang="zh-CN" altLang="en-US" b="0" i="0" kern="0" dirty="0"/>
              <a:t>方法：</a:t>
            </a:r>
            <a:r>
              <a:rPr lang="en-US" altLang="zh-CN" b="0" i="0" kern="0" dirty="0" err="1"/>
              <a:t>push_back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pop_back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back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insert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erase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clear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assign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[]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at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empty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begin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end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resize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capacity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rbegin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rend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reverse</a:t>
            </a:r>
            <a:r>
              <a:rPr lang="zh-CN" altLang="en-US" b="0" i="0" kern="0" dirty="0"/>
              <a:t>等。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2825738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3">
            <a:extLst>
              <a:ext uri="{FF2B5EF4-FFF2-40B4-BE49-F238E27FC236}">
                <a16:creationId xmlns:a16="http://schemas.microsoft.com/office/drawing/2014/main" id="{70CB06BA-4319-40A6-BF2A-0ACD8956D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1F65EFCB-BE95-43F4-830B-4C035BCE90BA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zh-CN" altLang="en-US" sz="240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7AE467E-0039-4BE7-87F4-D94F5FF6C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88032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补充：</a:t>
            </a:r>
            <a:r>
              <a:rPr lang="en-US" altLang="zh-CN" sz="4400" i="0" dirty="0">
                <a:solidFill>
                  <a:schemeClr val="tx2"/>
                </a:solidFill>
                <a:ea typeface="隶书" pitchFamily="49" charset="-122"/>
              </a:rPr>
              <a:t>STL</a:t>
            </a: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实现线性表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77D17A6-A027-4E04-923B-784B0C72E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268760"/>
            <a:ext cx="80010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三、</a:t>
            </a:r>
            <a:r>
              <a:rPr lang="en-US" altLang="zh-CN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list</a:t>
            </a:r>
            <a:r>
              <a:rPr lang="zh-CN" altLang="en-US" sz="3200" b="0" i="0" kern="0" dirty="0">
                <a:latin typeface="黑体" panose="02010609060101010101" pitchFamily="49" charset="-122"/>
                <a:ea typeface="黑体" panose="02010609060101010101" pitchFamily="49" charset="-122"/>
              </a:rPr>
              <a:t>容器，双向链表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6D91DFA-089A-4A67-AE30-712DEA596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21" y="2156322"/>
            <a:ext cx="8229979" cy="420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400">
                <a:solidFill>
                  <a:srgbClr val="0033CC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p"/>
              <a:defRPr sz="2000">
                <a:solidFill>
                  <a:srgbClr val="009900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1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b="0" i="0" kern="0" dirty="0"/>
              <a:t>类模板，链式存储，</a:t>
            </a:r>
            <a:r>
              <a:rPr lang="en-US" altLang="zh-CN" b="0" i="0" kern="0" dirty="0"/>
              <a:t>&lt;list&gt;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b="0" i="0" kern="0" dirty="0"/>
              <a:t>list&lt;</a:t>
            </a:r>
            <a:r>
              <a:rPr lang="en-US" altLang="zh-CN" b="0" i="0" kern="0" dirty="0" err="1"/>
              <a:t>int</a:t>
            </a:r>
            <a:r>
              <a:rPr lang="en-US" altLang="zh-CN" b="0" i="0" kern="0" dirty="0"/>
              <a:t>&gt;  l1, l2(10);   //l2</a:t>
            </a:r>
            <a:r>
              <a:rPr lang="zh-CN" altLang="en-US" b="0" i="0" kern="0" dirty="0"/>
              <a:t>含</a:t>
            </a:r>
            <a:r>
              <a:rPr lang="en-US" altLang="zh-CN" b="0" i="0" kern="0" dirty="0"/>
              <a:t>10</a:t>
            </a:r>
            <a:r>
              <a:rPr lang="zh-CN" altLang="en-US" b="0" i="0" kern="0" dirty="0"/>
              <a:t>个元素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</a:pPr>
            <a:r>
              <a:rPr lang="zh-CN" altLang="en-US" b="0" i="0" kern="0" dirty="0"/>
              <a:t>迭代器</a:t>
            </a:r>
            <a:r>
              <a:rPr lang="en-US" altLang="zh-CN" b="0" i="0" kern="0" dirty="0"/>
              <a:t>: list&lt;</a:t>
            </a:r>
            <a:r>
              <a:rPr lang="en-US" altLang="zh-CN" b="0" i="0" kern="0" dirty="0" err="1"/>
              <a:t>int</a:t>
            </a:r>
            <a:r>
              <a:rPr lang="en-US" altLang="zh-CN" b="0" i="0" kern="0" dirty="0"/>
              <a:t>&gt;::</a:t>
            </a:r>
            <a:r>
              <a:rPr lang="en-US" altLang="zh-CN" b="0" i="0" kern="0" dirty="0" err="1"/>
              <a:t>iterator</a:t>
            </a:r>
            <a:r>
              <a:rPr lang="en-US" altLang="zh-CN" b="0" i="0" kern="0" dirty="0"/>
              <a:t>    it;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i="0" kern="0" dirty="0"/>
              <a:t>      </a:t>
            </a:r>
            <a:r>
              <a:rPr lang="zh-CN" altLang="en-US" b="0" i="0" kern="0" dirty="0"/>
              <a:t>理解为指针，支持*、</a:t>
            </a:r>
            <a:r>
              <a:rPr lang="en-US" altLang="zh-CN" b="0" i="0" kern="0" dirty="0"/>
              <a:t>-&gt;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==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 !=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i="0" kern="0" dirty="0"/>
              <a:t>      </a:t>
            </a:r>
            <a:r>
              <a:rPr lang="zh-CN" altLang="en-US" b="0" i="0" kern="0" dirty="0"/>
              <a:t>支持</a:t>
            </a:r>
            <a:r>
              <a:rPr lang="en-US" altLang="zh-CN" b="0" i="0" kern="0" dirty="0"/>
              <a:t>++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--</a:t>
            </a:r>
            <a:r>
              <a:rPr lang="zh-CN" altLang="en-US" b="0" i="0" kern="0" dirty="0"/>
              <a:t>。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</a:pPr>
            <a:r>
              <a:rPr lang="zh-CN" altLang="en-US" b="0" i="0" kern="0" dirty="0"/>
              <a:t>方法：</a:t>
            </a:r>
            <a:r>
              <a:rPr lang="en-US" altLang="zh-CN" b="0" i="0" kern="0" dirty="0" err="1"/>
              <a:t>push_back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pop_back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back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insert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erase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clear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assign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empty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begin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end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resize</a:t>
            </a:r>
            <a:r>
              <a:rPr lang="zh-CN" altLang="en-US" b="0" i="0" kern="0" dirty="0"/>
              <a:t>、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i="0" kern="0" dirty="0"/>
              <a:t>     capacity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rbegin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rend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reverse</a:t>
            </a:r>
            <a:r>
              <a:rPr lang="zh-CN" altLang="en-US" b="0" i="0" kern="0" dirty="0"/>
              <a:t>等。</a:t>
            </a:r>
            <a:endParaRPr lang="en-US" altLang="zh-CN" b="0" i="0" kern="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0" i="0" kern="0" dirty="0"/>
              <a:t>     </a:t>
            </a:r>
            <a:r>
              <a:rPr lang="en-US" altLang="zh-CN" b="0" i="0" kern="0" dirty="0" err="1"/>
              <a:t>pop_front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push_front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front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remove</a:t>
            </a:r>
            <a:r>
              <a:rPr lang="zh-CN" altLang="en-US" b="0" i="0" kern="0" dirty="0"/>
              <a:t>、</a:t>
            </a:r>
            <a:r>
              <a:rPr lang="en-US" altLang="zh-CN" b="0" i="0" kern="0" dirty="0" err="1"/>
              <a:t>remove_if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unique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merge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sort</a:t>
            </a:r>
            <a:r>
              <a:rPr lang="zh-CN" altLang="en-US" b="0" i="0" kern="0" dirty="0"/>
              <a:t>、</a:t>
            </a:r>
            <a:r>
              <a:rPr lang="en-US" altLang="zh-CN" b="0" i="0" kern="0" dirty="0"/>
              <a:t>splice</a:t>
            </a:r>
          </a:p>
          <a:p>
            <a:pPr eaLnBrk="1" hangingPunct="1">
              <a:lnSpc>
                <a:spcPct val="90000"/>
              </a:lnSpc>
              <a:buNone/>
            </a:pPr>
            <a:endParaRPr lang="zh-CN" altLang="en-US" b="0" i="0" kern="0" dirty="0"/>
          </a:p>
        </p:txBody>
      </p:sp>
    </p:spTree>
    <p:extLst>
      <p:ext uri="{BB962C8B-B14F-4D97-AF65-F5344CB8AC3E}">
        <p14:creationId xmlns:p14="http://schemas.microsoft.com/office/powerpoint/2010/main" val="28257380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844B508-712F-4699-AE33-A0B5A9B32C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28670" y="1142984"/>
            <a:ext cx="5715000" cy="685800"/>
          </a:xfrm>
        </p:spPr>
        <p:txBody>
          <a:bodyPr/>
          <a:lstStyle/>
          <a:p>
            <a:pPr algn="l" eaLnBrk="1" hangingPunct="1"/>
            <a:r>
              <a:rPr lang="zh-CN" altLang="en-US" sz="3200">
                <a:latin typeface="黑体" panose="02010609060101010101" pitchFamily="49" charset="-122"/>
                <a:ea typeface="黑体" panose="02010609060101010101" pitchFamily="49" charset="-122"/>
              </a:rPr>
              <a:t>三、顺序表的初始化</a:t>
            </a:r>
            <a:endParaRPr lang="en-US" altLang="zh-CN" sz="32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06F34615-2232-4EC3-876F-8F737FA9A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D0598C31-4C1A-4A14-A372-2F739A38A4E2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zh-CN" altLang="en-US" sz="2400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B229AA7-C85A-4A59-BC5C-25473C1F6EF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2470" y="1981184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创建空顺序表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295" name="Picture 8">
            <a:extLst>
              <a:ext uri="{FF2B5EF4-FFF2-40B4-BE49-F238E27FC236}">
                <a16:creationId xmlns:a16="http://schemas.microsoft.com/office/drawing/2014/main" id="{939D20D0-F59E-451D-8063-3ECD2D8C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6" t="18626" r="63235" b="62869"/>
          <a:stretch>
            <a:fillRect/>
          </a:stretch>
        </p:blipFill>
        <p:spPr bwMode="auto">
          <a:xfrm>
            <a:off x="957295" y="2655872"/>
            <a:ext cx="6696075" cy="34877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3">
            <a:extLst>
              <a:ext uri="{FF2B5EF4-FFF2-40B4-BE49-F238E27FC236}">
                <a16:creationId xmlns:a16="http://schemas.microsoft.com/office/drawing/2014/main" id="{C98CBBDE-01B6-4BFF-A09B-896A832151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6400800"/>
            <a:ext cx="60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fld id="{29A921B2-20B5-4921-96F4-5EC3236AE5BE}" type="slidenum">
              <a:rPr lang="zh-CN" altLang="en-US" sz="2400"/>
              <a:pPr algn="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zh-CN" altLang="en-US" sz="2400"/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1ED8C07F-5328-437D-BF96-5C093FD6CA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3908" y="1287481"/>
            <a:ext cx="8763000" cy="7620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7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创建空顺序表，构造函数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342" name="Picture 7">
            <a:extLst>
              <a:ext uri="{FF2B5EF4-FFF2-40B4-BE49-F238E27FC236}">
                <a16:creationId xmlns:a16="http://schemas.microsoft.com/office/drawing/2014/main" id="{57FB75AB-AD73-4415-945B-8FB80DA89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2" t="37006" r="74738" b="48930"/>
          <a:stretch>
            <a:fillRect/>
          </a:stretch>
        </p:blipFill>
        <p:spPr bwMode="auto">
          <a:xfrm>
            <a:off x="682451" y="1967775"/>
            <a:ext cx="7273925" cy="41370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997A5C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92D1F9AE-569D-4CA8-B709-7FF4ABDDD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260648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4400" i="0" dirty="0">
                <a:solidFill>
                  <a:schemeClr val="tx2"/>
                </a:solidFill>
                <a:ea typeface="隶书" pitchFamily="49" charset="-122"/>
              </a:rPr>
              <a:t>第二节　顺序表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91BAC1-CBFD-D7A6-321E-F0CC5920E2E3}"/>
              </a:ext>
            </a:extLst>
          </p:cNvPr>
          <p:cNvSpPr txBox="1"/>
          <p:nvPr/>
        </p:nvSpPr>
        <p:spPr>
          <a:xfrm>
            <a:off x="6409670" y="5093465"/>
            <a:ext cx="2498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分配空间，初始化数据成员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Profile">
  <a:themeElements>
    <a:clrScheme name="1_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Profile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1_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第五章演示文稿</Template>
  <TotalTime>16935</TotalTime>
  <Words>4165</Words>
  <Application>Microsoft Office PowerPoint</Application>
  <PresentationFormat>全屏显示(4:3)</PresentationFormat>
  <Paragraphs>687</Paragraphs>
  <Slides>71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Helvetica Neue</vt:lpstr>
      <vt:lpstr>黑体</vt:lpstr>
      <vt:lpstr>华文行楷</vt:lpstr>
      <vt:lpstr>楷体_GB2312</vt:lpstr>
      <vt:lpstr>宋体</vt:lpstr>
      <vt:lpstr>Arial</vt:lpstr>
      <vt:lpstr>Arial Narrow</vt:lpstr>
      <vt:lpstr>Calibri</vt:lpstr>
      <vt:lpstr>Tahoma</vt:lpstr>
      <vt:lpstr>Times New Roman</vt:lpstr>
      <vt:lpstr>Verdana</vt:lpstr>
      <vt:lpstr>Wingdings</vt:lpstr>
      <vt:lpstr>1_Profile</vt:lpstr>
      <vt:lpstr>数据结构 </vt:lpstr>
      <vt:lpstr>一、线性数据结构的特点</vt:lpstr>
      <vt:lpstr>二、线性表</vt:lpstr>
      <vt:lpstr>二、线性表</vt:lpstr>
      <vt:lpstr>一、顺序表</vt:lpstr>
      <vt:lpstr>一、顺序表（元素位置）</vt:lpstr>
      <vt:lpstr>二、顺序表的定义</vt:lpstr>
      <vt:lpstr>三、顺序表的初始化</vt:lpstr>
      <vt:lpstr>PowerPoint 演示文稿</vt:lpstr>
      <vt:lpstr>三、顺序表的插入</vt:lpstr>
      <vt:lpstr>三、顺序表的插入</vt:lpstr>
      <vt:lpstr>三、顺序表的插入</vt:lpstr>
      <vt:lpstr>三、顺序表的插入</vt:lpstr>
      <vt:lpstr>三、顺序表的插入</vt:lpstr>
      <vt:lpstr>三、顺序表的插入</vt:lpstr>
      <vt:lpstr>四、顺序表的删除</vt:lpstr>
      <vt:lpstr>四、顺序表的删除</vt:lpstr>
      <vt:lpstr>四、顺序表的删除</vt:lpstr>
      <vt:lpstr>四、顺序表的删除</vt:lpstr>
      <vt:lpstr>四、顺序表的删除</vt:lpstr>
      <vt:lpstr>四、顺序表的删除</vt:lpstr>
      <vt:lpstr>五、顺序表的其它操作</vt:lpstr>
      <vt:lpstr>六、顺序表的优缺点</vt:lpstr>
      <vt:lpstr>一、链表</vt:lpstr>
      <vt:lpstr>一、链表     </vt:lpstr>
      <vt:lpstr>一、链表 单链表由不连续的结点组成，结点结构：    </vt:lpstr>
      <vt:lpstr>一、链表</vt:lpstr>
      <vt:lpstr>一、链表</vt:lpstr>
      <vt:lpstr>一、链表</vt:lpstr>
      <vt:lpstr>一、链表</vt:lpstr>
      <vt:lpstr>一、链表</vt:lpstr>
      <vt:lpstr>一、链表 双向链表的结点结构：    </vt:lpstr>
      <vt:lpstr>二、线性链表</vt:lpstr>
      <vt:lpstr>二、线性链表（单链表）</vt:lpstr>
      <vt:lpstr>三、线性链表的定义</vt:lpstr>
      <vt:lpstr>三、线性链表的定义</vt:lpstr>
      <vt:lpstr>四、不带头结点的线性链表</vt:lpstr>
      <vt:lpstr>四、不带头结点的线性链表</vt:lpstr>
      <vt:lpstr>PowerPoint 演示文稿</vt:lpstr>
      <vt:lpstr>四、不带头结点的线性链表</vt:lpstr>
      <vt:lpstr>五、构造函数初始化(带头结点）</vt:lpstr>
      <vt:lpstr>六、查找第i个元素（带头结点）</vt:lpstr>
      <vt:lpstr>六、查找第i个元素（带头结点）</vt:lpstr>
      <vt:lpstr>六、查找第i个元素（带头结点）</vt:lpstr>
      <vt:lpstr>七、线性链表的插入（带头结点)</vt:lpstr>
      <vt:lpstr>PowerPoint 演示文稿</vt:lpstr>
      <vt:lpstr>七、线性链表的插入(带头结点)</vt:lpstr>
      <vt:lpstr>七、线性链表的插入(带头结点）</vt:lpstr>
      <vt:lpstr>八、线性链表的删除（带头结点）</vt:lpstr>
      <vt:lpstr>八、线性链表的删除（带头结点）</vt:lpstr>
      <vt:lpstr>八、线性链表的删除（带头结点）</vt:lpstr>
      <vt:lpstr>九、其它操作</vt:lpstr>
      <vt:lpstr>九、其它操作</vt:lpstr>
      <vt:lpstr>十、线性链表的创建</vt:lpstr>
      <vt:lpstr>十、线性链表的创建—头插法</vt:lpstr>
      <vt:lpstr>十、线性链表的创建—头插法</vt:lpstr>
      <vt:lpstr>十、线性链表的创建—尾插法</vt:lpstr>
      <vt:lpstr>十、线性链表的创建—尾插法</vt:lpstr>
      <vt:lpstr>十一、有序单链表的合并</vt:lpstr>
      <vt:lpstr>PowerPoint 演示文稿</vt:lpstr>
      <vt:lpstr>PowerPoint 演示文稿</vt:lpstr>
      <vt:lpstr>一、静态链表</vt:lpstr>
      <vt:lpstr>PowerPoint 演示文稿</vt:lpstr>
      <vt:lpstr>PowerPoint 演示文稿</vt:lpstr>
      <vt:lpstr>静态链表实现策略</vt:lpstr>
      <vt:lpstr>静态链表实现示例（初始化链表）</vt:lpstr>
      <vt:lpstr>静态链表实现示例（头插法）</vt:lpstr>
      <vt:lpstr>静态链表实现示例（删除结点）</vt:lpstr>
      <vt:lpstr>PowerPoint 演示文稿</vt:lpstr>
      <vt:lpstr>PowerPoint 演示文稿</vt:lpstr>
      <vt:lpstr>PowerPoint 演示文稿</vt:lpstr>
    </vt:vector>
  </TitlesOfParts>
  <Company>dongfanghong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</dc:creator>
  <cp:lastModifiedBy>王 曦</cp:lastModifiedBy>
  <cp:revision>1370</cp:revision>
  <cp:lastPrinted>2019-12-25T01:12:26Z</cp:lastPrinted>
  <dcterms:created xsi:type="dcterms:W3CDTF">2002-01-07T04:58:02Z</dcterms:created>
  <dcterms:modified xsi:type="dcterms:W3CDTF">2023-01-21T04:30:20Z</dcterms:modified>
</cp:coreProperties>
</file>