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408" r:id="rId2"/>
    <p:sldId id="331" r:id="rId3"/>
    <p:sldId id="332" r:id="rId4"/>
    <p:sldId id="333" r:id="rId5"/>
    <p:sldId id="334" r:id="rId6"/>
    <p:sldId id="335" r:id="rId7"/>
    <p:sldId id="336" r:id="rId8"/>
    <p:sldId id="367" r:id="rId9"/>
    <p:sldId id="338" r:id="rId10"/>
    <p:sldId id="368" r:id="rId11"/>
    <p:sldId id="377" r:id="rId12"/>
    <p:sldId id="378" r:id="rId13"/>
    <p:sldId id="379" r:id="rId14"/>
    <p:sldId id="410" r:id="rId15"/>
    <p:sldId id="411" r:id="rId16"/>
    <p:sldId id="339" r:id="rId17"/>
    <p:sldId id="340" r:id="rId18"/>
    <p:sldId id="341" r:id="rId19"/>
    <p:sldId id="418" r:id="rId20"/>
    <p:sldId id="386" r:id="rId21"/>
    <p:sldId id="387" r:id="rId22"/>
    <p:sldId id="388" r:id="rId23"/>
    <p:sldId id="390" r:id="rId24"/>
    <p:sldId id="391" r:id="rId25"/>
    <p:sldId id="392" r:id="rId26"/>
    <p:sldId id="393" r:id="rId27"/>
    <p:sldId id="394" r:id="rId28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00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1" d="100"/>
          <a:sy n="51" d="100"/>
        </p:scale>
        <p:origin x="11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2022/9/4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2022/9/4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6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E0EAAF1B-830C-40F0-B623-9D762E66AF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07FFFF8C-43F9-448E-8EFB-0650A539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k = A[0].cur; </a:t>
            </a:r>
          </a:p>
          <a:p>
            <a:r>
              <a:rPr lang="en-US" altLang="zh-CN"/>
              <a:t>A[0].cur = A[k].cur;   //</a:t>
            </a:r>
            <a:r>
              <a:rPr lang="zh-CN" altLang="en-US"/>
              <a:t>摘空闲结点</a:t>
            </a:r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挂到线性表中</a:t>
            </a:r>
            <a:endParaRPr lang="en-US" altLang="zh-CN"/>
          </a:p>
          <a:p>
            <a:r>
              <a:rPr lang="en-US" altLang="zh-CN"/>
              <a:t>A[k].data = e;</a:t>
            </a:r>
          </a:p>
          <a:p>
            <a:r>
              <a:rPr lang="en-US" altLang="zh-CN"/>
              <a:t>A[k].cur = A[1].cur;</a:t>
            </a:r>
          </a:p>
          <a:p>
            <a:r>
              <a:rPr lang="en-US" altLang="zh-CN"/>
              <a:t>A[1].cur = k;</a:t>
            </a:r>
          </a:p>
          <a:p>
            <a:endParaRPr lang="zh-CN" altLang="en-US"/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402EC065-7E87-43F4-9055-08B115FA4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83C744-4F2C-4FA0-8FA1-FABCAC5B0DB4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8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3AC9EAB5-9493-4D63-ADE4-89F3591200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5E264937-52E2-4368-89A0-9109A417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nm)</a:t>
            </a:r>
            <a:endParaRPr lang="zh-CN" altLang="en-US" dirty="0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4720CC0C-23EE-4C6C-89DB-03C51340A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983B48-9464-475B-98FE-201DFA4A1FC2}" type="slidenum">
              <a:rPr lang="zh-CN" altLang="en-US" sz="1200"/>
              <a:pPr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8BA3D858-0366-4125-BE8B-4049F83A06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040DA5E7-828D-4F71-9165-0D68F610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链式存储， 顺序存储</a:t>
            </a:r>
            <a:endParaRPr lang="en-US" altLang="zh-CN" dirty="0"/>
          </a:p>
          <a:p>
            <a:r>
              <a:rPr lang="en-US" altLang="zh-CN" dirty="0"/>
              <a:t>3. O(1)</a:t>
            </a:r>
            <a:r>
              <a:rPr lang="zh-CN" altLang="en-US" dirty="0"/>
              <a:t>， </a:t>
            </a:r>
            <a:r>
              <a:rPr lang="en-US" altLang="zh-CN" dirty="0"/>
              <a:t>O(n)</a:t>
            </a:r>
          </a:p>
          <a:p>
            <a:endParaRPr lang="zh-CN" altLang="en-US" dirty="0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2932DBD9-FD46-4864-A177-927C56E26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EA033B7-F440-4C91-AD28-F648FEF14588}" type="slidenum">
              <a:rPr lang="zh-CN" altLang="en-US" sz="1200"/>
              <a:pPr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D30177C0-08E7-4A70-988E-8BE374E006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FA17C4CB-DEDA-4B07-BE8C-484B7D59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a)</a:t>
            </a:r>
            <a:r>
              <a:rPr lang="zh-CN" altLang="en-US"/>
              <a:t>线性表  </a:t>
            </a:r>
            <a:endParaRPr lang="en-US" altLang="zh-CN"/>
          </a:p>
          <a:p>
            <a:r>
              <a:rPr lang="en-US" altLang="zh-CN"/>
              <a:t>b)</a:t>
            </a:r>
            <a:r>
              <a:rPr lang="zh-CN" altLang="en-US"/>
              <a:t>图</a:t>
            </a:r>
            <a:endParaRPr lang="en-US" altLang="zh-CN"/>
          </a:p>
          <a:p>
            <a:r>
              <a:rPr lang="en-US" altLang="zh-CN"/>
              <a:t>c)</a:t>
            </a:r>
            <a:r>
              <a:rPr lang="zh-CN" altLang="en-US"/>
              <a:t>树</a:t>
            </a:r>
            <a:endParaRPr lang="en-US" altLang="zh-CN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5A3E2984-D992-4D2E-B9B3-7D267E573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D8841E-0630-45F5-A01B-77FEA989A12F}" type="slidenum">
              <a:rPr lang="zh-CN" altLang="en-US" sz="1200"/>
              <a:pPr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A00CCC1B-7514-4948-8350-304F4C5137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349C17EA-73E5-40D3-98F2-AC2F20F9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7. </a:t>
            </a:r>
            <a:r>
              <a:rPr lang="zh-CN" altLang="en-US"/>
              <a:t>依次摘出</a:t>
            </a:r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/>
              <a:t>,a</a:t>
            </a:r>
            <a:r>
              <a:rPr lang="en-US" altLang="zh-CN" baseline="-25000"/>
              <a:t>3</a:t>
            </a:r>
            <a:r>
              <a:rPr lang="en-US" altLang="zh-CN"/>
              <a:t>,…a</a:t>
            </a:r>
            <a:r>
              <a:rPr lang="en-US" altLang="zh-CN" baseline="-25000"/>
              <a:t>n</a:t>
            </a:r>
            <a:r>
              <a:rPr lang="zh-CN" altLang="en-US"/>
              <a:t>结点，挂到头指针之后。</a:t>
            </a:r>
            <a:endParaRPr lang="en-US" altLang="zh-CN"/>
          </a:p>
          <a:p>
            <a:r>
              <a:rPr lang="en-US" altLang="zh-CN"/>
              <a:t>8. C </a:t>
            </a:r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1A3AB07E-598C-4726-AD9B-5C8227EA4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BEC1AC0-AD4F-452E-8605-643E657157AF}" type="slidenum">
              <a:rPr lang="zh-CN" altLang="en-US" sz="1200"/>
              <a:pPr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33CB6C76-A4C5-4BFE-9909-AFC0C8AA55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18F53EB9-922B-4D8D-B182-F5CBB845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10. B</a:t>
            </a:r>
            <a:endParaRPr lang="zh-CN" altLang="en-US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98CC2669-7495-440A-AEF9-F2A87CAA3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123EED-826C-42DC-BF29-D4BBE65E5347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id="{DDDE3FA8-E622-43FC-B91A-A02BD1C097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>
            <a:extLst>
              <a:ext uri="{FF2B5EF4-FFF2-40B4-BE49-F238E27FC236}">
                <a16:creationId xmlns:a16="http://schemas.microsoft.com/office/drawing/2014/main" id="{89E61A7C-B978-4EBD-855F-2231760B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8. head-&gt;next = head</a:t>
            </a:r>
          </a:p>
          <a:p>
            <a:r>
              <a:rPr lang="en-US" altLang="zh-CN" dirty="0"/>
              <a:t>9. </a:t>
            </a:r>
            <a:r>
              <a:rPr lang="zh-CN" altLang="en-US" dirty="0"/>
              <a:t>错</a:t>
            </a:r>
            <a:endParaRPr lang="en-US" altLang="zh-CN" dirty="0"/>
          </a:p>
          <a:p>
            <a:r>
              <a:rPr lang="en-US" altLang="zh-CN" dirty="0"/>
              <a:t>10. </a:t>
            </a:r>
            <a:r>
              <a:rPr lang="zh-CN" altLang="en-US" dirty="0"/>
              <a:t>错</a:t>
            </a:r>
            <a:endParaRPr lang="en-US" altLang="zh-CN" dirty="0"/>
          </a:p>
          <a:p>
            <a:r>
              <a:rPr lang="en-US" altLang="zh-CN" dirty="0"/>
              <a:t>11. </a:t>
            </a:r>
            <a:r>
              <a:rPr lang="zh-CN" altLang="en-US" dirty="0"/>
              <a:t>错</a:t>
            </a:r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7A68FFFD-4C62-4665-A91D-FC9C6E5D5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E95C459-71B3-49EC-8F48-2A8EBFAB9B7B}" type="slidenum">
              <a:rPr lang="zh-CN" altLang="en-US" sz="1200"/>
              <a:pPr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>
            <a:extLst>
              <a:ext uri="{FF2B5EF4-FFF2-40B4-BE49-F238E27FC236}">
                <a16:creationId xmlns:a16="http://schemas.microsoft.com/office/drawing/2014/main" id="{D705FE05-43E5-4EBE-8D39-14BC5438C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>
            <a:extLst>
              <a:ext uri="{FF2B5EF4-FFF2-40B4-BE49-F238E27FC236}">
                <a16:creationId xmlns:a16="http://schemas.microsoft.com/office/drawing/2014/main" id="{37599581-4931-4203-88DA-DE76EAB7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12. A</a:t>
            </a:r>
            <a:endParaRPr lang="zh-CN" altLang="en-US" dirty="0"/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846E6E4A-ADB5-41F5-94BC-FEAAE68A0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B69121-F76F-44FB-8EB2-49DB312B51DD}" type="slidenum">
              <a:rPr lang="zh-CN" altLang="en-US" sz="1200"/>
              <a:pPr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第二章 线性表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A85527-5741-4F61-9A1B-871CD59743E7}"/>
              </a:ext>
            </a:extLst>
          </p:cNvPr>
          <p:cNvGrpSpPr>
            <a:grpSpLocks/>
          </p:cNvGrpSpPr>
          <p:nvPr/>
        </p:nvGrpSpPr>
        <p:grpSpPr bwMode="auto">
          <a:xfrm>
            <a:off x="1005408" y="1975932"/>
            <a:ext cx="2133600" cy="609600"/>
            <a:chOff x="0" y="0"/>
            <a:chExt cx="1344" cy="384"/>
          </a:xfrm>
        </p:grpSpPr>
        <p:grpSp>
          <p:nvGrpSpPr>
            <p:cNvPr id="85034" name="Group 3">
              <a:extLst>
                <a:ext uri="{FF2B5EF4-FFF2-40B4-BE49-F238E27FC236}">
                  <a16:creationId xmlns:a16="http://schemas.microsoft.com/office/drawing/2014/main" id="{EAFB4458-9D94-484E-9507-043BF1EAE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0"/>
              <a:ext cx="768" cy="384"/>
              <a:chOff x="0" y="0"/>
              <a:chExt cx="768" cy="384"/>
            </a:xfrm>
          </p:grpSpPr>
          <p:sp>
            <p:nvSpPr>
              <p:cNvPr id="85036" name="Rectangle 4">
                <a:extLst>
                  <a:ext uri="{FF2B5EF4-FFF2-40B4-BE49-F238E27FC236}">
                    <a16:creationId xmlns:a16="http://schemas.microsoft.com/office/drawing/2014/main" id="{C79EAB63-225D-4B62-8179-C92457B33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7" name="Line 5">
                <a:extLst>
                  <a:ext uri="{FF2B5EF4-FFF2-40B4-BE49-F238E27FC236}">
                    <a16:creationId xmlns:a16="http://schemas.microsoft.com/office/drawing/2014/main" id="{D4690174-D6D2-4E8D-9D55-814BEB2B2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8" name="Line 6">
                <a:extLst>
                  <a:ext uri="{FF2B5EF4-FFF2-40B4-BE49-F238E27FC236}">
                    <a16:creationId xmlns:a16="http://schemas.microsoft.com/office/drawing/2014/main" id="{AB8CAFF4-DF1B-44D2-AF49-5EA19A27C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5035" name="Line 7">
              <a:extLst>
                <a:ext uri="{FF2B5EF4-FFF2-40B4-BE49-F238E27FC236}">
                  <a16:creationId xmlns:a16="http://schemas.microsoft.com/office/drawing/2014/main" id="{FBB37AA7-4D03-46B0-ADC4-E7C5569FB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576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995" name="Text Box 8">
            <a:extLst>
              <a:ext uri="{FF2B5EF4-FFF2-40B4-BE49-F238E27FC236}">
                <a16:creationId xmlns:a16="http://schemas.microsoft.com/office/drawing/2014/main" id="{DADC7B1D-7F6A-410F-9138-29DD7E59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96875"/>
            <a:ext cx="45015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删除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之后的结点</a:t>
            </a:r>
          </a:p>
        </p:txBody>
      </p:sp>
      <p:grpSp>
        <p:nvGrpSpPr>
          <p:cNvPr id="85029" name="Group 10">
            <a:extLst>
              <a:ext uri="{FF2B5EF4-FFF2-40B4-BE49-F238E27FC236}">
                <a16:creationId xmlns:a16="http://schemas.microsoft.com/office/drawing/2014/main" id="{515B2734-0D74-4F38-A296-FE10371838E0}"/>
              </a:ext>
            </a:extLst>
          </p:cNvPr>
          <p:cNvGrpSpPr>
            <a:grpSpLocks/>
          </p:cNvGrpSpPr>
          <p:nvPr/>
        </p:nvGrpSpPr>
        <p:grpSpPr bwMode="auto">
          <a:xfrm>
            <a:off x="4205808" y="1955304"/>
            <a:ext cx="1219200" cy="609600"/>
            <a:chOff x="0" y="0"/>
            <a:chExt cx="768" cy="384"/>
          </a:xfrm>
        </p:grpSpPr>
        <p:sp>
          <p:nvSpPr>
            <p:cNvPr id="85031" name="Rectangle 11">
              <a:extLst>
                <a:ext uri="{FF2B5EF4-FFF2-40B4-BE49-F238E27FC236}">
                  <a16:creationId xmlns:a16="http://schemas.microsoft.com/office/drawing/2014/main" id="{E28362FF-9D8C-4914-AC81-58E94EA9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5032" name="Line 12">
              <a:extLst>
                <a:ext uri="{FF2B5EF4-FFF2-40B4-BE49-F238E27FC236}">
                  <a16:creationId xmlns:a16="http://schemas.microsoft.com/office/drawing/2014/main" id="{E92B48A1-4828-4458-B4D8-88B488EC4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3" name="Line 13">
              <a:extLst>
                <a:ext uri="{FF2B5EF4-FFF2-40B4-BE49-F238E27FC236}">
                  <a16:creationId xmlns:a16="http://schemas.microsoft.com/office/drawing/2014/main" id="{0071396F-0BCB-4DF7-86FE-0D4B046CE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30" name="Line 14">
            <a:extLst>
              <a:ext uri="{FF2B5EF4-FFF2-40B4-BE49-F238E27FC236}">
                <a16:creationId xmlns:a16="http://schemas.microsoft.com/office/drawing/2014/main" id="{C745E53E-8984-4DD1-B88E-5DC26470A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608" y="2260104"/>
            <a:ext cx="1143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023" name="Group 16">
            <a:extLst>
              <a:ext uri="{FF2B5EF4-FFF2-40B4-BE49-F238E27FC236}">
                <a16:creationId xmlns:a16="http://schemas.microsoft.com/office/drawing/2014/main" id="{CEC2388C-4488-493E-B4C1-C160F04383D5}"/>
              </a:ext>
            </a:extLst>
          </p:cNvPr>
          <p:cNvGrpSpPr>
            <a:grpSpLocks/>
          </p:cNvGrpSpPr>
          <p:nvPr/>
        </p:nvGrpSpPr>
        <p:grpSpPr bwMode="auto">
          <a:xfrm>
            <a:off x="6415608" y="1975932"/>
            <a:ext cx="1219200" cy="609600"/>
            <a:chOff x="0" y="0"/>
            <a:chExt cx="768" cy="384"/>
          </a:xfrm>
        </p:grpSpPr>
        <p:sp>
          <p:nvSpPr>
            <p:cNvPr id="85026" name="Rectangle 17">
              <a:extLst>
                <a:ext uri="{FF2B5EF4-FFF2-40B4-BE49-F238E27FC236}">
                  <a16:creationId xmlns:a16="http://schemas.microsoft.com/office/drawing/2014/main" id="{C5FA428D-0A59-4079-B3F7-777A2F0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i+1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5027" name="Line 18">
              <a:extLst>
                <a:ext uri="{FF2B5EF4-FFF2-40B4-BE49-F238E27FC236}">
                  <a16:creationId xmlns:a16="http://schemas.microsoft.com/office/drawing/2014/main" id="{838C807F-1772-423E-95A7-D6026249B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8" name="Line 19">
              <a:extLst>
                <a:ext uri="{FF2B5EF4-FFF2-40B4-BE49-F238E27FC236}">
                  <a16:creationId xmlns:a16="http://schemas.microsoft.com/office/drawing/2014/main" id="{244CE928-A441-425C-A948-9F8A01251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24" name="Line 20">
            <a:extLst>
              <a:ext uri="{FF2B5EF4-FFF2-40B4-BE49-F238E27FC236}">
                <a16:creationId xmlns:a16="http://schemas.microsoft.com/office/drawing/2014/main" id="{869D859B-BD07-4265-8336-07B71ECE3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608" y="2280732"/>
            <a:ext cx="10668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Line 21">
            <a:extLst>
              <a:ext uri="{FF2B5EF4-FFF2-40B4-BE49-F238E27FC236}">
                <a16:creationId xmlns:a16="http://schemas.microsoft.com/office/drawing/2014/main" id="{CDC9398F-2670-4C48-8D10-11F6707FB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2408" y="2280732"/>
            <a:ext cx="762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B018E649-2925-498E-9672-3ABBF0906AC2}"/>
              </a:ext>
            </a:extLst>
          </p:cNvPr>
          <p:cNvGrpSpPr>
            <a:grpSpLocks/>
          </p:cNvGrpSpPr>
          <p:nvPr/>
        </p:nvGrpSpPr>
        <p:grpSpPr bwMode="auto">
          <a:xfrm>
            <a:off x="4815408" y="1514872"/>
            <a:ext cx="1752600" cy="762000"/>
            <a:chOff x="0" y="0"/>
            <a:chExt cx="1104" cy="480"/>
          </a:xfrm>
        </p:grpSpPr>
        <p:sp>
          <p:nvSpPr>
            <p:cNvPr id="85020" name="Line 25">
              <a:extLst>
                <a:ext uri="{FF2B5EF4-FFF2-40B4-BE49-F238E27FC236}">
                  <a16:creationId xmlns:a16="http://schemas.microsoft.com/office/drawing/2014/main" id="{353A2CD0-7599-453A-8A61-9D6FC3D7B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104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1" name="Line 26">
              <a:extLst>
                <a:ext uri="{FF2B5EF4-FFF2-40B4-BE49-F238E27FC236}">
                  <a16:creationId xmlns:a16="http://schemas.microsoft.com/office/drawing/2014/main" id="{D80CCDE3-4E7A-4FA4-8A1D-F2DEA6405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0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2" name="Line 27">
              <a:extLst>
                <a:ext uri="{FF2B5EF4-FFF2-40B4-BE49-F238E27FC236}">
                  <a16:creationId xmlns:a16="http://schemas.microsoft.com/office/drawing/2014/main" id="{FDA6A20C-C8B8-4EC9-B296-E75C0D56F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0">
            <a:extLst>
              <a:ext uri="{FF2B5EF4-FFF2-40B4-BE49-F238E27FC236}">
                <a16:creationId xmlns:a16="http://schemas.microsoft.com/office/drawing/2014/main" id="{198DABBB-F9CA-476E-ACB9-BC34396BD298}"/>
              </a:ext>
            </a:extLst>
          </p:cNvPr>
          <p:cNvGrpSpPr>
            <a:grpSpLocks/>
          </p:cNvGrpSpPr>
          <p:nvPr/>
        </p:nvGrpSpPr>
        <p:grpSpPr bwMode="auto">
          <a:xfrm>
            <a:off x="2718321" y="1509207"/>
            <a:ext cx="1639887" cy="771525"/>
            <a:chOff x="0" y="0"/>
            <a:chExt cx="1152" cy="480"/>
          </a:xfrm>
        </p:grpSpPr>
        <p:sp>
          <p:nvSpPr>
            <p:cNvPr id="85017" name="Line 31">
              <a:extLst>
                <a:ext uri="{FF2B5EF4-FFF2-40B4-BE49-F238E27FC236}">
                  <a16:creationId xmlns:a16="http://schemas.microsoft.com/office/drawing/2014/main" id="{0FDF4D32-D7DA-4564-878C-0F8AEC7E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0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8" name="Line 32">
              <a:extLst>
                <a:ext uri="{FF2B5EF4-FFF2-40B4-BE49-F238E27FC236}">
                  <a16:creationId xmlns:a16="http://schemas.microsoft.com/office/drawing/2014/main" id="{0161CF21-244A-4D91-B568-68D3FCA0F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152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9" name="Line 33">
              <a:extLst>
                <a:ext uri="{FF2B5EF4-FFF2-40B4-BE49-F238E27FC236}">
                  <a16:creationId xmlns:a16="http://schemas.microsoft.com/office/drawing/2014/main" id="{FAFB1910-0997-411A-BEDE-5D0326C64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>
            <a:extLst>
              <a:ext uri="{FF2B5EF4-FFF2-40B4-BE49-F238E27FC236}">
                <a16:creationId xmlns:a16="http://schemas.microsoft.com/office/drawing/2014/main" id="{2383350A-4544-4839-9B18-7A032206E69A}"/>
              </a:ext>
            </a:extLst>
          </p:cNvPr>
          <p:cNvGrpSpPr>
            <a:grpSpLocks/>
          </p:cNvGrpSpPr>
          <p:nvPr/>
        </p:nvGrpSpPr>
        <p:grpSpPr bwMode="auto">
          <a:xfrm>
            <a:off x="1919808" y="1975932"/>
            <a:ext cx="1219200" cy="609600"/>
            <a:chOff x="0" y="0"/>
            <a:chExt cx="768" cy="384"/>
          </a:xfrm>
        </p:grpSpPr>
        <p:sp>
          <p:nvSpPr>
            <p:cNvPr id="85014" name="Rectangle 35">
              <a:extLst>
                <a:ext uri="{FF2B5EF4-FFF2-40B4-BE49-F238E27FC236}">
                  <a16:creationId xmlns:a16="http://schemas.microsoft.com/office/drawing/2014/main" id="{C60653ED-53B5-44FC-9077-B9C9F35D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5015" name="Line 36">
              <a:extLst>
                <a:ext uri="{FF2B5EF4-FFF2-40B4-BE49-F238E27FC236}">
                  <a16:creationId xmlns:a16="http://schemas.microsoft.com/office/drawing/2014/main" id="{FD8E80F4-9913-49CB-8073-ABBFC64BF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6" name="Line 37">
              <a:extLst>
                <a:ext uri="{FF2B5EF4-FFF2-40B4-BE49-F238E27FC236}">
                  <a16:creationId xmlns:a16="http://schemas.microsoft.com/office/drawing/2014/main" id="{FA4195D6-BBC4-4C48-BC88-9BC9C8256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75814" name="AutoShape 38">
            <a:extLst>
              <a:ext uri="{FF2B5EF4-FFF2-40B4-BE49-F238E27FC236}">
                <a16:creationId xmlns:a16="http://schemas.microsoft.com/office/drawing/2014/main" id="{1CE410C2-2F6B-40F4-AAEA-0A7F176C97B4}"/>
              </a:ext>
            </a:extLst>
          </p:cNvPr>
          <p:cNvCxnSpPr>
            <a:cxnSpLocks noChangeShapeType="1"/>
            <a:stCxn id="85014" idx="3"/>
            <a:endCxn id="85026" idx="2"/>
          </p:cNvCxnSpPr>
          <p:nvPr/>
        </p:nvCxnSpPr>
        <p:spPr bwMode="auto">
          <a:xfrm>
            <a:off x="3139008" y="2280732"/>
            <a:ext cx="3886200" cy="304800"/>
          </a:xfrm>
          <a:prstGeom prst="bentConnector4">
            <a:avLst>
              <a:gd name="adj1" fmla="val -3935"/>
              <a:gd name="adj2" fmla="val 175000"/>
            </a:avLst>
          </a:prstGeom>
          <a:noFill/>
          <a:ln w="31750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40">
            <a:extLst>
              <a:ext uri="{FF2B5EF4-FFF2-40B4-BE49-F238E27FC236}">
                <a16:creationId xmlns:a16="http://schemas.microsoft.com/office/drawing/2014/main" id="{5F89B67E-7DCD-44E1-B542-90404912B602}"/>
              </a:ext>
            </a:extLst>
          </p:cNvPr>
          <p:cNvGrpSpPr>
            <a:grpSpLocks/>
          </p:cNvGrpSpPr>
          <p:nvPr/>
        </p:nvGrpSpPr>
        <p:grpSpPr bwMode="auto">
          <a:xfrm>
            <a:off x="2529408" y="1290132"/>
            <a:ext cx="4038600" cy="990600"/>
            <a:chOff x="0" y="0"/>
            <a:chExt cx="2544" cy="624"/>
          </a:xfrm>
        </p:grpSpPr>
        <p:sp>
          <p:nvSpPr>
            <p:cNvPr id="85011" name="Line 41">
              <a:extLst>
                <a:ext uri="{FF2B5EF4-FFF2-40B4-BE49-F238E27FC236}">
                  <a16:creationId xmlns:a16="http://schemas.microsoft.com/office/drawing/2014/main" id="{23D93324-0908-4FF0-8523-A7C2673B9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0"/>
              <a:ext cx="0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Line 42">
              <a:extLst>
                <a:ext uri="{FF2B5EF4-FFF2-40B4-BE49-F238E27FC236}">
                  <a16:creationId xmlns:a16="http://schemas.microsoft.com/office/drawing/2014/main" id="{59B6BCCA-D7FF-422F-B642-308D15B65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5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3" name="Line 43">
              <a:extLst>
                <a:ext uri="{FF2B5EF4-FFF2-40B4-BE49-F238E27FC236}">
                  <a16:creationId xmlns:a16="http://schemas.microsoft.com/office/drawing/2014/main" id="{46B1B6A0-26BC-456A-8418-01E664F0A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43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21" name="AutoShape 4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65997BB-3B65-4FC0-A470-03A325F6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D5BCBC-7CD3-924E-5A5F-32609DD01D11}"/>
              </a:ext>
            </a:extLst>
          </p:cNvPr>
          <p:cNvSpPr txBox="1"/>
          <p:nvPr/>
        </p:nvSpPr>
        <p:spPr>
          <a:xfrm>
            <a:off x="2184924" y="2761764"/>
            <a:ext cx="60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p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352ADA-B289-F7D1-F688-BC885F3C93C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45837" y="2585532"/>
            <a:ext cx="0" cy="296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8183EF-50A0-7997-0A53-81F1CF4F4E08}"/>
              </a:ext>
            </a:extLst>
          </p:cNvPr>
          <p:cNvSpPr txBox="1"/>
          <p:nvPr/>
        </p:nvSpPr>
        <p:spPr>
          <a:xfrm>
            <a:off x="726393" y="369994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q = p-&gt;next;</a:t>
            </a:r>
            <a:endParaRPr lang="zh-CN" altLang="en-US" sz="2800" b="0" i="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F43BFB-F962-34BB-26CA-7D6DF46836FC}"/>
              </a:ext>
            </a:extLst>
          </p:cNvPr>
          <p:cNvSpPr txBox="1"/>
          <p:nvPr/>
        </p:nvSpPr>
        <p:spPr>
          <a:xfrm>
            <a:off x="782216" y="4304490"/>
            <a:ext cx="314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p-&gt;next = q-&gt;next;</a:t>
            </a:r>
            <a:endParaRPr lang="zh-CN" altLang="en-US" sz="2800" b="0" i="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7C644C-E664-6D51-5D37-9FD7752D6329}"/>
              </a:ext>
            </a:extLst>
          </p:cNvPr>
          <p:cNvSpPr txBox="1"/>
          <p:nvPr/>
        </p:nvSpPr>
        <p:spPr>
          <a:xfrm>
            <a:off x="747986" y="4976514"/>
            <a:ext cx="314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q-&gt;next-&gt;prior = p;</a:t>
            </a:r>
            <a:endParaRPr lang="zh-CN" altLang="en-US" sz="2800" b="0" i="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873A66-1711-D6DC-88D2-8A4011A75223}"/>
              </a:ext>
            </a:extLst>
          </p:cNvPr>
          <p:cNvSpPr txBox="1"/>
          <p:nvPr/>
        </p:nvSpPr>
        <p:spPr>
          <a:xfrm>
            <a:off x="788140" y="5557006"/>
            <a:ext cx="3141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delete q;</a:t>
            </a:r>
            <a:endParaRPr lang="zh-CN" altLang="en-US" sz="2800" b="0" i="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571DFD-54DE-5D13-4A24-766CCE83B590}"/>
              </a:ext>
            </a:extLst>
          </p:cNvPr>
          <p:cNvSpPr txBox="1"/>
          <p:nvPr/>
        </p:nvSpPr>
        <p:spPr>
          <a:xfrm>
            <a:off x="4572000" y="2741136"/>
            <a:ext cx="60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q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CB4794-B7ED-4188-AB5B-E7D0842E4E4F}"/>
              </a:ext>
            </a:extLst>
          </p:cNvPr>
          <p:cNvCxnSpPr>
            <a:cxnSpLocks/>
          </p:cNvCxnSpPr>
          <p:nvPr/>
        </p:nvCxnSpPr>
        <p:spPr bwMode="auto">
          <a:xfrm flipV="1">
            <a:off x="4832913" y="2564904"/>
            <a:ext cx="0" cy="296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0" grpId="0" animBg="1"/>
      <p:bldP spid="85030" grpId="1" animBg="1"/>
      <p:bldP spid="85024" grpId="0" animBg="1"/>
      <p:bldP spid="85024" grpId="1" animBg="1"/>
      <p:bldP spid="85025" grpId="0" animBg="1"/>
      <p:bldP spid="75821" grpId="0" animBg="1" autoUpdateAnimBg="0"/>
      <p:bldP spid="3" grpId="0"/>
      <p:bldP spid="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7E4F14C8-B09A-4473-B501-F2E3361A4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00" y="1785926"/>
          <a:ext cx="73834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47900" imgH="241300" progId="Equation.3">
                  <p:embed/>
                </p:oleObj>
              </mc:Choice>
              <mc:Fallback>
                <p:oleObj r:id="rId2" imgW="2247900" imgH="241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785926"/>
                        <a:ext cx="738346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B1AB00D0-CBF9-4634-BE99-ED292B2D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2714620"/>
            <a:ext cx="6468437" cy="108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在计算机中，可以用一个线性表来表示: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>
                <a:latin typeface="+mn-ea"/>
                <a:ea typeface="+mn-ea"/>
              </a:rPr>
              <a:t>P = (p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, 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, …，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66E4BB49-8831-4C98-AECE-C04E6EB6E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1214422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</a:rPr>
              <a:t>一元多项式</a:t>
            </a:r>
            <a:endParaRPr lang="zh-CN" altLang="en-US" sz="2800" b="0" i="0" dirty="0">
              <a:latin typeface="Times New Roman" panose="02020603050405020304" pitchFamily="18" charset="0"/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3B53B840-914B-4F18-B046-A25133263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3929066"/>
            <a:ext cx="8382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但是对于形如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S(x) = 1 + 3x</a:t>
            </a:r>
            <a:r>
              <a:rPr lang="en-US" altLang="zh-CN" sz="2800" b="0" i="0" baseline="30000" dirty="0">
                <a:solidFill>
                  <a:srgbClr val="000099"/>
                </a:solidFill>
                <a:latin typeface="+mn-ea"/>
                <a:ea typeface="+mn-ea"/>
              </a:rPr>
              <a:t>10000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– 2x</a:t>
            </a:r>
            <a:r>
              <a:rPr lang="en-US" altLang="zh-CN" sz="2800" b="0" i="0" baseline="30000" dirty="0">
                <a:solidFill>
                  <a:srgbClr val="000099"/>
                </a:solidFill>
                <a:latin typeface="+mn-ea"/>
                <a:ea typeface="+mn-ea"/>
              </a:rPr>
              <a:t>20000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的多项式，上述表示方法不合适。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一元多项式表示及相加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  <p:bldP spid="7885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974855AA-FCF6-4EDD-80DB-BFEAD26C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10" y="1357298"/>
            <a:ext cx="6819496" cy="241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一般情况下的</a:t>
            </a:r>
            <a:r>
              <a:rPr lang="zh-CN" altLang="en-US" sz="2800" b="0" i="0" dirty="0">
                <a:solidFill>
                  <a:srgbClr val="000099"/>
                </a:solidFill>
                <a:latin typeface="+mn-ea"/>
                <a:ea typeface="+mn-ea"/>
              </a:rPr>
              <a:t>一元稀疏多项式</a:t>
            </a:r>
            <a:r>
              <a:rPr lang="zh-CN" altLang="en-US" sz="2800" b="0" i="0" dirty="0">
                <a:latin typeface="+mn-ea"/>
                <a:ea typeface="+mn-ea"/>
              </a:rPr>
              <a:t>可写成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n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(x) = 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x</a:t>
            </a:r>
            <a:r>
              <a:rPr lang="en-US" altLang="zh-CN" sz="2800" b="0" i="0" baseline="30000" dirty="0">
                <a:solidFill>
                  <a:srgbClr val="3333CC"/>
                </a:solidFill>
                <a:latin typeface="+mn-ea"/>
                <a:ea typeface="+mn-ea"/>
              </a:rPr>
              <a:t>e1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 + 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x</a:t>
            </a:r>
            <a:r>
              <a:rPr lang="en-US" altLang="zh-CN" sz="2800" b="0" i="0" baseline="30000" dirty="0">
                <a:solidFill>
                  <a:srgbClr val="3333CC"/>
                </a:solidFill>
                <a:latin typeface="+mn-ea"/>
                <a:ea typeface="+mn-ea"/>
              </a:rPr>
              <a:t>e2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 + ┄ + 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x</a:t>
            </a:r>
            <a:r>
              <a:rPr lang="en-US" altLang="zh-CN" sz="2800" b="0" i="0" baseline="30000" dirty="0" err="1">
                <a:solidFill>
                  <a:srgbClr val="3333CC"/>
                </a:solidFill>
                <a:latin typeface="+mn-ea"/>
                <a:ea typeface="+mn-ea"/>
              </a:rPr>
              <a:t>em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其中：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是指数为</a:t>
            </a:r>
            <a:r>
              <a:rPr lang="en-US" altLang="zh-CN" sz="2800" b="0" i="0" dirty="0" err="1">
                <a:solidFill>
                  <a:srgbClr val="000099"/>
                </a:solidFill>
                <a:latin typeface="+mn-ea"/>
                <a:ea typeface="+mn-ea"/>
              </a:rPr>
              <a:t>e</a:t>
            </a:r>
            <a:r>
              <a:rPr lang="en-US" altLang="zh-CN" sz="2800" b="0" i="0" baseline="-25000" dirty="0" err="1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的项的非零系数，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        </a:t>
            </a:r>
            <a:r>
              <a:rPr lang="zh-CN" altLang="en-US" sz="2800" b="0" i="0" dirty="0">
                <a:solidFill>
                  <a:srgbClr val="000099"/>
                </a:solidFill>
                <a:latin typeface="+mn-ea"/>
                <a:ea typeface="+mn-ea"/>
              </a:rPr>
              <a:t>0≤ 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e</a:t>
            </a:r>
            <a:r>
              <a:rPr lang="en-US" altLang="zh-CN" sz="2800" b="0" i="0" baseline="-25000" dirty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&lt; e</a:t>
            </a:r>
            <a:r>
              <a:rPr lang="en-US" altLang="zh-CN" sz="2800" b="0" i="0" baseline="-25000" dirty="0">
                <a:solidFill>
                  <a:srgbClr val="000099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&lt; ┄ &lt; </a:t>
            </a:r>
            <a:r>
              <a:rPr lang="en-US" altLang="zh-CN" sz="2800" b="0" i="0" dirty="0" err="1">
                <a:solidFill>
                  <a:srgbClr val="000099"/>
                </a:solidFill>
                <a:latin typeface="+mn-ea"/>
                <a:ea typeface="+mn-ea"/>
              </a:rPr>
              <a:t>e</a:t>
            </a:r>
            <a:r>
              <a:rPr lang="en-US" altLang="zh-CN" sz="2800" b="0" i="0" baseline="-25000" dirty="0" err="1">
                <a:solidFill>
                  <a:srgbClr val="000099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</a:rPr>
              <a:t> = n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C932672C-AF27-42E6-B0B9-4E0FC5C1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48" y="4000504"/>
            <a:ext cx="6694461" cy="10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可以下列线性表表示：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solidFill>
                  <a:srgbClr val="3333CC"/>
                </a:solidFill>
                <a:latin typeface="+mn-ea"/>
                <a:ea typeface="+mn-ea"/>
              </a:rPr>
              <a:t>（（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, e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）, (p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, e</a:t>
            </a:r>
            <a:r>
              <a:rPr lang="en-US" altLang="zh-CN" sz="2800" b="0" i="0" baseline="-25000" dirty="0">
                <a:solidFill>
                  <a:srgbClr val="3333CC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), ┄, (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 err="1">
                <a:solidFill>
                  <a:srgbClr val="3333CC"/>
                </a:solidFill>
                <a:latin typeface="+mn-ea"/>
                <a:ea typeface="+mn-ea"/>
              </a:rPr>
              <a:t>,e</a:t>
            </a:r>
            <a:r>
              <a:rPr lang="en-US" altLang="zh-CN" sz="2800" b="0" i="0" baseline="-25000" dirty="0" err="1">
                <a:solidFill>
                  <a:srgbClr val="3333CC"/>
                </a:solidFill>
                <a:latin typeface="+mn-ea"/>
                <a:ea typeface="+mn-ea"/>
              </a:rPr>
              <a:t>m</a:t>
            </a:r>
            <a:r>
              <a:rPr lang="en-US" altLang="zh-CN" sz="2800" b="0" i="0" dirty="0">
                <a:solidFill>
                  <a:srgbClr val="3333CC"/>
                </a:solidFill>
                <a:latin typeface="+mn-ea"/>
                <a:ea typeface="+mn-ea"/>
              </a:rPr>
              <a:t>) ）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一元多项式表示及相加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03E88C92-B69C-4D8E-AE93-F89E265C1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338" y="1383957"/>
            <a:ext cx="4044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P</a:t>
            </a:r>
            <a:r>
              <a:rPr lang="en-US" altLang="zh-CN" sz="2800" b="1" i="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999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(x) = 7x</a:t>
            </a:r>
            <a:r>
              <a:rPr lang="en-US" altLang="zh-CN" sz="2800" b="1" i="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 - 2x</a:t>
            </a:r>
            <a:r>
              <a:rPr lang="en-US" altLang="zh-CN" sz="2800" b="1" i="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12</a:t>
            </a:r>
            <a:r>
              <a:rPr lang="en-US" altLang="zh-CN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 - 8x</a:t>
            </a:r>
            <a:r>
              <a:rPr lang="en-US" altLang="zh-CN" sz="2800" b="1" i="0" baseline="300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999</a:t>
            </a:r>
            <a:endParaRPr lang="en-US" altLang="zh-CN" sz="2800" i="0" dirty="0">
              <a:latin typeface="Times New Roman" panose="02020603050405020304" pitchFamily="18" charset="0"/>
            </a:endParaRP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0EEF28BF-CF50-4DBB-B071-D2A91794E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383957"/>
            <a:ext cx="1026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0" dirty="0">
                <a:latin typeface="Times New Roman" panose="02020603050405020304" pitchFamily="18" charset="0"/>
              </a:rPr>
              <a:t>例如: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05E92974-8E64-472E-A1DD-DED9E922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8" y="2235965"/>
            <a:ext cx="7486602" cy="165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1" charset="-122"/>
              </a:rPr>
              <a:t>可用线性表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>
                <a:latin typeface="Times New Roman" panose="02020603050405020304" pitchFamily="18" charset="0"/>
                <a:ea typeface="楷体_GB2312" pitchFamily="1" charset="-122"/>
              </a:rPr>
              <a:t>               </a:t>
            </a:r>
            <a:r>
              <a:rPr lang="zh-CN" altLang="en-US" sz="2800" b="1" i="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1" charset="-122"/>
              </a:rPr>
              <a:t>( (7, 3), (-2, 12), (-8, 999) )</a:t>
            </a:r>
            <a:endParaRPr lang="zh-CN" altLang="en-US" sz="2800" i="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>
                <a:latin typeface="Times New Roman" panose="02020603050405020304" pitchFamily="18" charset="0"/>
                <a:ea typeface="楷体_GB2312" pitchFamily="1" charset="-122"/>
              </a:rPr>
              <a:t>表示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19341D6-EBE8-4B4C-889C-CC2E691D6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一元多项式表示及相加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90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8A19DE5D-41D8-41FE-911B-CA29610B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4" y="188640"/>
            <a:ext cx="80597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一元多项式创建和输出的实现</a:t>
            </a:r>
          </a:p>
        </p:txBody>
      </p:sp>
      <p:sp>
        <p:nvSpPr>
          <p:cNvPr id="91139" name="TextBox 1">
            <a:extLst>
              <a:ext uri="{FF2B5EF4-FFF2-40B4-BE49-F238E27FC236}">
                <a16:creationId xmlns:a16="http://schemas.microsoft.com/office/drawing/2014/main" id="{34AC82D2-F616-4D3C-A42F-686DF668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268413"/>
            <a:ext cx="81343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ch2</a:t>
            </a:r>
            <a:r>
              <a:rPr lang="zh-CN" altLang="en-US" sz="2800" b="1" i="0" dirty="0"/>
              <a:t>线性表</a:t>
            </a:r>
            <a:r>
              <a:rPr lang="en-US" altLang="zh-CN" sz="2800" b="1" i="0" dirty="0"/>
              <a:t>1.ppt</a:t>
            </a:r>
            <a:r>
              <a:rPr lang="zh-CN" altLang="en-US" sz="2800" b="1" i="0" dirty="0"/>
              <a:t>中</a:t>
            </a:r>
            <a:r>
              <a:rPr lang="en-US" altLang="zh-CN" sz="2800" b="1" i="0" dirty="0"/>
              <a:t>P35</a:t>
            </a:r>
            <a:r>
              <a:rPr lang="zh-CN" altLang="en-US" sz="2800" b="1" i="0" dirty="0"/>
              <a:t>的</a:t>
            </a:r>
            <a:r>
              <a:rPr lang="en-US" altLang="zh-CN" sz="2800" b="1" i="0" dirty="0" err="1"/>
              <a:t>LNode</a:t>
            </a:r>
            <a:r>
              <a:rPr lang="zh-CN" altLang="en-US" sz="2800" b="1" i="0" dirty="0"/>
              <a:t>结点类增加属性： </a:t>
            </a:r>
            <a:endParaRPr lang="en-US" altLang="zh-CN" sz="2800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                    </a:t>
            </a:r>
            <a:r>
              <a:rPr lang="en-US" altLang="zh-CN" sz="2800" b="1" i="0" dirty="0">
                <a:solidFill>
                  <a:srgbClr val="FF0000"/>
                </a:solidFill>
              </a:rPr>
              <a:t>int   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expn</a:t>
            </a:r>
            <a:r>
              <a:rPr lang="en-US" altLang="zh-CN" sz="2800" b="1" i="0" dirty="0">
                <a:solidFill>
                  <a:srgbClr val="FF0000"/>
                </a:solidFill>
              </a:rPr>
              <a:t>;   //</a:t>
            </a:r>
            <a:r>
              <a:rPr lang="zh-CN" altLang="en-US" sz="2800" b="1" i="0" dirty="0">
                <a:solidFill>
                  <a:srgbClr val="FF0000"/>
                </a:solidFill>
              </a:rPr>
              <a:t>指数项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0" dirty="0"/>
              <a:t>方法修改：</a:t>
            </a:r>
            <a:endParaRPr lang="en-US" altLang="zh-CN" sz="2800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              </a:t>
            </a:r>
            <a:r>
              <a:rPr lang="zh-CN" altLang="en-US" sz="2800" b="1" i="0" dirty="0">
                <a:solidFill>
                  <a:srgbClr val="FF0000"/>
                </a:solidFill>
              </a:rPr>
              <a:t>构造函数增加对属性的初始化 </a:t>
            </a:r>
          </a:p>
        </p:txBody>
      </p:sp>
      <p:sp>
        <p:nvSpPr>
          <p:cNvPr id="91140" name="TextBox 6">
            <a:extLst>
              <a:ext uri="{FF2B5EF4-FFF2-40B4-BE49-F238E27FC236}">
                <a16:creationId xmlns:a16="http://schemas.microsoft.com/office/drawing/2014/main" id="{C7254E55-53F8-47DF-A9B2-0970CDB3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60825"/>
            <a:ext cx="813435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P41</a:t>
            </a:r>
            <a:r>
              <a:rPr lang="zh-CN" altLang="en-US" sz="2800" b="1" i="0" dirty="0"/>
              <a:t>的</a:t>
            </a:r>
            <a:r>
              <a:rPr lang="en-US" altLang="zh-CN" sz="2800" b="1" i="0" dirty="0" err="1"/>
              <a:t>LinkList</a:t>
            </a:r>
            <a:r>
              <a:rPr lang="zh-CN" altLang="en-US" sz="2800" b="1" i="0" dirty="0"/>
              <a:t>链表类中方法修改： </a:t>
            </a:r>
            <a:endParaRPr lang="en-US" altLang="zh-CN" sz="2800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0" dirty="0"/>
              <a:t>     </a:t>
            </a:r>
            <a:r>
              <a:rPr lang="zh-CN" altLang="en-US" sz="2800" b="1" i="0" dirty="0">
                <a:solidFill>
                  <a:srgbClr val="FF0000"/>
                </a:solidFill>
              </a:rPr>
              <a:t>构造函数不变 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rgbClr val="FF0000"/>
                </a:solidFill>
              </a:rPr>
              <a:t>     </a:t>
            </a:r>
            <a:r>
              <a:rPr lang="zh-CN" altLang="en-US" sz="2800" b="1" i="0" dirty="0">
                <a:solidFill>
                  <a:srgbClr val="FF0000"/>
                </a:solidFill>
              </a:rPr>
              <a:t>尾插法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CreateListInTail</a:t>
            </a:r>
            <a:r>
              <a:rPr lang="zh-CN" altLang="en-US" sz="2800" b="1" i="0" dirty="0">
                <a:solidFill>
                  <a:srgbClr val="FF0000"/>
                </a:solidFill>
              </a:rPr>
              <a:t>增加对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expn</a:t>
            </a:r>
            <a:r>
              <a:rPr lang="zh-CN" altLang="en-US" sz="2800" b="1" i="0" dirty="0">
                <a:solidFill>
                  <a:srgbClr val="FF0000"/>
                </a:solidFill>
              </a:rPr>
              <a:t>的输入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rgbClr val="FF0000"/>
                </a:solidFill>
              </a:rPr>
              <a:t>     </a:t>
            </a:r>
            <a:r>
              <a:rPr lang="zh-CN" altLang="en-US" sz="2800" b="1" i="0" dirty="0">
                <a:solidFill>
                  <a:srgbClr val="FF0000"/>
                </a:solidFill>
              </a:rPr>
              <a:t>输出函数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ListDisplay</a:t>
            </a:r>
            <a:r>
              <a:rPr lang="zh-CN" altLang="en-US" sz="2800" b="1" i="0" dirty="0">
                <a:solidFill>
                  <a:srgbClr val="FF0000"/>
                </a:solidFill>
              </a:rPr>
              <a:t>增加对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expn</a:t>
            </a:r>
            <a:r>
              <a:rPr lang="zh-CN" altLang="en-US" sz="2800" b="1" i="0" dirty="0">
                <a:solidFill>
                  <a:srgbClr val="FF0000"/>
                </a:solidFill>
              </a:rPr>
              <a:t>的输出</a:t>
            </a:r>
          </a:p>
        </p:txBody>
      </p:sp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72A63223-7B61-4D0C-AD59-8B7FADAD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88640"/>
            <a:ext cx="71262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两个一元多项式相加实现</a:t>
            </a:r>
          </a:p>
        </p:txBody>
      </p:sp>
      <p:sp>
        <p:nvSpPr>
          <p:cNvPr id="92163" name="TextBox 1">
            <a:extLst>
              <a:ext uri="{FF2B5EF4-FFF2-40B4-BE49-F238E27FC236}">
                <a16:creationId xmlns:a16="http://schemas.microsoft.com/office/drawing/2014/main" id="{584B3664-C255-4822-80C4-8FFCF741E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268413"/>
            <a:ext cx="813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0" dirty="0"/>
              <a:t>假设多项式按指数的升序输入、采用尾插法创建。</a:t>
            </a:r>
            <a:endParaRPr lang="en-US" altLang="zh-CN" sz="2800" b="1" i="0" dirty="0"/>
          </a:p>
        </p:txBody>
      </p:sp>
      <p:sp>
        <p:nvSpPr>
          <p:cNvPr id="92164" name="TextBox 6">
            <a:extLst>
              <a:ext uri="{FF2B5EF4-FFF2-40B4-BE49-F238E27FC236}">
                <a16:creationId xmlns:a16="http://schemas.microsoft.com/office/drawing/2014/main" id="{A6AA06E6-34DA-4D0B-86DB-34A8BD3B8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1989138"/>
            <a:ext cx="81343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P36</a:t>
            </a:r>
            <a:r>
              <a:rPr lang="zh-CN" altLang="en-US" sz="2800" b="1" i="0" dirty="0"/>
              <a:t>的</a:t>
            </a:r>
            <a:r>
              <a:rPr lang="en-US" altLang="zh-CN" sz="2800" b="1" i="0" dirty="0" err="1"/>
              <a:t>LinkList</a:t>
            </a:r>
            <a:r>
              <a:rPr lang="zh-CN" altLang="en-US" sz="2800" b="1" i="0" dirty="0"/>
              <a:t>链表类中增加友元函数： </a:t>
            </a:r>
            <a:endParaRPr lang="en-US" altLang="zh-CN" sz="2800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i="0" dirty="0">
                <a:solidFill>
                  <a:srgbClr val="FF0000"/>
                </a:solidFill>
              </a:rPr>
              <a:t>  </a:t>
            </a:r>
            <a:r>
              <a:rPr lang="en-US" altLang="zh-CN" sz="2000" b="1" i="0" dirty="0">
                <a:solidFill>
                  <a:srgbClr val="FF0000"/>
                </a:solidFill>
              </a:rPr>
              <a:t>friend </a:t>
            </a:r>
            <a:r>
              <a:rPr lang="en-US" altLang="zh-CN" sz="2000" b="1" i="0" dirty="0" err="1">
                <a:solidFill>
                  <a:srgbClr val="FF0000"/>
                </a:solidFill>
              </a:rPr>
              <a:t>LinkList</a:t>
            </a:r>
            <a:r>
              <a:rPr lang="en-US" altLang="zh-CN" sz="2000" b="1" i="0" dirty="0">
                <a:solidFill>
                  <a:srgbClr val="FF0000"/>
                </a:solidFill>
              </a:rPr>
              <a:t> &amp;</a:t>
            </a:r>
            <a:r>
              <a:rPr lang="en-US" altLang="zh-CN" sz="2000" b="1" i="0" dirty="0" err="1">
                <a:solidFill>
                  <a:srgbClr val="FF0000"/>
                </a:solidFill>
              </a:rPr>
              <a:t>AddPoly</a:t>
            </a:r>
            <a:r>
              <a:rPr lang="en-US" altLang="zh-CN" sz="2000" b="1" i="0" dirty="0">
                <a:solidFill>
                  <a:srgbClr val="FF0000"/>
                </a:solidFill>
              </a:rPr>
              <a:t>(</a:t>
            </a:r>
            <a:r>
              <a:rPr lang="en-US" altLang="zh-CN" sz="2000" b="1" i="0" dirty="0" err="1">
                <a:solidFill>
                  <a:srgbClr val="FF0000"/>
                </a:solidFill>
              </a:rPr>
              <a:t>LinkList</a:t>
            </a:r>
            <a:r>
              <a:rPr lang="en-US" altLang="zh-CN" sz="2000" b="1" i="0" dirty="0">
                <a:solidFill>
                  <a:srgbClr val="FF0000"/>
                </a:solidFill>
              </a:rPr>
              <a:t> &amp;</a:t>
            </a:r>
            <a:r>
              <a:rPr lang="en-US" altLang="zh-CN" sz="2000" b="1" i="0" dirty="0" err="1">
                <a:solidFill>
                  <a:srgbClr val="FF0000"/>
                </a:solidFill>
              </a:rPr>
              <a:t>PolyA</a:t>
            </a:r>
            <a:r>
              <a:rPr lang="en-US" altLang="zh-CN" sz="2000" b="1" i="0" dirty="0">
                <a:solidFill>
                  <a:srgbClr val="FF0000"/>
                </a:solidFill>
              </a:rPr>
              <a:t>, </a:t>
            </a:r>
            <a:r>
              <a:rPr lang="en-US" altLang="zh-CN" sz="2000" b="1" i="0" dirty="0" err="1">
                <a:solidFill>
                  <a:srgbClr val="FF0000"/>
                </a:solidFill>
              </a:rPr>
              <a:t>LinkList</a:t>
            </a:r>
            <a:r>
              <a:rPr lang="en-US" altLang="zh-CN" sz="2000" b="1" i="0" dirty="0">
                <a:solidFill>
                  <a:srgbClr val="FF0000"/>
                </a:solidFill>
              </a:rPr>
              <a:t> &amp;</a:t>
            </a:r>
            <a:r>
              <a:rPr lang="en-US" altLang="zh-CN" sz="2000" b="1" i="0" dirty="0" err="1">
                <a:solidFill>
                  <a:srgbClr val="FF0000"/>
                </a:solidFill>
              </a:rPr>
              <a:t>PolyB</a:t>
            </a:r>
            <a:r>
              <a:rPr lang="en-US" altLang="zh-CN" sz="2000" b="1" i="0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rgbClr val="FF0000"/>
                </a:solidFill>
              </a:rPr>
              <a:t>     //</a:t>
            </a:r>
            <a:r>
              <a:rPr lang="zh-CN" altLang="en-US" sz="2800" b="1" i="0" dirty="0">
                <a:solidFill>
                  <a:srgbClr val="FF0000"/>
                </a:solidFill>
              </a:rPr>
              <a:t>计算</a:t>
            </a:r>
            <a:r>
              <a:rPr lang="en-US" altLang="zh-CN" sz="2800" b="1" i="0" dirty="0" err="1">
                <a:solidFill>
                  <a:srgbClr val="FF0000"/>
                </a:solidFill>
              </a:rPr>
              <a:t>PolyA+PolyB</a:t>
            </a:r>
            <a:r>
              <a:rPr lang="zh-CN" altLang="en-US" sz="2800" b="1" i="0" dirty="0">
                <a:solidFill>
                  <a:srgbClr val="FF0000"/>
                </a:solidFill>
              </a:rPr>
              <a:t>多项式，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rgbClr val="FF0000"/>
                </a:solidFill>
              </a:rPr>
              <a:t>     //</a:t>
            </a:r>
            <a:r>
              <a:rPr lang="zh-CN" altLang="en-US" sz="2800" b="1" i="0" dirty="0">
                <a:solidFill>
                  <a:srgbClr val="FF0000"/>
                </a:solidFill>
              </a:rPr>
              <a:t>并返回计算结果 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rgbClr val="FF0000"/>
                </a:solidFill>
              </a:rPr>
              <a:t>     //</a:t>
            </a:r>
            <a:r>
              <a:rPr lang="zh-CN" altLang="en-US" sz="2800" b="1" i="0" dirty="0">
                <a:solidFill>
                  <a:srgbClr val="FF0000"/>
                </a:solidFill>
              </a:rPr>
              <a:t>多项式相加：思路同</a:t>
            </a:r>
            <a:r>
              <a:rPr lang="en-US" altLang="zh-CN" sz="2800" b="1" i="0" dirty="0">
                <a:solidFill>
                  <a:srgbClr val="FF0000"/>
                </a:solidFill>
              </a:rPr>
              <a:t>P61</a:t>
            </a:r>
            <a:r>
              <a:rPr lang="zh-CN" altLang="en-US" sz="2800" b="1" i="0" dirty="0">
                <a:solidFill>
                  <a:srgbClr val="FF0000"/>
                </a:solidFill>
              </a:rPr>
              <a:t>有序线性链表合并，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>
                <a:solidFill>
                  <a:srgbClr val="FF0000"/>
                </a:solidFill>
              </a:rPr>
              <a:t>     //</a:t>
            </a:r>
            <a:r>
              <a:rPr lang="zh-CN" altLang="en-US" sz="2800" b="1" i="0" dirty="0">
                <a:solidFill>
                  <a:srgbClr val="FF0000"/>
                </a:solidFill>
              </a:rPr>
              <a:t>依次比较两个多项式相应项系数</a:t>
            </a:r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F475CFA-32DD-41A4-BDD4-4AEC7EF2CE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378" y="119109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一、基于空间的比较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50E28285-8686-4AAE-8653-32AF8EE3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AF56DF9-25C9-4A82-8A87-ED5DB06BEC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en-US" sz="2400"/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BEBBB834-9FEB-431B-A15E-0227EDAB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顺序表与链表的比较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2B74B49-6124-4C9F-9390-A9B053EBF6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198712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存储分配的方式</a:t>
            </a:r>
          </a:p>
          <a:p>
            <a:pPr lvl="1" eaLnBrk="1" hangingPunct="1">
              <a:lnSpc>
                <a:spcPct val="90000"/>
              </a:lnSpc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顺序表的存储空间是静态分配的</a:t>
            </a:r>
          </a:p>
          <a:p>
            <a:pPr lvl="1" eaLnBrk="1" hangingPunct="1">
              <a:lnSpc>
                <a:spcPct val="90000"/>
              </a:lnSpc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链表的存储空间是动态分配的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存储密度 = 结点数据本身所占的存储量/结点结构所占的存储总量</a:t>
            </a:r>
          </a:p>
          <a:p>
            <a:pPr lvl="1" eaLnBrk="1" hangingPunct="1">
              <a:lnSpc>
                <a:spcPct val="90000"/>
              </a:lnSpc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顺序表的存储密度 = 1</a:t>
            </a:r>
          </a:p>
          <a:p>
            <a:pPr lvl="1" eaLnBrk="1" hangingPunct="1">
              <a:lnSpc>
                <a:spcPct val="90000"/>
              </a:lnSpc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链表的存储密度 &lt;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56FF5D9-6B2E-4C23-91DC-82491C6F73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2770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二、基于时间的比较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71460C4C-F4DC-40C4-9704-34036DB3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7A3DFD1-4D0A-436E-8472-19747713DE2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en-US" sz="2400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37389C50-D80C-4E14-8EDE-C6B35044C6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5244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存取方式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顺序表可以随机存取，也可以顺序存取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链表必须顺序存取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插入/删除时移动元素个数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顺序表平均需要移动近一半元素</a:t>
            </a:r>
          </a:p>
          <a:p>
            <a:pPr lvl="1" eaLnBrk="1" hangingPunct="1">
              <a:spcBef>
                <a:spcPct val="1000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链表不需要移动元素，只需要修改指针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78B7BC77-4650-4A23-AC7F-7B66DEBAB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顺序表与链表的比较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DBA0EC63-BF17-4E50-ACD8-D9748E01A0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2770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三、基于应用的比较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B02823A9-90E4-4ABB-9CF9-5317CEAE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8322C04-FEC7-4599-9280-ED5728BB90D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en-US" sz="240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667329A3-932C-42B7-9276-DAB2ED4D37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5244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如果线性表主要是存储大量的数据，并主要用于查找时，采用顺序表较好，如数据库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如果线性表存储的数据元素经常需要做插入与删除操作，则采用链表较好，如操作系统中进程控制块(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PCB)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的管理，内存空间的管理等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7E08E60-43DF-4D8B-BA96-775C96C54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第五节　顺序表与链表的比较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>
            <a:extLst>
              <a:ext uri="{FF2B5EF4-FFF2-40B4-BE49-F238E27FC236}">
                <a16:creationId xmlns:a16="http://schemas.microsoft.com/office/drawing/2014/main" id="{C9A9B856-DBE3-45EB-8E6B-016DD6ED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7160006-69DC-4876-9808-BB596089391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2400"/>
          </a:p>
        </p:txBody>
      </p:sp>
      <p:sp>
        <p:nvSpPr>
          <p:cNvPr id="96259" name="Text Box 4">
            <a:extLst>
              <a:ext uri="{FF2B5EF4-FFF2-40B4-BE49-F238E27FC236}">
                <a16:creationId xmlns:a16="http://schemas.microsoft.com/office/drawing/2014/main" id="{01B79F12-CC7B-4787-B02F-B90950469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32307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本章总结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86E676E-12B3-45FC-A7B5-E0A40CE1FE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340768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掌握线性表逻辑结构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掌握顺序表建表、插入、删除等算法及实现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掌握链表建表、插如、删除等算法及实现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会分析上述各算法的时间复杂度和空间复杂度。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理解循环链表、静态链表、双向链表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了解上述各存储结构的区别，能为具体问题选择最合适的结构。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78F0A48-CBA3-4E73-83E8-161BB11882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6234" y="107154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一、循环链表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EF3FF1C1-A557-4B40-88AD-4A078AC6C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BB49814-78A6-4D5F-BD31-3BCB4E4BE8E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en-US" sz="2400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D3CB65E8-7DC9-4CEC-B272-C621D8E30D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09746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循环链表是一种特殊的线性链表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循环链表中最后一个结点的指针域指向头结点，整个链表形成一个环。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8A173C5D-4730-4D83-B1C6-19528ADF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 循环链表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5938C87-5366-44BD-8D04-8F4E9690D669}"/>
              </a:ext>
            </a:extLst>
          </p:cNvPr>
          <p:cNvGrpSpPr>
            <a:grpSpLocks/>
          </p:cNvGrpSpPr>
          <p:nvPr/>
        </p:nvGrpSpPr>
        <p:grpSpPr bwMode="auto">
          <a:xfrm>
            <a:off x="323821" y="3929066"/>
            <a:ext cx="8543927" cy="744538"/>
            <a:chOff x="-246" y="0"/>
            <a:chExt cx="5382" cy="469"/>
          </a:xfrm>
        </p:grpSpPr>
        <p:sp>
          <p:nvSpPr>
            <p:cNvPr id="76808" name="Rectangle 8">
              <a:extLst>
                <a:ext uri="{FF2B5EF4-FFF2-40B4-BE49-F238E27FC236}">
                  <a16:creationId xmlns:a16="http://schemas.microsoft.com/office/drawing/2014/main" id="{DD9DD656-E793-4141-BAA2-CCFF8F04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09" name="Line 9">
              <a:extLst>
                <a:ext uri="{FF2B5EF4-FFF2-40B4-BE49-F238E27FC236}">
                  <a16:creationId xmlns:a16="http://schemas.microsoft.com/office/drawing/2014/main" id="{F5D71B07-A9A4-45CA-867F-5981C3A0C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0" name="Line 10">
              <a:extLst>
                <a:ext uri="{FF2B5EF4-FFF2-40B4-BE49-F238E27FC236}">
                  <a16:creationId xmlns:a16="http://schemas.microsoft.com/office/drawing/2014/main" id="{195B92A9-2D49-47BC-A9AD-7C593C350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1" name="Rectangle 11">
              <a:extLst>
                <a:ext uri="{FF2B5EF4-FFF2-40B4-BE49-F238E27FC236}">
                  <a16:creationId xmlns:a16="http://schemas.microsoft.com/office/drawing/2014/main" id="{58CBDF03-9810-4B40-969E-6FDED9254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12" name="Line 12">
              <a:extLst>
                <a:ext uri="{FF2B5EF4-FFF2-40B4-BE49-F238E27FC236}">
                  <a16:creationId xmlns:a16="http://schemas.microsoft.com/office/drawing/2014/main" id="{D7A406EF-A86B-4B8D-B9A3-87F68F01F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Line 13">
              <a:extLst>
                <a:ext uri="{FF2B5EF4-FFF2-40B4-BE49-F238E27FC236}">
                  <a16:creationId xmlns:a16="http://schemas.microsoft.com/office/drawing/2014/main" id="{E90335A1-6522-4BEA-AF6D-EEDAF323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"/>
              <a:ext cx="32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4">
              <a:extLst>
                <a:ext uri="{FF2B5EF4-FFF2-40B4-BE49-F238E27FC236}">
                  <a16:creationId xmlns:a16="http://schemas.microsoft.com/office/drawing/2014/main" id="{FB6E5AEE-434A-4B32-B6E6-F7EBAA310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288"/>
              <a:ext cx="29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Rectangle 15">
              <a:extLst>
                <a:ext uri="{FF2B5EF4-FFF2-40B4-BE49-F238E27FC236}">
                  <a16:creationId xmlns:a16="http://schemas.microsoft.com/office/drawing/2014/main" id="{626D7862-085A-470A-8FCC-9E3E2D1C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9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16" name="Line 16">
              <a:extLst>
                <a:ext uri="{FF2B5EF4-FFF2-40B4-BE49-F238E27FC236}">
                  <a16:creationId xmlns:a16="http://schemas.microsoft.com/office/drawing/2014/main" id="{8D87665D-8571-4918-85F7-4FDEE6732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Line 17">
              <a:extLst>
                <a:ext uri="{FF2B5EF4-FFF2-40B4-BE49-F238E27FC236}">
                  <a16:creationId xmlns:a16="http://schemas.microsoft.com/office/drawing/2014/main" id="{526ED4B7-BE31-4EF4-B7D3-CF71D36FE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88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Rectangle 18">
              <a:extLst>
                <a:ext uri="{FF2B5EF4-FFF2-40B4-BE49-F238E27FC236}">
                  <a16:creationId xmlns:a16="http://schemas.microsoft.com/office/drawing/2014/main" id="{1CAFC4FD-EDA7-48FF-8215-189D1DC4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6819" name="Line 19">
              <a:extLst>
                <a:ext uri="{FF2B5EF4-FFF2-40B4-BE49-F238E27FC236}">
                  <a16:creationId xmlns:a16="http://schemas.microsoft.com/office/drawing/2014/main" id="{8694A187-C7A0-472C-84C9-4A92BE260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Line 20">
              <a:extLst>
                <a:ext uri="{FF2B5EF4-FFF2-40B4-BE49-F238E27FC236}">
                  <a16:creationId xmlns:a16="http://schemas.microsoft.com/office/drawing/2014/main" id="{2E92A548-9B6A-40D6-8411-02816E124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1" name="Text Box 21">
              <a:extLst>
                <a:ext uri="{FF2B5EF4-FFF2-40B4-BE49-F238E27FC236}">
                  <a16:creationId xmlns:a16="http://schemas.microsoft.com/office/drawing/2014/main" id="{9C3DFE01-C89F-432D-AE21-9E6C8A96D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103"/>
              <a:ext cx="2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6822" name="Text Box 22">
              <a:extLst>
                <a:ext uri="{FF2B5EF4-FFF2-40B4-BE49-F238E27FC236}">
                  <a16:creationId xmlns:a16="http://schemas.microsoft.com/office/drawing/2014/main" id="{E3E268A3-2DD7-4E12-B538-F49989980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5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6823" name="Text Box 23">
              <a:extLst>
                <a:ext uri="{FF2B5EF4-FFF2-40B4-BE49-F238E27FC236}">
                  <a16:creationId xmlns:a16="http://schemas.microsoft.com/office/drawing/2014/main" id="{D861DE28-08AD-4C0B-87BD-E09400DE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48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824" name="Text Box 24">
              <a:extLst>
                <a:ext uri="{FF2B5EF4-FFF2-40B4-BE49-F238E27FC236}">
                  <a16:creationId xmlns:a16="http://schemas.microsoft.com/office/drawing/2014/main" id="{7F937065-B8B5-438C-BAC9-8823F667A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42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825" name="Text Box 26">
              <a:extLst>
                <a:ext uri="{FF2B5EF4-FFF2-40B4-BE49-F238E27FC236}">
                  <a16:creationId xmlns:a16="http://schemas.microsoft.com/office/drawing/2014/main" id="{584E04A4-5C70-4270-88C8-21B1AE0AB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6" y="139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6826" name="Line 27">
              <a:extLst>
                <a:ext uri="{FF2B5EF4-FFF2-40B4-BE49-F238E27FC236}">
                  <a16:creationId xmlns:a16="http://schemas.microsoft.com/office/drawing/2014/main" id="{ACF27591-605F-401A-99D5-0D60DD3B7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7" name="Text Box 28">
              <a:extLst>
                <a:ext uri="{FF2B5EF4-FFF2-40B4-BE49-F238E27FC236}">
                  <a16:creationId xmlns:a16="http://schemas.microsoft.com/office/drawing/2014/main" id="{46452ED7-6955-4CC7-BFBC-C6FF2D3B5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76828" name="Text Box 29">
              <a:extLst>
                <a:ext uri="{FF2B5EF4-FFF2-40B4-BE49-F238E27FC236}">
                  <a16:creationId xmlns:a16="http://schemas.microsoft.com/office/drawing/2014/main" id="{9225B9BA-B436-4FD8-9E90-0C6ED3175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76829" name="Group 29">
              <a:extLst>
                <a:ext uri="{FF2B5EF4-FFF2-40B4-BE49-F238E27FC236}">
                  <a16:creationId xmlns:a16="http://schemas.microsoft.com/office/drawing/2014/main" id="{64F40E33-3D45-480F-BF20-EDE144750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0"/>
              <a:ext cx="4752" cy="288"/>
              <a:chOff x="0" y="0"/>
              <a:chExt cx="4752" cy="336"/>
            </a:xfrm>
          </p:grpSpPr>
          <p:sp>
            <p:nvSpPr>
              <p:cNvPr id="76830" name="Line 30">
                <a:extLst>
                  <a:ext uri="{FF2B5EF4-FFF2-40B4-BE49-F238E27FC236}">
                    <a16:creationId xmlns:a16="http://schemas.microsoft.com/office/drawing/2014/main" id="{F43AAF79-4034-4DE4-B3FD-6252BC3ED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1" name="Line 31">
                <a:extLst>
                  <a:ext uri="{FF2B5EF4-FFF2-40B4-BE49-F238E27FC236}">
                    <a16:creationId xmlns:a16="http://schemas.microsoft.com/office/drawing/2014/main" id="{CDD9D964-F4E4-4677-8222-88E4D8983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Line 32">
                <a:extLst>
                  <a:ext uri="{FF2B5EF4-FFF2-40B4-BE49-F238E27FC236}">
                    <a16:creationId xmlns:a16="http://schemas.microsoft.com/office/drawing/2014/main" id="{2377B03E-0830-4AFF-90DA-293531D18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3" name="Line 33">
                <a:extLst>
                  <a:ext uri="{FF2B5EF4-FFF2-40B4-BE49-F238E27FC236}">
                    <a16:creationId xmlns:a16="http://schemas.microsoft.com/office/drawing/2014/main" id="{733D6086-411A-4252-8A5C-B1E200A55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4" name="Line 34">
                <a:extLst>
                  <a:ext uri="{FF2B5EF4-FFF2-40B4-BE49-F238E27FC236}">
                    <a16:creationId xmlns:a16="http://schemas.microsoft.com/office/drawing/2014/main" id="{9CEDB382-E49E-4807-91AA-8212645BE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4" y="3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FFA7EB8-690B-1BF8-AE58-35FAFEC339D6}"/>
              </a:ext>
            </a:extLst>
          </p:cNvPr>
          <p:cNvSpPr txBox="1"/>
          <p:nvPr/>
        </p:nvSpPr>
        <p:spPr>
          <a:xfrm>
            <a:off x="899592" y="5373216"/>
            <a:ext cx="763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创建单链表后增加语句：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tail-&gt;next = head;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ldLvl="0" autoUpdateAnimBg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7D1CE189-0EAE-48DD-A70E-3A1030A0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97283" name="矩形 3">
            <a:extLst>
              <a:ext uri="{FF2B5EF4-FFF2-40B4-BE49-F238E27FC236}">
                <a16:creationId xmlns:a16="http://schemas.microsoft.com/office/drawing/2014/main" id="{D9CF59B5-A55B-4F24-BD38-B4F445C6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0645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/>
              <a:t> </a:t>
            </a:r>
            <a:r>
              <a:rPr lang="en-US" altLang="zh-CN" b="1" i="0" dirty="0"/>
              <a:t>1. </a:t>
            </a:r>
            <a:r>
              <a:rPr lang="zh-CN" altLang="zh-CN" b="1" i="0" dirty="0"/>
              <a:t>下面程序段的时间复杂度为</a:t>
            </a:r>
            <a:r>
              <a:rPr lang="en-US" altLang="zh-CN" i="0" u="sng" dirty="0"/>
              <a:t>       </a:t>
            </a:r>
            <a:r>
              <a:rPr lang="zh-CN" altLang="zh-CN" b="1" i="0" dirty="0"/>
              <a:t>：</a:t>
            </a:r>
            <a:endParaRPr lang="zh-CN" altLang="zh-CN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0" dirty="0"/>
              <a:t>	for (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=0; 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&lt;n; 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++) </a:t>
            </a:r>
            <a:endParaRPr lang="zh-CN" altLang="zh-CN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0" dirty="0"/>
              <a:t>		for (j=0; j&lt;m; </a:t>
            </a:r>
            <a:r>
              <a:rPr lang="en-US" altLang="zh-CN" b="1" i="0" dirty="0" err="1"/>
              <a:t>j++</a:t>
            </a:r>
            <a:r>
              <a:rPr lang="en-US" altLang="zh-CN" b="1" i="0" dirty="0"/>
              <a:t>)</a:t>
            </a:r>
            <a:br>
              <a:rPr lang="en-US" altLang="zh-CN" b="1" i="0" dirty="0"/>
            </a:br>
            <a:r>
              <a:rPr lang="en-US" altLang="zh-CN" b="1" i="0" dirty="0"/>
              <a:t>			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][j]</a:t>
            </a:r>
            <a:endParaRPr lang="zh-CN" altLang="zh-CN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>
            <a:extLst>
              <a:ext uri="{FF2B5EF4-FFF2-40B4-BE49-F238E27FC236}">
                <a16:creationId xmlns:a16="http://schemas.microsoft.com/office/drawing/2014/main" id="{2EED8249-0255-4E2B-91F0-1500D9EC5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99331" name="矩形 3">
            <a:extLst>
              <a:ext uri="{FF2B5EF4-FFF2-40B4-BE49-F238E27FC236}">
                <a16:creationId xmlns:a16="http://schemas.microsoft.com/office/drawing/2014/main" id="{68770E0C-B09B-4611-9606-34B30F3C2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0645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0" dirty="0"/>
              <a:t>2</a:t>
            </a:r>
            <a:r>
              <a:rPr lang="en-US" altLang="zh-CN" b="1" i="0" dirty="0"/>
              <a:t>. </a:t>
            </a:r>
            <a:r>
              <a:rPr lang="zh-CN" altLang="zh-CN" b="1" i="0" dirty="0"/>
              <a:t>若经常需要对线性表进行插入和删除运算，最好采用</a:t>
            </a:r>
            <a:r>
              <a:rPr lang="en-US" altLang="zh-CN" i="0" u="sng" dirty="0"/>
              <a:t>       </a:t>
            </a:r>
            <a:r>
              <a:rPr lang="zh-CN" altLang="zh-CN" b="1" i="0" dirty="0"/>
              <a:t>存储结构，若经常需要对线性表进行查找运算，最好采用</a:t>
            </a:r>
            <a:r>
              <a:rPr lang="en-US" altLang="zh-CN" i="0" u="sng" dirty="0"/>
              <a:t>       </a:t>
            </a:r>
            <a:r>
              <a:rPr lang="zh-CN" altLang="zh-CN" b="1" i="0" dirty="0"/>
              <a:t>存储结构。</a:t>
            </a:r>
            <a:endParaRPr lang="zh-CN" altLang="zh-CN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0" dirty="0"/>
              <a:t>3</a:t>
            </a:r>
            <a:r>
              <a:rPr lang="en-US" altLang="zh-CN" b="1" i="0" dirty="0"/>
              <a:t>. </a:t>
            </a:r>
            <a:r>
              <a:rPr lang="zh-CN" altLang="zh-CN" b="1" i="0" dirty="0"/>
              <a:t>对于一个</a:t>
            </a:r>
            <a:r>
              <a:rPr lang="zh-CN" altLang="en-US" b="1" i="0" dirty="0"/>
              <a:t>只有头指针的</a:t>
            </a:r>
            <a:r>
              <a:rPr lang="zh-CN" altLang="zh-CN" b="1" i="0" dirty="0"/>
              <a:t>单链表，在表头插入结点的时间复杂度为</a:t>
            </a:r>
            <a:r>
              <a:rPr lang="en-US" altLang="zh-CN" i="0" u="sng" dirty="0"/>
              <a:t>       </a:t>
            </a:r>
            <a:r>
              <a:rPr lang="zh-CN" altLang="zh-CN" b="1" i="0" dirty="0"/>
              <a:t>，在表尾插入结点的时间复杂度为</a:t>
            </a:r>
            <a:r>
              <a:rPr lang="en-US" altLang="zh-CN" i="0" u="sng" dirty="0"/>
              <a:t>       </a:t>
            </a:r>
            <a:r>
              <a:rPr lang="zh-CN" altLang="zh-CN" b="1" i="0" dirty="0"/>
              <a:t>。</a:t>
            </a:r>
            <a:endParaRPr lang="en-US" altLang="zh-CN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>
            <a:extLst>
              <a:ext uri="{FF2B5EF4-FFF2-40B4-BE49-F238E27FC236}">
                <a16:creationId xmlns:a16="http://schemas.microsoft.com/office/drawing/2014/main" id="{378953FA-902C-40A9-8363-F7DF383DB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3437D-F732-4278-BD86-EE2EAED4D35D}"/>
              </a:ext>
            </a:extLst>
          </p:cNvPr>
          <p:cNvSpPr/>
          <p:nvPr/>
        </p:nvSpPr>
        <p:spPr>
          <a:xfrm>
            <a:off x="609600" y="1268760"/>
            <a:ext cx="907415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i="0" dirty="0"/>
              <a:t>4</a:t>
            </a:r>
            <a:r>
              <a:rPr lang="en-US" altLang="zh-CN" sz="2800" b="1" i="0" dirty="0"/>
              <a:t>.</a:t>
            </a:r>
            <a:r>
              <a:rPr lang="zh-CN" altLang="zh-CN" sz="2800" b="1" i="0" dirty="0"/>
              <a:t>根据二元组关系，指出它们属于何种数据结构。</a:t>
            </a:r>
            <a:endParaRPr lang="en-US" altLang="zh-CN" sz="2800" b="1" i="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i="0" dirty="0"/>
              <a:t>a)</a:t>
            </a:r>
            <a:r>
              <a:rPr lang="pt-BR" altLang="zh-CN" sz="2800" b="1" i="0" dirty="0"/>
              <a:t>  A=</a:t>
            </a:r>
            <a:r>
              <a:rPr lang="zh-CN" altLang="zh-CN" sz="2800" b="1" i="0" dirty="0"/>
              <a:t>（</a:t>
            </a:r>
            <a:r>
              <a:rPr lang="pt-BR" altLang="zh-CN" sz="2800" b="1" i="0" dirty="0"/>
              <a:t>D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R</a:t>
            </a:r>
            <a:r>
              <a:rPr lang="zh-CN" altLang="zh-CN" sz="2800" b="1" i="0" dirty="0"/>
              <a:t>），</a:t>
            </a:r>
            <a:r>
              <a:rPr lang="pt-BR" altLang="zh-CN" sz="2800" b="1" i="0" dirty="0"/>
              <a:t>D={a</a:t>
            </a:r>
            <a:r>
              <a:rPr lang="zh-CN" altLang="en-US" sz="2800" b="1" i="0" dirty="0"/>
              <a:t>，</a:t>
            </a:r>
            <a:r>
              <a:rPr lang="pt-BR" altLang="zh-CN" sz="2800" b="1" i="0" dirty="0"/>
              <a:t>b</a:t>
            </a:r>
            <a:r>
              <a:rPr lang="zh-CN" altLang="en-US" sz="2800" b="1" i="0" dirty="0"/>
              <a:t>，</a:t>
            </a:r>
            <a:r>
              <a:rPr lang="pt-BR" altLang="zh-CN" sz="2800" b="1" i="0" dirty="0"/>
              <a:t>c</a:t>
            </a:r>
            <a:r>
              <a:rPr lang="zh-CN" altLang="en-US" sz="2800" b="1" i="0" dirty="0"/>
              <a:t>，</a:t>
            </a:r>
            <a:r>
              <a:rPr lang="pt-BR" altLang="zh-CN" sz="2800" b="1" i="0" dirty="0"/>
              <a:t>d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e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}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           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pt-BR" altLang="zh-CN" sz="2800" b="1" i="0" dirty="0"/>
              <a:t>     R={&lt;a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b&gt;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&lt;b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c&gt;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&lt;c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d&gt;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&lt;d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e&gt;</a:t>
            </a:r>
            <a:r>
              <a:rPr lang="zh-CN" altLang="zh-CN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i="0" dirty="0"/>
              <a:t>             </a:t>
            </a:r>
            <a:r>
              <a:rPr lang="pt-BR" altLang="zh-CN" sz="2800" b="1" i="0" dirty="0"/>
              <a:t>&lt;e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f&gt;}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z="2800" i="0" dirty="0"/>
          </a:p>
          <a:p>
            <a:pPr marL="457200" indent="-457200" eaLnBrk="1" hangingPunct="1">
              <a:buFont typeface="Arial" panose="020B0604020202020204" pitchFamily="34" charset="0"/>
              <a:buAutoNum type="alphaLcParenR" startAt="2"/>
              <a:defRPr/>
            </a:pPr>
            <a:r>
              <a:rPr lang="pt-BR" altLang="zh-CN" sz="2800" b="1" i="0" dirty="0"/>
              <a:t>B=</a:t>
            </a:r>
            <a:r>
              <a:rPr lang="zh-CN" altLang="zh-CN" sz="2800" b="1" i="0" dirty="0"/>
              <a:t>（</a:t>
            </a:r>
            <a:r>
              <a:rPr lang="pt-BR" altLang="zh-CN" sz="2800" b="1" i="0" dirty="0"/>
              <a:t>D</a:t>
            </a:r>
            <a:r>
              <a:rPr lang="zh-CN" altLang="zh-CN" sz="2800" b="1" i="0" dirty="0"/>
              <a:t>，</a:t>
            </a:r>
            <a:r>
              <a:rPr lang="pt-BR" altLang="zh-CN" sz="2800" b="1" i="0" dirty="0"/>
              <a:t>R</a:t>
            </a:r>
            <a:r>
              <a:rPr lang="zh-CN" altLang="zh-CN" sz="2800" b="1" i="0" dirty="0"/>
              <a:t>）， </a:t>
            </a:r>
            <a:r>
              <a:rPr lang="en-US" altLang="zh-CN" sz="2800" b="1" i="0" dirty="0"/>
              <a:t>D={1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2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3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4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5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6}</a:t>
            </a:r>
            <a:r>
              <a:rPr lang="zh-CN" altLang="zh-CN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i="0" dirty="0"/>
              <a:t>     R={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1,2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,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2,3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,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2,4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,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3,4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,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3,5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i="0" dirty="0"/>
              <a:t>   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3,6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,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4,5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,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4,6</a:t>
            </a:r>
            <a:r>
              <a:rPr lang="zh-CN" altLang="zh-CN" sz="2800" b="1" i="0" dirty="0"/>
              <a:t>）</a:t>
            </a:r>
            <a:r>
              <a:rPr lang="en-US" altLang="zh-CN" sz="2800" b="1" i="0" dirty="0"/>
              <a:t>}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800" b="1" i="0" dirty="0"/>
          </a:p>
          <a:p>
            <a:pPr marL="457200" indent="-457200" eaLnBrk="1" hangingPunct="1">
              <a:buFont typeface="Arial" panose="020B0604020202020204" pitchFamily="34" charset="0"/>
              <a:buAutoNum type="alphaLcParenR" startAt="3"/>
              <a:defRPr/>
            </a:pPr>
            <a:r>
              <a:rPr lang="en-US" altLang="zh-CN" sz="2800" b="1" i="0" dirty="0"/>
              <a:t>C=</a:t>
            </a:r>
            <a:r>
              <a:rPr lang="zh-CN" altLang="zh-CN" sz="2800" b="1" i="0" dirty="0"/>
              <a:t>（</a:t>
            </a:r>
            <a:r>
              <a:rPr lang="en-US" altLang="zh-CN" sz="2800" b="1" i="0" dirty="0"/>
              <a:t>D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R</a:t>
            </a:r>
            <a:r>
              <a:rPr lang="zh-CN" altLang="zh-CN" sz="2800" b="1" i="0" dirty="0"/>
              <a:t>）， </a:t>
            </a:r>
            <a:r>
              <a:rPr lang="en-US" altLang="zh-CN" sz="2800" b="1" i="0" dirty="0"/>
              <a:t>D={a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b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c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d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e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f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g</a:t>
            </a:r>
            <a:r>
              <a:rPr lang="zh-CN" altLang="zh-CN" sz="2800" b="1" i="0" dirty="0"/>
              <a:t>，</a:t>
            </a:r>
            <a:r>
              <a:rPr lang="en-US" altLang="zh-CN" sz="2800" b="1" i="0" dirty="0"/>
              <a:t>h}</a:t>
            </a:r>
            <a:r>
              <a:rPr lang="zh-CN" altLang="zh-CN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i="0" dirty="0"/>
              <a:t>     R</a:t>
            </a:r>
            <a:r>
              <a:rPr lang="pt-BR" altLang="zh-CN" sz="2800" b="1" i="0" dirty="0"/>
              <a:t>={&lt;d,b&gt;,&lt;d,g&gt;,&lt;d,a&gt;,&lt;b,c&gt;,&lt;g,e&gt;,&lt;g,h&gt;,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pt-BR" altLang="zh-CN" sz="2800" b="1" i="0" dirty="0"/>
              <a:t>             &lt;e,f&gt;}  </a:t>
            </a:r>
            <a:r>
              <a:rPr lang="pt-BR" altLang="zh-CN" sz="2800" b="1" i="0" u="sng" dirty="0"/>
              <a:t>          </a:t>
            </a:r>
            <a:endParaRPr lang="zh-CN" altLang="zh-CN" sz="2800" i="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>
            <a:extLst>
              <a:ext uri="{FF2B5EF4-FFF2-40B4-BE49-F238E27FC236}">
                <a16:creationId xmlns:a16="http://schemas.microsoft.com/office/drawing/2014/main" id="{7AFBA7F6-7984-4D54-A152-871B8E72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03427" name="矩形 2">
            <a:extLst>
              <a:ext uri="{FF2B5EF4-FFF2-40B4-BE49-F238E27FC236}">
                <a16:creationId xmlns:a16="http://schemas.microsoft.com/office/drawing/2014/main" id="{E56CCF80-9BA7-4649-B361-93679BA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68760"/>
            <a:ext cx="90741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/>
              <a:t>5</a:t>
            </a:r>
            <a:r>
              <a:rPr lang="en-US" altLang="zh-CN" sz="2800" b="1" i="0" dirty="0"/>
              <a:t>.</a:t>
            </a:r>
            <a:r>
              <a:rPr lang="zh-CN" altLang="en-US" sz="2800" b="1" i="0" dirty="0"/>
              <a:t>试分别以不同的存储结构实现线性表的就地逆转算法。即在原表的储存空间内将线性表（</a:t>
            </a:r>
            <a:r>
              <a:rPr lang="en-US" altLang="zh-CN" sz="2800" b="1" i="0" dirty="0"/>
              <a:t>a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,a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,…,a</a:t>
            </a:r>
            <a:r>
              <a:rPr lang="en-US" altLang="zh-CN" sz="2800" b="1" i="0" baseline="-25000" dirty="0"/>
              <a:t>n</a:t>
            </a:r>
            <a:r>
              <a:rPr lang="en-US" altLang="zh-CN" sz="2800" b="1" i="0" dirty="0"/>
              <a:t>)</a:t>
            </a:r>
            <a:r>
              <a:rPr lang="zh-CN" altLang="en-US" sz="2800" b="1" i="0" dirty="0"/>
              <a:t>变为</a:t>
            </a:r>
            <a:r>
              <a:rPr lang="en-US" altLang="zh-CN" sz="2800" b="1" i="0" dirty="0"/>
              <a:t>(a</a:t>
            </a:r>
            <a:r>
              <a:rPr lang="en-US" altLang="zh-CN" sz="2800" b="1" i="0" baseline="-25000" dirty="0"/>
              <a:t>n</a:t>
            </a:r>
            <a:r>
              <a:rPr lang="en-US" altLang="zh-CN" sz="2800" b="1" i="0" dirty="0"/>
              <a:t>,a</a:t>
            </a:r>
            <a:r>
              <a:rPr lang="en-US" altLang="zh-CN" sz="2800" b="1" i="0" baseline="-25000" dirty="0"/>
              <a:t>n-1</a:t>
            </a:r>
            <a:r>
              <a:rPr lang="en-US" altLang="zh-CN" sz="2800" b="1" i="0" dirty="0"/>
              <a:t>,…,a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)</a:t>
            </a:r>
            <a:r>
              <a:rPr lang="zh-CN" altLang="en-US" sz="2800" b="1" i="0" dirty="0"/>
              <a:t>。</a:t>
            </a:r>
            <a:endParaRPr lang="en-US" altLang="zh-CN" sz="2800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/>
              <a:t>6</a:t>
            </a:r>
            <a:r>
              <a:rPr lang="zh-CN" altLang="en-US" sz="2800" b="1" i="0" dirty="0"/>
              <a:t>．线性表是具有</a:t>
            </a:r>
            <a:r>
              <a:rPr lang="en-US" altLang="zh-CN" sz="2800" b="1" i="0" dirty="0"/>
              <a:t>n</a:t>
            </a:r>
            <a:r>
              <a:rPr lang="zh-CN" altLang="en-US" sz="2800" b="1" i="0" dirty="0"/>
              <a:t>个</a:t>
            </a:r>
            <a:r>
              <a:rPr lang="en-US" altLang="zh-CN" sz="2800" b="1" i="0" dirty="0"/>
              <a:t>_____</a:t>
            </a:r>
            <a:r>
              <a:rPr lang="zh-CN" altLang="en-US" sz="2800" b="1" i="0" dirty="0"/>
              <a:t>的有限序列（</a:t>
            </a:r>
            <a:r>
              <a:rPr lang="en-US" altLang="zh-CN" sz="2800" b="1" i="0" dirty="0"/>
              <a:t>n&gt;0</a:t>
            </a:r>
            <a:r>
              <a:rPr lang="zh-CN" altLang="en-US" sz="2800" b="1" i="0" dirty="0"/>
              <a:t>）。 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      A </a:t>
            </a:r>
            <a:r>
              <a:rPr lang="zh-CN" altLang="en-US" sz="2800" b="1" i="0" dirty="0"/>
              <a:t>表元素                 </a:t>
            </a:r>
            <a:r>
              <a:rPr lang="en-US" altLang="zh-CN" sz="2800" b="1" i="0" dirty="0"/>
              <a:t>B </a:t>
            </a:r>
            <a:r>
              <a:rPr lang="zh-CN" altLang="en-US" sz="2800" b="1" i="0" dirty="0"/>
              <a:t>字符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0" dirty="0"/>
              <a:t>      </a:t>
            </a:r>
            <a:r>
              <a:rPr lang="en-US" altLang="zh-CN" sz="2800" b="1" i="0" dirty="0"/>
              <a:t>C </a:t>
            </a:r>
            <a:r>
              <a:rPr lang="zh-CN" altLang="en-US" sz="2800" b="1" i="0" dirty="0"/>
              <a:t>数据元素              </a:t>
            </a:r>
            <a:r>
              <a:rPr lang="en-US" altLang="zh-CN" sz="2800" b="1" i="0" dirty="0"/>
              <a:t>D </a:t>
            </a:r>
            <a:r>
              <a:rPr lang="zh-CN" altLang="en-US" sz="2800" b="1" i="0" dirty="0"/>
              <a:t>数据项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0" dirty="0"/>
              <a:t>      </a:t>
            </a:r>
            <a:r>
              <a:rPr lang="en-US" altLang="zh-CN" sz="2800" b="1" i="0" dirty="0"/>
              <a:t>E </a:t>
            </a:r>
            <a:r>
              <a:rPr lang="zh-CN" altLang="en-US" sz="2800" b="1" i="0" dirty="0"/>
              <a:t>信息项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i="0" dirty="0"/>
              <a:t> 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b="1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1">
            <a:extLst>
              <a:ext uri="{FF2B5EF4-FFF2-40B4-BE49-F238E27FC236}">
                <a16:creationId xmlns:a16="http://schemas.microsoft.com/office/drawing/2014/main" id="{A0806EC9-11EC-4942-99FF-2465EFE8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72" y="1196975"/>
            <a:ext cx="8280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0" dirty="0"/>
              <a:t>7. </a:t>
            </a:r>
            <a:r>
              <a:rPr lang="zh-CN" altLang="en-US" sz="2800" b="1" i="0" dirty="0"/>
              <a:t>静态链表中指针表示的是</a:t>
            </a:r>
            <a:r>
              <a:rPr lang="en-US" altLang="zh-CN" sz="2800" b="1" i="0" dirty="0"/>
              <a:t>____</a:t>
            </a:r>
            <a:r>
              <a:rPr lang="zh-CN" altLang="en-US" sz="2800" b="1" i="0" dirty="0"/>
              <a:t>。</a:t>
            </a:r>
          </a:p>
        </p:txBody>
      </p:sp>
      <p:sp>
        <p:nvSpPr>
          <p:cNvPr id="107523" name="Rectangle 6">
            <a:extLst>
              <a:ext uri="{FF2B5EF4-FFF2-40B4-BE49-F238E27FC236}">
                <a16:creationId xmlns:a16="http://schemas.microsoft.com/office/drawing/2014/main" id="{5EFE879E-D965-464C-8AAD-369E54FC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07524" name="矩形 4">
            <a:extLst>
              <a:ext uri="{FF2B5EF4-FFF2-40B4-BE49-F238E27FC236}">
                <a16:creationId xmlns:a16="http://schemas.microsoft.com/office/drawing/2014/main" id="{30A9E26A-2939-4A01-B9F7-2DA43531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32" y="2128838"/>
            <a:ext cx="7848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A.  </a:t>
            </a:r>
            <a:r>
              <a:rPr lang="zh-CN" altLang="en-US" sz="2800" b="1" i="0" dirty="0"/>
              <a:t>内存地址                            </a:t>
            </a:r>
            <a:endParaRPr lang="en-US" altLang="zh-CN" sz="2800" b="1" i="0" dirty="0"/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B.  </a:t>
            </a:r>
            <a:r>
              <a:rPr lang="zh-CN" altLang="en-US" sz="2800" b="1" i="0" dirty="0"/>
              <a:t>数组下标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C.  </a:t>
            </a:r>
            <a:r>
              <a:rPr lang="zh-CN" altLang="en-US" sz="2800" b="1" i="0" dirty="0"/>
              <a:t>下一元素地址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0" dirty="0"/>
              <a:t>D.  </a:t>
            </a:r>
            <a:r>
              <a:rPr lang="zh-CN" altLang="en-US" sz="2800" b="1" i="0" dirty="0"/>
              <a:t>左、右孩子地址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6">
            <a:extLst>
              <a:ext uri="{FF2B5EF4-FFF2-40B4-BE49-F238E27FC236}">
                <a16:creationId xmlns:a16="http://schemas.microsoft.com/office/drawing/2014/main" id="{EAFCB13A-CC77-4FB2-8E66-73D7F54A6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  <p:sp>
        <p:nvSpPr>
          <p:cNvPr id="109572" name="矩形 5">
            <a:extLst>
              <a:ext uri="{FF2B5EF4-FFF2-40B4-BE49-F238E27FC236}">
                <a16:creationId xmlns:a16="http://schemas.microsoft.com/office/drawing/2014/main" id="{88AE8B19-A213-46E4-A8A1-91D9D1A5E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76" y="1196752"/>
            <a:ext cx="8280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0" dirty="0"/>
              <a:t>8. </a:t>
            </a:r>
            <a:r>
              <a:rPr lang="zh-CN" altLang="en-US" sz="2800" b="1" i="0" dirty="0"/>
              <a:t>假设一个头指针为</a:t>
            </a:r>
            <a:r>
              <a:rPr lang="en-US" altLang="zh-CN" sz="2800" b="1" i="0" dirty="0"/>
              <a:t>head</a:t>
            </a:r>
            <a:r>
              <a:rPr lang="zh-CN" altLang="en-US" sz="2800" b="1" i="0" dirty="0"/>
              <a:t>的带头结点的单循环链表，判断该表为空表的语句是</a:t>
            </a:r>
            <a:r>
              <a:rPr lang="en-US" altLang="zh-CN" sz="2800" b="1" i="0" dirty="0"/>
              <a:t>_____</a:t>
            </a:r>
            <a:r>
              <a:rPr lang="zh-CN" altLang="en-US" sz="2800" b="1" i="0" dirty="0"/>
              <a:t>。</a:t>
            </a:r>
          </a:p>
        </p:txBody>
      </p:sp>
      <p:sp>
        <p:nvSpPr>
          <p:cNvPr id="109573" name="矩形 3">
            <a:extLst>
              <a:ext uri="{FF2B5EF4-FFF2-40B4-BE49-F238E27FC236}">
                <a16:creationId xmlns:a16="http://schemas.microsoft.com/office/drawing/2014/main" id="{8CD7FB07-C496-46C5-AA8F-5655F32D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76" y="2368327"/>
            <a:ext cx="7562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/>
              <a:t>9.</a:t>
            </a:r>
            <a:r>
              <a:rPr lang="en-US" altLang="zh-CN" sz="2800" b="1" i="0" dirty="0"/>
              <a:t> (</a:t>
            </a:r>
            <a:r>
              <a:rPr lang="zh-CN" altLang="en-US" sz="2800" b="1" i="0" dirty="0"/>
              <a:t>判对错</a:t>
            </a:r>
            <a:r>
              <a:rPr lang="en-US" altLang="zh-CN" sz="2800" b="1" i="0" dirty="0"/>
              <a:t>) </a:t>
            </a:r>
            <a:r>
              <a:rPr lang="zh-CN" altLang="en-US" sz="2800" b="1" i="0" dirty="0"/>
              <a:t>循环链表不是线性表。</a:t>
            </a:r>
            <a:endParaRPr lang="en-US" altLang="zh-CN" sz="2800" b="1" i="0" dirty="0"/>
          </a:p>
        </p:txBody>
      </p:sp>
      <p:sp>
        <p:nvSpPr>
          <p:cNvPr id="109574" name="矩形 6">
            <a:extLst>
              <a:ext uri="{FF2B5EF4-FFF2-40B4-BE49-F238E27FC236}">
                <a16:creationId xmlns:a16="http://schemas.microsoft.com/office/drawing/2014/main" id="{6406FB2E-AE2C-47AF-AE75-CCC555E0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74" y="3302571"/>
            <a:ext cx="8447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0" dirty="0"/>
              <a:t>10. </a:t>
            </a:r>
            <a:r>
              <a:rPr lang="en-US" altLang="zh-CN" sz="2800" b="1" i="0" dirty="0"/>
              <a:t>(</a:t>
            </a:r>
            <a:r>
              <a:rPr lang="zh-CN" altLang="en-US" sz="2800" b="1" i="0" dirty="0"/>
              <a:t>判对错</a:t>
            </a:r>
            <a:r>
              <a:rPr lang="en-US" altLang="zh-CN" sz="2800" b="1" i="0" dirty="0"/>
              <a:t>)</a:t>
            </a:r>
            <a:r>
              <a:rPr lang="zh-CN" altLang="en-US" sz="2800" b="1" i="0" dirty="0"/>
              <a:t>顺序存储方式的优点是存储密度大，且插入、删除运算效率高。</a:t>
            </a:r>
            <a:r>
              <a:rPr lang="en-US" altLang="zh-CN" sz="2800" b="1" i="0" dirty="0"/>
              <a:t> </a:t>
            </a:r>
          </a:p>
        </p:txBody>
      </p:sp>
      <p:sp>
        <p:nvSpPr>
          <p:cNvPr id="109575" name="矩形 7">
            <a:extLst>
              <a:ext uri="{FF2B5EF4-FFF2-40B4-BE49-F238E27FC236}">
                <a16:creationId xmlns:a16="http://schemas.microsoft.com/office/drawing/2014/main" id="{3A2E6DD6-F1FA-444D-AE91-F3EA61B2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76" y="4668615"/>
            <a:ext cx="8053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/>
              <a:t>11.</a:t>
            </a:r>
            <a:r>
              <a:rPr lang="en-US" altLang="zh-CN" sz="2800" b="1" i="0" dirty="0"/>
              <a:t>(</a:t>
            </a:r>
            <a:r>
              <a:rPr lang="zh-CN" altLang="en-US" sz="2800" b="1" i="0" dirty="0"/>
              <a:t>判对错</a:t>
            </a:r>
            <a:r>
              <a:rPr lang="en-US" altLang="zh-CN" sz="2800" b="1" i="0" dirty="0"/>
              <a:t>)</a:t>
            </a:r>
            <a:r>
              <a:rPr lang="zh-CN" altLang="en-US" sz="2800" b="1" i="0" dirty="0"/>
              <a:t>链表中的头结点仅起到标识的作用。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矩形 7">
            <a:extLst>
              <a:ext uri="{FF2B5EF4-FFF2-40B4-BE49-F238E27FC236}">
                <a16:creationId xmlns:a16="http://schemas.microsoft.com/office/drawing/2014/main" id="{8209AF09-18D8-4091-82EE-C5A4665D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1" y="1326456"/>
            <a:ext cx="8053387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/>
              <a:t>12.</a:t>
            </a:r>
            <a:r>
              <a:rPr lang="zh-CN" altLang="en-US" sz="2800" i="0" dirty="0"/>
              <a:t> </a:t>
            </a:r>
            <a:r>
              <a:rPr lang="zh-CN" altLang="en-US" sz="2800" b="1" i="0" dirty="0"/>
              <a:t>在一个以</a:t>
            </a:r>
            <a:r>
              <a:rPr lang="en-US" altLang="zh-CN" sz="2800" b="1" i="0" dirty="0"/>
              <a:t>h</a:t>
            </a:r>
            <a:r>
              <a:rPr lang="zh-CN" altLang="en-US" sz="2800" b="1" i="0" dirty="0"/>
              <a:t>为头的单循环链中，</a:t>
            </a:r>
            <a:r>
              <a:rPr lang="en-US" altLang="zh-CN" sz="2800" b="1" i="0" dirty="0"/>
              <a:t>p </a:t>
            </a:r>
            <a:r>
              <a:rPr lang="zh-CN" altLang="en-US" sz="2800" b="1" i="0" dirty="0"/>
              <a:t>指针指向链尾的条件是</a:t>
            </a:r>
            <a:r>
              <a:rPr lang="en-US" altLang="zh-CN" sz="2800" b="1" i="0" dirty="0"/>
              <a:t>____</a:t>
            </a:r>
            <a:r>
              <a:rPr lang="zh-CN" altLang="en-US" sz="2800" b="1" i="0" dirty="0"/>
              <a:t>。</a:t>
            </a:r>
            <a:r>
              <a:rPr lang="zh-CN" altLang="en-US" sz="2800" i="0" dirty="0"/>
              <a:t> 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i="0" dirty="0"/>
              <a:t> </a:t>
            </a:r>
            <a:r>
              <a:rPr lang="en-US" altLang="zh-CN" sz="2800" i="0" dirty="0"/>
              <a:t>A. p-&gt;next = h              B. p-&gt;next = NULL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/>
              <a:t> C. p-&gt;next-&gt;next = h     D. p-&gt;data=-1</a:t>
            </a:r>
            <a:endParaRPr lang="zh-CN" altLang="en-US" sz="2800" b="1" i="0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EA357E1-0139-4A97-B6E4-2A7837EE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矩形 7">
            <a:extLst>
              <a:ext uri="{FF2B5EF4-FFF2-40B4-BE49-F238E27FC236}">
                <a16:creationId xmlns:a16="http://schemas.microsoft.com/office/drawing/2014/main" id="{DB9C4BC4-AD80-4199-937D-9CA00850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340768"/>
            <a:ext cx="80533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/>
              <a:t>13.</a:t>
            </a:r>
            <a:r>
              <a:rPr lang="zh-CN" altLang="en-US" sz="2800" i="0" dirty="0"/>
              <a:t> </a:t>
            </a:r>
            <a:r>
              <a:rPr lang="zh-CN" altLang="en-US" sz="2800" b="1" i="0" dirty="0"/>
              <a:t>假设静态链表</a:t>
            </a:r>
            <a:r>
              <a:rPr lang="en-US" altLang="zh-CN" sz="2800" b="1" i="0" dirty="0"/>
              <a:t>A</a:t>
            </a:r>
            <a:r>
              <a:rPr lang="zh-CN" altLang="en-US" sz="2800" b="1" i="0" dirty="0"/>
              <a:t>，其结点结构为（</a:t>
            </a:r>
            <a:r>
              <a:rPr lang="en-US" altLang="zh-CN" sz="2800" b="1" i="0" dirty="0"/>
              <a:t>data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next)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A[0]</a:t>
            </a:r>
            <a:r>
              <a:rPr lang="zh-CN" altLang="en-US" sz="2800" b="1" i="0" dirty="0"/>
              <a:t>是备用链表头结点，</a:t>
            </a:r>
            <a:r>
              <a:rPr lang="en-US" altLang="zh-CN" sz="2800" b="1" i="0" dirty="0"/>
              <a:t>A[1]</a:t>
            </a:r>
            <a:r>
              <a:rPr lang="zh-CN" altLang="en-US" sz="2800" b="1" i="0" dirty="0"/>
              <a:t>是线性表头结点。在线性表头插入元素</a:t>
            </a:r>
            <a:r>
              <a:rPr lang="en-US" altLang="zh-CN" sz="2800" b="1" i="0" dirty="0"/>
              <a:t>e</a:t>
            </a:r>
            <a:r>
              <a:rPr lang="zh-CN" altLang="en-US" sz="2800" b="1" i="0" dirty="0"/>
              <a:t>的语句是</a:t>
            </a:r>
            <a:r>
              <a:rPr lang="en-US" altLang="zh-CN" sz="2800" b="1" i="0" dirty="0"/>
              <a:t>______</a:t>
            </a:r>
            <a:r>
              <a:rPr lang="zh-CN" altLang="en-US" sz="2800" b="1" i="0" dirty="0"/>
              <a:t>。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C1A7F23-B5E5-4D50-9C2E-F479A643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练习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7FAE1BD-E108-4A21-9FAE-BA6DB2020B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二、查找、插入和删除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22096120-D9C8-447B-818E-DBAECD271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B242234-A4AA-4B44-85AA-5932515FFEA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en-US" sz="2400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23C5D1E3-C178-4748-BFAF-D318335D6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2052622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在循环链表中查找指定元素，插入一个结点或删除一个结点的操作与线性链表基本一致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差别仅在于算法中的循环条件不是</a:t>
            </a:r>
            <a:r>
              <a:rPr lang="en-US" altLang="zh-CN" dirty="0">
                <a:ea typeface="黑体" panose="02010609060101010101" pitchFamily="49" charset="-122"/>
              </a:rPr>
              <a:t>p-&gt;next</a:t>
            </a:r>
            <a:r>
              <a:rPr lang="zh-CN" altLang="en-US" dirty="0">
                <a:ea typeface="黑体" panose="02010609060101010101" pitchFamily="49" charset="-122"/>
              </a:rPr>
              <a:t>或</a:t>
            </a: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zh-CN" altLang="en-US" dirty="0">
                <a:ea typeface="黑体" panose="02010609060101010101" pitchFamily="49" charset="-122"/>
              </a:rPr>
              <a:t>是否为空(^)，而是它们是否等于头指针(</a:t>
            </a:r>
            <a:r>
              <a:rPr lang="en-US" altLang="zh-CN" dirty="0">
                <a:ea typeface="黑体" panose="02010609060101010101" pitchFamily="49" charset="-122"/>
              </a:rPr>
              <a:t>head)</a:t>
            </a:r>
          </a:p>
        </p:txBody>
      </p:sp>
      <p:grpSp>
        <p:nvGrpSpPr>
          <p:cNvPr id="77831" name="Group 7">
            <a:extLst>
              <a:ext uri="{FF2B5EF4-FFF2-40B4-BE49-F238E27FC236}">
                <a16:creationId xmlns:a16="http://schemas.microsoft.com/office/drawing/2014/main" id="{4197F3B0-E9A6-4208-BF8F-8039899DE9D5}"/>
              </a:ext>
            </a:extLst>
          </p:cNvPr>
          <p:cNvGrpSpPr>
            <a:grpSpLocks/>
          </p:cNvGrpSpPr>
          <p:nvPr/>
        </p:nvGrpSpPr>
        <p:grpSpPr bwMode="auto">
          <a:xfrm>
            <a:off x="323821" y="4286256"/>
            <a:ext cx="8543927" cy="828676"/>
            <a:chOff x="-246" y="0"/>
            <a:chExt cx="5382" cy="522"/>
          </a:xfrm>
        </p:grpSpPr>
        <p:sp>
          <p:nvSpPr>
            <p:cNvPr id="77832" name="Rectangle 8">
              <a:extLst>
                <a:ext uri="{FF2B5EF4-FFF2-40B4-BE49-F238E27FC236}">
                  <a16:creationId xmlns:a16="http://schemas.microsoft.com/office/drawing/2014/main" id="{810E9655-E449-418C-9997-846D02B5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33" name="Line 9">
              <a:extLst>
                <a:ext uri="{FF2B5EF4-FFF2-40B4-BE49-F238E27FC236}">
                  <a16:creationId xmlns:a16="http://schemas.microsoft.com/office/drawing/2014/main" id="{EEB5672F-E823-41E2-AF5A-1F1A4C36A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4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4" name="Line 10">
              <a:extLst>
                <a:ext uri="{FF2B5EF4-FFF2-40B4-BE49-F238E27FC236}">
                  <a16:creationId xmlns:a16="http://schemas.microsoft.com/office/drawing/2014/main" id="{1F60DAAB-472F-4168-8333-4A52DDB76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5" name="Rectangle 11">
              <a:extLst>
                <a:ext uri="{FF2B5EF4-FFF2-40B4-BE49-F238E27FC236}">
                  <a16:creationId xmlns:a16="http://schemas.microsoft.com/office/drawing/2014/main" id="{5EFD90B1-B252-4B8C-9599-10F01DC4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0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36" name="Line 12">
              <a:extLst>
                <a:ext uri="{FF2B5EF4-FFF2-40B4-BE49-F238E27FC236}">
                  <a16:creationId xmlns:a16="http://schemas.microsoft.com/office/drawing/2014/main" id="{56E46253-24F8-4B65-A146-BEF82C32E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7" name="Line 13">
              <a:extLst>
                <a:ext uri="{FF2B5EF4-FFF2-40B4-BE49-F238E27FC236}">
                  <a16:creationId xmlns:a16="http://schemas.microsoft.com/office/drawing/2014/main" id="{E6238E56-9DF7-4928-AAA5-1CCB9FEA0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"/>
              <a:ext cx="32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8" name="Line 14">
              <a:extLst>
                <a:ext uri="{FF2B5EF4-FFF2-40B4-BE49-F238E27FC236}">
                  <a16:creationId xmlns:a16="http://schemas.microsoft.com/office/drawing/2014/main" id="{B7EF344C-9780-410E-96A8-8BF8844B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9" y="288"/>
              <a:ext cx="299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9" name="Rectangle 15">
              <a:extLst>
                <a:ext uri="{FF2B5EF4-FFF2-40B4-BE49-F238E27FC236}">
                  <a16:creationId xmlns:a16="http://schemas.microsoft.com/office/drawing/2014/main" id="{E5ACE9B6-F062-4696-BF8D-285FA5736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9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40" name="Line 16">
              <a:extLst>
                <a:ext uri="{FF2B5EF4-FFF2-40B4-BE49-F238E27FC236}">
                  <a16:creationId xmlns:a16="http://schemas.microsoft.com/office/drawing/2014/main" id="{2CA9EA65-6C90-4907-9860-65C9D1A80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1" name="Line 17">
              <a:extLst>
                <a:ext uri="{FF2B5EF4-FFF2-40B4-BE49-F238E27FC236}">
                  <a16:creationId xmlns:a16="http://schemas.microsoft.com/office/drawing/2014/main" id="{FFAFBB9E-7D28-4115-98C2-F8000D674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88"/>
              <a:ext cx="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Rectangle 18">
              <a:extLst>
                <a:ext uri="{FF2B5EF4-FFF2-40B4-BE49-F238E27FC236}">
                  <a16:creationId xmlns:a16="http://schemas.microsoft.com/office/drawing/2014/main" id="{5DCDF979-5000-4243-99F0-B58D6000C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9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7843" name="Line 19">
              <a:extLst>
                <a:ext uri="{FF2B5EF4-FFF2-40B4-BE49-F238E27FC236}">
                  <a16:creationId xmlns:a16="http://schemas.microsoft.com/office/drawing/2014/main" id="{6A5D74A9-D5F0-4E28-9916-962094A70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Line 20">
              <a:extLst>
                <a:ext uri="{FF2B5EF4-FFF2-40B4-BE49-F238E27FC236}">
                  <a16:creationId xmlns:a16="http://schemas.microsoft.com/office/drawing/2014/main" id="{5FD2D28C-D7FA-48F2-834A-F3EEFFAFF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Text Box 21">
              <a:extLst>
                <a:ext uri="{FF2B5EF4-FFF2-40B4-BE49-F238E27FC236}">
                  <a16:creationId xmlns:a16="http://schemas.microsoft.com/office/drawing/2014/main" id="{2D0D8D65-24A5-48F1-A1C0-2845E226C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103"/>
              <a:ext cx="27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7846" name="Text Box 22">
              <a:extLst>
                <a:ext uri="{FF2B5EF4-FFF2-40B4-BE49-F238E27FC236}">
                  <a16:creationId xmlns:a16="http://schemas.microsoft.com/office/drawing/2014/main" id="{C7025E06-E0FC-4DAC-9099-7C8FBA99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54"/>
              <a:ext cx="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7" name="Text Box 23">
              <a:extLst>
                <a:ext uri="{FF2B5EF4-FFF2-40B4-BE49-F238E27FC236}">
                  <a16:creationId xmlns:a16="http://schemas.microsoft.com/office/drawing/2014/main" id="{1D7C082E-641C-40B4-A700-8F9B4FA84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48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8" name="Text Box 24">
              <a:extLst>
                <a:ext uri="{FF2B5EF4-FFF2-40B4-BE49-F238E27FC236}">
                  <a16:creationId xmlns:a16="http://schemas.microsoft.com/office/drawing/2014/main" id="{449AEAAF-4FED-4FD2-BB66-53E2A9A84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" y="42"/>
              <a:ext cx="33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9" name="Text Box 25">
              <a:extLst>
                <a:ext uri="{FF2B5EF4-FFF2-40B4-BE49-F238E27FC236}">
                  <a16:creationId xmlns:a16="http://schemas.microsoft.com/office/drawing/2014/main" id="{F499F4AB-A15B-4ACD-AD7D-BFD7A3A44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6" y="192"/>
              <a:ext cx="5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7850" name="Line 26">
              <a:extLst>
                <a:ext uri="{FF2B5EF4-FFF2-40B4-BE49-F238E27FC236}">
                  <a16:creationId xmlns:a16="http://schemas.microsoft.com/office/drawing/2014/main" id="{BFD85CDB-8586-4EB7-A163-B1F37376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" y="288"/>
              <a:ext cx="34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1" name="Text Box 27">
              <a:extLst>
                <a:ext uri="{FF2B5EF4-FFF2-40B4-BE49-F238E27FC236}">
                  <a16:creationId xmlns:a16="http://schemas.microsoft.com/office/drawing/2014/main" id="{78B3D804-5428-4A1F-AC32-4C838D3FE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sp>
          <p:nvSpPr>
            <p:cNvPr id="77852" name="Text Box 28">
              <a:extLst>
                <a:ext uri="{FF2B5EF4-FFF2-40B4-BE49-F238E27FC236}">
                  <a16:creationId xmlns:a16="http://schemas.microsoft.com/office/drawing/2014/main" id="{D0916C4C-6FAA-403F-B60B-184FDEB46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0"/>
              <a:ext cx="31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  <p:grpSp>
          <p:nvGrpSpPr>
            <p:cNvPr id="77853" name="Group 29">
              <a:extLst>
                <a:ext uri="{FF2B5EF4-FFF2-40B4-BE49-F238E27FC236}">
                  <a16:creationId xmlns:a16="http://schemas.microsoft.com/office/drawing/2014/main" id="{7CF94578-EEF0-4E8E-8344-429C32A55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0"/>
              <a:ext cx="4752" cy="288"/>
              <a:chOff x="0" y="0"/>
              <a:chExt cx="4752" cy="336"/>
            </a:xfrm>
          </p:grpSpPr>
          <p:sp>
            <p:nvSpPr>
              <p:cNvPr id="77854" name="Line 30">
                <a:extLst>
                  <a:ext uri="{FF2B5EF4-FFF2-40B4-BE49-F238E27FC236}">
                    <a16:creationId xmlns:a16="http://schemas.microsoft.com/office/drawing/2014/main" id="{192F2581-27FF-46F7-A9C2-FD36CC7CD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5" name="Line 31">
                <a:extLst>
                  <a:ext uri="{FF2B5EF4-FFF2-40B4-BE49-F238E27FC236}">
                    <a16:creationId xmlns:a16="http://schemas.microsoft.com/office/drawing/2014/main" id="{C4A1B3CF-BC5A-4546-BD87-A5011B737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6" name="Line 32">
                <a:extLst>
                  <a:ext uri="{FF2B5EF4-FFF2-40B4-BE49-F238E27FC236}">
                    <a16:creationId xmlns:a16="http://schemas.microsoft.com/office/drawing/2014/main" id="{6CEFE4F4-C6A9-4C72-B857-86270CDF9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47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7" name="Line 33">
                <a:extLst>
                  <a:ext uri="{FF2B5EF4-FFF2-40B4-BE49-F238E27FC236}">
                    <a16:creationId xmlns:a16="http://schemas.microsoft.com/office/drawing/2014/main" id="{E9423FEC-B474-498B-8A18-FEB1F44FC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8" name="Line 34">
                <a:extLst>
                  <a:ext uri="{FF2B5EF4-FFF2-40B4-BE49-F238E27FC236}">
                    <a16:creationId xmlns:a16="http://schemas.microsoft.com/office/drawing/2014/main" id="{058123D5-FDB0-477D-B105-E9D0C9D47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4" y="3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" name="Rectangle 6">
            <a:extLst>
              <a:ext uri="{FF2B5EF4-FFF2-40B4-BE49-F238E27FC236}">
                <a16:creationId xmlns:a16="http://schemas.microsoft.com/office/drawing/2014/main" id="{8A173C5D-4730-4D83-B1C6-19528ADF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 循环链表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71D6C27-67B8-4AEB-A400-FAB902AED2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0108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一、双向链表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04D36264-7EAA-4CEB-89B7-7589194DF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63EE013-C476-46F4-AD08-E34D008374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2400"/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双向链表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D415A06-D133-44A3-B614-32E7FB4AD6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1981184"/>
            <a:ext cx="8763000" cy="38862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双向链表也是一种特殊的线性链表</a:t>
            </a:r>
          </a:p>
          <a:p>
            <a:pPr eaLnBrk="1" hangingPunct="1"/>
            <a:r>
              <a:rPr lang="zh-CN" altLang="en-US" dirty="0">
                <a:latin typeface="+mn-ea"/>
              </a:rPr>
              <a:t>双向链表中每个结点有两个指针，一个指针指向直接后继(</a:t>
            </a:r>
            <a:r>
              <a:rPr lang="en-US" altLang="zh-CN" dirty="0">
                <a:latin typeface="+mn-ea"/>
              </a:rPr>
              <a:t>next)，</a:t>
            </a:r>
            <a:r>
              <a:rPr lang="zh-CN" altLang="en-US" dirty="0">
                <a:latin typeface="+mn-ea"/>
              </a:rPr>
              <a:t>另一个指向直接前驱(</a:t>
            </a:r>
            <a:r>
              <a:rPr lang="en-US" altLang="zh-CN" dirty="0">
                <a:latin typeface="+mn-ea"/>
              </a:rPr>
              <a:t>prior)</a:t>
            </a:r>
          </a:p>
        </p:txBody>
      </p:sp>
      <p:grpSp>
        <p:nvGrpSpPr>
          <p:cNvPr id="78855" name="Group 7">
            <a:extLst>
              <a:ext uri="{FF2B5EF4-FFF2-40B4-BE49-F238E27FC236}">
                <a16:creationId xmlns:a16="http://schemas.microsoft.com/office/drawing/2014/main" id="{A013ECE1-2ADB-4CD8-A908-D83EAAB37581}"/>
              </a:ext>
            </a:extLst>
          </p:cNvPr>
          <p:cNvGrpSpPr>
            <a:grpSpLocks/>
          </p:cNvGrpSpPr>
          <p:nvPr/>
        </p:nvGrpSpPr>
        <p:grpSpPr bwMode="auto">
          <a:xfrm>
            <a:off x="2087550" y="3929066"/>
            <a:ext cx="5749925" cy="1601788"/>
            <a:chOff x="-440" y="0"/>
            <a:chExt cx="3622" cy="1009"/>
          </a:xfrm>
        </p:grpSpPr>
        <p:sp>
          <p:nvSpPr>
            <p:cNvPr id="69640" name="Rectangle 36">
              <a:extLst>
                <a:ext uri="{FF2B5EF4-FFF2-40B4-BE49-F238E27FC236}">
                  <a16:creationId xmlns:a16="http://schemas.microsoft.com/office/drawing/2014/main" id="{86A36612-3620-4C13-B352-0DFECC26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6"/>
              <a:ext cx="2400" cy="384"/>
            </a:xfrm>
            <a:prstGeom prst="rect">
              <a:avLst/>
            </a:prstGeom>
            <a:solidFill>
              <a:srgbClr val="00FFFF"/>
            </a:solidFill>
            <a:ln w="9525" cmpd="sng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仿宋_GB2312" pitchFamily="1" charset="-122"/>
                </a:rPr>
                <a:t>prior          data           next</a:t>
              </a:r>
            </a:p>
          </p:txBody>
        </p:sp>
        <p:grpSp>
          <p:nvGrpSpPr>
            <p:cNvPr id="78857" name="Group 9">
              <a:extLst>
                <a:ext uri="{FF2B5EF4-FFF2-40B4-BE49-F238E27FC236}">
                  <a16:creationId xmlns:a16="http://schemas.microsoft.com/office/drawing/2014/main" id="{58354360-5E84-430D-99A3-0EC8A3D1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0"/>
              <a:ext cx="1104" cy="480"/>
              <a:chOff x="0" y="0"/>
              <a:chExt cx="1104" cy="480"/>
            </a:xfrm>
          </p:grpSpPr>
          <p:sp>
            <p:nvSpPr>
              <p:cNvPr id="78861" name="Line 38">
                <a:extLst>
                  <a:ext uri="{FF2B5EF4-FFF2-40B4-BE49-F238E27FC236}">
                    <a16:creationId xmlns:a16="http://schemas.microsoft.com/office/drawing/2014/main" id="{7D9A3ED1-3E3C-45F7-A228-B1BABA3CC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2" name="Line 39">
                <a:extLst>
                  <a:ext uri="{FF2B5EF4-FFF2-40B4-BE49-F238E27FC236}">
                    <a16:creationId xmlns:a16="http://schemas.microsoft.com/office/drawing/2014/main" id="{93CC28CD-22CC-4327-8E7B-A4962ACF6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3" name="Line 40">
                <a:extLst>
                  <a:ext uri="{FF2B5EF4-FFF2-40B4-BE49-F238E27FC236}">
                    <a16:creationId xmlns:a16="http://schemas.microsoft.com/office/drawing/2014/main" id="{FE514AD7-2DAB-462A-B40F-18354AE31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4" name="Line 41">
                <a:extLst>
                  <a:ext uri="{FF2B5EF4-FFF2-40B4-BE49-F238E27FC236}">
                    <a16:creationId xmlns:a16="http://schemas.microsoft.com/office/drawing/2014/main" id="{3479EA6C-5811-48F9-BC53-D662D5F91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8" name="Text Box 42">
              <a:extLst>
                <a:ext uri="{FF2B5EF4-FFF2-40B4-BE49-F238E27FC236}">
                  <a16:creationId xmlns:a16="http://schemas.microsoft.com/office/drawing/2014/main" id="{EF41B656-56C9-40C9-8CBB-BF9AD4DD4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0" y="679"/>
              <a:ext cx="36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i="0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指向直接前驱       指向直接</a:t>
              </a:r>
              <a:r>
                <a:rPr lang="zh-CN" altLang="en-US" sz="2800" b="0" i="0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78859" name="Line 43">
              <a:extLst>
                <a:ext uri="{FF2B5EF4-FFF2-40B4-BE49-F238E27FC236}">
                  <a16:creationId xmlns:a16="http://schemas.microsoft.com/office/drawing/2014/main" id="{0E6BAA43-0E21-46F4-88CC-57C09558E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432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44">
              <a:extLst>
                <a:ext uri="{FF2B5EF4-FFF2-40B4-BE49-F238E27FC236}">
                  <a16:creationId xmlns:a16="http://schemas.microsoft.com/office/drawing/2014/main" id="{5F1D06A4-0C44-4DAA-98A8-F5993035C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432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020161A-736B-4668-982F-51C9F7E2C8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472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二、双向循环链表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9A727EB3-FC6A-46E3-9036-D8177E62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ECE27AA-7D9D-42A2-A56E-8CA352A2D8A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en-US" sz="2400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FD1F674-2C6E-4DAA-BE70-EFACD5ED89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143116"/>
            <a:ext cx="8763000" cy="1066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双向循环链表中存在两个环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一个是直接后继环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紫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，另一个是直接前驱环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黑</a:t>
            </a:r>
            <a:r>
              <a:rPr lang="en-US" altLang="zh-CN" dirty="0">
                <a:latin typeface="+mn-ea"/>
              </a:rPr>
              <a:t>))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5597180-03FC-4B9D-9409-8CA8ABD22F52}"/>
              </a:ext>
            </a:extLst>
          </p:cNvPr>
          <p:cNvGrpSpPr>
            <a:grpSpLocks/>
          </p:cNvGrpSpPr>
          <p:nvPr/>
        </p:nvGrpSpPr>
        <p:grpSpPr bwMode="auto">
          <a:xfrm>
            <a:off x="468284" y="3786190"/>
            <a:ext cx="7866064" cy="1724026"/>
            <a:chOff x="-155" y="0"/>
            <a:chExt cx="4955" cy="1086"/>
          </a:xfrm>
        </p:grpSpPr>
        <p:sp>
          <p:nvSpPr>
            <p:cNvPr id="79880" name="Text Box 18">
              <a:extLst>
                <a:ext uri="{FF2B5EF4-FFF2-40B4-BE49-F238E27FC236}">
                  <a16:creationId xmlns:a16="http://schemas.microsoft.com/office/drawing/2014/main" id="{0EF84DD7-9613-4046-8B72-6FC1A2142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43"/>
              <a:ext cx="3710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2947" tIns="56473" rIns="112947" bIns="56473">
              <a:spAutoFit/>
            </a:bodyPr>
            <a:lstStyle>
              <a:lvl1pPr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128713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1287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i="0" dirty="0">
                  <a:solidFill>
                    <a:srgbClr val="FF3300"/>
                  </a:solidFill>
                  <a:latin typeface="仿宋_GB2312" pitchFamily="1" charset="-122"/>
                  <a:ea typeface="楷体_GB2312" pitchFamily="1" charset="-122"/>
                </a:rPr>
                <a:t>非空表                                   空表</a:t>
              </a:r>
              <a:endParaRPr lang="zh-CN" altLang="en-US" sz="2800" b="1" i="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grpSp>
          <p:nvGrpSpPr>
            <p:cNvPr id="79881" name="Group 9">
              <a:extLst>
                <a:ext uri="{FF2B5EF4-FFF2-40B4-BE49-F238E27FC236}">
                  <a16:creationId xmlns:a16="http://schemas.microsoft.com/office/drawing/2014/main" id="{F45F2550-019D-4E9B-B67E-26FAA4A71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96"/>
              <a:ext cx="576" cy="432"/>
              <a:chOff x="0" y="0"/>
              <a:chExt cx="576" cy="432"/>
            </a:xfrm>
          </p:grpSpPr>
          <p:sp>
            <p:nvSpPr>
              <p:cNvPr id="79934" name="Rectangle 19">
                <a:extLst>
                  <a:ext uri="{FF2B5EF4-FFF2-40B4-BE49-F238E27FC236}">
                    <a16:creationId xmlns:a16="http://schemas.microsoft.com/office/drawing/2014/main" id="{D423E940-576A-4712-8594-E7B513AD8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35" name="Line 20">
                <a:extLst>
                  <a:ext uri="{FF2B5EF4-FFF2-40B4-BE49-F238E27FC236}">
                    <a16:creationId xmlns:a16="http://schemas.microsoft.com/office/drawing/2014/main" id="{53A84A42-1B61-4D74-B3C9-5D88FBBDB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6" name="Line 21">
                <a:extLst>
                  <a:ext uri="{FF2B5EF4-FFF2-40B4-BE49-F238E27FC236}">
                    <a16:creationId xmlns:a16="http://schemas.microsoft.com/office/drawing/2014/main" id="{D616B0BF-E761-4148-AF0C-99CC6DA66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Line 22">
                <a:extLst>
                  <a:ext uri="{FF2B5EF4-FFF2-40B4-BE49-F238E27FC236}">
                    <a16:creationId xmlns:a16="http://schemas.microsoft.com/office/drawing/2014/main" id="{4879C9B1-2DFD-4657-8DB2-6D46BF0CF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8" name="Line 23">
                <a:extLst>
                  <a:ext uri="{FF2B5EF4-FFF2-40B4-BE49-F238E27FC236}">
                    <a16:creationId xmlns:a16="http://schemas.microsoft.com/office/drawing/2014/main" id="{FD2B4611-9779-4210-9DCE-84587253E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2" name="Group 15">
              <a:extLst>
                <a:ext uri="{FF2B5EF4-FFF2-40B4-BE49-F238E27FC236}">
                  <a16:creationId xmlns:a16="http://schemas.microsoft.com/office/drawing/2014/main" id="{2D62B11A-15E9-458D-BD67-475218AD7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96"/>
              <a:ext cx="576" cy="432"/>
              <a:chOff x="0" y="0"/>
              <a:chExt cx="576" cy="432"/>
            </a:xfrm>
          </p:grpSpPr>
          <p:sp>
            <p:nvSpPr>
              <p:cNvPr id="79929" name="Rectangle 24">
                <a:extLst>
                  <a:ext uri="{FF2B5EF4-FFF2-40B4-BE49-F238E27FC236}">
                    <a16:creationId xmlns:a16="http://schemas.microsoft.com/office/drawing/2014/main" id="{F6F9563D-3351-43F6-BE64-C2D54AFF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30" name="Line 25">
                <a:extLst>
                  <a:ext uri="{FF2B5EF4-FFF2-40B4-BE49-F238E27FC236}">
                    <a16:creationId xmlns:a16="http://schemas.microsoft.com/office/drawing/2014/main" id="{00255A7E-CC67-424B-AE02-34258A342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Line 26">
                <a:extLst>
                  <a:ext uri="{FF2B5EF4-FFF2-40B4-BE49-F238E27FC236}">
                    <a16:creationId xmlns:a16="http://schemas.microsoft.com/office/drawing/2014/main" id="{1E3BE684-54CB-4E7D-A4EF-DA8C83473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2" name="Line 27">
                <a:extLst>
                  <a:ext uri="{FF2B5EF4-FFF2-40B4-BE49-F238E27FC236}">
                    <a16:creationId xmlns:a16="http://schemas.microsoft.com/office/drawing/2014/main" id="{D1423DE2-2B87-408A-A141-1AF21D467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Line 28">
                <a:extLst>
                  <a:ext uri="{FF2B5EF4-FFF2-40B4-BE49-F238E27FC236}">
                    <a16:creationId xmlns:a16="http://schemas.microsoft.com/office/drawing/2014/main" id="{D13FF4BA-1956-457D-8D6E-9B46B56D9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3" name="Group 21">
              <a:extLst>
                <a:ext uri="{FF2B5EF4-FFF2-40B4-BE49-F238E27FC236}">
                  <a16:creationId xmlns:a16="http://schemas.microsoft.com/office/drawing/2014/main" id="{A3004A52-FC2A-459B-A9AD-0328AF0E7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"/>
              <a:ext cx="576" cy="432"/>
              <a:chOff x="0" y="0"/>
              <a:chExt cx="576" cy="432"/>
            </a:xfrm>
          </p:grpSpPr>
          <p:sp>
            <p:nvSpPr>
              <p:cNvPr id="79924" name="Rectangle 29">
                <a:extLst>
                  <a:ext uri="{FF2B5EF4-FFF2-40B4-BE49-F238E27FC236}">
                    <a16:creationId xmlns:a16="http://schemas.microsoft.com/office/drawing/2014/main" id="{73C6C27E-F6BB-457D-8C0E-9F14F18A4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FF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25" name="Line 30">
                <a:extLst>
                  <a:ext uri="{FF2B5EF4-FFF2-40B4-BE49-F238E27FC236}">
                    <a16:creationId xmlns:a16="http://schemas.microsoft.com/office/drawing/2014/main" id="{1F05635A-DF37-484D-BCC0-95A15C9F1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6" name="Line 31">
                <a:extLst>
                  <a:ext uri="{FF2B5EF4-FFF2-40B4-BE49-F238E27FC236}">
                    <a16:creationId xmlns:a16="http://schemas.microsoft.com/office/drawing/2014/main" id="{8002D0E3-9965-403B-98B9-FD402B850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7" name="Line 32">
                <a:extLst>
                  <a:ext uri="{FF2B5EF4-FFF2-40B4-BE49-F238E27FC236}">
                    <a16:creationId xmlns:a16="http://schemas.microsoft.com/office/drawing/2014/main" id="{968FCFFA-0C9F-43C2-A184-277B46C9B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8" name="Line 33">
                <a:extLst>
                  <a:ext uri="{FF2B5EF4-FFF2-40B4-BE49-F238E27FC236}">
                    <a16:creationId xmlns:a16="http://schemas.microsoft.com/office/drawing/2014/main" id="{7401724C-A4E4-4708-AD1D-A4EA7989C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4" name="Group 27">
              <a:extLst>
                <a:ext uri="{FF2B5EF4-FFF2-40B4-BE49-F238E27FC236}">
                  <a16:creationId xmlns:a16="http://schemas.microsoft.com/office/drawing/2014/main" id="{8142F36B-FA11-4A64-9ADC-11FE5795E1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96"/>
              <a:ext cx="576" cy="432"/>
              <a:chOff x="0" y="0"/>
              <a:chExt cx="576" cy="432"/>
            </a:xfrm>
          </p:grpSpPr>
          <p:sp>
            <p:nvSpPr>
              <p:cNvPr id="79919" name="Rectangle 34">
                <a:extLst>
                  <a:ext uri="{FF2B5EF4-FFF2-40B4-BE49-F238E27FC236}">
                    <a16:creationId xmlns:a16="http://schemas.microsoft.com/office/drawing/2014/main" id="{007F839B-90C7-44AC-93A9-23F7FE758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"/>
                <a:ext cx="576" cy="336"/>
              </a:xfrm>
              <a:prstGeom prst="rect">
                <a:avLst/>
              </a:prstGeom>
              <a:solidFill>
                <a:srgbClr val="99CC00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00"/>
                </a:extrusionClr>
                <a:contourClr>
                  <a:srgbClr val="99CC0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79920" name="Line 35">
                <a:extLst>
                  <a:ext uri="{FF2B5EF4-FFF2-40B4-BE49-F238E27FC236}">
                    <a16:creationId xmlns:a16="http://schemas.microsoft.com/office/drawing/2014/main" id="{6573572A-72BF-4B8F-BFD2-C391105AD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1" name="Line 36">
                <a:extLst>
                  <a:ext uri="{FF2B5EF4-FFF2-40B4-BE49-F238E27FC236}">
                    <a16:creationId xmlns:a16="http://schemas.microsoft.com/office/drawing/2014/main" id="{9E359ED3-00D1-4053-B57E-065736FDAE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2" name="Line 37">
                <a:extLst>
                  <a:ext uri="{FF2B5EF4-FFF2-40B4-BE49-F238E27FC236}">
                    <a16:creationId xmlns:a16="http://schemas.microsoft.com/office/drawing/2014/main" id="{5424BA43-69BC-4101-9603-998A35F8F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3" name="Line 38">
                <a:extLst>
                  <a:ext uri="{FF2B5EF4-FFF2-40B4-BE49-F238E27FC236}">
                    <a16:creationId xmlns:a16="http://schemas.microsoft.com/office/drawing/2014/main" id="{9CE46A5F-8F4B-4600-A548-3A8E2D58A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885" name="Line 39">
              <a:extLst>
                <a:ext uri="{FF2B5EF4-FFF2-40B4-BE49-F238E27FC236}">
                  <a16:creationId xmlns:a16="http://schemas.microsoft.com/office/drawing/2014/main" id="{970494A2-DF2F-485A-8C8B-1C4CB7D5F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6" name="Line 44">
              <a:extLst>
                <a:ext uri="{FF2B5EF4-FFF2-40B4-BE49-F238E27FC236}">
                  <a16:creationId xmlns:a16="http://schemas.microsoft.com/office/drawing/2014/main" id="{FE26DD32-43F6-465F-A668-2F65C4507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9887" name="Group 35">
              <a:extLst>
                <a:ext uri="{FF2B5EF4-FFF2-40B4-BE49-F238E27FC236}">
                  <a16:creationId xmlns:a16="http://schemas.microsoft.com/office/drawing/2014/main" id="{46924C8D-E26E-47E1-9559-44B4261AA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84"/>
              <a:ext cx="2832" cy="240"/>
              <a:chOff x="0" y="0"/>
              <a:chExt cx="2832" cy="240"/>
            </a:xfrm>
          </p:grpSpPr>
          <p:sp>
            <p:nvSpPr>
              <p:cNvPr id="79911" name="Line 43">
                <a:extLst>
                  <a:ext uri="{FF2B5EF4-FFF2-40B4-BE49-F238E27FC236}">
                    <a16:creationId xmlns:a16="http://schemas.microsoft.com/office/drawing/2014/main" id="{CAEAA428-EC94-4046-A8C9-CAA706B1C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2" name="Line 48">
                <a:extLst>
                  <a:ext uri="{FF2B5EF4-FFF2-40B4-BE49-F238E27FC236}">
                    <a16:creationId xmlns:a16="http://schemas.microsoft.com/office/drawing/2014/main" id="{232C92DE-87B5-4EA5-9975-A41F30C61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3" name="Line 49">
                <a:extLst>
                  <a:ext uri="{FF2B5EF4-FFF2-40B4-BE49-F238E27FC236}">
                    <a16:creationId xmlns:a16="http://schemas.microsoft.com/office/drawing/2014/main" id="{97D9DD92-3647-4BDC-AFA9-71BF7913B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4" name="Line 50">
                <a:extLst>
                  <a:ext uri="{FF2B5EF4-FFF2-40B4-BE49-F238E27FC236}">
                    <a16:creationId xmlns:a16="http://schemas.microsoft.com/office/drawing/2014/main" id="{4D08225A-19DB-462A-9E34-E5BFBE1E0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5" name="Line 51">
                <a:extLst>
                  <a:ext uri="{FF2B5EF4-FFF2-40B4-BE49-F238E27FC236}">
                    <a16:creationId xmlns:a16="http://schemas.microsoft.com/office/drawing/2014/main" id="{FD37D0BB-E377-41EA-8F09-E16BE4A56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4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6" name="Line 52">
                <a:extLst>
                  <a:ext uri="{FF2B5EF4-FFF2-40B4-BE49-F238E27FC236}">
                    <a16:creationId xmlns:a16="http://schemas.microsoft.com/office/drawing/2014/main" id="{A5FEBCC6-F85E-4174-83C8-3032B392E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7" name="Line 53">
                <a:extLst>
                  <a:ext uri="{FF2B5EF4-FFF2-40B4-BE49-F238E27FC236}">
                    <a16:creationId xmlns:a16="http://schemas.microsoft.com/office/drawing/2014/main" id="{2949DA41-3E08-44CA-94AF-DD5CFB362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28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8" name="Line 54">
                <a:extLst>
                  <a:ext uri="{FF2B5EF4-FFF2-40B4-BE49-F238E27FC236}">
                    <a16:creationId xmlns:a16="http://schemas.microsoft.com/office/drawing/2014/main" id="{CED47420-7FC3-4868-AE10-B4C34F46E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8" name="Group 44">
              <a:extLst>
                <a:ext uri="{FF2B5EF4-FFF2-40B4-BE49-F238E27FC236}">
                  <a16:creationId xmlns:a16="http://schemas.microsoft.com/office/drawing/2014/main" id="{0114EEAB-6E45-4C4D-A52A-42A2998F5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0"/>
              <a:ext cx="2832" cy="288"/>
              <a:chOff x="0" y="0"/>
              <a:chExt cx="2832" cy="288"/>
            </a:xfrm>
          </p:grpSpPr>
          <p:sp>
            <p:nvSpPr>
              <p:cNvPr id="79903" name="Line 40">
                <a:extLst>
                  <a:ext uri="{FF2B5EF4-FFF2-40B4-BE49-F238E27FC236}">
                    <a16:creationId xmlns:a16="http://schemas.microsoft.com/office/drawing/2014/main" id="{FB3F211D-8FA3-4231-994D-D787EAC3C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4" name="Line 41">
                <a:extLst>
                  <a:ext uri="{FF2B5EF4-FFF2-40B4-BE49-F238E27FC236}">
                    <a16:creationId xmlns:a16="http://schemas.microsoft.com/office/drawing/2014/main" id="{DC9AC5F6-37B8-4D39-844A-B6916F3DA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5" name="Line 42">
                <a:extLst>
                  <a:ext uri="{FF2B5EF4-FFF2-40B4-BE49-F238E27FC236}">
                    <a16:creationId xmlns:a16="http://schemas.microsoft.com/office/drawing/2014/main" id="{AF45DDF8-0D79-46E5-AB90-30666A88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6" name="Line 46">
                <a:extLst>
                  <a:ext uri="{FF2B5EF4-FFF2-40B4-BE49-F238E27FC236}">
                    <a16:creationId xmlns:a16="http://schemas.microsoft.com/office/drawing/2014/main" id="{0A9CA60B-58D8-4F06-9648-592FA2A08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7" name="Line 55">
                <a:extLst>
                  <a:ext uri="{FF2B5EF4-FFF2-40B4-BE49-F238E27FC236}">
                    <a16:creationId xmlns:a16="http://schemas.microsoft.com/office/drawing/2014/main" id="{D0814064-8D6D-4FE6-9177-37C5755A1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8" name="Line 56">
                <a:extLst>
                  <a:ext uri="{FF2B5EF4-FFF2-40B4-BE49-F238E27FC236}">
                    <a16:creationId xmlns:a16="http://schemas.microsoft.com/office/drawing/2014/main" id="{9A5720FA-FC05-44CB-8EF4-DAD8898F0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9" name="Line 57">
                <a:extLst>
                  <a:ext uri="{FF2B5EF4-FFF2-40B4-BE49-F238E27FC236}">
                    <a16:creationId xmlns:a16="http://schemas.microsoft.com/office/drawing/2014/main" id="{76365190-472D-411A-9206-5A3217608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0" name="Line 58">
                <a:extLst>
                  <a:ext uri="{FF2B5EF4-FFF2-40B4-BE49-F238E27FC236}">
                    <a16:creationId xmlns:a16="http://schemas.microsoft.com/office/drawing/2014/main" id="{8F9093DE-EB67-4C11-AAA4-0E358DFC4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89" name="Group 53">
              <a:extLst>
                <a:ext uri="{FF2B5EF4-FFF2-40B4-BE49-F238E27FC236}">
                  <a16:creationId xmlns:a16="http://schemas.microsoft.com/office/drawing/2014/main" id="{11EE9F95-9F60-4CF1-ABC7-BE4929D5E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0"/>
              <a:ext cx="1008" cy="240"/>
              <a:chOff x="0" y="0"/>
              <a:chExt cx="1008" cy="240"/>
            </a:xfrm>
          </p:grpSpPr>
          <p:sp>
            <p:nvSpPr>
              <p:cNvPr id="79898" name="Line 45">
                <a:extLst>
                  <a:ext uri="{FF2B5EF4-FFF2-40B4-BE49-F238E27FC236}">
                    <a16:creationId xmlns:a16="http://schemas.microsoft.com/office/drawing/2014/main" id="{9696E037-6BCC-41A3-ABAB-BFFD62B53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9" name="Line 59">
                <a:extLst>
                  <a:ext uri="{FF2B5EF4-FFF2-40B4-BE49-F238E27FC236}">
                    <a16:creationId xmlns:a16="http://schemas.microsoft.com/office/drawing/2014/main" id="{B1D04767-2A72-4BDF-AF1E-A3539CEA2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Line 60">
                <a:extLst>
                  <a:ext uri="{FF2B5EF4-FFF2-40B4-BE49-F238E27FC236}">
                    <a16:creationId xmlns:a16="http://schemas.microsoft.com/office/drawing/2014/main" id="{AF7BE44A-CEB8-4080-ADBD-F91462887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1" name="Line 61">
                <a:extLst>
                  <a:ext uri="{FF2B5EF4-FFF2-40B4-BE49-F238E27FC236}">
                    <a16:creationId xmlns:a16="http://schemas.microsoft.com/office/drawing/2014/main" id="{651D073C-6844-4D03-A9E7-8BF3D949B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2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2" name="Line 62">
                <a:extLst>
                  <a:ext uri="{FF2B5EF4-FFF2-40B4-BE49-F238E27FC236}">
                    <a16:creationId xmlns:a16="http://schemas.microsoft.com/office/drawing/2014/main" id="{33338CEE-F34D-4E84-8200-3581AEE9C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9890" name="Group 59">
              <a:extLst>
                <a:ext uri="{FF2B5EF4-FFF2-40B4-BE49-F238E27FC236}">
                  <a16:creationId xmlns:a16="http://schemas.microsoft.com/office/drawing/2014/main" id="{0374CB7C-15B6-4625-8771-41314562B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84"/>
              <a:ext cx="1008" cy="240"/>
              <a:chOff x="0" y="0"/>
              <a:chExt cx="1008" cy="240"/>
            </a:xfrm>
          </p:grpSpPr>
          <p:sp>
            <p:nvSpPr>
              <p:cNvPr id="79893" name="Line 47">
                <a:extLst>
                  <a:ext uri="{FF2B5EF4-FFF2-40B4-BE49-F238E27FC236}">
                    <a16:creationId xmlns:a16="http://schemas.microsoft.com/office/drawing/2014/main" id="{9A9A4E8B-F69C-42D5-8481-F3DC8A72B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4" name="Line 63">
                <a:extLst>
                  <a:ext uri="{FF2B5EF4-FFF2-40B4-BE49-F238E27FC236}">
                    <a16:creationId xmlns:a16="http://schemas.microsoft.com/office/drawing/2014/main" id="{0C621CDB-AF2D-4A6B-8E8D-B434BD33A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5" name="Line 64">
                <a:extLst>
                  <a:ext uri="{FF2B5EF4-FFF2-40B4-BE49-F238E27FC236}">
                    <a16:creationId xmlns:a16="http://schemas.microsoft.com/office/drawing/2014/main" id="{0952C0B0-574D-4717-96B7-0CC7B4123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6" name="Line 65">
                <a:extLst>
                  <a:ext uri="{FF2B5EF4-FFF2-40B4-BE49-F238E27FC236}">
                    <a16:creationId xmlns:a16="http://schemas.microsoft.com/office/drawing/2014/main" id="{876D216A-8130-464E-B2A4-1EBF5B238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Line 66">
                <a:extLst>
                  <a:ext uri="{FF2B5EF4-FFF2-40B4-BE49-F238E27FC236}">
                    <a16:creationId xmlns:a16="http://schemas.microsoft.com/office/drawing/2014/main" id="{4D0D525E-3DE5-4E2F-9C9A-AF2E778DE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891" name="Text Box 67">
              <a:extLst>
                <a:ext uri="{FF2B5EF4-FFF2-40B4-BE49-F238E27FC236}">
                  <a16:creationId xmlns:a16="http://schemas.microsoft.com/office/drawing/2014/main" id="{E7D30F3B-51E1-4C93-A543-D420FB35E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" y="192"/>
              <a:ext cx="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next</a:t>
              </a:r>
            </a:p>
          </p:txBody>
        </p:sp>
        <p:sp>
          <p:nvSpPr>
            <p:cNvPr id="79892" name="Text Box 68">
              <a:extLst>
                <a:ext uri="{FF2B5EF4-FFF2-40B4-BE49-F238E27FC236}">
                  <a16:creationId xmlns:a16="http://schemas.microsoft.com/office/drawing/2014/main" id="{C1985D63-E8CF-47BF-846A-127987A2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5" y="144"/>
              <a:ext cx="4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next</a:t>
              </a:r>
            </a:p>
          </p:txBody>
        </p:sp>
      </p:grpSp>
      <p:sp>
        <p:nvSpPr>
          <p:cNvPr id="67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双向链表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39116D0-767A-4A07-AD85-B62E0F6D43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3184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三、双向链表的定义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05E3B7B1-13F1-4EC8-A27C-E0D09A8D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9D677B7-2CCC-4D41-B05B-DB88B8699E8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2400"/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CB0F1618-E1AB-49B7-8821-F5842366D1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19064"/>
            <a:ext cx="87630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定义一个双向链表的结点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class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DuLNode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ElemType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DuLNode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*prior;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DuLNode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*next;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};</a:t>
            </a:r>
          </a:p>
        </p:txBody>
      </p:sp>
      <p:grpSp>
        <p:nvGrpSpPr>
          <p:cNvPr id="80903" name="Group 7">
            <a:extLst>
              <a:ext uri="{FF2B5EF4-FFF2-40B4-BE49-F238E27FC236}">
                <a16:creationId xmlns:a16="http://schemas.microsoft.com/office/drawing/2014/main" id="{69F2ED7B-5811-4A45-8947-1B81868AF4AA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5013176"/>
            <a:ext cx="5032375" cy="1514476"/>
            <a:chOff x="0" y="0"/>
            <a:chExt cx="3170" cy="954"/>
          </a:xfrm>
        </p:grpSpPr>
        <p:sp>
          <p:nvSpPr>
            <p:cNvPr id="71688" name="Rectangle 8">
              <a:extLst>
                <a:ext uri="{FF2B5EF4-FFF2-40B4-BE49-F238E27FC236}">
                  <a16:creationId xmlns:a16="http://schemas.microsoft.com/office/drawing/2014/main" id="{DB9DAE1C-1C22-41FD-88E5-684F5AC3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6"/>
              <a:ext cx="2400" cy="384"/>
            </a:xfrm>
            <a:prstGeom prst="rect">
              <a:avLst/>
            </a:prstGeom>
            <a:solidFill>
              <a:srgbClr val="00FFFF"/>
            </a:solidFill>
            <a:ln w="9525" cmpd="sng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F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800" b="0" i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prior  data     next</a:t>
              </a:r>
            </a:p>
          </p:txBody>
        </p:sp>
        <p:grpSp>
          <p:nvGrpSpPr>
            <p:cNvPr id="80906" name="Group 9">
              <a:extLst>
                <a:ext uri="{FF2B5EF4-FFF2-40B4-BE49-F238E27FC236}">
                  <a16:creationId xmlns:a16="http://schemas.microsoft.com/office/drawing/2014/main" id="{359F54B6-ADD3-4130-8E6D-9A077E7A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0"/>
              <a:ext cx="1104" cy="480"/>
              <a:chOff x="0" y="0"/>
              <a:chExt cx="1104" cy="480"/>
            </a:xfrm>
          </p:grpSpPr>
          <p:sp>
            <p:nvSpPr>
              <p:cNvPr id="80910" name="Line 10">
                <a:extLst>
                  <a:ext uri="{FF2B5EF4-FFF2-40B4-BE49-F238E27FC236}">
                    <a16:creationId xmlns:a16="http://schemas.microsoft.com/office/drawing/2014/main" id="{ADABD3F7-3B38-4BBB-B2A8-CD87CF5E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  <p:sp>
            <p:nvSpPr>
              <p:cNvPr id="80911" name="Line 11">
                <a:extLst>
                  <a:ext uri="{FF2B5EF4-FFF2-40B4-BE49-F238E27FC236}">
                    <a16:creationId xmlns:a16="http://schemas.microsoft.com/office/drawing/2014/main" id="{F392AB86-4E81-41BB-9E23-4D5053982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  <p:sp>
            <p:nvSpPr>
              <p:cNvPr id="80912" name="Line 12">
                <a:extLst>
                  <a:ext uri="{FF2B5EF4-FFF2-40B4-BE49-F238E27FC236}">
                    <a16:creationId xmlns:a16="http://schemas.microsoft.com/office/drawing/2014/main" id="{7A0FBC96-C892-4A88-B312-7A93574F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9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  <p:sp>
            <p:nvSpPr>
              <p:cNvPr id="80913" name="Line 13">
                <a:extLst>
                  <a:ext uri="{FF2B5EF4-FFF2-40B4-BE49-F238E27FC236}">
                    <a16:creationId xmlns:a16="http://schemas.microsoft.com/office/drawing/2014/main" id="{503A040D-3D5B-4A9E-9C22-6211536B2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0" i="0">
                  <a:latin typeface="+mn-ea"/>
                  <a:ea typeface="+mn-ea"/>
                </a:endParaRPr>
              </a:p>
            </p:txBody>
          </p:sp>
        </p:grpSp>
        <p:sp>
          <p:nvSpPr>
            <p:cNvPr id="80907" name="Text Box 14">
              <a:extLst>
                <a:ext uri="{FF2B5EF4-FFF2-40B4-BE49-F238E27FC236}">
                  <a16:creationId xmlns:a16="http://schemas.microsoft.com/office/drawing/2014/main" id="{2AA81832-5E31-451B-A497-BF4B6B753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24"/>
              <a:ext cx="31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i="0" dirty="0">
                  <a:solidFill>
                    <a:srgbClr val="000066"/>
                  </a:solidFill>
                  <a:latin typeface="+mn-ea"/>
                  <a:ea typeface="+mn-ea"/>
                </a:rPr>
                <a:t>指向直接前驱   指向直接</a:t>
              </a:r>
              <a:r>
                <a:rPr lang="zh-CN" altLang="en-US" sz="2800" b="0" i="0" dirty="0">
                  <a:solidFill>
                    <a:srgbClr val="00006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后继</a:t>
              </a:r>
            </a:p>
          </p:txBody>
        </p:sp>
        <p:sp>
          <p:nvSpPr>
            <p:cNvPr id="80908" name="Line 15">
              <a:extLst>
                <a:ext uri="{FF2B5EF4-FFF2-40B4-BE49-F238E27FC236}">
                  <a16:creationId xmlns:a16="http://schemas.microsoft.com/office/drawing/2014/main" id="{06A3FCB7-0877-4BF7-B6B3-7497B135D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432"/>
              <a:ext cx="0" cy="288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80909" name="Line 16">
              <a:extLst>
                <a:ext uri="{FF2B5EF4-FFF2-40B4-BE49-F238E27FC236}">
                  <a16:creationId xmlns:a16="http://schemas.microsoft.com/office/drawing/2014/main" id="{833B6ABB-5A95-432B-9852-AC4267F5B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432"/>
              <a:ext cx="0" cy="240"/>
            </a:xfrm>
            <a:prstGeom prst="line">
              <a:avLst/>
            </a:prstGeom>
            <a:noFill/>
            <a:ln w="9525">
              <a:solidFill>
                <a:srgbClr val="C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</p:grpSp>
      <p:sp>
        <p:nvSpPr>
          <p:cNvPr id="71697" name="Text Box 17">
            <a:extLst>
              <a:ext uri="{FF2B5EF4-FFF2-40B4-BE49-F238E27FC236}">
                <a16:creationId xmlns:a16="http://schemas.microsoft.com/office/drawing/2014/main" id="{AB91D636-F7C1-4B53-8E63-122C4F1D7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804" y="2601758"/>
            <a:ext cx="43304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对于任何一个中间结点有：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 = p-&gt;next-&gt;prior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 = p-&gt;prior-&gt;next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797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双向链表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0DE6742-1A15-44DD-9381-A2BA026CC3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472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四、双向链表的插入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46FDA825-273B-4BE0-95CE-EACAA28A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AC2EE5F-1040-4BA4-A4D2-251A794BA01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en-US" sz="2400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8D99C3A1-6E25-409F-BCE3-E9D38E824B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763000" cy="71438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双向链表的插入操作需改变两个方向的指针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zh-CN" altLang="en-US" dirty="0">
                <a:ea typeface="黑体" panose="02010609060101010101" pitchFamily="49" charset="-122"/>
              </a:rPr>
              <a:t>结点后插入</a:t>
            </a:r>
            <a:r>
              <a:rPr lang="en-US" altLang="zh-CN" dirty="0">
                <a:ea typeface="黑体" panose="02010609060101010101" pitchFamily="49" charset="-122"/>
              </a:rPr>
              <a:t>s</a:t>
            </a:r>
            <a:r>
              <a:rPr lang="zh-CN" altLang="en-US" dirty="0">
                <a:ea typeface="黑体" panose="02010609060101010101" pitchFamily="49" charset="-122"/>
              </a:rPr>
              <a:t>结点，需改变四个指针：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p</a:t>
            </a:r>
            <a:r>
              <a:rPr lang="zh-CN" altLang="en-US" dirty="0">
                <a:ea typeface="黑体" panose="02010609060101010101" pitchFamily="49" charset="-122"/>
              </a:rPr>
              <a:t>直接后继结点的</a:t>
            </a:r>
            <a:r>
              <a:rPr lang="en-US" altLang="zh-CN" dirty="0">
                <a:ea typeface="黑体" panose="02010609060101010101" pitchFamily="49" charset="-122"/>
              </a:rPr>
              <a:t>prior</a:t>
            </a:r>
            <a:r>
              <a:rPr lang="zh-CN" altLang="en-US" dirty="0">
                <a:ea typeface="黑体" panose="02010609060101010101" pitchFamily="49" charset="-122"/>
              </a:rPr>
              <a:t>指针；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s</a:t>
            </a:r>
            <a:r>
              <a:rPr lang="zh-CN" altLang="en-US" dirty="0">
                <a:ea typeface="黑体" panose="02010609060101010101" pitchFamily="49" charset="-122"/>
              </a:rPr>
              <a:t>结点的</a:t>
            </a:r>
            <a:r>
              <a:rPr lang="en-US" altLang="zh-CN" dirty="0">
                <a:ea typeface="黑体" panose="02010609060101010101" pitchFamily="49" charset="-122"/>
              </a:rPr>
              <a:t>prior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指针</a:t>
            </a:r>
            <a:r>
              <a:rPr lang="en-US" altLang="zh-CN" dirty="0">
                <a:ea typeface="黑体" panose="02010609060101010101" pitchFamily="49" charset="-122"/>
              </a:rPr>
              <a:t>;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p</a:t>
            </a:r>
            <a:r>
              <a:rPr lang="zh-CN" altLang="en-US" dirty="0">
                <a:ea typeface="黑体" panose="02010609060101010101" pitchFamily="49" charset="-122"/>
              </a:rPr>
              <a:t>结点的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8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双向链表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081F38-4B80-4EC1-A69D-31BF840E657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0"/>
            <a:ext cx="1905000" cy="609600"/>
            <a:chOff x="0" y="0"/>
            <a:chExt cx="1200" cy="384"/>
          </a:xfrm>
        </p:grpSpPr>
        <p:grpSp>
          <p:nvGrpSpPr>
            <p:cNvPr id="82989" name="Group 3">
              <a:extLst>
                <a:ext uri="{FF2B5EF4-FFF2-40B4-BE49-F238E27FC236}">
                  <a16:creationId xmlns:a16="http://schemas.microsoft.com/office/drawing/2014/main" id="{D806AD50-48A8-4CF3-ABD5-24A3DAFBA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0"/>
              <a:ext cx="768" cy="384"/>
              <a:chOff x="0" y="0"/>
              <a:chExt cx="768" cy="384"/>
            </a:xfrm>
          </p:grpSpPr>
          <p:sp>
            <p:nvSpPr>
              <p:cNvPr id="82991" name="Rectangle 4">
                <a:extLst>
                  <a:ext uri="{FF2B5EF4-FFF2-40B4-BE49-F238E27FC236}">
                    <a16:creationId xmlns:a16="http://schemas.microsoft.com/office/drawing/2014/main" id="{B2D503CA-61A5-4530-B605-2D9D0570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3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36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3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992" name="Line 5">
                <a:extLst>
                  <a:ext uri="{FF2B5EF4-FFF2-40B4-BE49-F238E27FC236}">
                    <a16:creationId xmlns:a16="http://schemas.microsoft.com/office/drawing/2014/main" id="{E5B1F59D-989C-4F2B-A02B-A079D56DD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93" name="Line 6">
                <a:extLst>
                  <a:ext uri="{FF2B5EF4-FFF2-40B4-BE49-F238E27FC236}">
                    <a16:creationId xmlns:a16="http://schemas.microsoft.com/office/drawing/2014/main" id="{22A25DA2-5D96-4F20-B847-C482AB5A5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90" name="Line 7">
              <a:extLst>
                <a:ext uri="{FF2B5EF4-FFF2-40B4-BE49-F238E27FC236}">
                  <a16:creationId xmlns:a16="http://schemas.microsoft.com/office/drawing/2014/main" id="{A90028BF-AD40-4966-8BB2-123B5FD8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92"/>
              <a:ext cx="432" cy="0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983" name="Group 9">
            <a:extLst>
              <a:ext uri="{FF2B5EF4-FFF2-40B4-BE49-F238E27FC236}">
                <a16:creationId xmlns:a16="http://schemas.microsoft.com/office/drawing/2014/main" id="{A88FE84A-FF02-4A59-8EBE-D0B03E1CCD62}"/>
              </a:ext>
            </a:extLst>
          </p:cNvPr>
          <p:cNvGrpSpPr>
            <a:grpSpLocks/>
          </p:cNvGrpSpPr>
          <p:nvPr/>
        </p:nvGrpSpPr>
        <p:grpSpPr bwMode="auto">
          <a:xfrm>
            <a:off x="5871575" y="1646974"/>
            <a:ext cx="1219200" cy="609600"/>
            <a:chOff x="0" y="0"/>
            <a:chExt cx="768" cy="384"/>
          </a:xfrm>
        </p:grpSpPr>
        <p:sp>
          <p:nvSpPr>
            <p:cNvPr id="82986" name="Rectangle 10">
              <a:extLst>
                <a:ext uri="{FF2B5EF4-FFF2-40B4-BE49-F238E27FC236}">
                  <a16:creationId xmlns:a16="http://schemas.microsoft.com/office/drawing/2014/main" id="{14B9E92F-CF57-4ECA-8F00-6651C725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2987" name="Line 11">
              <a:extLst>
                <a:ext uri="{FF2B5EF4-FFF2-40B4-BE49-F238E27FC236}">
                  <a16:creationId xmlns:a16="http://schemas.microsoft.com/office/drawing/2014/main" id="{BADBF445-EBC1-4FD2-A135-B58EA734E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Line 12">
              <a:extLst>
                <a:ext uri="{FF2B5EF4-FFF2-40B4-BE49-F238E27FC236}">
                  <a16:creationId xmlns:a16="http://schemas.microsoft.com/office/drawing/2014/main" id="{42F6B6F1-5381-40C1-9AB5-714433A81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84" name="Line 13">
            <a:extLst>
              <a:ext uri="{FF2B5EF4-FFF2-40B4-BE49-F238E27FC236}">
                <a16:creationId xmlns:a16="http://schemas.microsoft.com/office/drawing/2014/main" id="{BA0BF6C7-4C7D-4197-9EA7-DA947AB0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05000"/>
            <a:ext cx="22098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5" name="Line 14">
            <a:extLst>
              <a:ext uri="{FF2B5EF4-FFF2-40B4-BE49-F238E27FC236}">
                <a16:creationId xmlns:a16="http://schemas.microsoft.com/office/drawing/2014/main" id="{12C3142A-C6DF-4D19-8251-618A029C5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905000"/>
            <a:ext cx="762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B8B37DB5-DD32-4797-8BD7-6727B413241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95400"/>
            <a:ext cx="2819400" cy="609600"/>
            <a:chOff x="0" y="0"/>
            <a:chExt cx="1776" cy="384"/>
          </a:xfrm>
        </p:grpSpPr>
        <p:sp>
          <p:nvSpPr>
            <p:cNvPr id="82980" name="Line 16">
              <a:extLst>
                <a:ext uri="{FF2B5EF4-FFF2-40B4-BE49-F238E27FC236}">
                  <a16:creationId xmlns:a16="http://schemas.microsoft.com/office/drawing/2014/main" id="{1E198A92-B618-478F-B6BB-88F5D7A33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1" name="Line 17">
              <a:extLst>
                <a:ext uri="{FF2B5EF4-FFF2-40B4-BE49-F238E27FC236}">
                  <a16:creationId xmlns:a16="http://schemas.microsoft.com/office/drawing/2014/main" id="{8D3CBE36-F6CE-4D3A-8CC5-33FABB69E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18">
              <a:extLst>
                <a:ext uri="{FF2B5EF4-FFF2-40B4-BE49-F238E27FC236}">
                  <a16:creationId xmlns:a16="http://schemas.microsoft.com/office/drawing/2014/main" id="{BFE742E4-01CF-425F-BF56-7AB24975F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9">
            <a:extLst>
              <a:ext uri="{FF2B5EF4-FFF2-40B4-BE49-F238E27FC236}">
                <a16:creationId xmlns:a16="http://schemas.microsoft.com/office/drawing/2014/main" id="{3016DE6B-6641-4638-ADD5-02E9EBB4C78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667000"/>
            <a:ext cx="1219200" cy="609600"/>
            <a:chOff x="0" y="0"/>
            <a:chExt cx="768" cy="384"/>
          </a:xfrm>
        </p:grpSpPr>
        <p:sp>
          <p:nvSpPr>
            <p:cNvPr id="82977" name="Rectangle 20">
              <a:extLst>
                <a:ext uri="{FF2B5EF4-FFF2-40B4-BE49-F238E27FC236}">
                  <a16:creationId xmlns:a16="http://schemas.microsoft.com/office/drawing/2014/main" id="{48DF7B25-7F4D-46FB-AC25-F81F4F6C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2978" name="Line 21">
              <a:extLst>
                <a:ext uri="{FF2B5EF4-FFF2-40B4-BE49-F238E27FC236}">
                  <a16:creationId xmlns:a16="http://schemas.microsoft.com/office/drawing/2014/main" id="{B6C59D30-AABB-471A-A8AB-61167BBDB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Line 22">
              <a:extLst>
                <a:ext uri="{FF2B5EF4-FFF2-40B4-BE49-F238E27FC236}">
                  <a16:creationId xmlns:a16="http://schemas.microsoft.com/office/drawing/2014/main" id="{DAB40D18-AC0C-4728-A8E5-233F411F7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0ED48B4D-0197-4285-9430-61AA2C937F0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600200"/>
            <a:ext cx="1219200" cy="609600"/>
            <a:chOff x="0" y="0"/>
            <a:chExt cx="768" cy="384"/>
          </a:xfrm>
        </p:grpSpPr>
        <p:sp>
          <p:nvSpPr>
            <p:cNvPr id="82974" name="Rectangle 29">
              <a:extLst>
                <a:ext uri="{FF2B5EF4-FFF2-40B4-BE49-F238E27FC236}">
                  <a16:creationId xmlns:a16="http://schemas.microsoft.com/office/drawing/2014/main" id="{33B0AE09-E95E-44CE-9D10-5465C6BB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82975" name="Line 30">
              <a:extLst>
                <a:ext uri="{FF2B5EF4-FFF2-40B4-BE49-F238E27FC236}">
                  <a16:creationId xmlns:a16="http://schemas.microsoft.com/office/drawing/2014/main" id="{5983C294-4A51-461E-9149-8DB44CDA4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6" name="Line 31">
              <a:extLst>
                <a:ext uri="{FF2B5EF4-FFF2-40B4-BE49-F238E27FC236}">
                  <a16:creationId xmlns:a16="http://schemas.microsoft.com/office/drawing/2014/main" id="{4F0725AD-42AF-466C-9B97-90F74771B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3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73760" name="AutoShape 32">
            <a:extLst>
              <a:ext uri="{FF2B5EF4-FFF2-40B4-BE49-F238E27FC236}">
                <a16:creationId xmlns:a16="http://schemas.microsoft.com/office/drawing/2014/main" id="{EC11DC17-2058-452D-87F1-86079B297B64}"/>
              </a:ext>
            </a:extLst>
          </p:cNvPr>
          <p:cNvCxnSpPr>
            <a:cxnSpLocks noChangeShapeType="1"/>
            <a:stCxn id="82977" idx="3"/>
            <a:endCxn id="82986" idx="2"/>
          </p:cNvCxnSpPr>
          <p:nvPr/>
        </p:nvCxnSpPr>
        <p:spPr bwMode="auto">
          <a:xfrm flipV="1">
            <a:off x="5562600" y="2256574"/>
            <a:ext cx="918575" cy="715226"/>
          </a:xfrm>
          <a:prstGeom prst="bentConnector2">
            <a:avLst/>
          </a:prstGeom>
          <a:noFill/>
          <a:ln w="31750">
            <a:solidFill>
              <a:schemeClr val="accent2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62" name="AutoShape 34">
            <a:extLst>
              <a:ext uri="{FF2B5EF4-FFF2-40B4-BE49-F238E27FC236}">
                <a16:creationId xmlns:a16="http://schemas.microsoft.com/office/drawing/2014/main" id="{39D03811-A3B3-4FEA-9EF7-AEA0376160E7}"/>
              </a:ext>
            </a:extLst>
          </p:cNvPr>
          <p:cNvCxnSpPr>
            <a:cxnSpLocks noChangeShapeType="1"/>
            <a:stCxn id="82974" idx="3"/>
          </p:cNvCxnSpPr>
          <p:nvPr/>
        </p:nvCxnSpPr>
        <p:spPr bwMode="auto">
          <a:xfrm>
            <a:off x="3886200" y="1905000"/>
            <a:ext cx="608204" cy="768348"/>
          </a:xfrm>
          <a:prstGeom prst="bentConnector2">
            <a:avLst/>
          </a:prstGeom>
          <a:noFill/>
          <a:ln w="31750">
            <a:solidFill>
              <a:schemeClr val="accent2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70" name="AutoShape 42">
            <a:extLst>
              <a:ext uri="{FF2B5EF4-FFF2-40B4-BE49-F238E27FC236}">
                <a16:creationId xmlns:a16="http://schemas.microsoft.com/office/drawing/2014/main" id="{BF234534-378A-4210-A6E0-BBBA034A4E06}"/>
              </a:ext>
            </a:extLst>
          </p:cNvPr>
          <p:cNvCxnSpPr>
            <a:cxnSpLocks noChangeShapeType="1"/>
            <a:endCxn id="82977" idx="0"/>
          </p:cNvCxnSpPr>
          <p:nvPr/>
        </p:nvCxnSpPr>
        <p:spPr bwMode="auto">
          <a:xfrm rot="10800000" flipV="1">
            <a:off x="4953000" y="1905000"/>
            <a:ext cx="771128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72" name="AutoShape 44">
            <a:extLst>
              <a:ext uri="{FF2B5EF4-FFF2-40B4-BE49-F238E27FC236}">
                <a16:creationId xmlns:a16="http://schemas.microsoft.com/office/drawing/2014/main" id="{A10F91B3-6513-4697-B2AD-0CB7696CEBD5}"/>
              </a:ext>
            </a:extLst>
          </p:cNvPr>
          <p:cNvCxnSpPr>
            <a:cxnSpLocks noChangeShapeType="1"/>
            <a:stCxn id="82977" idx="1"/>
            <a:endCxn id="82974" idx="2"/>
          </p:cNvCxnSpPr>
          <p:nvPr/>
        </p:nvCxnSpPr>
        <p:spPr bwMode="auto">
          <a:xfrm rot="10800000">
            <a:off x="3276600" y="2209800"/>
            <a:ext cx="10668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Group 45">
            <a:extLst>
              <a:ext uri="{FF2B5EF4-FFF2-40B4-BE49-F238E27FC236}">
                <a16:creationId xmlns:a16="http://schemas.microsoft.com/office/drawing/2014/main" id="{13D5C136-566E-4E1B-8EE3-469B5E12DB0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95400"/>
            <a:ext cx="914400" cy="609600"/>
            <a:chOff x="0" y="0"/>
            <a:chExt cx="576" cy="384"/>
          </a:xfrm>
        </p:grpSpPr>
        <p:sp>
          <p:nvSpPr>
            <p:cNvPr id="82969" name="Line 46">
              <a:extLst>
                <a:ext uri="{FF2B5EF4-FFF2-40B4-BE49-F238E27FC236}">
                  <a16:creationId xmlns:a16="http://schemas.microsoft.com/office/drawing/2014/main" id="{BDAA0A2C-37E8-4699-9469-B3CFA9521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Line 47">
              <a:extLst>
                <a:ext uri="{FF2B5EF4-FFF2-40B4-BE49-F238E27FC236}">
                  <a16:creationId xmlns:a16="http://schemas.microsoft.com/office/drawing/2014/main" id="{4EB9F50C-D825-4C98-BD4C-E10019DA43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67" name="Text Box 48">
            <a:extLst>
              <a:ext uri="{FF2B5EF4-FFF2-40B4-BE49-F238E27FC236}">
                <a16:creationId xmlns:a16="http://schemas.microsoft.com/office/drawing/2014/main" id="{6785024D-BF1E-49BA-9969-321197D4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3050"/>
            <a:ext cx="479169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p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结点后插入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结点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199015-7336-BD65-F76A-8BE64AAAD0ED}"/>
              </a:ext>
            </a:extLst>
          </p:cNvPr>
          <p:cNvCxnSpPr/>
          <p:nvPr/>
        </p:nvCxnSpPr>
        <p:spPr bwMode="auto">
          <a:xfrm>
            <a:off x="2971800" y="1287924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AB706A3-36BB-D9E4-06A3-26F58322A382}"/>
              </a:ext>
            </a:extLst>
          </p:cNvPr>
          <p:cNvSpPr txBox="1"/>
          <p:nvPr/>
        </p:nvSpPr>
        <p:spPr>
          <a:xfrm>
            <a:off x="2705102" y="763753"/>
            <a:ext cx="609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p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C92946F-B20F-9281-42E0-25B1957DBBE5}"/>
              </a:ext>
            </a:extLst>
          </p:cNvPr>
          <p:cNvCxnSpPr>
            <a:cxnSpLocks/>
            <a:endCxn id="82977" idx="2"/>
          </p:cNvCxnSpPr>
          <p:nvPr/>
        </p:nvCxnSpPr>
        <p:spPr bwMode="auto">
          <a:xfrm flipV="1">
            <a:off x="4953000" y="3276600"/>
            <a:ext cx="0" cy="296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FDF3F48-5620-61D0-8E00-1F7D25834068}"/>
              </a:ext>
            </a:extLst>
          </p:cNvPr>
          <p:cNvSpPr txBox="1"/>
          <p:nvPr/>
        </p:nvSpPr>
        <p:spPr>
          <a:xfrm>
            <a:off x="4644008" y="3501008"/>
            <a:ext cx="6095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0" i="0" dirty="0">
                <a:latin typeface="+mn-ea"/>
                <a:ea typeface="+mn-ea"/>
              </a:rPr>
              <a:t>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45D8A7-D8A0-E1BE-021D-18AEF21DC218}"/>
              </a:ext>
            </a:extLst>
          </p:cNvPr>
          <p:cNvSpPr txBox="1"/>
          <p:nvPr/>
        </p:nvSpPr>
        <p:spPr>
          <a:xfrm>
            <a:off x="595908" y="429309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s-&gt;next = p-&gt;next;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E4FB50-C08F-9790-D165-8A7CD714A920}"/>
              </a:ext>
            </a:extLst>
          </p:cNvPr>
          <p:cNvSpPr txBox="1"/>
          <p:nvPr/>
        </p:nvSpPr>
        <p:spPr>
          <a:xfrm>
            <a:off x="5385259" y="429266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p-&gt;next = s;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E4066B-5B38-A65D-B504-979140F71912}"/>
              </a:ext>
            </a:extLst>
          </p:cNvPr>
          <p:cNvSpPr txBox="1"/>
          <p:nvPr/>
        </p:nvSpPr>
        <p:spPr>
          <a:xfrm>
            <a:off x="658416" y="4965135"/>
            <a:ext cx="39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s-&gt;next-&gt;prior = s;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1EDAC3-198A-FAEB-768E-C98904590FB9}"/>
              </a:ext>
            </a:extLst>
          </p:cNvPr>
          <p:cNvSpPr txBox="1"/>
          <p:nvPr/>
        </p:nvSpPr>
        <p:spPr>
          <a:xfrm>
            <a:off x="5363422" y="4922139"/>
            <a:ext cx="3985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s-&gt;prior = p;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034BBE-F0DB-D6F1-7581-782415D72F58}"/>
              </a:ext>
            </a:extLst>
          </p:cNvPr>
          <p:cNvSpPr txBox="1"/>
          <p:nvPr/>
        </p:nvSpPr>
        <p:spPr>
          <a:xfrm>
            <a:off x="693112" y="5832637"/>
            <a:ext cx="3587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语句顺序是否唯一？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DAFE19-A033-0543-AC30-427917BC9B22}"/>
              </a:ext>
            </a:extLst>
          </p:cNvPr>
          <p:cNvSpPr txBox="1"/>
          <p:nvPr/>
        </p:nvSpPr>
        <p:spPr>
          <a:xfrm>
            <a:off x="4149688" y="5796337"/>
            <a:ext cx="141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不唯一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4" grpId="0" animBg="1"/>
      <p:bldP spid="82984" grpId="1" animBg="1"/>
      <p:bldP spid="82985" grpId="0" animBg="1"/>
      <p:bldP spid="11" grpId="0"/>
      <p:bldP spid="15" grpId="0"/>
      <p:bldP spid="16" grpId="0"/>
      <p:bldP spid="17" grpId="0"/>
      <p:bldP spid="19" grpId="0"/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BBF7911-0887-49D3-B276-4754D69EC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6234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四、双向链表的删除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A93FE58D-85B4-48A3-8947-D96400DA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8422714-27E4-4A10-84BE-0E7BEAA47B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en-US" sz="2400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5B6C86CF-83F0-4241-9BFA-39F4AED4A4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81184"/>
            <a:ext cx="8763000" cy="685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双向链表的删除操作需改变两个方向的指针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删除</a:t>
            </a:r>
            <a:r>
              <a:rPr lang="en-US" altLang="zh-CN" dirty="0">
                <a:ea typeface="黑体" panose="02010609060101010101" pitchFamily="49" charset="-122"/>
              </a:rPr>
              <a:t>p</a:t>
            </a:r>
            <a:r>
              <a:rPr lang="zh-CN" altLang="en-US" dirty="0">
                <a:ea typeface="黑体" panose="02010609060101010101" pitchFamily="49" charset="-122"/>
              </a:rPr>
              <a:t>结点之后的</a:t>
            </a:r>
            <a:r>
              <a:rPr lang="en-US" altLang="zh-CN" dirty="0">
                <a:ea typeface="黑体" panose="02010609060101010101" pitchFamily="49" charset="-122"/>
              </a:rPr>
              <a:t>q</a:t>
            </a:r>
            <a:r>
              <a:rPr lang="zh-CN" altLang="en-US" dirty="0">
                <a:ea typeface="黑体" panose="02010609060101010101" pitchFamily="49" charset="-122"/>
              </a:rPr>
              <a:t>结点，需改变两个指针：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p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指针；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    q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prior</a:t>
            </a:r>
            <a:r>
              <a:rPr lang="zh-CN" altLang="en-US" dirty="0">
                <a:ea typeface="黑体" panose="02010609060101010101" pitchFamily="49" charset="-122"/>
              </a:rPr>
              <a:t>指针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5" name="Text Box 4">
            <a:extLst>
              <a:ext uri="{FF2B5EF4-FFF2-40B4-BE49-F238E27FC236}">
                <a16:creationId xmlns:a16="http://schemas.microsoft.com/office/drawing/2014/main" id="{8DB6286E-6383-423E-B852-DF766FE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双向链表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14093</TotalTime>
  <Words>1834</Words>
  <Application>Microsoft Office PowerPoint</Application>
  <PresentationFormat>全屏显示(4:3)</PresentationFormat>
  <Paragraphs>245</Paragraphs>
  <Slides>27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仿宋_GB2312</vt:lpstr>
      <vt:lpstr>黑体</vt:lpstr>
      <vt:lpstr>华文行楷</vt:lpstr>
      <vt:lpstr>楷体_GB2312</vt:lpstr>
      <vt:lpstr>宋体</vt:lpstr>
      <vt:lpstr>Arial</vt:lpstr>
      <vt:lpstr>Calibri</vt:lpstr>
      <vt:lpstr>Tahoma</vt:lpstr>
      <vt:lpstr>Times New Roman</vt:lpstr>
      <vt:lpstr>Verdana</vt:lpstr>
      <vt:lpstr>Wingdings</vt:lpstr>
      <vt:lpstr>1_Profile</vt:lpstr>
      <vt:lpstr>Microsoft 公式 3.0</vt:lpstr>
      <vt:lpstr>数据结构 </vt:lpstr>
      <vt:lpstr>一、循环链表</vt:lpstr>
      <vt:lpstr>二、查找、插入和删除</vt:lpstr>
      <vt:lpstr>一、双向链表</vt:lpstr>
      <vt:lpstr>二、双向循环链表</vt:lpstr>
      <vt:lpstr>三、双向链表的定义</vt:lpstr>
      <vt:lpstr>四、双向链表的插入</vt:lpstr>
      <vt:lpstr>PowerPoint 演示文稿</vt:lpstr>
      <vt:lpstr>四、双向链表的删除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一、基于空间的比较</vt:lpstr>
      <vt:lpstr>二、基于时间的比较</vt:lpstr>
      <vt:lpstr>三、基于应用的比较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Dell</cp:lastModifiedBy>
  <cp:revision>1237</cp:revision>
  <cp:lastPrinted>2019-12-25T01:12:26Z</cp:lastPrinted>
  <dcterms:created xsi:type="dcterms:W3CDTF">2002-01-07T04:58:02Z</dcterms:created>
  <dcterms:modified xsi:type="dcterms:W3CDTF">2022-09-04T03:39:28Z</dcterms:modified>
</cp:coreProperties>
</file>