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3"/>
  </p:notesMasterIdLst>
  <p:handoutMasterIdLst>
    <p:handoutMasterId r:id="rId64"/>
  </p:handoutMasterIdLst>
  <p:sldIdLst>
    <p:sldId id="408" r:id="rId2"/>
    <p:sldId id="2937" r:id="rId3"/>
    <p:sldId id="405" r:id="rId4"/>
    <p:sldId id="412" r:id="rId5"/>
    <p:sldId id="348" r:id="rId6"/>
    <p:sldId id="2929" r:id="rId7"/>
    <p:sldId id="406" r:id="rId8"/>
    <p:sldId id="332" r:id="rId9"/>
    <p:sldId id="407" r:id="rId10"/>
    <p:sldId id="335" r:id="rId11"/>
    <p:sldId id="2935" r:id="rId12"/>
    <p:sldId id="2930" r:id="rId13"/>
    <p:sldId id="333" r:id="rId14"/>
    <p:sldId id="418" r:id="rId15"/>
    <p:sldId id="331" r:id="rId16"/>
    <p:sldId id="2938" r:id="rId17"/>
    <p:sldId id="349" r:id="rId18"/>
    <p:sldId id="2933" r:id="rId19"/>
    <p:sldId id="2939" r:id="rId20"/>
    <p:sldId id="283" r:id="rId21"/>
    <p:sldId id="294" r:id="rId22"/>
    <p:sldId id="336" r:id="rId23"/>
    <p:sldId id="295" r:id="rId24"/>
    <p:sldId id="296" r:id="rId25"/>
    <p:sldId id="2934" r:id="rId26"/>
    <p:sldId id="306" r:id="rId27"/>
    <p:sldId id="297" r:id="rId28"/>
    <p:sldId id="298" r:id="rId29"/>
    <p:sldId id="2940" r:id="rId30"/>
    <p:sldId id="299" r:id="rId31"/>
    <p:sldId id="300" r:id="rId32"/>
    <p:sldId id="301" r:id="rId33"/>
    <p:sldId id="302" r:id="rId34"/>
    <p:sldId id="2931" r:id="rId35"/>
    <p:sldId id="308" r:id="rId36"/>
    <p:sldId id="309" r:id="rId37"/>
    <p:sldId id="415" r:id="rId38"/>
    <p:sldId id="313" r:id="rId39"/>
    <p:sldId id="319" r:id="rId40"/>
    <p:sldId id="320" r:id="rId41"/>
    <p:sldId id="321" r:id="rId42"/>
    <p:sldId id="322" r:id="rId43"/>
    <p:sldId id="413" r:id="rId44"/>
    <p:sldId id="2942" r:id="rId45"/>
    <p:sldId id="352" r:id="rId46"/>
    <p:sldId id="340" r:id="rId47"/>
    <p:sldId id="337" r:id="rId48"/>
    <p:sldId id="2943" r:id="rId49"/>
    <p:sldId id="326" r:id="rId50"/>
    <p:sldId id="2944" r:id="rId51"/>
    <p:sldId id="327" r:id="rId52"/>
    <p:sldId id="2946" r:id="rId53"/>
    <p:sldId id="2945" r:id="rId54"/>
    <p:sldId id="328" r:id="rId55"/>
    <p:sldId id="2932" r:id="rId56"/>
    <p:sldId id="343" r:id="rId57"/>
    <p:sldId id="344" r:id="rId58"/>
    <p:sldId id="345" r:id="rId59"/>
    <p:sldId id="2936" r:id="rId60"/>
    <p:sldId id="346" r:id="rId61"/>
    <p:sldId id="417" r:id="rId62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3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33CC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8167" autoAdjust="0"/>
  </p:normalViewPr>
  <p:slideViewPr>
    <p:cSldViewPr>
      <p:cViewPr varScale="1">
        <p:scale>
          <a:sx n="56" d="100"/>
          <a:sy n="56" d="100"/>
        </p:scale>
        <p:origin x="139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DA489-5CA9-42AC-87B5-EC6CC083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FC0E0-53C5-48C9-8D8B-44EE296BE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pPr>
                <a:defRPr/>
              </a:pPr>
              <a:t>2024/9/2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AF90B-F5BC-4C64-B964-7D061D5AD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F92B-09B1-4BAB-85D5-AD49FB397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815836-6893-47BF-BF99-B202F59B3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0F3E2-B6C6-48C3-9597-6C8DB5BB53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pPr>
                <a:defRPr/>
              </a:pPr>
              <a:t>2024/9/2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818B51-FB66-41DC-A460-8C3C04DD0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074656-E628-4F43-8311-8A300EAB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EFC2-612D-49FC-99F1-53061A4FF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D612-98FB-43F2-8E6D-0693C10E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065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706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007FA314-1D92-4055-BFE2-13235F6A73C8}" type="slidenum">
              <a:rPr lang="zh-CN" altLang="en-US" sz="1200" smtClean="0"/>
              <a:pPr eaLnBrk="1" hangingPunct="1"/>
              <a:t>5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2425803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211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5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9046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F72054-F2DC-4910-A711-9DCA78C0B338}" type="slidenum">
              <a:rPr lang="zh-CN" alt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580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F72054-F2DC-4910-A711-9DCA78C0B338}" type="slidenum">
              <a:rPr lang="zh-CN" alt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36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33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对数换底公式：</a:t>
            </a:r>
            <a:r>
              <a:rPr lang="en-US" altLang="zh-CN" baseline="0" dirty="0"/>
              <a:t>log</a:t>
            </a:r>
            <a:r>
              <a:rPr lang="en-US" altLang="zh-CN" baseline="-25000" dirty="0"/>
              <a:t>3</a:t>
            </a:r>
            <a:r>
              <a:rPr lang="en-US" altLang="zh-CN" baseline="0" dirty="0"/>
              <a:t>n = log</a:t>
            </a:r>
            <a:r>
              <a:rPr lang="en-US" altLang="zh-CN" baseline="-25000" dirty="0"/>
              <a:t>3</a:t>
            </a:r>
            <a:r>
              <a:rPr lang="en-US" altLang="zh-CN" baseline="0" dirty="0"/>
              <a:t>2</a:t>
            </a:r>
            <a:r>
              <a:rPr lang="en-US" altLang="zh-CN" baseline="-25000" dirty="0"/>
              <a:t> </a:t>
            </a:r>
            <a:r>
              <a:rPr lang="en-US" altLang="zh-CN" baseline="0" dirty="0"/>
              <a:t>* log</a:t>
            </a:r>
            <a:r>
              <a:rPr lang="en-US" altLang="zh-CN" baseline="-25000" dirty="0"/>
              <a:t>2</a:t>
            </a:r>
            <a:r>
              <a:rPr lang="en-US" altLang="zh-CN" baseline="0" dirty="0"/>
              <a:t>n</a:t>
            </a: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87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71684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786C6CF9-4A11-4418-9A4C-B3097AD54E45}" type="slidenum">
              <a:rPr lang="zh-CN" altLang="en-US" sz="1200"/>
              <a:pPr algn="r" eaLnBrk="1" hangingPunct="1">
                <a:buFontTx/>
                <a:buNone/>
              </a:pPr>
              <a:t>57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77959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72708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CB591663-13BB-44EE-983F-14E3336F54B7}" type="slidenum">
              <a:rPr lang="zh-CN" altLang="en-US" sz="1200"/>
              <a:pPr algn="r" eaLnBrk="1" hangingPunct="1">
                <a:buFontTx/>
                <a:buNone/>
              </a:pPr>
              <a:t>58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523300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73732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0B4AD1F8-A9F5-458A-8B77-D8160DF12097}" type="slidenum">
              <a:rPr lang="zh-CN" altLang="en-US" sz="1200"/>
              <a:pPr algn="r" eaLnBrk="1" hangingPunct="1">
                <a:buFontTx/>
                <a:buNone/>
              </a:pPr>
              <a:t>59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4127822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6129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73732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0B4AD1F8-A9F5-458A-8B77-D8160DF12097}" type="slidenum">
              <a:rPr lang="zh-CN" altLang="en-US" sz="1200"/>
              <a:pPr algn="r" eaLnBrk="1" hangingPunct="1">
                <a:buFontTx/>
                <a:buNone/>
              </a:pPr>
              <a:t>60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058687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74756" name="灯片编号占位符 3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buFontTx/>
              <a:buNone/>
            </a:pPr>
            <a:fld id="{7B9393CF-E36F-4D5D-A9B8-0DBA9D49566D}" type="slidenum">
              <a:rPr lang="zh-CN" altLang="en-US" sz="1200"/>
              <a:pPr algn="r" eaLnBrk="1" hangingPunct="1">
                <a:buFontTx/>
                <a:buNone/>
              </a:pPr>
              <a:t>61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175073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章，线性表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章，栈和队列，操作受限的线性表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章，串，数据元素为字符的线性表</a:t>
            </a:r>
            <a:endParaRPr lang="en-US" altLang="zh-CN" dirty="0"/>
          </a:p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章，数组和广义表，数据元素为表的线性表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https://blog.csdn.net/cafucwxy/article/details/53995747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       学了顺序表和链表，你就知道，在查询操作更多的程序中，你应该用顺序表；而修改操作更多的程序中，你要使用链表；而单向链表不方便怎么办，每次都从头到尾好麻烦啊，怎么办？你这时就会想到双向链表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循环链表。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      学了栈之后，你就知道，很多涉及后入先出的问题，例如函数递归就是个栈模型、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Android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的屏幕跳转就用到栈，很多类似的东西，你就会第一时间想到：我会用这东西来去写算法实现这个功能。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      学了队列之后，你就知道，对于先入先出要排队的问题，你就要用到队列，例如多个网络下载任务，我该怎么去调度它们去获得网络资源呢？再例如操作系统的进程（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or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线程）调度，我该怎么去分配资源（像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CPU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）给多个任务呢？肯定不能全部一起拥有的，资源只有一个，那就要排队！那么怎么排队呢？用普通的队列？但是对于那些优先级高的线程怎么办？那也太共产主义了吧，这时，你就会想到了优先队列，优先队列怎么实现？用堆，然后你就有疑问了，堆是啥玩意？自己查吧，敲累了。</a:t>
            </a:r>
            <a:br>
              <a:rPr lang="zh-CN" altLang="en-US" dirty="0"/>
            </a:br>
            <a:br>
              <a:rPr lang="zh-CN" altLang="en-US" dirty="0"/>
            </a:b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        总之好好学数据结构就对了。我觉得数据结构就相当于：我塞牙了，那么就要用到牙签这“数据结构”，当然你用指甲也行，只不过“性能”没那么好；我要拧螺母，肯定用扳手这个“数据结构”，当然你用钳子也行，只不过也没那么好用。学习数据结构，就是为了了解以后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行业里搬砖需要用到什么工具，这些工具有什么利弊，应用于什么场景。以后用的过程中，你会发现这些基础的“工具”也存在着一些缺陷，你不满足于此工具，此时，你就开始自己在这些数据结构的基础上加以改造，这就叫做自定义数据结构。而且，你以后还会造出很多其他应用于实际场景的数据结构。。你用这些数据结构去造轮子，不知不觉，你成了又一个轮子哥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3F72054-F2DC-4910-A711-9DCA78C0B338}" type="slidenum">
              <a:rPr lang="zh-CN" alt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507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715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572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302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18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93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294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6246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95263"/>
            <a:ext cx="7869238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05000"/>
            <a:ext cx="8497888" cy="4724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6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22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05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903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677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77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85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41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5" r:id="rId12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ookschina.com/8616518.htm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cafucwxy/article/details/5399574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c.biancheng.net/stl/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/>
              <a:t>数据结构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课程介绍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5119230B-83E4-420C-81F4-EBB02AEB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6406" y="2068512"/>
            <a:ext cx="8497888" cy="56483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       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   </a:t>
            </a:r>
            <a:r>
              <a:rPr lang="en-US" altLang="en-US" sz="2800" dirty="0" err="1"/>
              <a:t>计算机处理的对象为格局，对象的关系是树</a:t>
            </a:r>
            <a:r>
              <a:rPr lang="zh-CN" altLang="en-US" sz="2800" dirty="0"/>
              <a:t>。</a:t>
            </a:r>
          </a:p>
        </p:txBody>
      </p:sp>
      <p:pic>
        <p:nvPicPr>
          <p:cNvPr id="1126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844675"/>
            <a:ext cx="7467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82563" y="1196975"/>
            <a:ext cx="27462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2800" b="1" dirty="0">
                <a:solidFill>
                  <a:srgbClr val="FF0000"/>
                </a:solidFill>
              </a:rPr>
              <a:t>   </a:t>
            </a:r>
            <a:r>
              <a:rPr lang="en-US" altLang="en-US" sz="2800" b="1" i="0" dirty="0">
                <a:solidFill>
                  <a:srgbClr val="FF0000"/>
                </a:solidFill>
              </a:rPr>
              <a:t>例</a:t>
            </a:r>
            <a:r>
              <a:rPr lang="zh-CN" altLang="en-US" sz="2800" b="1" i="0" dirty="0">
                <a:solidFill>
                  <a:srgbClr val="FF0000"/>
                </a:solidFill>
              </a:rPr>
              <a:t>4</a:t>
            </a:r>
            <a:r>
              <a:rPr lang="en-US" altLang="zh-CN" sz="2800" b="1" i="0" dirty="0">
                <a:solidFill>
                  <a:srgbClr val="FF0000"/>
                </a:solidFill>
              </a:rPr>
              <a:t>  </a:t>
            </a:r>
            <a:r>
              <a:rPr lang="zh-CN" altLang="en-US" sz="2800" b="1" i="0" dirty="0">
                <a:solidFill>
                  <a:srgbClr val="3333FF"/>
                </a:solidFill>
              </a:rPr>
              <a:t>人机对弈</a:t>
            </a:r>
            <a:endParaRPr lang="en-US" altLang="en-US" sz="2800" b="1" i="0" dirty="0"/>
          </a:p>
        </p:txBody>
      </p:sp>
      <p:sp>
        <p:nvSpPr>
          <p:cNvPr id="6" name="Rectangle 1026">
            <a:extLst>
              <a:ext uri="{FF2B5EF4-FFF2-40B4-BE49-F238E27FC236}">
                <a16:creationId xmlns:a16="http://schemas.microsoft.com/office/drawing/2014/main" id="{D1CCAE6D-81DA-4FB6-A4D2-8200A4BFD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/>
            <a:r>
              <a:rPr lang="zh-CN" altLang="en-US" sz="4400" b="1" i="0" kern="1200">
                <a:latin typeface="Tahoma" pitchFamily="34" charset="0"/>
                <a:ea typeface="隶书" pitchFamily="49" charset="-122"/>
                <a:cs typeface="+mn-cs"/>
              </a:rPr>
              <a:t>数据结构应用举例</a:t>
            </a:r>
            <a:endParaRPr lang="zh-CN" altLang="en-US" sz="4400" b="1" i="0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F1F224-3D68-BA75-C695-23553C0C7526}"/>
              </a:ext>
            </a:extLst>
          </p:cNvPr>
          <p:cNvSpPr txBox="1"/>
          <p:nvPr/>
        </p:nvSpPr>
        <p:spPr>
          <a:xfrm>
            <a:off x="755650" y="6043146"/>
            <a:ext cx="5347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第</a:t>
            </a:r>
            <a:r>
              <a:rPr lang="en-US" altLang="zh-CN" sz="2800" i="0" dirty="0">
                <a:solidFill>
                  <a:srgbClr val="FF0000"/>
                </a:solidFill>
              </a:rPr>
              <a:t>6</a:t>
            </a:r>
            <a:r>
              <a:rPr lang="zh-CN" altLang="en-US" sz="2800" i="0" dirty="0">
                <a:solidFill>
                  <a:srgbClr val="FF0000"/>
                </a:solidFill>
              </a:rPr>
              <a:t>章 树和二叉树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6406" y="2068512"/>
            <a:ext cx="8497888" cy="56483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         </a:t>
            </a:r>
          </a:p>
          <a:p>
            <a:pPr eaLnBrk="1" hangingPunct="1">
              <a:buFont typeface="Wingdings" pitchFamily="2" charset="2"/>
              <a:buNone/>
            </a:pPr>
            <a:endParaRPr lang="en-US" altLang="en-US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   </a:t>
            </a:r>
            <a:endParaRPr lang="zh-CN" altLang="en-US" sz="2800" dirty="0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82563" y="1196975"/>
            <a:ext cx="53799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2800" b="1" dirty="0">
                <a:solidFill>
                  <a:srgbClr val="FF0000"/>
                </a:solidFill>
              </a:rPr>
              <a:t>   </a:t>
            </a:r>
            <a:r>
              <a:rPr lang="en-US" altLang="en-US" sz="2800" b="1" i="0" dirty="0">
                <a:solidFill>
                  <a:srgbClr val="FF0000"/>
                </a:solidFill>
              </a:rPr>
              <a:t>例</a:t>
            </a:r>
            <a:r>
              <a:rPr lang="en-US" altLang="en-US" sz="2800" i="0" dirty="0">
                <a:solidFill>
                  <a:srgbClr val="FF0000"/>
                </a:solidFill>
              </a:rPr>
              <a:t>5</a:t>
            </a:r>
            <a:r>
              <a:rPr lang="en-US" altLang="zh-CN" sz="2800" b="1" i="0" dirty="0">
                <a:solidFill>
                  <a:srgbClr val="FF0000"/>
                </a:solidFill>
              </a:rPr>
              <a:t>  </a:t>
            </a:r>
            <a:r>
              <a:rPr lang="en-US" altLang="zh-CN" sz="2800" i="0" dirty="0">
                <a:solidFill>
                  <a:srgbClr val="3333FF"/>
                </a:solidFill>
              </a:rPr>
              <a:t>html</a:t>
            </a:r>
            <a:r>
              <a:rPr lang="zh-CN" altLang="en-US" sz="2800" i="0" dirty="0">
                <a:solidFill>
                  <a:srgbClr val="3333FF"/>
                </a:solidFill>
              </a:rPr>
              <a:t>文档，树形标签结构</a:t>
            </a:r>
            <a:endParaRPr lang="en-US" altLang="en-US" sz="2800" i="0" dirty="0">
              <a:solidFill>
                <a:srgbClr val="3333FF"/>
              </a:solidFill>
            </a:endParaRPr>
          </a:p>
        </p:txBody>
      </p:sp>
      <p:sp>
        <p:nvSpPr>
          <p:cNvPr id="6" name="Rectangle 1026">
            <a:extLst>
              <a:ext uri="{FF2B5EF4-FFF2-40B4-BE49-F238E27FC236}">
                <a16:creationId xmlns:a16="http://schemas.microsoft.com/office/drawing/2014/main" id="{D1CCAE6D-81DA-4FB6-A4D2-8200A4BFD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/>
            <a:r>
              <a:rPr lang="zh-CN" altLang="en-US" sz="4400" b="1" i="0" kern="1200">
                <a:latin typeface="Tahoma" pitchFamily="34" charset="0"/>
                <a:ea typeface="隶书" pitchFamily="49" charset="-122"/>
                <a:cs typeface="+mn-cs"/>
              </a:rPr>
              <a:t>数据结构应用举例</a:t>
            </a:r>
            <a:endParaRPr lang="zh-CN" altLang="en-US" sz="4400" b="1" i="0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D98B4A-9291-4388-B028-FBBD311570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91"/>
          <a:stretch/>
        </p:blipFill>
        <p:spPr>
          <a:xfrm>
            <a:off x="825996" y="1844824"/>
            <a:ext cx="7492008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0572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2"/>
          <a:stretch>
            <a:fillRect/>
          </a:stretch>
        </p:blipFill>
        <p:spPr bwMode="auto">
          <a:xfrm>
            <a:off x="179388" y="1454150"/>
            <a:ext cx="56896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5867400" y="1900238"/>
            <a:ext cx="316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i="0" dirty="0"/>
              <a:t>图：多对多的关系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867400" y="2565400"/>
            <a:ext cx="2806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/>
              <a:t>  </a:t>
            </a:r>
            <a:r>
              <a:rPr lang="zh-CN" altLang="en-US" sz="2800" i="0" dirty="0"/>
              <a:t>操作</a:t>
            </a:r>
            <a:r>
              <a:rPr lang="en-US" altLang="en-US" sz="2800" i="0" dirty="0"/>
              <a:t>：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011863" y="3141663"/>
            <a:ext cx="27368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i="0" dirty="0"/>
              <a:t>求点之间距离、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013450" y="3717925"/>
            <a:ext cx="2808288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/>
              <a:t> </a:t>
            </a:r>
            <a:r>
              <a:rPr lang="en-US" altLang="en-US" sz="2800" i="0" dirty="0" err="1"/>
              <a:t>求最短路径等</a:t>
            </a:r>
            <a:r>
              <a:rPr lang="zh-CN" altLang="en-US" sz="2800" i="0" dirty="0"/>
              <a:t>。</a:t>
            </a:r>
            <a:endParaRPr lang="en-US" altLang="en-US" sz="2800" i="0" dirty="0"/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5364163" y="1125538"/>
            <a:ext cx="21739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2800" dirty="0">
                <a:solidFill>
                  <a:srgbClr val="3333FF"/>
                </a:solidFill>
              </a:rPr>
              <a:t> </a:t>
            </a:r>
            <a:r>
              <a:rPr lang="en-US" altLang="en-US" sz="2800" i="0" dirty="0">
                <a:solidFill>
                  <a:srgbClr val="FF0000"/>
                </a:solidFill>
              </a:rPr>
              <a:t>例6</a:t>
            </a:r>
            <a:r>
              <a:rPr lang="en-US" altLang="zh-CN" sz="2800" i="0" dirty="0">
                <a:solidFill>
                  <a:srgbClr val="3333FF"/>
                </a:solidFill>
              </a:rPr>
              <a:t>  </a:t>
            </a:r>
            <a:r>
              <a:rPr lang="zh-CN" altLang="en-US" sz="2800" i="0" dirty="0">
                <a:solidFill>
                  <a:srgbClr val="3333FF"/>
                </a:solidFill>
              </a:rPr>
              <a:t>图管理</a:t>
            </a:r>
            <a:endParaRPr lang="en-US" altLang="en-US" sz="2800" i="0" dirty="0"/>
          </a:p>
        </p:txBody>
      </p:sp>
      <p:sp>
        <p:nvSpPr>
          <p:cNvPr id="9" name="Rectangle 1026">
            <a:extLst>
              <a:ext uri="{FF2B5EF4-FFF2-40B4-BE49-F238E27FC236}">
                <a16:creationId xmlns:a16="http://schemas.microsoft.com/office/drawing/2014/main" id="{DF7A5687-ABD9-4BFF-95A8-9914F7923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/>
            <a:r>
              <a:rPr lang="zh-CN" altLang="en-US" sz="4400" b="1" i="0" kern="1200">
                <a:latin typeface="Tahoma" pitchFamily="34" charset="0"/>
                <a:ea typeface="隶书" pitchFamily="49" charset="-122"/>
                <a:cs typeface="+mn-cs"/>
              </a:rPr>
              <a:t>数据结构应用举例</a:t>
            </a:r>
            <a:endParaRPr lang="zh-CN" altLang="en-US" sz="4400" b="1" i="0" kern="1200" dirty="0">
              <a:latin typeface="Tahoma" pitchFamily="34" charset="0"/>
              <a:ea typeface="隶书" pitchFamily="49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8F675C-D466-B739-9117-1F31CD06A0A4}"/>
              </a:ext>
            </a:extLst>
          </p:cNvPr>
          <p:cNvSpPr txBox="1"/>
          <p:nvPr/>
        </p:nvSpPr>
        <p:spPr>
          <a:xfrm>
            <a:off x="5487988" y="5470852"/>
            <a:ext cx="3260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第</a:t>
            </a:r>
            <a:r>
              <a:rPr lang="en-US" altLang="zh-CN" sz="2800" i="0" dirty="0">
                <a:solidFill>
                  <a:srgbClr val="FF0000"/>
                </a:solidFill>
              </a:rPr>
              <a:t>7</a:t>
            </a:r>
            <a:r>
              <a:rPr lang="zh-CN" altLang="en-US" sz="2800" i="0" dirty="0">
                <a:solidFill>
                  <a:srgbClr val="FF0000"/>
                </a:solidFill>
              </a:rPr>
              <a:t>章 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96752"/>
            <a:ext cx="9011344" cy="564832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>
                <a:solidFill>
                  <a:srgbClr val="FF0000"/>
                </a:solidFill>
                <a:sym typeface="Arial" pitchFamily="34" charset="0"/>
              </a:rPr>
              <a:t>例7</a:t>
            </a:r>
            <a:r>
              <a:rPr lang="en-US" altLang="zh-CN" sz="2800" dirty="0">
                <a:solidFill>
                  <a:srgbClr val="3333FF"/>
                </a:solidFill>
                <a:sym typeface="Arial" pitchFamily="34" charset="0"/>
              </a:rPr>
              <a:t>  </a:t>
            </a:r>
            <a:r>
              <a:rPr lang="en-US" altLang="en-US" sz="2800" dirty="0" err="1">
                <a:solidFill>
                  <a:srgbClr val="3333FF"/>
                </a:solidFill>
                <a:sym typeface="Arial" pitchFamily="34" charset="0"/>
              </a:rPr>
              <a:t>多叉路口交通灯的管理问题</a:t>
            </a:r>
            <a:endParaRPr lang="en-US" altLang="en-US" sz="2800" dirty="0">
              <a:solidFill>
                <a:srgbClr val="3333FF"/>
              </a:solidFill>
              <a:sym typeface="Arial" pitchFamily="34" charset="0"/>
            </a:endParaRP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/>
              <a:t>         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 dirty="0"/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 dirty="0"/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 dirty="0"/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 dirty="0"/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/>
              <a:t>         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en-US" sz="28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/>
              <a:t>     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/>
              <a:t>    </a:t>
            </a:r>
            <a:r>
              <a:rPr lang="en-US" altLang="en-US" sz="2800" dirty="0"/>
              <a:t> </a:t>
            </a:r>
            <a:r>
              <a:rPr lang="en-US" altLang="en-US" sz="2800" dirty="0" err="1"/>
              <a:t>计算机处理的对象为通路</a:t>
            </a:r>
            <a:r>
              <a:rPr lang="en-US" altLang="zh-CN" sz="2800" dirty="0"/>
              <a:t>,</a:t>
            </a:r>
            <a:r>
              <a:rPr lang="en-US" altLang="en-US" sz="2800" dirty="0"/>
              <a:t> </a:t>
            </a:r>
            <a:r>
              <a:rPr lang="en-US" altLang="en-US" sz="2800" dirty="0" err="1"/>
              <a:t>对象的关系是网状</a:t>
            </a:r>
            <a:endParaRPr lang="en-US" altLang="en-US" sz="280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/>
              <a:t>     </a:t>
            </a:r>
            <a:r>
              <a:rPr lang="en-US" altLang="en-US" sz="2800" dirty="0" err="1"/>
              <a:t>关系</a:t>
            </a:r>
            <a:r>
              <a:rPr lang="en-US" altLang="zh-CN" sz="2800" dirty="0"/>
              <a:t>(</a:t>
            </a:r>
            <a:r>
              <a:rPr lang="en-US" altLang="en-US" sz="2800" dirty="0"/>
              <a:t>图</a:t>
            </a:r>
            <a:r>
              <a:rPr lang="en-US" altLang="zh-CN" sz="2800" dirty="0"/>
              <a:t>)</a:t>
            </a:r>
            <a:r>
              <a:rPr lang="en-US" altLang="en-US" sz="2800" dirty="0"/>
              <a:t>。</a:t>
            </a:r>
            <a:endParaRPr lang="zh-CN" altLang="en-US" sz="2800" dirty="0"/>
          </a:p>
        </p:txBody>
      </p:sp>
      <p:pic>
        <p:nvPicPr>
          <p:cNvPr id="13316" name="Picture 10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76630"/>
            <a:ext cx="716280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26">
            <a:extLst>
              <a:ext uri="{FF2B5EF4-FFF2-40B4-BE49-F238E27FC236}">
                <a16:creationId xmlns:a16="http://schemas.microsoft.com/office/drawing/2014/main" id="{349FC486-2889-46EC-ADD9-597487BCC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88913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algn="ctr" eaLnBrk="1" hangingPunct="1"/>
            <a:r>
              <a:rPr lang="zh-CN" altLang="en-US" sz="4400" b="1" i="0" kern="1200" dirty="0">
                <a:latin typeface="Tahoma" pitchFamily="34" charset="0"/>
                <a:ea typeface="隶书" pitchFamily="49" charset="-122"/>
                <a:cs typeface="+mn-cs"/>
              </a:rPr>
              <a:t>数据结构应用举例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学习内容</a:t>
            </a:r>
          </a:p>
        </p:txBody>
      </p:sp>
      <p:sp>
        <p:nvSpPr>
          <p:cNvPr id="2" name="矩形 1"/>
          <p:cNvSpPr/>
          <p:nvPr/>
        </p:nvSpPr>
        <p:spPr>
          <a:xfrm>
            <a:off x="574675" y="1340768"/>
            <a:ext cx="884036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i="0" dirty="0"/>
              <a:t>教材：数据结构</a:t>
            </a:r>
            <a:r>
              <a:rPr lang="en-US" altLang="zh-CN" sz="2800" i="0" dirty="0"/>
              <a:t>—C</a:t>
            </a:r>
            <a:r>
              <a:rPr lang="zh-CN" altLang="en-US" sz="2800" i="0" dirty="0"/>
              <a:t>语言版，严蔚敏</a:t>
            </a:r>
            <a:r>
              <a:rPr lang="en-US" altLang="zh-CN" i="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http://www.bookschina.com/8616518.htm</a:t>
            </a:r>
            <a:endParaRPr lang="zh-CN" altLang="en-US" i="0" dirty="0"/>
          </a:p>
        </p:txBody>
      </p:sp>
      <p:sp>
        <p:nvSpPr>
          <p:cNvPr id="3" name="文本框 2"/>
          <p:cNvSpPr txBox="1"/>
          <p:nvPr/>
        </p:nvSpPr>
        <p:spPr>
          <a:xfrm>
            <a:off x="395536" y="3068960"/>
            <a:ext cx="7416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   1~7</a:t>
            </a:r>
            <a:r>
              <a:rPr lang="zh-CN" altLang="en-US" sz="2800" i="0" dirty="0"/>
              <a:t>章：绪论、基本结构</a:t>
            </a:r>
            <a:endParaRPr lang="en-US" altLang="zh-CN" sz="2800" i="0" dirty="0"/>
          </a:p>
          <a:p>
            <a:r>
              <a:rPr lang="en-US" altLang="zh-CN" sz="2800" i="0" dirty="0"/>
              <a:t>   9</a:t>
            </a:r>
            <a:r>
              <a:rPr lang="zh-CN" altLang="en-US" sz="2800" i="0" dirty="0"/>
              <a:t>、</a:t>
            </a:r>
            <a:r>
              <a:rPr lang="en-US" altLang="zh-CN" sz="2800" i="0" dirty="0"/>
              <a:t>10</a:t>
            </a:r>
            <a:r>
              <a:rPr lang="zh-CN" altLang="en-US" sz="2800" i="0" dirty="0"/>
              <a:t>：结构应用</a:t>
            </a:r>
          </a:p>
        </p:txBody>
      </p:sp>
    </p:spTree>
    <p:extLst>
      <p:ext uri="{BB962C8B-B14F-4D97-AF65-F5344CB8AC3E}">
        <p14:creationId xmlns:p14="http://schemas.microsoft.com/office/powerpoint/2010/main" val="9049493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为什么学习数据结构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323056" y="1412776"/>
            <a:ext cx="8497888" cy="47244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数据结构是一门研究非数值计算的程序设计问题中计算机的</a:t>
            </a:r>
            <a:r>
              <a:rPr lang="en-US" altLang="en-US" dirty="0" err="1">
                <a:solidFill>
                  <a:srgbClr val="FF0000"/>
                </a:solidFill>
              </a:rPr>
              <a:t>操作对象</a:t>
            </a:r>
            <a:r>
              <a:rPr lang="en-US" altLang="en-US" dirty="0" err="1"/>
              <a:t>以及他们之间的</a:t>
            </a:r>
            <a:r>
              <a:rPr lang="en-US" altLang="en-US" dirty="0" err="1">
                <a:solidFill>
                  <a:srgbClr val="FF0000"/>
                </a:solidFill>
              </a:rPr>
              <a:t>关系</a:t>
            </a:r>
            <a:r>
              <a:rPr lang="en-US" altLang="en-US" dirty="0" err="1"/>
              <a:t>和</a:t>
            </a:r>
            <a:r>
              <a:rPr lang="en-US" altLang="en-US" dirty="0" err="1">
                <a:solidFill>
                  <a:srgbClr val="FF0000"/>
                </a:solidFill>
              </a:rPr>
              <a:t>操作</a:t>
            </a:r>
            <a:r>
              <a:rPr lang="en-US" altLang="en-US" dirty="0" err="1"/>
              <a:t>等的科学</a:t>
            </a:r>
            <a:r>
              <a:rPr lang="en-US" altLang="en-US" dirty="0"/>
              <a:t>。</a:t>
            </a:r>
            <a:endParaRPr lang="zh-CN" altLang="en-US" dirty="0"/>
          </a:p>
          <a:p>
            <a:pPr eaLnBrk="1" hangingPunct="1"/>
            <a:r>
              <a:rPr lang="en-US" altLang="en-US" dirty="0" err="1"/>
              <a:t>数据结构是计算机科学中一门综合性的专业基础课程，是很多后续课程的基础</a:t>
            </a:r>
            <a:r>
              <a:rPr lang="en-US" altLang="en-US" dirty="0"/>
              <a:t>。</a:t>
            </a:r>
            <a:endParaRPr lang="zh-CN" altLang="en-US" dirty="0"/>
          </a:p>
        </p:txBody>
      </p:sp>
      <p:sp>
        <p:nvSpPr>
          <p:cNvPr id="5" name="文本框 4">
            <a:hlinkClick r:id="rId3"/>
            <a:extLst>
              <a:ext uri="{FF2B5EF4-FFF2-40B4-BE49-F238E27FC236}">
                <a16:creationId xmlns:a16="http://schemas.microsoft.com/office/drawing/2014/main" id="{41BD66EA-D43F-48DC-93B5-F1EAE289DC90}"/>
              </a:ext>
            </a:extLst>
          </p:cNvPr>
          <p:cNvSpPr txBox="1"/>
          <p:nvPr/>
        </p:nvSpPr>
        <p:spPr>
          <a:xfrm>
            <a:off x="345896" y="4475728"/>
            <a:ext cx="84750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i="0" dirty="0">
                <a:hlinkClick r:id="rId3"/>
              </a:rPr>
              <a:t>学好数据结构的重要性</a:t>
            </a:r>
            <a:r>
              <a:rPr lang="zh-CN" altLang="en-US" sz="2400" i="0" dirty="0"/>
              <a:t>。</a:t>
            </a:r>
            <a:endParaRPr lang="en-US" altLang="zh-CN" sz="2400" i="0" dirty="0"/>
          </a:p>
          <a:p>
            <a:r>
              <a:rPr lang="zh-CN" altLang="en-US" sz="2400" i="0" dirty="0"/>
              <a:t>不仅会使用工具，了解工具的原理，选择合适的工具或改造工具。</a:t>
            </a:r>
            <a:endParaRPr lang="en-US" altLang="zh-CN" sz="2400" i="0" dirty="0"/>
          </a:p>
          <a:p>
            <a:r>
              <a:rPr lang="zh-CN" altLang="en-US" sz="2400" i="0" dirty="0"/>
              <a:t>网页浏览的前进后退（栈）、打印任务（队列）、约瑟夫环（循环链表）、关键字提示（本书</a:t>
            </a:r>
            <a:r>
              <a:rPr lang="en-US" altLang="zh-CN" sz="2400" i="0" dirty="0" err="1"/>
              <a:t>kmp</a:t>
            </a:r>
            <a:r>
              <a:rPr lang="zh-CN" altLang="en-US" sz="2400" i="0" dirty="0"/>
              <a:t>算法，多模式匹配算法）</a:t>
            </a:r>
          </a:p>
        </p:txBody>
      </p:sp>
    </p:spTree>
    <p:extLst>
      <p:ext uri="{BB962C8B-B14F-4D97-AF65-F5344CB8AC3E}">
        <p14:creationId xmlns:p14="http://schemas.microsoft.com/office/powerpoint/2010/main" val="586053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参考书</a:t>
            </a:r>
          </a:p>
        </p:txBody>
      </p:sp>
      <p:sp>
        <p:nvSpPr>
          <p:cNvPr id="2" name="矩形 1"/>
          <p:cNvSpPr/>
          <p:nvPr/>
        </p:nvSpPr>
        <p:spPr>
          <a:xfrm>
            <a:off x="546125" y="1340768"/>
            <a:ext cx="9282459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i="0" dirty="0"/>
              <a:t>Sartaj Sahni</a:t>
            </a:r>
            <a:r>
              <a:rPr lang="zh-CN" altLang="zh-CN" sz="2800" i="0" dirty="0"/>
              <a:t>著，王立柱等译，数据结构、</a:t>
            </a:r>
            <a:endParaRPr lang="en-US" altLang="zh-CN" sz="2800" i="0" dirty="0"/>
          </a:p>
          <a:p>
            <a:pPr algn="just">
              <a:buClr>
                <a:srgbClr val="FF0000"/>
              </a:buClr>
            </a:pPr>
            <a:r>
              <a:rPr lang="en-US" altLang="zh-CN" sz="2800" i="0" dirty="0"/>
              <a:t>     </a:t>
            </a:r>
            <a:r>
              <a:rPr lang="zh-CN" altLang="zh-CN" sz="2800" i="0" dirty="0"/>
              <a:t>算法与应用（原书第</a:t>
            </a:r>
            <a:r>
              <a:rPr lang="en-US" altLang="zh-CN" sz="2800" i="0" dirty="0"/>
              <a:t>2</a:t>
            </a:r>
            <a:r>
              <a:rPr lang="zh-CN" altLang="zh-CN" sz="2800" i="0" dirty="0"/>
              <a:t>版），机械工业出版社，</a:t>
            </a:r>
            <a:endParaRPr lang="en-US" altLang="zh-CN" sz="2800" i="0" dirty="0"/>
          </a:p>
          <a:p>
            <a:pPr algn="just">
              <a:buClr>
                <a:srgbClr val="FF0000"/>
              </a:buClr>
            </a:pPr>
            <a:r>
              <a:rPr lang="en-US" altLang="zh-CN" sz="2800" i="0" dirty="0"/>
              <a:t>     2015.04</a:t>
            </a:r>
            <a:r>
              <a:rPr lang="zh-CN" altLang="en-US" sz="2800" i="0" dirty="0"/>
              <a:t>。</a:t>
            </a:r>
            <a:endParaRPr lang="zh-CN" altLang="zh-CN" sz="2800" i="0" dirty="0"/>
          </a:p>
          <a:p>
            <a:pPr marL="457200" indent="-457200" algn="just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i="0" dirty="0"/>
              <a:t>Mark Allen Weiss</a:t>
            </a:r>
            <a:r>
              <a:rPr lang="zh-CN" altLang="zh-CN" sz="2800" i="0" dirty="0"/>
              <a:t>著，冯舜玺译，数据结构与算法</a:t>
            </a:r>
            <a:endParaRPr lang="en-US" altLang="zh-CN" sz="2800" i="0" dirty="0"/>
          </a:p>
          <a:p>
            <a:pPr algn="just">
              <a:buClr>
                <a:srgbClr val="FF0000"/>
              </a:buClr>
            </a:pPr>
            <a:r>
              <a:rPr lang="en-US" altLang="zh-CN" sz="2800" i="0" dirty="0"/>
              <a:t>    </a:t>
            </a:r>
            <a:r>
              <a:rPr lang="zh-CN" altLang="zh-CN" sz="2800" i="0" dirty="0"/>
              <a:t>分析——</a:t>
            </a:r>
            <a:r>
              <a:rPr lang="en-US" altLang="zh-CN" sz="2800" i="0" dirty="0"/>
              <a:t>C++</a:t>
            </a:r>
            <a:r>
              <a:rPr lang="zh-CN" altLang="zh-CN" sz="2800" i="0" dirty="0"/>
              <a:t>语言描述（第四版），电子工业出版社</a:t>
            </a:r>
            <a:r>
              <a:rPr lang="zh-CN" altLang="en-US" sz="2800" i="0" dirty="0"/>
              <a:t>。</a:t>
            </a:r>
            <a:endParaRPr lang="zh-CN" altLang="zh-CN" sz="2800" i="0" dirty="0"/>
          </a:p>
          <a:p>
            <a:pPr marL="457200" indent="-457200" algn="just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i="0" dirty="0"/>
              <a:t>Clifford A. Shaffer</a:t>
            </a:r>
            <a:r>
              <a:rPr lang="zh-CN" altLang="en-US" sz="2800" i="0" dirty="0"/>
              <a:t>著，</a:t>
            </a:r>
            <a:r>
              <a:rPr lang="zh-CN" altLang="zh-CN" sz="2800" i="0" dirty="0"/>
              <a:t>数据结构与算法分析（</a:t>
            </a:r>
            <a:r>
              <a:rPr lang="en-US" altLang="zh-CN" sz="2800" i="0" dirty="0"/>
              <a:t>C++</a:t>
            </a:r>
            <a:r>
              <a:rPr lang="zh-CN" altLang="zh-CN" sz="2800" i="0" dirty="0"/>
              <a:t>版）（第三版），电子工业出版社</a:t>
            </a:r>
            <a:r>
              <a:rPr lang="zh-CN" altLang="en-US" sz="2800" i="0" dirty="0"/>
              <a:t>。</a:t>
            </a:r>
            <a:endParaRPr lang="zh-CN" altLang="zh-CN" sz="2800" i="0" dirty="0"/>
          </a:p>
          <a:p>
            <a:endParaRPr lang="zh-CN" altLang="en-US" i="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C9EE3C7-69CE-3F8F-BE0D-2DD712943A37}"/>
              </a:ext>
            </a:extLst>
          </p:cNvPr>
          <p:cNvSpPr/>
          <p:nvPr/>
        </p:nvSpPr>
        <p:spPr>
          <a:xfrm>
            <a:off x="574675" y="4470450"/>
            <a:ext cx="928245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i="0" dirty="0"/>
              <a:t> </a:t>
            </a:r>
            <a:r>
              <a:rPr lang="zh-CN" altLang="en-US" sz="2800" i="0" dirty="0"/>
              <a:t>程杰著，大话数据结构，清华大学出版社。</a:t>
            </a:r>
            <a:endParaRPr lang="en-US" altLang="zh-CN" sz="2800" i="0" dirty="0"/>
          </a:p>
          <a:p>
            <a:pPr algn="just">
              <a:buClr>
                <a:srgbClr val="FF0000"/>
              </a:buClr>
            </a:pPr>
            <a:r>
              <a:rPr lang="en-US" altLang="zh-CN" sz="2800" i="0" dirty="0"/>
              <a:t>   </a:t>
            </a:r>
            <a:r>
              <a:rPr lang="zh-CN" altLang="en-US" sz="2800" i="0" dirty="0"/>
              <a:t>（图多，易懂）。</a:t>
            </a:r>
            <a:endParaRPr lang="zh-CN" altLang="zh-CN" sz="2800" i="0" dirty="0"/>
          </a:p>
          <a:p>
            <a:endParaRPr lang="zh-CN" altLang="en-US" i="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2A21F1-7907-74A8-11C0-3FEC2EAD0107}"/>
              </a:ext>
            </a:extLst>
          </p:cNvPr>
          <p:cNvSpPr/>
          <p:nvPr/>
        </p:nvSpPr>
        <p:spPr>
          <a:xfrm>
            <a:off x="574674" y="5532182"/>
            <a:ext cx="928245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800" i="0" dirty="0"/>
              <a:t> </a:t>
            </a:r>
            <a:r>
              <a:rPr lang="zh-CN" altLang="en-US" sz="2800" i="0" dirty="0"/>
              <a:t>王争著，数据结构与算法之美，人民邮电出版社。</a:t>
            </a:r>
            <a:endParaRPr lang="en-US" altLang="zh-CN" sz="2800" i="0" dirty="0"/>
          </a:p>
          <a:p>
            <a:pPr algn="just">
              <a:buClr>
                <a:srgbClr val="FF0000"/>
              </a:buClr>
            </a:pPr>
            <a:r>
              <a:rPr lang="en-US" altLang="zh-CN" sz="2800" i="0" dirty="0"/>
              <a:t>   </a:t>
            </a:r>
            <a:r>
              <a:rPr lang="zh-CN" altLang="en-US" sz="2800" i="0" dirty="0"/>
              <a:t>（结合数据结构的应用场景）。</a:t>
            </a:r>
            <a:endParaRPr lang="zh-CN" altLang="zh-CN" sz="2800" i="0" dirty="0"/>
          </a:p>
          <a:p>
            <a:endParaRPr lang="zh-CN" altLang="en-US" i="0" dirty="0"/>
          </a:p>
        </p:txBody>
      </p:sp>
    </p:spTree>
    <p:extLst>
      <p:ext uri="{BB962C8B-B14F-4D97-AF65-F5344CB8AC3E}">
        <p14:creationId xmlns:p14="http://schemas.microsoft.com/office/powerpoint/2010/main" val="12061111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5950" y="-25400"/>
            <a:ext cx="7772400" cy="898525"/>
          </a:xfrm>
        </p:spPr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学习目标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49388"/>
            <a:ext cx="8686800" cy="5184775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en-US" b="1">
                <a:solidFill>
                  <a:srgbClr val="3333FF"/>
                </a:solidFill>
              </a:rPr>
              <a:t>掌握基本的数据结构</a:t>
            </a:r>
            <a:r>
              <a:rPr lang="zh-CN" altLang="en-US" b="1">
                <a:solidFill>
                  <a:srgbClr val="3333FF"/>
                </a:solidFill>
              </a:rPr>
              <a:t>（线性表、树、图）</a:t>
            </a:r>
            <a:endParaRPr lang="en-US" altLang="en-US" b="1">
              <a:solidFill>
                <a:srgbClr val="3333FF"/>
              </a:solidFill>
            </a:endParaRPr>
          </a:p>
          <a:p>
            <a:pPr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en-US" b="1">
                <a:solidFill>
                  <a:srgbClr val="3333FF"/>
                </a:solidFill>
              </a:rPr>
              <a:t>培养算法设计能力、程序设计能力</a:t>
            </a:r>
          </a:p>
          <a:p>
            <a:pPr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en-US" b="1"/>
              <a:t>    </a:t>
            </a:r>
            <a:r>
              <a:rPr lang="en-US" altLang="en-US" sz="2800" b="1"/>
              <a:t>算法</a:t>
            </a:r>
            <a:r>
              <a:rPr lang="en-US" altLang="zh-CN" sz="2800" b="1">
                <a:latin typeface="Times New Roman" pitchFamily="18" charset="0"/>
              </a:rPr>
              <a:t>——</a:t>
            </a:r>
            <a:r>
              <a:rPr lang="en-US" altLang="en-US" sz="2800" b="1"/>
              <a:t>程序的灵魂</a:t>
            </a:r>
          </a:p>
          <a:p>
            <a:pPr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en-US" sz="2800" b="1"/>
              <a:t>    问题求解过程：问题→想法→算法→程序</a:t>
            </a:r>
          </a:p>
          <a:p>
            <a:pPr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buFont typeface="Wingdings" pitchFamily="2" charset="2"/>
              <a:buNone/>
            </a:pPr>
            <a:r>
              <a:rPr lang="en-US" altLang="en-US" sz="2800" b="1"/>
              <a:t>    程序设计研究的层次：算法→方法学→语言→工具</a:t>
            </a:r>
          </a:p>
          <a:p>
            <a:pPr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buClr>
                <a:schemeClr val="tx1"/>
              </a:buClr>
              <a:buFont typeface="Wingdings" pitchFamily="2" charset="2"/>
              <a:buChar char="ü"/>
            </a:pPr>
            <a:r>
              <a:rPr lang="en-US" altLang="en-US" b="1">
                <a:solidFill>
                  <a:srgbClr val="3333FF"/>
                </a:solidFill>
              </a:rPr>
              <a:t>培养算法分析能力</a:t>
            </a:r>
          </a:p>
          <a:p>
            <a:pPr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  <a:buFont typeface="Wingdings" pitchFamily="2" charset="2"/>
              <a:buNone/>
            </a:pPr>
            <a:r>
              <a:rPr lang="en-US" altLang="en-US" b="1"/>
              <a:t>    </a:t>
            </a:r>
            <a:r>
              <a:rPr lang="en-US" altLang="en-US" sz="2800" b="1"/>
              <a:t>评价算法、改进算法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/>
              <a:t>数据结构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第一章  绪论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4010F53A-AB68-4261-A6B3-9FB5159D9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228897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42900" y="1916832"/>
            <a:ext cx="8458200" cy="6858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  <a:t>P7-13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  <a:t>页，是一门研究非数值计算的程序设计问题中</a:t>
            </a:r>
            <a:b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</a:br>
            <a: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  <a:t>计算机的操作对象以及它们之间的关系和操作的</a:t>
            </a:r>
            <a:b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</a:br>
            <a:r>
              <a:rPr lang="en-US" altLang="zh-CN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  <a:t>学科。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A95FAF08-7B5E-42D0-84CF-5E363D4707CE}" type="slidenum">
              <a:rPr lang="zh-CN" altLang="en-US"/>
              <a:pPr algn="r" eaLnBrk="1" hangingPunct="1">
                <a:spcBef>
                  <a:spcPct val="50000"/>
                </a:spcBef>
              </a:pPr>
              <a:t>19</a:t>
            </a:fld>
            <a:endParaRPr lang="en-US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81000" y="274187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 什么是数据结构</a:t>
            </a:r>
          </a:p>
        </p:txBody>
      </p:sp>
    </p:spTree>
    <p:extLst>
      <p:ext uri="{BB962C8B-B14F-4D97-AF65-F5344CB8AC3E}">
        <p14:creationId xmlns:p14="http://schemas.microsoft.com/office/powerpoint/2010/main" val="17548784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509458" y="1262211"/>
            <a:ext cx="8125084" cy="519112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zh-CN" altLang="en-US" dirty="0"/>
              <a:t>请加入课程微信群，修改群昵称为学号姓名。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        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835696" y="225703"/>
            <a:ext cx="511256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微信群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C27CAC-5CA4-48C4-AC3E-E5C73A26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988840"/>
            <a:ext cx="4152388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477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A95FAF08-7B5E-42D0-84CF-5E363D4707CE}" type="slidenum">
              <a:rPr lang="zh-CN" altLang="en-US"/>
              <a:pPr algn="r" eaLnBrk="1" hangingPunct="1">
                <a:spcBef>
                  <a:spcPct val="50000"/>
                </a:spcBef>
              </a:pPr>
              <a:t>20</a:t>
            </a:fld>
            <a:endParaRPr lang="en-US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42900" y="207095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基本概念和术语：数据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340768"/>
            <a:ext cx="87630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是信息的载体，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是描述客观事物的数、字符、以及所有能输入到计算机中，被计算机程序识别和处理的</a:t>
            </a:r>
            <a:r>
              <a:rPr lang="zh-CN" altLang="en-US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符号的集合</a:t>
            </a:r>
            <a:endParaRPr lang="zh-CN" altLang="en-US" dirty="0"/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数值性数据</a:t>
            </a: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非数值性数据</a:t>
            </a:r>
            <a:endParaRPr lang="en-US" altLang="zh-CN" sz="3200" b="1" dirty="0">
              <a:latin typeface="黑体" pitchFamily="49" charset="-122"/>
              <a:ea typeface="黑体" pitchFamily="49" charset="-122"/>
            </a:endParaRPr>
          </a:p>
          <a:p>
            <a:pPr marL="471487" lvl="1" indent="0" eaLnBrk="1" hangingPunct="1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  <a:cs typeface="+mn-cs"/>
              </a:rPr>
              <a:t>网页、图片、视频、声音、字符串等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876E55BE-0838-484D-B4D8-B57D4DE77C11}" type="slidenum">
              <a:rPr lang="zh-CN" altLang="en-US"/>
              <a:pPr algn="r" eaLnBrk="1" hangingPunct="1">
                <a:spcBef>
                  <a:spcPct val="50000"/>
                </a:spcBef>
              </a:pPr>
              <a:t>21</a:t>
            </a:fld>
            <a:endParaRPr lang="en-US" altLang="zh-CN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340768"/>
            <a:ext cx="8763000" cy="3886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b="1" dirty="0" err="1">
                <a:latin typeface="黑体" pitchFamily="49" charset="-122"/>
                <a:ea typeface="黑体" pitchFamily="49" charset="-122"/>
              </a:rPr>
              <a:t>数据的基本单位。</a:t>
            </a:r>
            <a:r>
              <a:rPr lang="en-US" altLang="en-US" dirty="0" err="1">
                <a:latin typeface="黑体" pitchFamily="49" charset="-122"/>
                <a:ea typeface="黑体" pitchFamily="49" charset="-122"/>
              </a:rPr>
              <a:t>在计算机程序中常作为一个整体进行考虑和处理</a:t>
            </a:r>
            <a:r>
              <a:rPr lang="en-US" altLang="en-US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err="1">
                <a:latin typeface="黑体" pitchFamily="49" charset="-122"/>
                <a:ea typeface="黑体" pitchFamily="49" charset="-122"/>
              </a:rPr>
              <a:t>有时一个数据元素可以</a:t>
            </a:r>
            <a:r>
              <a:rPr lang="en-US" altLang="en-US" b="1" dirty="0" err="1">
                <a:latin typeface="黑体" pitchFamily="49" charset="-122"/>
                <a:ea typeface="黑体" pitchFamily="49" charset="-122"/>
              </a:rPr>
              <a:t>由若干数据项</a:t>
            </a:r>
            <a:r>
              <a:rPr lang="en-US" altLang="en-US" b="1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Data Item)</a:t>
            </a:r>
            <a:r>
              <a:rPr lang="en-US" altLang="en-US" b="1" dirty="0" err="1">
                <a:latin typeface="黑体" pitchFamily="49" charset="-122"/>
                <a:ea typeface="黑体" pitchFamily="49" charset="-122"/>
              </a:rPr>
              <a:t>组成</a:t>
            </a:r>
            <a:r>
              <a:rPr lang="en-US" altLang="en-US" dirty="0" err="1">
                <a:latin typeface="黑体" pitchFamily="49" charset="-122"/>
                <a:ea typeface="黑体" pitchFamily="49" charset="-122"/>
              </a:rPr>
              <a:t>（此时数据元素被称为记录</a:t>
            </a:r>
            <a:r>
              <a:rPr lang="en-US" altLang="en-US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b="1" dirty="0" err="1">
                <a:latin typeface="黑体" pitchFamily="49" charset="-122"/>
                <a:ea typeface="黑体" pitchFamily="49" charset="-122"/>
              </a:rPr>
              <a:t>数据元素又称为元素、结点、记录</a:t>
            </a:r>
            <a:endParaRPr lang="en-US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5012E570-B6B2-DEBA-FF0E-FE1BAF2E5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7095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数据元素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(Data Element)</a:t>
            </a:r>
            <a:endParaRPr lang="zh-CN" altLang="en-US" sz="4400" i="0" dirty="0">
              <a:solidFill>
                <a:schemeClr val="tx2"/>
              </a:solidFill>
              <a:ea typeface="隶书" pitchFamily="49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74675" y="276026"/>
            <a:ext cx="8001000" cy="676275"/>
          </a:xfrm>
        </p:spPr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数据元素举例</a:t>
            </a:r>
          </a:p>
        </p:txBody>
      </p:sp>
      <p:graphicFrame>
        <p:nvGraphicFramePr>
          <p:cNvPr id="17411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59473906"/>
              </p:ext>
            </p:extLst>
          </p:nvPr>
        </p:nvGraphicFramePr>
        <p:xfrm>
          <a:off x="536575" y="2396926"/>
          <a:ext cx="7939088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557320" imgH="1123920" progId="Word.Document.8">
                  <p:embed/>
                </p:oleObj>
              </mc:Choice>
              <mc:Fallback>
                <p:oleObj r:id="rId2" imgW="5557320" imgH="1123920" progId="Word.Document.8">
                  <p:embed/>
                  <p:pic>
                    <p:nvPicPr>
                      <p:cNvPr id="174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" y="2396926"/>
                        <a:ext cx="7939088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533197" y="1393984"/>
            <a:ext cx="1088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例</a:t>
            </a:r>
            <a:r>
              <a:rPr lang="en-US" altLang="zh-CN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+mj-cs"/>
              </a:rPr>
              <a:t>1.1</a:t>
            </a:r>
            <a:endParaRPr lang="zh-CN" altLang="en-US" sz="2800" b="1" i="0" dirty="0">
              <a:solidFill>
                <a:srgbClr val="FF0000"/>
              </a:solidFill>
              <a:latin typeface="黑体" pitchFamily="49" charset="-122"/>
              <a:ea typeface="黑体" pitchFamily="49" charset="-122"/>
              <a:cs typeface="+mj-cs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691680" y="1413003"/>
            <a:ext cx="59554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i="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描述一个运动员的数据元素可以是：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819400" y="3998913"/>
            <a:ext cx="26558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rPr>
              <a:t>称之为组合项</a:t>
            </a:r>
          </a:p>
        </p:txBody>
      </p:sp>
      <p:sp>
        <p:nvSpPr>
          <p:cNvPr id="17415" name="AutoShape 7"/>
          <p:cNvSpPr>
            <a:spLocks/>
          </p:cNvSpPr>
          <p:nvPr/>
        </p:nvSpPr>
        <p:spPr bwMode="auto">
          <a:xfrm rot="-5400000">
            <a:off x="4114800" y="2932113"/>
            <a:ext cx="228600" cy="1752600"/>
          </a:xfrm>
          <a:prstGeom prst="leftBrace">
            <a:avLst>
              <a:gd name="adj1" fmla="val 63889"/>
              <a:gd name="adj2" fmla="val 50000"/>
            </a:avLst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6" name="Object 8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492500" y="3141663"/>
          <a:ext cx="2232025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552400" imgH="1256760" progId="Word.Document.8">
                  <p:embed/>
                </p:oleObj>
              </mc:Choice>
              <mc:Fallback>
                <p:oleObj r:id="rId4" imgW="2552400" imgH="1256760" progId="Word.Document.8">
                  <p:embed/>
                  <p:pic>
                    <p:nvPicPr>
                      <p:cNvPr id="174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141663"/>
                        <a:ext cx="2232025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  <p:bldP spid="17413" grpId="0" autoUpdateAnimBg="0"/>
      <p:bldP spid="17414" grpId="0" autoUpdateAnimBg="0"/>
      <p:bldP spid="1741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C4A389F3-8300-4B7A-9ADC-2F50C387DC7E}" type="slidenum">
              <a:rPr lang="zh-CN" altLang="en-US"/>
              <a:pPr algn="r" eaLnBrk="1" hangingPunct="1">
                <a:spcBef>
                  <a:spcPct val="50000"/>
                </a:spcBef>
              </a:pPr>
              <a:t>23</a:t>
            </a:fld>
            <a:endParaRPr lang="en-US" altLang="zh-C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763000" cy="3886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具有独立含义的最小标识单位。</a:t>
            </a:r>
          </a:p>
        </p:txBody>
      </p:sp>
      <p:graphicFrame>
        <p:nvGraphicFramePr>
          <p:cNvPr id="1843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955314"/>
              </p:ext>
            </p:extLst>
          </p:nvPr>
        </p:nvGraphicFramePr>
        <p:xfrm>
          <a:off x="1115616" y="2564904"/>
          <a:ext cx="6781800" cy="533400"/>
        </p:xfrm>
        <a:graphic>
          <a:graphicData uri="http://schemas.openxmlformats.org/drawingml/2006/table">
            <a:tbl>
              <a:tblPr/>
              <a:tblGrid>
                <a:gridCol w="1419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99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姓名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学院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黑体" pitchFamily="49" charset="-122"/>
                        </a:rPr>
                        <a:t>专业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黑体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 Box 4">
            <a:extLst>
              <a:ext uri="{FF2B5EF4-FFF2-40B4-BE49-F238E27FC236}">
                <a16:creationId xmlns:a16="http://schemas.microsoft.com/office/drawing/2014/main" id="{DE37C70D-3649-60E6-ABA1-6E5C6B580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7095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数据项（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Data Item)</a:t>
            </a:r>
            <a:endParaRPr lang="zh-CN" altLang="en-US" sz="4400" i="0" dirty="0">
              <a:solidFill>
                <a:schemeClr val="tx2"/>
              </a:solidFill>
              <a:ea typeface="隶书" pitchFamily="49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ED680557-F394-4AB5-A504-1C045A7B6EE7}" type="slidenum">
              <a:rPr lang="zh-CN" altLang="en-US"/>
              <a:pPr algn="r" eaLnBrk="1" hangingPunct="1">
                <a:spcBef>
                  <a:spcPct val="50000"/>
                </a:spcBef>
              </a:pPr>
              <a:t>24</a:t>
            </a:fld>
            <a:endParaRPr lang="en-US" altLang="zh-CN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763000" cy="3886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具有相同性质的数据元素的集合。</a:t>
            </a: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整数数据对象 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N = {0,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1, 2, 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…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}</a:t>
            </a:r>
          </a:p>
          <a:p>
            <a:pPr lvl="1" eaLnBrk="1" hangingPunct="1">
              <a:lnSpc>
                <a:spcPct val="110000"/>
              </a:lnSpc>
              <a:spcBef>
                <a:spcPct val="70000"/>
              </a:spcBef>
            </a:pPr>
            <a:r>
              <a:rPr lang="en-US" altLang="en-US" b="1" dirty="0" err="1">
                <a:latin typeface="黑体" pitchFamily="49" charset="-122"/>
                <a:ea typeface="黑体" pitchFamily="49" charset="-122"/>
              </a:rPr>
              <a:t>字母字符数据对象</a:t>
            </a:r>
            <a:endParaRPr lang="en-US" altLang="en-US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   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C={ 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‘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A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’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‘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B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’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‘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C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’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, 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…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‘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F</a:t>
            </a:r>
            <a:r>
              <a:rPr lang="en-US" altLang="zh-CN" sz="2800" b="1" dirty="0">
                <a:latin typeface="Times New Roman" pitchFamily="18" charset="0"/>
                <a:ea typeface="黑体" pitchFamily="49" charset="-122"/>
              </a:rPr>
              <a:t>’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 }</a:t>
            </a:r>
            <a:r>
              <a:rPr lang="en-US" altLang="en-US" sz="2800" b="1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8F768BB-60E7-8DC8-D382-E1751EE75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7095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数据对象（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Data Object)</a:t>
            </a:r>
            <a:endParaRPr lang="zh-CN" altLang="en-US" sz="4400" i="0" dirty="0">
              <a:solidFill>
                <a:schemeClr val="tx2"/>
              </a:solidFill>
              <a:ea typeface="隶书" pitchFamily="49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9012" y="1156324"/>
            <a:ext cx="8165976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数据、数据对象、数据元素三者之间的关系？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ED680557-F394-4AB5-A504-1C045A7B6EE7}" type="slidenum">
              <a:rPr lang="zh-CN" altLang="en-US"/>
              <a:pPr algn="r" eaLnBrk="1" hangingPunct="1">
                <a:spcBef>
                  <a:spcPct val="50000"/>
                </a:spcBef>
              </a:pPr>
              <a:t>25</a:t>
            </a:fld>
            <a:endParaRPr lang="en-US" altLang="zh-CN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A6C56A-BADB-4E16-8085-81BE24E324C2}"/>
              </a:ext>
            </a:extLst>
          </p:cNvPr>
          <p:cNvSpPr/>
          <p:nvPr/>
        </p:nvSpPr>
        <p:spPr bwMode="auto">
          <a:xfrm>
            <a:off x="683568" y="2228195"/>
            <a:ext cx="7850832" cy="440120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宋体" pitchFamily="2" charset="-122"/>
              </a:rPr>
              <a:t>数据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2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392877F-D2F6-4A00-BA6B-5A92CF24E27E}"/>
              </a:ext>
            </a:extLst>
          </p:cNvPr>
          <p:cNvSpPr/>
          <p:nvPr/>
        </p:nvSpPr>
        <p:spPr bwMode="auto">
          <a:xfrm>
            <a:off x="1403648" y="3139527"/>
            <a:ext cx="2736304" cy="1189856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1B5C4D2-7623-40C3-A27B-9F0A940B7D38}"/>
              </a:ext>
            </a:extLst>
          </p:cNvPr>
          <p:cNvSpPr/>
          <p:nvPr/>
        </p:nvSpPr>
        <p:spPr bwMode="auto">
          <a:xfrm>
            <a:off x="3740892" y="3326274"/>
            <a:ext cx="3384376" cy="2272159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i="0" dirty="0"/>
              <a:t>数据对象</a:t>
            </a:r>
            <a:endParaRPr lang="en-US" altLang="zh-CN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EC9CA37-ACD0-4BFA-B4B4-F9144C3233A4}"/>
              </a:ext>
            </a:extLst>
          </p:cNvPr>
          <p:cNvSpPr/>
          <p:nvPr/>
        </p:nvSpPr>
        <p:spPr bwMode="auto">
          <a:xfrm>
            <a:off x="1052995" y="4789278"/>
            <a:ext cx="2952328" cy="1459632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7E8CFEA-BD0C-417A-9D6B-7652BCD159CF}"/>
              </a:ext>
            </a:extLst>
          </p:cNvPr>
          <p:cNvSpPr/>
          <p:nvPr/>
        </p:nvSpPr>
        <p:spPr bwMode="auto">
          <a:xfrm>
            <a:off x="5292080" y="3615179"/>
            <a:ext cx="504056" cy="49050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数据元素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90DCFD-9DD6-4F41-9CAE-5C4874DE9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4935" y="4105685"/>
            <a:ext cx="524301" cy="5060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8460CA2-E9DE-42BB-B445-1279533F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283" y="4285473"/>
            <a:ext cx="524301" cy="50601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E96425A-79A3-4E26-B3E2-C5695B881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985" y="4962158"/>
            <a:ext cx="524301" cy="506012"/>
          </a:xfrm>
          <a:prstGeom prst="rect">
            <a:avLst/>
          </a:prstGeom>
        </p:spPr>
      </p:pic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1E9BE1C-5D1E-4479-9DB4-4A1E3B3D2CF3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 bwMode="auto">
          <a:xfrm flipH="1">
            <a:off x="5334434" y="4033852"/>
            <a:ext cx="31463" cy="2516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3C49A7B-F097-407F-BD1C-38A2653B459D}"/>
              </a:ext>
            </a:extLst>
          </p:cNvPr>
          <p:cNvCxnSpPr>
            <a:stCxn id="8" idx="5"/>
          </p:cNvCxnSpPr>
          <p:nvPr/>
        </p:nvCxnSpPr>
        <p:spPr bwMode="auto">
          <a:xfrm>
            <a:off x="5722319" y="4033852"/>
            <a:ext cx="203081" cy="1791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8DE30DE-904B-447C-9862-0E9558F4D7C7}"/>
              </a:ext>
            </a:extLst>
          </p:cNvPr>
          <p:cNvCxnSpPr>
            <a:endCxn id="10" idx="3"/>
          </p:cNvCxnSpPr>
          <p:nvPr/>
        </p:nvCxnSpPr>
        <p:spPr bwMode="auto">
          <a:xfrm flipH="1" flipV="1">
            <a:off x="5596584" y="4538479"/>
            <a:ext cx="372530" cy="223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5C3016A-E1D5-4B38-AC44-79451D6D3153}"/>
              </a:ext>
            </a:extLst>
          </p:cNvPr>
          <p:cNvCxnSpPr/>
          <p:nvPr/>
        </p:nvCxnSpPr>
        <p:spPr bwMode="auto">
          <a:xfrm flipH="1">
            <a:off x="5925400" y="4631698"/>
            <a:ext cx="220222" cy="3395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ext Box 4">
            <a:extLst>
              <a:ext uri="{FF2B5EF4-FFF2-40B4-BE49-F238E27FC236}">
                <a16:creationId xmlns:a16="http://schemas.microsoft.com/office/drawing/2014/main" id="{F43984F9-3A46-265D-AA25-FB3565229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7095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思考</a:t>
            </a:r>
          </a:p>
        </p:txBody>
      </p:sp>
    </p:spTree>
    <p:extLst>
      <p:ext uri="{BB962C8B-B14F-4D97-AF65-F5344CB8AC3E}">
        <p14:creationId xmlns:p14="http://schemas.microsoft.com/office/powerpoint/2010/main" val="27906101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0B9183A5-A31A-4A25-A81B-8B0CE71E12C5}" type="slidenum">
              <a:rPr lang="zh-CN" altLang="en-US"/>
              <a:pPr algn="r" eaLnBrk="1" hangingPunct="1">
                <a:spcBef>
                  <a:spcPct val="50000"/>
                </a:spcBef>
              </a:pPr>
              <a:t>26</a:t>
            </a:fld>
            <a:endParaRPr lang="en-US" altLang="zh-CN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26896" y="1353780"/>
            <a:ext cx="876300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如何为应用程序中涉及到各种各样的数据，建立相应的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数据结构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（表、树或图），并依此实现软件功能。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从广义上讲，数据结构描述现实世界实体的数学模型及其上的操作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在计算机中的表示和实现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B2E6723-3094-BB04-5588-6CFD14A60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7095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数据结构要解决的问题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B96271-99CC-0FD9-9067-3520E192F8A0}"/>
              </a:ext>
            </a:extLst>
          </p:cNvPr>
          <p:cNvSpPr txBox="1"/>
          <p:nvPr/>
        </p:nvSpPr>
        <p:spPr>
          <a:xfrm>
            <a:off x="524634" y="4581128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数据结构分为逻辑结构、存储结构。</a:t>
            </a:r>
          </a:p>
        </p:txBody>
      </p:sp>
    </p:spTree>
    <p:extLst>
      <p:ext uri="{BB962C8B-B14F-4D97-AF65-F5344CB8AC3E}">
        <p14:creationId xmlns:p14="http://schemas.microsoft.com/office/powerpoint/2010/main" val="292628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91197373-EC18-4191-8A22-156EC835CDAE}" type="slidenum">
              <a:rPr lang="zh-CN" altLang="en-US"/>
              <a:pPr algn="r" eaLnBrk="1" hangingPunct="1">
                <a:spcBef>
                  <a:spcPct val="50000"/>
                </a:spcBef>
              </a:pPr>
              <a:t>27</a:t>
            </a:fld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12776"/>
            <a:ext cx="8763000" cy="3886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逻辑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结构是指数据元素之间的：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空间位置关系，如数组元素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相互作用和依赖关系，如选课，先修课程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4E0FC4CD-A3C2-E790-5468-688CDBA2C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7095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逻辑结构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21172D-8CDB-53C2-40B6-470EB839F6ED}"/>
              </a:ext>
            </a:extLst>
          </p:cNvPr>
          <p:cNvSpPr txBox="1"/>
          <p:nvPr/>
        </p:nvSpPr>
        <p:spPr>
          <a:xfrm>
            <a:off x="641306" y="4775756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后面出现的数据结构通常指逻辑结构。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8642920" y="570810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BAA96B96-0AC0-48B9-BA9C-316C25CCA0A9}" type="slidenum">
              <a:rPr lang="zh-CN" altLang="en-US"/>
              <a:pPr algn="r" eaLnBrk="1" hangingPunct="1">
                <a:spcBef>
                  <a:spcPct val="50000"/>
                </a:spcBef>
              </a:pPr>
              <a:t>28</a:t>
            </a:fld>
            <a:endParaRPr lang="en-US" altLang="zh-CN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28955" y="1234529"/>
            <a:ext cx="8763000" cy="3886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四种基本结构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集合结构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线性结构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树形结构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图形结构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3437508" y="3803104"/>
            <a:ext cx="2538412" cy="1817688"/>
            <a:chOff x="0" y="0"/>
            <a:chExt cx="1503" cy="1145"/>
          </a:xfrm>
        </p:grpSpPr>
        <p:sp>
          <p:nvSpPr>
            <p:cNvPr id="21575" name="Line 36"/>
            <p:cNvSpPr>
              <a:spLocks noChangeShapeType="1"/>
            </p:cNvSpPr>
            <p:nvPr/>
          </p:nvSpPr>
          <p:spPr bwMode="auto">
            <a:xfrm>
              <a:off x="945" y="190"/>
              <a:ext cx="386" cy="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1576" name="Line 37"/>
            <p:cNvSpPr>
              <a:spLocks noChangeShapeType="1"/>
            </p:cNvSpPr>
            <p:nvPr/>
          </p:nvSpPr>
          <p:spPr bwMode="auto">
            <a:xfrm flipH="1">
              <a:off x="386" y="190"/>
              <a:ext cx="430" cy="3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1577" name="Line 38"/>
            <p:cNvSpPr>
              <a:spLocks noChangeShapeType="1"/>
            </p:cNvSpPr>
            <p:nvPr/>
          </p:nvSpPr>
          <p:spPr bwMode="auto">
            <a:xfrm>
              <a:off x="386" y="572"/>
              <a:ext cx="215" cy="3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1578" name="Line 39"/>
            <p:cNvSpPr>
              <a:spLocks noChangeShapeType="1"/>
            </p:cNvSpPr>
            <p:nvPr/>
          </p:nvSpPr>
          <p:spPr bwMode="auto">
            <a:xfrm flipH="1">
              <a:off x="1159" y="572"/>
              <a:ext cx="215" cy="3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1579" name="Line 40"/>
            <p:cNvSpPr>
              <a:spLocks noChangeShapeType="1"/>
            </p:cNvSpPr>
            <p:nvPr/>
          </p:nvSpPr>
          <p:spPr bwMode="auto">
            <a:xfrm flipH="1">
              <a:off x="129" y="572"/>
              <a:ext cx="214" cy="3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1580" name="Oval 46"/>
            <p:cNvSpPr>
              <a:spLocks noChangeArrowheads="1"/>
            </p:cNvSpPr>
            <p:nvPr/>
          </p:nvSpPr>
          <p:spPr bwMode="auto">
            <a:xfrm>
              <a:off x="258" y="429"/>
              <a:ext cx="214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1581" name="Oval 47"/>
            <p:cNvSpPr>
              <a:spLocks noChangeArrowheads="1"/>
            </p:cNvSpPr>
            <p:nvPr/>
          </p:nvSpPr>
          <p:spPr bwMode="auto">
            <a:xfrm>
              <a:off x="0" y="906"/>
              <a:ext cx="215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1582" name="Oval 49"/>
            <p:cNvSpPr>
              <a:spLocks noChangeArrowheads="1"/>
            </p:cNvSpPr>
            <p:nvPr/>
          </p:nvSpPr>
          <p:spPr bwMode="auto">
            <a:xfrm>
              <a:off x="515" y="906"/>
              <a:ext cx="215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1583" name="Oval 50"/>
            <p:cNvSpPr>
              <a:spLocks noChangeArrowheads="1"/>
            </p:cNvSpPr>
            <p:nvPr/>
          </p:nvSpPr>
          <p:spPr bwMode="auto">
            <a:xfrm>
              <a:off x="773" y="0"/>
              <a:ext cx="215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1584" name="Oval 51"/>
            <p:cNvSpPr>
              <a:spLocks noChangeArrowheads="1"/>
            </p:cNvSpPr>
            <p:nvPr/>
          </p:nvSpPr>
          <p:spPr bwMode="auto">
            <a:xfrm>
              <a:off x="1288" y="429"/>
              <a:ext cx="215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1585" name="Oval 52"/>
            <p:cNvSpPr>
              <a:spLocks noChangeArrowheads="1"/>
            </p:cNvSpPr>
            <p:nvPr/>
          </p:nvSpPr>
          <p:spPr bwMode="auto">
            <a:xfrm>
              <a:off x="1031" y="906"/>
              <a:ext cx="214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1586" name="Text Box 56"/>
            <p:cNvSpPr txBox="1">
              <a:spLocks noChangeArrowheads="1"/>
            </p:cNvSpPr>
            <p:nvPr/>
          </p:nvSpPr>
          <p:spPr bwMode="auto">
            <a:xfrm>
              <a:off x="14" y="927"/>
              <a:ext cx="258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2"/>
                  </a:solidFill>
                  <a:latin typeface="Arial" pitchFamily="34" charset="0"/>
                </a:rPr>
                <a:t>4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1587" name="Text Box 57"/>
            <p:cNvSpPr txBox="1">
              <a:spLocks noChangeArrowheads="1"/>
            </p:cNvSpPr>
            <p:nvPr/>
          </p:nvSpPr>
          <p:spPr bwMode="auto">
            <a:xfrm>
              <a:off x="539" y="93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2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21588" name="Text Box 58"/>
            <p:cNvSpPr txBox="1">
              <a:spLocks noChangeArrowheads="1"/>
            </p:cNvSpPr>
            <p:nvPr/>
          </p:nvSpPr>
          <p:spPr bwMode="auto">
            <a:xfrm>
              <a:off x="1048" y="930"/>
              <a:ext cx="19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2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21589" name="Text Box 59"/>
            <p:cNvSpPr txBox="1">
              <a:spLocks noChangeArrowheads="1"/>
            </p:cNvSpPr>
            <p:nvPr/>
          </p:nvSpPr>
          <p:spPr bwMode="auto">
            <a:xfrm>
              <a:off x="270" y="446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2"/>
                  </a:solidFill>
                  <a:latin typeface="Arial" pitchFamily="34" charset="0"/>
                </a:rPr>
                <a:t>2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1590" name="Text Box 60"/>
            <p:cNvSpPr txBox="1">
              <a:spLocks noChangeArrowheads="1"/>
            </p:cNvSpPr>
            <p:nvPr/>
          </p:nvSpPr>
          <p:spPr bwMode="auto">
            <a:xfrm>
              <a:off x="1298" y="451"/>
              <a:ext cx="1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2"/>
                  </a:solidFill>
                  <a:latin typeface="Arial" pitchFamily="34" charset="0"/>
                </a:rPr>
                <a:t>3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21591" name="Text Box 61"/>
            <p:cNvSpPr txBox="1">
              <a:spLocks noChangeArrowheads="1"/>
            </p:cNvSpPr>
            <p:nvPr/>
          </p:nvSpPr>
          <p:spPr bwMode="auto">
            <a:xfrm>
              <a:off x="794" y="18"/>
              <a:ext cx="1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2"/>
                  </a:solidFill>
                  <a:latin typeface="Arial" pitchFamily="34" charset="0"/>
                </a:rPr>
                <a:t>1</a:t>
              </a:r>
              <a:endParaRPr lang="zh-CN" altLang="en-US" sz="2000">
                <a:latin typeface="Times New Roman" pitchFamily="18" charset="0"/>
              </a:endParaRPr>
            </a:p>
          </p:txBody>
        </p:sp>
      </p:grp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5366320" y="1747292"/>
            <a:ext cx="457200" cy="457200"/>
          </a:xfrm>
          <a:prstGeom prst="ellipse">
            <a:avLst/>
          </a:prstGeom>
          <a:gradFill rotWithShape="0">
            <a:gsLst>
              <a:gs pos="0">
                <a:srgbClr val="00CC00"/>
              </a:gs>
              <a:gs pos="100000">
                <a:srgbClr val="005E00"/>
              </a:gs>
            </a:gsLst>
            <a:path path="rect">
              <a:fillToRect r="100000" b="10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442520" y="1793329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FF99"/>
                </a:solidFill>
                <a:latin typeface="Arial" pitchFamily="34" charset="0"/>
              </a:rPr>
              <a:t>1</a:t>
            </a:r>
            <a:endParaRPr lang="zh-CN" altLang="en-US" sz="2000">
              <a:latin typeface="Times New Roman" pitchFamily="18" charset="0"/>
            </a:endParaRPr>
          </a:p>
        </p:txBody>
      </p:sp>
      <p:grpSp>
        <p:nvGrpSpPr>
          <p:cNvPr id="21514" name="Group 27"/>
          <p:cNvGrpSpPr>
            <a:grpSpLocks/>
          </p:cNvGrpSpPr>
          <p:nvPr/>
        </p:nvGrpSpPr>
        <p:grpSpPr bwMode="auto">
          <a:xfrm>
            <a:off x="7042720" y="1898948"/>
            <a:ext cx="457200" cy="457200"/>
            <a:chOff x="0" y="0"/>
            <a:chExt cx="288" cy="288"/>
          </a:xfrm>
        </p:grpSpPr>
        <p:sp>
          <p:nvSpPr>
            <p:cNvPr id="21573" name="Oval 10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00CC00"/>
                </a:gs>
                <a:gs pos="100000">
                  <a:srgbClr val="005E00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4" name="Text Box 14"/>
            <p:cNvSpPr txBox="1">
              <a:spLocks noChangeArrowheads="1"/>
            </p:cNvSpPr>
            <p:nvPr/>
          </p:nvSpPr>
          <p:spPr bwMode="auto">
            <a:xfrm>
              <a:off x="48" y="29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FF99"/>
                  </a:solidFill>
                  <a:latin typeface="Arial" pitchFamily="34" charset="0"/>
                </a:rPr>
                <a:t>2</a:t>
              </a:r>
              <a:endParaRPr lang="zh-CN" altLang="en-US" sz="2000">
                <a:latin typeface="Times New Roman" pitchFamily="18" charset="0"/>
              </a:endParaRPr>
            </a:p>
          </p:txBody>
        </p:sp>
      </p:grpSp>
      <p:grpSp>
        <p:nvGrpSpPr>
          <p:cNvPr id="21515" name="Group 30"/>
          <p:cNvGrpSpPr>
            <a:grpSpLocks/>
          </p:cNvGrpSpPr>
          <p:nvPr/>
        </p:nvGrpSpPr>
        <p:grpSpPr bwMode="auto">
          <a:xfrm>
            <a:off x="7652320" y="1898104"/>
            <a:ext cx="485775" cy="457200"/>
            <a:chOff x="0" y="0"/>
            <a:chExt cx="306" cy="288"/>
          </a:xfrm>
        </p:grpSpPr>
        <p:sp>
          <p:nvSpPr>
            <p:cNvPr id="21571" name="Oval 11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00CC00"/>
                </a:gs>
                <a:gs pos="100000">
                  <a:srgbClr val="005E00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2" name="Text Box 15"/>
            <p:cNvSpPr txBox="1">
              <a:spLocks noChangeArrowheads="1"/>
            </p:cNvSpPr>
            <p:nvPr/>
          </p:nvSpPr>
          <p:spPr bwMode="auto">
            <a:xfrm>
              <a:off x="66" y="18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FF99"/>
                  </a:solidFill>
                  <a:latin typeface="Arial" pitchFamily="34" charset="0"/>
                </a:rPr>
                <a:t>5</a:t>
              </a:r>
              <a:endParaRPr lang="zh-CN" altLang="en-US" sz="2000">
                <a:latin typeface="Times New Roman" pitchFamily="18" charset="0"/>
              </a:endParaRPr>
            </a:p>
          </p:txBody>
        </p:sp>
      </p:grpSp>
      <p:grpSp>
        <p:nvGrpSpPr>
          <p:cNvPr id="21516" name="Group 33"/>
          <p:cNvGrpSpPr>
            <a:grpSpLocks/>
          </p:cNvGrpSpPr>
          <p:nvPr/>
        </p:nvGrpSpPr>
        <p:grpSpPr bwMode="auto">
          <a:xfrm>
            <a:off x="5899720" y="1898104"/>
            <a:ext cx="457200" cy="457200"/>
            <a:chOff x="0" y="0"/>
            <a:chExt cx="288" cy="288"/>
          </a:xfrm>
        </p:grpSpPr>
        <p:sp>
          <p:nvSpPr>
            <p:cNvPr id="21569" name="Oval 12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00CC00"/>
                </a:gs>
                <a:gs pos="100000">
                  <a:srgbClr val="005E00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70" name="Text Box 16"/>
            <p:cNvSpPr txBox="1">
              <a:spLocks noChangeArrowheads="1"/>
            </p:cNvSpPr>
            <p:nvPr/>
          </p:nvSpPr>
          <p:spPr bwMode="auto">
            <a:xfrm>
              <a:off x="48" y="3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FF99"/>
                  </a:solidFill>
                  <a:latin typeface="Arial" pitchFamily="34" charset="0"/>
                </a:rPr>
                <a:t>4</a:t>
              </a:r>
              <a:endParaRPr lang="zh-CN" altLang="en-US" sz="2000">
                <a:latin typeface="Times New Roman" pitchFamily="18" charset="0"/>
              </a:endParaRPr>
            </a:p>
          </p:txBody>
        </p:sp>
      </p:grpSp>
      <p:grpSp>
        <p:nvGrpSpPr>
          <p:cNvPr id="21517" name="Group 36"/>
          <p:cNvGrpSpPr>
            <a:grpSpLocks/>
          </p:cNvGrpSpPr>
          <p:nvPr/>
        </p:nvGrpSpPr>
        <p:grpSpPr bwMode="auto">
          <a:xfrm>
            <a:off x="6433120" y="1593304"/>
            <a:ext cx="457200" cy="457200"/>
            <a:chOff x="0" y="0"/>
            <a:chExt cx="288" cy="288"/>
          </a:xfrm>
        </p:grpSpPr>
        <p:sp>
          <p:nvSpPr>
            <p:cNvPr id="21567" name="Oval 13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00CC00"/>
                </a:gs>
                <a:gs pos="100000">
                  <a:srgbClr val="005E00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8" name="Text Box 17"/>
            <p:cNvSpPr txBox="1">
              <a:spLocks noChangeArrowheads="1"/>
            </p:cNvSpPr>
            <p:nvPr/>
          </p:nvSpPr>
          <p:spPr bwMode="auto">
            <a:xfrm>
              <a:off x="48" y="3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FF99"/>
                  </a:solidFill>
                  <a:latin typeface="Arial" pitchFamily="34" charset="0"/>
                </a:rPr>
                <a:t>3</a:t>
              </a:r>
              <a:endParaRPr lang="zh-CN" altLang="en-US" sz="2000">
                <a:latin typeface="Times New Roman" pitchFamily="18" charset="0"/>
              </a:endParaRPr>
            </a:p>
          </p:txBody>
        </p:sp>
      </p:grpSp>
      <p:grpSp>
        <p:nvGrpSpPr>
          <p:cNvPr id="21518" name="Group 39"/>
          <p:cNvGrpSpPr>
            <a:grpSpLocks/>
          </p:cNvGrpSpPr>
          <p:nvPr/>
        </p:nvGrpSpPr>
        <p:grpSpPr bwMode="auto">
          <a:xfrm>
            <a:off x="5823520" y="1364704"/>
            <a:ext cx="457200" cy="457200"/>
            <a:chOff x="0" y="0"/>
            <a:chExt cx="288" cy="288"/>
          </a:xfrm>
        </p:grpSpPr>
        <p:sp>
          <p:nvSpPr>
            <p:cNvPr id="21565" name="Oval 92"/>
            <p:cNvSpPr>
              <a:spLocks noChangeArrowheads="1"/>
            </p:cNvSpPr>
            <p:nvPr/>
          </p:nvSpPr>
          <p:spPr bwMode="auto">
            <a:xfrm>
              <a:off x="0" y="0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00CC00"/>
                </a:gs>
                <a:gs pos="100000">
                  <a:srgbClr val="005E00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6" name="Text Box 93"/>
            <p:cNvSpPr txBox="1">
              <a:spLocks noChangeArrowheads="1"/>
            </p:cNvSpPr>
            <p:nvPr/>
          </p:nvSpPr>
          <p:spPr bwMode="auto">
            <a:xfrm>
              <a:off x="48" y="3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FF99"/>
                  </a:solidFill>
                  <a:latin typeface="Arial" pitchFamily="34" charset="0"/>
                </a:rPr>
                <a:t>6</a:t>
              </a:r>
              <a:endParaRPr lang="zh-CN" altLang="en-US" sz="2000">
                <a:latin typeface="Times New Roman" pitchFamily="18" charset="0"/>
              </a:endParaRPr>
            </a:p>
          </p:txBody>
        </p:sp>
      </p:grpSp>
      <p:grpSp>
        <p:nvGrpSpPr>
          <p:cNvPr id="21519" name="Group 42"/>
          <p:cNvGrpSpPr>
            <a:grpSpLocks/>
          </p:cNvGrpSpPr>
          <p:nvPr/>
        </p:nvGrpSpPr>
        <p:grpSpPr bwMode="auto">
          <a:xfrm>
            <a:off x="4070920" y="2964160"/>
            <a:ext cx="4738688" cy="458788"/>
            <a:chOff x="0" y="0"/>
            <a:chExt cx="3129" cy="289"/>
          </a:xfrm>
        </p:grpSpPr>
        <p:sp>
          <p:nvSpPr>
            <p:cNvPr id="21548" name="Oval 20"/>
            <p:cNvSpPr>
              <a:spLocks noChangeArrowheads="1"/>
            </p:cNvSpPr>
            <p:nvPr/>
          </p:nvSpPr>
          <p:spPr bwMode="auto">
            <a:xfrm>
              <a:off x="0" y="20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9" name="Oval 21"/>
            <p:cNvSpPr>
              <a:spLocks noChangeArrowheads="1"/>
            </p:cNvSpPr>
            <p:nvPr/>
          </p:nvSpPr>
          <p:spPr bwMode="auto">
            <a:xfrm>
              <a:off x="574" y="14"/>
              <a:ext cx="287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0" name="Line 22"/>
            <p:cNvSpPr>
              <a:spLocks noChangeShapeType="1"/>
            </p:cNvSpPr>
            <p:nvPr/>
          </p:nvSpPr>
          <p:spPr bwMode="auto">
            <a:xfrm>
              <a:off x="290" y="152"/>
              <a:ext cx="28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1" name="Line 23"/>
            <p:cNvSpPr>
              <a:spLocks noChangeShapeType="1"/>
            </p:cNvSpPr>
            <p:nvPr/>
          </p:nvSpPr>
          <p:spPr bwMode="auto">
            <a:xfrm>
              <a:off x="861" y="152"/>
              <a:ext cx="28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2" name="Oval 24"/>
            <p:cNvSpPr>
              <a:spLocks noChangeArrowheads="1"/>
            </p:cNvSpPr>
            <p:nvPr/>
          </p:nvSpPr>
          <p:spPr bwMode="auto">
            <a:xfrm>
              <a:off x="1144" y="14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3" name="Line 25"/>
            <p:cNvSpPr>
              <a:spLocks noChangeShapeType="1"/>
            </p:cNvSpPr>
            <p:nvPr/>
          </p:nvSpPr>
          <p:spPr bwMode="auto">
            <a:xfrm>
              <a:off x="1432" y="152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4" name="Oval 26"/>
            <p:cNvSpPr>
              <a:spLocks noChangeArrowheads="1"/>
            </p:cNvSpPr>
            <p:nvPr/>
          </p:nvSpPr>
          <p:spPr bwMode="auto">
            <a:xfrm>
              <a:off x="1704" y="14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5" name="Line 27"/>
            <p:cNvSpPr>
              <a:spLocks noChangeShapeType="1"/>
            </p:cNvSpPr>
            <p:nvPr/>
          </p:nvSpPr>
          <p:spPr bwMode="auto">
            <a:xfrm>
              <a:off x="1992" y="146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6" name="Oval 28"/>
            <p:cNvSpPr>
              <a:spLocks noChangeArrowheads="1"/>
            </p:cNvSpPr>
            <p:nvPr/>
          </p:nvSpPr>
          <p:spPr bwMode="auto">
            <a:xfrm>
              <a:off x="2274" y="1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57" name="Text Box 29"/>
            <p:cNvSpPr txBox="1">
              <a:spLocks noChangeArrowheads="1"/>
            </p:cNvSpPr>
            <p:nvPr/>
          </p:nvSpPr>
          <p:spPr bwMode="auto">
            <a:xfrm>
              <a:off x="45" y="52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itchFamily="18" charset="0"/>
                </a:rPr>
                <a:t>1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1558" name="Text Box 30"/>
            <p:cNvSpPr txBox="1">
              <a:spLocks noChangeArrowheads="1"/>
            </p:cNvSpPr>
            <p:nvPr/>
          </p:nvSpPr>
          <p:spPr bwMode="auto">
            <a:xfrm>
              <a:off x="613" y="46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itchFamily="18" charset="0"/>
                </a:rPr>
                <a:t>2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1559" name="Text Box 31"/>
            <p:cNvSpPr txBox="1">
              <a:spLocks noChangeArrowheads="1"/>
            </p:cNvSpPr>
            <p:nvPr/>
          </p:nvSpPr>
          <p:spPr bwMode="auto">
            <a:xfrm>
              <a:off x="1187" y="49"/>
              <a:ext cx="2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itchFamily="18" charset="0"/>
                </a:rPr>
                <a:t>3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1560" name="Text Box 32"/>
            <p:cNvSpPr txBox="1">
              <a:spLocks noChangeArrowheads="1"/>
            </p:cNvSpPr>
            <p:nvPr/>
          </p:nvSpPr>
          <p:spPr bwMode="auto">
            <a:xfrm>
              <a:off x="1729" y="52"/>
              <a:ext cx="2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itchFamily="18" charset="0"/>
                </a:rPr>
                <a:t>4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1561" name="Text Box 33"/>
            <p:cNvSpPr txBox="1">
              <a:spLocks noChangeArrowheads="1"/>
            </p:cNvSpPr>
            <p:nvPr/>
          </p:nvSpPr>
          <p:spPr bwMode="auto">
            <a:xfrm>
              <a:off x="2311" y="42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itchFamily="18" charset="0"/>
                </a:rPr>
                <a:t>5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1562" name="Line 95"/>
            <p:cNvSpPr>
              <a:spLocks noChangeShapeType="1"/>
            </p:cNvSpPr>
            <p:nvPr/>
          </p:nvSpPr>
          <p:spPr bwMode="auto">
            <a:xfrm>
              <a:off x="2559" y="145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3" name="Oval 96"/>
            <p:cNvSpPr>
              <a:spLocks noChangeArrowheads="1"/>
            </p:cNvSpPr>
            <p:nvPr/>
          </p:nvSpPr>
          <p:spPr bwMode="auto">
            <a:xfrm>
              <a:off x="2841" y="0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64" name="Text Box 97"/>
            <p:cNvSpPr txBox="1">
              <a:spLocks noChangeArrowheads="1"/>
            </p:cNvSpPr>
            <p:nvPr/>
          </p:nvSpPr>
          <p:spPr bwMode="auto">
            <a:xfrm>
              <a:off x="2878" y="41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itchFamily="18" charset="0"/>
                </a:rPr>
                <a:t>6</a:t>
              </a:r>
              <a:endParaRPr lang="en-US" altLang="zh-CN" sz="2000">
                <a:latin typeface="Times New Roman" pitchFamily="18" charset="0"/>
              </a:endParaRPr>
            </a:p>
          </p:txBody>
        </p:sp>
      </p:grpSp>
      <p:grpSp>
        <p:nvGrpSpPr>
          <p:cNvPr id="21520" name="Group 60"/>
          <p:cNvGrpSpPr>
            <a:grpSpLocks/>
          </p:cNvGrpSpPr>
          <p:nvPr/>
        </p:nvGrpSpPr>
        <p:grpSpPr bwMode="auto">
          <a:xfrm>
            <a:off x="6433120" y="3879304"/>
            <a:ext cx="2514600" cy="2057400"/>
            <a:chOff x="0" y="0"/>
            <a:chExt cx="1584" cy="1296"/>
          </a:xfrm>
        </p:grpSpPr>
        <p:sp>
          <p:nvSpPr>
            <p:cNvPr id="21521" name="Line 63"/>
            <p:cNvSpPr>
              <a:spLocks noChangeShapeType="1"/>
            </p:cNvSpPr>
            <p:nvPr/>
          </p:nvSpPr>
          <p:spPr bwMode="auto">
            <a:xfrm flipH="1">
              <a:off x="651" y="178"/>
              <a:ext cx="264" cy="345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2" name="Line 64"/>
            <p:cNvSpPr>
              <a:spLocks noChangeShapeType="1"/>
            </p:cNvSpPr>
            <p:nvPr/>
          </p:nvSpPr>
          <p:spPr bwMode="auto">
            <a:xfrm flipH="1">
              <a:off x="1065" y="695"/>
              <a:ext cx="340" cy="41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3" name="Line 65"/>
            <p:cNvSpPr>
              <a:spLocks noChangeShapeType="1"/>
            </p:cNvSpPr>
            <p:nvPr/>
          </p:nvSpPr>
          <p:spPr bwMode="auto">
            <a:xfrm flipH="1">
              <a:off x="236" y="661"/>
              <a:ext cx="302" cy="448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4" name="Line 66"/>
            <p:cNvSpPr>
              <a:spLocks noChangeShapeType="1"/>
            </p:cNvSpPr>
            <p:nvPr/>
          </p:nvSpPr>
          <p:spPr bwMode="auto">
            <a:xfrm>
              <a:off x="613" y="661"/>
              <a:ext cx="339" cy="448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5" name="Line 72"/>
            <p:cNvSpPr>
              <a:spLocks noChangeShapeType="1"/>
            </p:cNvSpPr>
            <p:nvPr/>
          </p:nvSpPr>
          <p:spPr bwMode="auto">
            <a:xfrm>
              <a:off x="161" y="212"/>
              <a:ext cx="0" cy="862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6" name="Line 73"/>
            <p:cNvSpPr>
              <a:spLocks noChangeShapeType="1"/>
            </p:cNvSpPr>
            <p:nvPr/>
          </p:nvSpPr>
          <p:spPr bwMode="auto">
            <a:xfrm>
              <a:off x="274" y="1177"/>
              <a:ext cx="603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7" name="Line 74"/>
            <p:cNvSpPr>
              <a:spLocks noChangeShapeType="1"/>
            </p:cNvSpPr>
            <p:nvPr/>
          </p:nvSpPr>
          <p:spPr bwMode="auto">
            <a:xfrm>
              <a:off x="274" y="109"/>
              <a:ext cx="603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8" name="Line 77"/>
            <p:cNvSpPr>
              <a:spLocks noChangeShapeType="1"/>
            </p:cNvSpPr>
            <p:nvPr/>
          </p:nvSpPr>
          <p:spPr bwMode="auto">
            <a:xfrm>
              <a:off x="1065" y="178"/>
              <a:ext cx="301" cy="379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29" name="Line 78"/>
            <p:cNvSpPr>
              <a:spLocks noChangeShapeType="1"/>
            </p:cNvSpPr>
            <p:nvPr/>
          </p:nvSpPr>
          <p:spPr bwMode="auto">
            <a:xfrm>
              <a:off x="236" y="178"/>
              <a:ext cx="264" cy="345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0" name="Line 79"/>
            <p:cNvSpPr>
              <a:spLocks noChangeShapeType="1"/>
            </p:cNvSpPr>
            <p:nvPr/>
          </p:nvSpPr>
          <p:spPr bwMode="auto">
            <a:xfrm>
              <a:off x="990" y="212"/>
              <a:ext cx="0" cy="862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1" name="Oval 99"/>
            <p:cNvSpPr>
              <a:spLocks noChangeArrowheads="1"/>
            </p:cNvSpPr>
            <p:nvPr/>
          </p:nvSpPr>
          <p:spPr bwMode="auto">
            <a:xfrm>
              <a:off x="48" y="1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00CC00"/>
                </a:gs>
                <a:gs pos="100000">
                  <a:srgbClr val="005E00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2" name="Text Box 100"/>
            <p:cNvSpPr txBox="1">
              <a:spLocks noChangeArrowheads="1"/>
            </p:cNvSpPr>
            <p:nvPr/>
          </p:nvSpPr>
          <p:spPr bwMode="auto">
            <a:xfrm>
              <a:off x="96" y="3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FF99"/>
                  </a:solidFill>
                  <a:latin typeface="Arial" pitchFamily="34" charset="0"/>
                </a:rPr>
                <a:t>1</a:t>
              </a:r>
              <a:endParaRPr lang="zh-CN" altLang="en-US" sz="2000">
                <a:latin typeface="Times New Roman" pitchFamily="18" charset="0"/>
              </a:endParaRPr>
            </a:p>
          </p:txBody>
        </p:sp>
        <p:grpSp>
          <p:nvGrpSpPr>
            <p:cNvPr id="21533" name="Group 73"/>
            <p:cNvGrpSpPr>
              <a:grpSpLocks/>
            </p:cNvGrpSpPr>
            <p:nvPr/>
          </p:nvGrpSpPr>
          <p:grpSpPr bwMode="auto">
            <a:xfrm>
              <a:off x="816" y="0"/>
              <a:ext cx="288" cy="288"/>
              <a:chOff x="0" y="0"/>
              <a:chExt cx="288" cy="288"/>
            </a:xfrm>
          </p:grpSpPr>
          <p:sp>
            <p:nvSpPr>
              <p:cNvPr id="21546" name="Oval 10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7" name="Text Box 110"/>
              <p:cNvSpPr txBox="1">
                <a:spLocks noChangeArrowheads="1"/>
              </p:cNvSpPr>
              <p:nvPr/>
            </p:nvSpPr>
            <p:spPr bwMode="auto">
              <a:xfrm>
                <a:off x="48" y="29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2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21534" name="Group 76"/>
            <p:cNvGrpSpPr>
              <a:grpSpLocks/>
            </p:cNvGrpSpPr>
            <p:nvPr/>
          </p:nvGrpSpPr>
          <p:grpSpPr bwMode="auto">
            <a:xfrm>
              <a:off x="1296" y="480"/>
              <a:ext cx="288" cy="288"/>
              <a:chOff x="0" y="0"/>
              <a:chExt cx="288" cy="288"/>
            </a:xfrm>
          </p:grpSpPr>
          <p:sp>
            <p:nvSpPr>
              <p:cNvPr id="21544" name="Oval 11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5" name="Text Box 113"/>
              <p:cNvSpPr txBox="1">
                <a:spLocks noChangeArrowheads="1"/>
              </p:cNvSpPr>
              <p:nvPr/>
            </p:nvSpPr>
            <p:spPr bwMode="auto">
              <a:xfrm>
                <a:off x="48" y="3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3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21535" name="Group 79"/>
            <p:cNvGrpSpPr>
              <a:grpSpLocks/>
            </p:cNvGrpSpPr>
            <p:nvPr/>
          </p:nvGrpSpPr>
          <p:grpSpPr bwMode="auto">
            <a:xfrm>
              <a:off x="864" y="1008"/>
              <a:ext cx="288" cy="288"/>
              <a:chOff x="0" y="0"/>
              <a:chExt cx="288" cy="288"/>
            </a:xfrm>
          </p:grpSpPr>
          <p:sp>
            <p:nvSpPr>
              <p:cNvPr id="21542" name="Oval 1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3" name="Text Box 116"/>
              <p:cNvSpPr txBox="1">
                <a:spLocks noChangeArrowheads="1"/>
              </p:cNvSpPr>
              <p:nvPr/>
            </p:nvSpPr>
            <p:spPr bwMode="auto">
              <a:xfrm>
                <a:off x="48" y="3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4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21536" name="Group 82"/>
            <p:cNvGrpSpPr>
              <a:grpSpLocks/>
            </p:cNvGrpSpPr>
            <p:nvPr/>
          </p:nvGrpSpPr>
          <p:grpSpPr bwMode="auto">
            <a:xfrm>
              <a:off x="0" y="1008"/>
              <a:ext cx="306" cy="288"/>
              <a:chOff x="0" y="0"/>
              <a:chExt cx="306" cy="288"/>
            </a:xfrm>
          </p:grpSpPr>
          <p:sp>
            <p:nvSpPr>
              <p:cNvPr id="21540" name="Oval 11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41" name="Text Box 119"/>
              <p:cNvSpPr txBox="1">
                <a:spLocks noChangeArrowheads="1"/>
              </p:cNvSpPr>
              <p:nvPr/>
            </p:nvSpPr>
            <p:spPr bwMode="auto">
              <a:xfrm>
                <a:off x="66" y="1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5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21537" name="Group 85"/>
            <p:cNvGrpSpPr>
              <a:grpSpLocks/>
            </p:cNvGrpSpPr>
            <p:nvPr/>
          </p:nvGrpSpPr>
          <p:grpSpPr bwMode="auto">
            <a:xfrm>
              <a:off x="432" y="432"/>
              <a:ext cx="288" cy="288"/>
              <a:chOff x="0" y="0"/>
              <a:chExt cx="288" cy="288"/>
            </a:xfrm>
          </p:grpSpPr>
          <p:sp>
            <p:nvSpPr>
              <p:cNvPr id="21538" name="Oval 12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39" name="Text Box 122"/>
              <p:cNvSpPr txBox="1">
                <a:spLocks noChangeArrowheads="1"/>
              </p:cNvSpPr>
              <p:nvPr/>
            </p:nvSpPr>
            <p:spPr bwMode="auto">
              <a:xfrm>
                <a:off x="48" y="29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6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</p:grpSp>
      </p:grpSp>
      <p:sp>
        <p:nvSpPr>
          <p:cNvPr id="3" name="Text Box 4">
            <a:extLst>
              <a:ext uri="{FF2B5EF4-FFF2-40B4-BE49-F238E27FC236}">
                <a16:creationId xmlns:a16="http://schemas.microsoft.com/office/drawing/2014/main" id="{E772B9A9-F5F7-4F83-E0A2-C6EA99566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7095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数据结构分类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9723AD5B-AE80-4421-A533-B807BD1554BF}" type="slidenum">
              <a:rPr lang="zh-CN" altLang="en-US"/>
              <a:pPr algn="r" eaLnBrk="1" hangingPunct="1">
                <a:spcBef>
                  <a:spcPct val="50000"/>
                </a:spcBef>
              </a:pPr>
              <a:t>29</a:t>
            </a:fld>
            <a:endParaRPr lang="en-US" altLang="zh-CN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91426" y="1232317"/>
            <a:ext cx="7691626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线性结构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线性表（表，栈，队列，串等）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471487" lvl="1" indent="0" eaLnBrk="1" hangingPunct="1">
              <a:lnSpc>
                <a:spcPct val="90000"/>
              </a:lnSpc>
              <a:spcBef>
                <a:spcPct val="30000"/>
              </a:spcBef>
              <a:buNone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471487" lvl="1" indent="0" eaLnBrk="1" hangingPunct="1">
              <a:lnSpc>
                <a:spcPct val="90000"/>
              </a:lnSpc>
              <a:spcBef>
                <a:spcPct val="30000"/>
              </a:spcBef>
              <a:buNone/>
            </a:pP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非线性结构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树（二叉树，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Huffman</a:t>
            </a:r>
            <a:r>
              <a:rPr lang="en-US" altLang="en-US" sz="2800" dirty="0" err="1">
                <a:latin typeface="黑体" pitchFamily="49" charset="-122"/>
                <a:ea typeface="黑体" pitchFamily="49" charset="-122"/>
              </a:rPr>
              <a:t>树，二叉排序树等</a:t>
            </a:r>
            <a:r>
              <a:rPr lang="en-US" altLang="en-US" sz="2800" dirty="0">
                <a:latin typeface="黑体" pitchFamily="49" charset="-122"/>
                <a:ea typeface="黑体" pitchFamily="49" charset="-122"/>
              </a:rPr>
              <a:t>）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sz="2800" dirty="0" err="1">
                <a:latin typeface="黑体" pitchFamily="49" charset="-122"/>
                <a:ea typeface="黑体" pitchFamily="49" charset="-122"/>
              </a:rPr>
              <a:t>图（有向图，无向图等</a:t>
            </a:r>
            <a:r>
              <a:rPr lang="en-US" altLang="en-US" sz="2800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1694907" y="4999286"/>
            <a:ext cx="1676400" cy="1354138"/>
            <a:chOff x="0" y="0"/>
            <a:chExt cx="1503" cy="1205"/>
          </a:xfrm>
        </p:grpSpPr>
        <p:sp>
          <p:nvSpPr>
            <p:cNvPr id="30774" name="Line 8"/>
            <p:cNvSpPr>
              <a:spLocks noChangeShapeType="1"/>
            </p:cNvSpPr>
            <p:nvPr/>
          </p:nvSpPr>
          <p:spPr bwMode="auto">
            <a:xfrm>
              <a:off x="945" y="190"/>
              <a:ext cx="386" cy="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54000" tIns="0" rIns="0" bIns="0" anchor="ctr"/>
            <a:lstStyle/>
            <a:p>
              <a:endParaRPr lang="zh-CN" altLang="en-US"/>
            </a:p>
          </p:txBody>
        </p:sp>
        <p:sp>
          <p:nvSpPr>
            <p:cNvPr id="30775" name="Line 9"/>
            <p:cNvSpPr>
              <a:spLocks noChangeShapeType="1"/>
            </p:cNvSpPr>
            <p:nvPr/>
          </p:nvSpPr>
          <p:spPr bwMode="auto">
            <a:xfrm flipH="1">
              <a:off x="386" y="190"/>
              <a:ext cx="430" cy="3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54000" tIns="0" rIns="0" bIns="0" anchor="ctr"/>
            <a:lstStyle/>
            <a:p>
              <a:endParaRPr lang="zh-CN" altLang="en-US"/>
            </a:p>
          </p:txBody>
        </p:sp>
        <p:sp>
          <p:nvSpPr>
            <p:cNvPr id="30776" name="Line 10"/>
            <p:cNvSpPr>
              <a:spLocks noChangeShapeType="1"/>
            </p:cNvSpPr>
            <p:nvPr/>
          </p:nvSpPr>
          <p:spPr bwMode="auto">
            <a:xfrm>
              <a:off x="386" y="572"/>
              <a:ext cx="215" cy="3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54000" tIns="0" rIns="0" bIns="0" anchor="ctr"/>
            <a:lstStyle/>
            <a:p>
              <a:endParaRPr lang="zh-CN" altLang="en-US"/>
            </a:p>
          </p:txBody>
        </p:sp>
        <p:sp>
          <p:nvSpPr>
            <p:cNvPr id="30777" name="Line 11"/>
            <p:cNvSpPr>
              <a:spLocks noChangeShapeType="1"/>
            </p:cNvSpPr>
            <p:nvPr/>
          </p:nvSpPr>
          <p:spPr bwMode="auto">
            <a:xfrm flipH="1">
              <a:off x="1159" y="572"/>
              <a:ext cx="215" cy="3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54000" tIns="0" rIns="0" bIns="0" anchor="ctr"/>
            <a:lstStyle/>
            <a:p>
              <a:endParaRPr lang="zh-CN" altLang="en-US"/>
            </a:p>
          </p:txBody>
        </p:sp>
        <p:sp>
          <p:nvSpPr>
            <p:cNvPr id="30778" name="Line 12"/>
            <p:cNvSpPr>
              <a:spLocks noChangeShapeType="1"/>
            </p:cNvSpPr>
            <p:nvPr/>
          </p:nvSpPr>
          <p:spPr bwMode="auto">
            <a:xfrm flipH="1">
              <a:off x="129" y="572"/>
              <a:ext cx="214" cy="3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54000" tIns="0" rIns="0" bIns="0" anchor="ctr"/>
            <a:lstStyle/>
            <a:p>
              <a:endParaRPr lang="zh-CN" altLang="en-US"/>
            </a:p>
          </p:txBody>
        </p:sp>
        <p:sp>
          <p:nvSpPr>
            <p:cNvPr id="30779" name="Oval 13"/>
            <p:cNvSpPr>
              <a:spLocks noChangeArrowheads="1"/>
            </p:cNvSpPr>
            <p:nvPr/>
          </p:nvSpPr>
          <p:spPr bwMode="auto">
            <a:xfrm>
              <a:off x="258" y="429"/>
              <a:ext cx="214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54000" tIns="0" rIns="0" bIns="0" anchor="ctr"/>
            <a:lstStyle/>
            <a:p>
              <a:endParaRPr lang="zh-CN" altLang="en-US"/>
            </a:p>
          </p:txBody>
        </p:sp>
        <p:sp>
          <p:nvSpPr>
            <p:cNvPr id="30780" name="Oval 14"/>
            <p:cNvSpPr>
              <a:spLocks noChangeArrowheads="1"/>
            </p:cNvSpPr>
            <p:nvPr/>
          </p:nvSpPr>
          <p:spPr bwMode="auto">
            <a:xfrm>
              <a:off x="0" y="906"/>
              <a:ext cx="215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54000" tIns="0" rIns="0" bIns="0" anchor="ctr"/>
            <a:lstStyle/>
            <a:p>
              <a:endParaRPr lang="zh-CN" altLang="en-US"/>
            </a:p>
          </p:txBody>
        </p:sp>
        <p:sp>
          <p:nvSpPr>
            <p:cNvPr id="30781" name="Oval 15"/>
            <p:cNvSpPr>
              <a:spLocks noChangeArrowheads="1"/>
            </p:cNvSpPr>
            <p:nvPr/>
          </p:nvSpPr>
          <p:spPr bwMode="auto">
            <a:xfrm>
              <a:off x="515" y="906"/>
              <a:ext cx="215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54000" tIns="0" rIns="0" bIns="0" anchor="ctr"/>
            <a:lstStyle/>
            <a:p>
              <a:endParaRPr lang="zh-CN" altLang="en-US"/>
            </a:p>
          </p:txBody>
        </p:sp>
        <p:sp>
          <p:nvSpPr>
            <p:cNvPr id="30782" name="Oval 16"/>
            <p:cNvSpPr>
              <a:spLocks noChangeArrowheads="1"/>
            </p:cNvSpPr>
            <p:nvPr/>
          </p:nvSpPr>
          <p:spPr bwMode="auto">
            <a:xfrm>
              <a:off x="773" y="0"/>
              <a:ext cx="215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54000" tIns="0" rIns="0" bIns="0" anchor="ctr"/>
            <a:lstStyle/>
            <a:p>
              <a:endParaRPr lang="zh-CN" altLang="en-US"/>
            </a:p>
          </p:txBody>
        </p:sp>
        <p:sp>
          <p:nvSpPr>
            <p:cNvPr id="30783" name="Oval 17"/>
            <p:cNvSpPr>
              <a:spLocks noChangeArrowheads="1"/>
            </p:cNvSpPr>
            <p:nvPr/>
          </p:nvSpPr>
          <p:spPr bwMode="auto">
            <a:xfrm>
              <a:off x="1288" y="429"/>
              <a:ext cx="215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54000" tIns="0" rIns="0" bIns="0" anchor="ctr"/>
            <a:lstStyle/>
            <a:p>
              <a:endParaRPr lang="zh-CN" altLang="en-US"/>
            </a:p>
          </p:txBody>
        </p:sp>
        <p:sp>
          <p:nvSpPr>
            <p:cNvPr id="30784" name="Oval 18"/>
            <p:cNvSpPr>
              <a:spLocks noChangeArrowheads="1"/>
            </p:cNvSpPr>
            <p:nvPr/>
          </p:nvSpPr>
          <p:spPr bwMode="auto">
            <a:xfrm>
              <a:off x="1031" y="906"/>
              <a:ext cx="214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54000" tIns="0" rIns="0" bIns="0" anchor="ctr"/>
            <a:lstStyle/>
            <a:p>
              <a:endParaRPr lang="zh-CN" altLang="en-US"/>
            </a:p>
          </p:txBody>
        </p:sp>
        <p:sp>
          <p:nvSpPr>
            <p:cNvPr id="30785" name="Text Box 19"/>
            <p:cNvSpPr txBox="1">
              <a:spLocks noChangeArrowheads="1"/>
            </p:cNvSpPr>
            <p:nvPr/>
          </p:nvSpPr>
          <p:spPr bwMode="auto">
            <a:xfrm>
              <a:off x="14" y="927"/>
              <a:ext cx="25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2"/>
                  </a:solidFill>
                  <a:latin typeface="Arial" pitchFamily="34" charset="0"/>
                </a:rPr>
                <a:t>4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30786" name="Text Box 20"/>
            <p:cNvSpPr txBox="1">
              <a:spLocks noChangeArrowheads="1"/>
            </p:cNvSpPr>
            <p:nvPr/>
          </p:nvSpPr>
          <p:spPr bwMode="auto">
            <a:xfrm>
              <a:off x="517" y="934"/>
              <a:ext cx="17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2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30787" name="Text Box 21"/>
            <p:cNvSpPr txBox="1">
              <a:spLocks noChangeArrowheads="1"/>
            </p:cNvSpPr>
            <p:nvPr/>
          </p:nvSpPr>
          <p:spPr bwMode="auto">
            <a:xfrm>
              <a:off x="1048" y="930"/>
              <a:ext cx="199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2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30788" name="Text Box 22"/>
            <p:cNvSpPr txBox="1">
              <a:spLocks noChangeArrowheads="1"/>
            </p:cNvSpPr>
            <p:nvPr/>
          </p:nvSpPr>
          <p:spPr bwMode="auto">
            <a:xfrm>
              <a:off x="248" y="446"/>
              <a:ext cx="17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2"/>
                  </a:solidFill>
                  <a:latin typeface="Arial" pitchFamily="34" charset="0"/>
                </a:rPr>
                <a:t>2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30789" name="Text Box 23"/>
            <p:cNvSpPr txBox="1">
              <a:spLocks noChangeArrowheads="1"/>
            </p:cNvSpPr>
            <p:nvPr/>
          </p:nvSpPr>
          <p:spPr bwMode="auto">
            <a:xfrm>
              <a:off x="1275" y="451"/>
              <a:ext cx="17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2"/>
                  </a:solidFill>
                  <a:latin typeface="Arial" pitchFamily="34" charset="0"/>
                </a:rPr>
                <a:t>3</a:t>
              </a:r>
              <a:endParaRPr lang="zh-CN" altLang="en-US" sz="2000">
                <a:latin typeface="Times New Roman" pitchFamily="18" charset="0"/>
              </a:endParaRPr>
            </a:p>
          </p:txBody>
        </p:sp>
        <p:sp>
          <p:nvSpPr>
            <p:cNvPr id="30790" name="Text Box 24"/>
            <p:cNvSpPr txBox="1">
              <a:spLocks noChangeArrowheads="1"/>
            </p:cNvSpPr>
            <p:nvPr/>
          </p:nvSpPr>
          <p:spPr bwMode="auto">
            <a:xfrm>
              <a:off x="771" y="18"/>
              <a:ext cx="17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chemeClr val="bg2"/>
                  </a:solidFill>
                  <a:latin typeface="Arial" pitchFamily="34" charset="0"/>
                </a:rPr>
                <a:t>1</a:t>
              </a:r>
              <a:endParaRPr lang="zh-CN" altLang="en-US" sz="2000">
                <a:latin typeface="Times New Roman" pitchFamily="18" charset="0"/>
              </a:endParaRPr>
            </a:p>
          </p:txBody>
        </p:sp>
      </p:grpSp>
      <p:grpSp>
        <p:nvGrpSpPr>
          <p:cNvPr id="30728" name="Group 25"/>
          <p:cNvGrpSpPr>
            <a:grpSpLocks/>
          </p:cNvGrpSpPr>
          <p:nvPr/>
        </p:nvGrpSpPr>
        <p:grpSpPr bwMode="auto">
          <a:xfrm>
            <a:off x="3025884" y="2406758"/>
            <a:ext cx="2605088" cy="328613"/>
            <a:chOff x="0" y="0"/>
            <a:chExt cx="3129" cy="312"/>
          </a:xfrm>
        </p:grpSpPr>
        <p:sp>
          <p:nvSpPr>
            <p:cNvPr id="30757" name="Oval 26"/>
            <p:cNvSpPr>
              <a:spLocks noChangeArrowheads="1"/>
            </p:cNvSpPr>
            <p:nvPr/>
          </p:nvSpPr>
          <p:spPr bwMode="auto">
            <a:xfrm>
              <a:off x="0" y="20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58" name="Oval 27"/>
            <p:cNvSpPr>
              <a:spLocks noChangeArrowheads="1"/>
            </p:cNvSpPr>
            <p:nvPr/>
          </p:nvSpPr>
          <p:spPr bwMode="auto">
            <a:xfrm>
              <a:off x="574" y="14"/>
              <a:ext cx="287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59" name="Line 28"/>
            <p:cNvSpPr>
              <a:spLocks noChangeShapeType="1"/>
            </p:cNvSpPr>
            <p:nvPr/>
          </p:nvSpPr>
          <p:spPr bwMode="auto">
            <a:xfrm>
              <a:off x="290" y="152"/>
              <a:ext cx="28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60" name="Line 29"/>
            <p:cNvSpPr>
              <a:spLocks noChangeShapeType="1"/>
            </p:cNvSpPr>
            <p:nvPr/>
          </p:nvSpPr>
          <p:spPr bwMode="auto">
            <a:xfrm>
              <a:off x="861" y="152"/>
              <a:ext cx="28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61" name="Oval 30"/>
            <p:cNvSpPr>
              <a:spLocks noChangeArrowheads="1"/>
            </p:cNvSpPr>
            <p:nvPr/>
          </p:nvSpPr>
          <p:spPr bwMode="auto">
            <a:xfrm>
              <a:off x="1144" y="14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62" name="Line 31"/>
            <p:cNvSpPr>
              <a:spLocks noChangeShapeType="1"/>
            </p:cNvSpPr>
            <p:nvPr/>
          </p:nvSpPr>
          <p:spPr bwMode="auto">
            <a:xfrm>
              <a:off x="1432" y="152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63" name="Oval 32"/>
            <p:cNvSpPr>
              <a:spLocks noChangeArrowheads="1"/>
            </p:cNvSpPr>
            <p:nvPr/>
          </p:nvSpPr>
          <p:spPr bwMode="auto">
            <a:xfrm>
              <a:off x="1704" y="14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64" name="Line 33"/>
            <p:cNvSpPr>
              <a:spLocks noChangeShapeType="1"/>
            </p:cNvSpPr>
            <p:nvPr/>
          </p:nvSpPr>
          <p:spPr bwMode="auto">
            <a:xfrm>
              <a:off x="1992" y="146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65" name="Oval 34"/>
            <p:cNvSpPr>
              <a:spLocks noChangeArrowheads="1"/>
            </p:cNvSpPr>
            <p:nvPr/>
          </p:nvSpPr>
          <p:spPr bwMode="auto">
            <a:xfrm>
              <a:off x="2274" y="1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66" name="Text Box 35"/>
            <p:cNvSpPr txBox="1">
              <a:spLocks noChangeArrowheads="1"/>
            </p:cNvSpPr>
            <p:nvPr/>
          </p:nvSpPr>
          <p:spPr bwMode="auto">
            <a:xfrm>
              <a:off x="71" y="51"/>
              <a:ext cx="15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itchFamily="18" charset="0"/>
                </a:rPr>
                <a:t>1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30767" name="Text Box 36"/>
            <p:cNvSpPr txBox="1">
              <a:spLocks noChangeArrowheads="1"/>
            </p:cNvSpPr>
            <p:nvPr/>
          </p:nvSpPr>
          <p:spPr bwMode="auto">
            <a:xfrm>
              <a:off x="677" y="47"/>
              <a:ext cx="15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itchFamily="18" charset="0"/>
                </a:rPr>
                <a:t>2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30768" name="Text Box 37"/>
            <p:cNvSpPr txBox="1">
              <a:spLocks noChangeArrowheads="1"/>
            </p:cNvSpPr>
            <p:nvPr/>
          </p:nvSpPr>
          <p:spPr bwMode="auto">
            <a:xfrm>
              <a:off x="1249" y="48"/>
              <a:ext cx="152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itchFamily="18" charset="0"/>
                </a:rPr>
                <a:t>3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30769" name="Text Box 38"/>
            <p:cNvSpPr txBox="1">
              <a:spLocks noChangeArrowheads="1"/>
            </p:cNvSpPr>
            <p:nvPr/>
          </p:nvSpPr>
          <p:spPr bwMode="auto">
            <a:xfrm>
              <a:off x="1792" y="51"/>
              <a:ext cx="15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itchFamily="18" charset="0"/>
                </a:rPr>
                <a:t>4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30770" name="Text Box 39"/>
            <p:cNvSpPr txBox="1">
              <a:spLocks noChangeArrowheads="1"/>
            </p:cNvSpPr>
            <p:nvPr/>
          </p:nvSpPr>
          <p:spPr bwMode="auto">
            <a:xfrm>
              <a:off x="2376" y="41"/>
              <a:ext cx="15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CC0000"/>
                  </a:solidFill>
                  <a:latin typeface="Times New Roman" pitchFamily="18" charset="0"/>
                </a:rPr>
                <a:t>5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30771" name="Line 40"/>
            <p:cNvSpPr>
              <a:spLocks noChangeShapeType="1"/>
            </p:cNvSpPr>
            <p:nvPr/>
          </p:nvSpPr>
          <p:spPr bwMode="auto">
            <a:xfrm>
              <a:off x="2559" y="145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72" name="Oval 41"/>
            <p:cNvSpPr>
              <a:spLocks noChangeArrowheads="1"/>
            </p:cNvSpPr>
            <p:nvPr/>
          </p:nvSpPr>
          <p:spPr bwMode="auto">
            <a:xfrm>
              <a:off x="2841" y="0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30773" name="Text Box 42"/>
            <p:cNvSpPr txBox="1">
              <a:spLocks noChangeArrowheads="1"/>
            </p:cNvSpPr>
            <p:nvPr/>
          </p:nvSpPr>
          <p:spPr bwMode="auto">
            <a:xfrm>
              <a:off x="2942" y="39"/>
              <a:ext cx="153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CC0000"/>
                  </a:solidFill>
                  <a:latin typeface="Times New Roman" pitchFamily="18" charset="0"/>
                </a:rPr>
                <a:t>6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</p:grpSp>
      <p:grpSp>
        <p:nvGrpSpPr>
          <p:cNvPr id="30729" name="Group 43"/>
          <p:cNvGrpSpPr>
            <a:grpSpLocks/>
          </p:cNvGrpSpPr>
          <p:nvPr/>
        </p:nvGrpSpPr>
        <p:grpSpPr bwMode="auto">
          <a:xfrm>
            <a:off x="5283965" y="4922372"/>
            <a:ext cx="1676400" cy="1462088"/>
            <a:chOff x="0" y="0"/>
            <a:chExt cx="1584" cy="1309"/>
          </a:xfrm>
        </p:grpSpPr>
        <p:sp>
          <p:nvSpPr>
            <p:cNvPr id="30730" name="Line 44"/>
            <p:cNvSpPr>
              <a:spLocks noChangeShapeType="1"/>
            </p:cNvSpPr>
            <p:nvPr/>
          </p:nvSpPr>
          <p:spPr bwMode="auto">
            <a:xfrm flipH="1">
              <a:off x="651" y="178"/>
              <a:ext cx="264" cy="345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0731" name="Line 45"/>
            <p:cNvSpPr>
              <a:spLocks noChangeShapeType="1"/>
            </p:cNvSpPr>
            <p:nvPr/>
          </p:nvSpPr>
          <p:spPr bwMode="auto">
            <a:xfrm flipH="1">
              <a:off x="1065" y="695"/>
              <a:ext cx="340" cy="41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0732" name="Line 46"/>
            <p:cNvSpPr>
              <a:spLocks noChangeShapeType="1"/>
            </p:cNvSpPr>
            <p:nvPr/>
          </p:nvSpPr>
          <p:spPr bwMode="auto">
            <a:xfrm flipH="1">
              <a:off x="236" y="661"/>
              <a:ext cx="302" cy="448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0733" name="Line 47"/>
            <p:cNvSpPr>
              <a:spLocks noChangeShapeType="1"/>
            </p:cNvSpPr>
            <p:nvPr/>
          </p:nvSpPr>
          <p:spPr bwMode="auto">
            <a:xfrm>
              <a:off x="613" y="661"/>
              <a:ext cx="339" cy="448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0734" name="Line 48"/>
            <p:cNvSpPr>
              <a:spLocks noChangeShapeType="1"/>
            </p:cNvSpPr>
            <p:nvPr/>
          </p:nvSpPr>
          <p:spPr bwMode="auto">
            <a:xfrm>
              <a:off x="161" y="212"/>
              <a:ext cx="0" cy="862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0735" name="Line 49"/>
            <p:cNvSpPr>
              <a:spLocks noChangeShapeType="1"/>
            </p:cNvSpPr>
            <p:nvPr/>
          </p:nvSpPr>
          <p:spPr bwMode="auto">
            <a:xfrm>
              <a:off x="274" y="1177"/>
              <a:ext cx="603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0736" name="Line 50"/>
            <p:cNvSpPr>
              <a:spLocks noChangeShapeType="1"/>
            </p:cNvSpPr>
            <p:nvPr/>
          </p:nvSpPr>
          <p:spPr bwMode="auto">
            <a:xfrm>
              <a:off x="274" y="109"/>
              <a:ext cx="603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0737" name="Line 51"/>
            <p:cNvSpPr>
              <a:spLocks noChangeShapeType="1"/>
            </p:cNvSpPr>
            <p:nvPr/>
          </p:nvSpPr>
          <p:spPr bwMode="auto">
            <a:xfrm>
              <a:off x="1065" y="178"/>
              <a:ext cx="301" cy="379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0738" name="Line 52"/>
            <p:cNvSpPr>
              <a:spLocks noChangeShapeType="1"/>
            </p:cNvSpPr>
            <p:nvPr/>
          </p:nvSpPr>
          <p:spPr bwMode="auto">
            <a:xfrm>
              <a:off x="236" y="178"/>
              <a:ext cx="264" cy="345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0739" name="Line 53"/>
            <p:cNvSpPr>
              <a:spLocks noChangeShapeType="1"/>
            </p:cNvSpPr>
            <p:nvPr/>
          </p:nvSpPr>
          <p:spPr bwMode="auto">
            <a:xfrm>
              <a:off x="990" y="212"/>
              <a:ext cx="0" cy="862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0740" name="Oval 54"/>
            <p:cNvSpPr>
              <a:spLocks noChangeArrowheads="1"/>
            </p:cNvSpPr>
            <p:nvPr/>
          </p:nvSpPr>
          <p:spPr bwMode="auto">
            <a:xfrm>
              <a:off x="48" y="1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00CC00"/>
                </a:gs>
                <a:gs pos="100000">
                  <a:srgbClr val="005E00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0741" name="Text Box 55"/>
            <p:cNvSpPr txBox="1">
              <a:spLocks noChangeArrowheads="1"/>
            </p:cNvSpPr>
            <p:nvPr/>
          </p:nvSpPr>
          <p:spPr bwMode="auto">
            <a:xfrm>
              <a:off x="72" y="30"/>
              <a:ext cx="16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rgbClr val="FFFF99"/>
                  </a:solidFill>
                  <a:latin typeface="Arial" pitchFamily="34" charset="0"/>
                </a:rPr>
                <a:t>1</a:t>
              </a:r>
              <a:endParaRPr lang="zh-CN" altLang="en-US" sz="2000">
                <a:latin typeface="Times New Roman" pitchFamily="18" charset="0"/>
              </a:endParaRPr>
            </a:p>
          </p:txBody>
        </p:sp>
        <p:grpSp>
          <p:nvGrpSpPr>
            <p:cNvPr id="30742" name="Group 56"/>
            <p:cNvGrpSpPr>
              <a:grpSpLocks/>
            </p:cNvGrpSpPr>
            <p:nvPr/>
          </p:nvGrpSpPr>
          <p:grpSpPr bwMode="auto">
            <a:xfrm>
              <a:off x="816" y="0"/>
              <a:ext cx="288" cy="301"/>
              <a:chOff x="0" y="0"/>
              <a:chExt cx="288" cy="301"/>
            </a:xfrm>
          </p:grpSpPr>
          <p:sp>
            <p:nvSpPr>
              <p:cNvPr id="30755" name="Oval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3600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30756" name="Text Box 58"/>
              <p:cNvSpPr txBox="1">
                <a:spLocks noChangeArrowheads="1"/>
              </p:cNvSpPr>
              <p:nvPr/>
            </p:nvSpPr>
            <p:spPr bwMode="auto">
              <a:xfrm>
                <a:off x="23" y="28"/>
                <a:ext cx="16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2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0743" name="Group 59"/>
            <p:cNvGrpSpPr>
              <a:grpSpLocks/>
            </p:cNvGrpSpPr>
            <p:nvPr/>
          </p:nvGrpSpPr>
          <p:grpSpPr bwMode="auto">
            <a:xfrm>
              <a:off x="1296" y="480"/>
              <a:ext cx="288" cy="303"/>
              <a:chOff x="0" y="0"/>
              <a:chExt cx="288" cy="303"/>
            </a:xfrm>
          </p:grpSpPr>
          <p:sp>
            <p:nvSpPr>
              <p:cNvPr id="30753" name="Oval 6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3600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30754" name="Text Box 61"/>
              <p:cNvSpPr txBox="1">
                <a:spLocks noChangeArrowheads="1"/>
              </p:cNvSpPr>
              <p:nvPr/>
            </p:nvSpPr>
            <p:spPr bwMode="auto">
              <a:xfrm>
                <a:off x="23" y="30"/>
                <a:ext cx="16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dirty="0">
                    <a:solidFill>
                      <a:srgbClr val="FFFF99"/>
                    </a:solidFill>
                    <a:latin typeface="Arial" pitchFamily="34" charset="0"/>
                  </a:rPr>
                  <a:t>3</a:t>
                </a:r>
                <a:endParaRPr lang="zh-CN" altLang="en-US" sz="2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30744" name="Group 62"/>
            <p:cNvGrpSpPr>
              <a:grpSpLocks/>
            </p:cNvGrpSpPr>
            <p:nvPr/>
          </p:nvGrpSpPr>
          <p:grpSpPr bwMode="auto">
            <a:xfrm>
              <a:off x="864" y="1008"/>
              <a:ext cx="288" cy="301"/>
              <a:chOff x="0" y="0"/>
              <a:chExt cx="288" cy="301"/>
            </a:xfrm>
          </p:grpSpPr>
          <p:sp>
            <p:nvSpPr>
              <p:cNvPr id="30751" name="Oval 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3600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30752" name="Text Box 64"/>
              <p:cNvSpPr txBox="1">
                <a:spLocks noChangeArrowheads="1"/>
              </p:cNvSpPr>
              <p:nvPr/>
            </p:nvSpPr>
            <p:spPr bwMode="auto">
              <a:xfrm>
                <a:off x="24" y="28"/>
                <a:ext cx="16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4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0745" name="Group 65"/>
            <p:cNvGrpSpPr>
              <a:grpSpLocks/>
            </p:cNvGrpSpPr>
            <p:nvPr/>
          </p:nvGrpSpPr>
          <p:grpSpPr bwMode="auto">
            <a:xfrm>
              <a:off x="0" y="1008"/>
              <a:ext cx="306" cy="292"/>
              <a:chOff x="0" y="0"/>
              <a:chExt cx="306" cy="292"/>
            </a:xfrm>
          </p:grpSpPr>
          <p:sp>
            <p:nvSpPr>
              <p:cNvPr id="30749" name="Oval 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3600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30750" name="Text Box 67"/>
              <p:cNvSpPr txBox="1">
                <a:spLocks noChangeArrowheads="1"/>
              </p:cNvSpPr>
              <p:nvPr/>
            </p:nvSpPr>
            <p:spPr bwMode="auto">
              <a:xfrm>
                <a:off x="66" y="19"/>
                <a:ext cx="24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5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30746" name="Group 68"/>
            <p:cNvGrpSpPr>
              <a:grpSpLocks/>
            </p:cNvGrpSpPr>
            <p:nvPr/>
          </p:nvGrpSpPr>
          <p:grpSpPr bwMode="auto">
            <a:xfrm>
              <a:off x="432" y="432"/>
              <a:ext cx="288" cy="301"/>
              <a:chOff x="0" y="0"/>
              <a:chExt cx="288" cy="301"/>
            </a:xfrm>
          </p:grpSpPr>
          <p:sp>
            <p:nvSpPr>
              <p:cNvPr id="30747" name="Oval 6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3600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30748" name="Text Box 70"/>
              <p:cNvSpPr txBox="1">
                <a:spLocks noChangeArrowheads="1"/>
              </p:cNvSpPr>
              <p:nvPr/>
            </p:nvSpPr>
            <p:spPr bwMode="auto">
              <a:xfrm>
                <a:off x="23" y="28"/>
                <a:ext cx="16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6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</p:grp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9C0C62DF-9E38-FAF6-EE88-CE6543AEF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7095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数据结构分类</a:t>
            </a:r>
          </a:p>
        </p:txBody>
      </p:sp>
    </p:spTree>
    <p:extLst>
      <p:ext uri="{BB962C8B-B14F-4D97-AF65-F5344CB8AC3E}">
        <p14:creationId xmlns:p14="http://schemas.microsoft.com/office/powerpoint/2010/main" val="2135544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683568" y="1340768"/>
            <a:ext cx="8125084" cy="51911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闭卷考试</a:t>
            </a:r>
          </a:p>
          <a:p>
            <a:pPr marL="0" indent="0">
              <a:buNone/>
            </a:pPr>
            <a:r>
              <a:rPr lang="en-US" altLang="zh-CN" sz="2800" dirty="0"/>
              <a:t>   </a:t>
            </a:r>
            <a:r>
              <a:rPr lang="zh-CN" altLang="zh-CN" sz="2800" dirty="0"/>
              <a:t>总成绩＝</a:t>
            </a:r>
            <a:r>
              <a:rPr lang="zh-CN" altLang="en-US" sz="2800" dirty="0"/>
              <a:t>书面作业、</a:t>
            </a:r>
            <a:r>
              <a:rPr lang="zh-CN" altLang="en-US" dirty="0"/>
              <a:t>课堂作业等</a:t>
            </a:r>
            <a:r>
              <a:rPr lang="en-US" altLang="zh-CN" sz="2800" dirty="0"/>
              <a:t>(20%)</a:t>
            </a:r>
            <a:endParaRPr lang="zh-CN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               + </a:t>
            </a:r>
            <a:r>
              <a:rPr lang="zh-CN" altLang="en-US" sz="2800" dirty="0"/>
              <a:t>实验成绩</a:t>
            </a:r>
            <a:r>
              <a:rPr lang="en-US" altLang="zh-CN" sz="2800" dirty="0"/>
              <a:t>(20%)</a:t>
            </a:r>
          </a:p>
          <a:p>
            <a:pPr marL="0" indent="0">
              <a:buNone/>
            </a:pPr>
            <a:r>
              <a:rPr lang="en-US" altLang="zh-CN" dirty="0"/>
              <a:t>                + </a:t>
            </a:r>
            <a:r>
              <a:rPr lang="zh-CN" altLang="zh-CN" sz="2800" dirty="0"/>
              <a:t>期末考试成绩</a:t>
            </a:r>
            <a:r>
              <a:rPr lang="en-US" altLang="zh-CN" sz="2800" dirty="0"/>
              <a:t>(40%)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/>
              <a:t>                + </a:t>
            </a:r>
            <a:r>
              <a:rPr lang="zh-CN" altLang="en-US" sz="2800" dirty="0"/>
              <a:t>期末</a:t>
            </a:r>
            <a:r>
              <a:rPr lang="zh-CN" altLang="zh-CN" sz="2800" dirty="0"/>
              <a:t>机考成绩</a:t>
            </a:r>
            <a:r>
              <a:rPr lang="en-US" altLang="zh-CN" sz="2800" dirty="0"/>
              <a:t>(20%)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课件、书面作业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BlackBoard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)</a:t>
            </a: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课堂作业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实验（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OJ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平台，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172.31.221.67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         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203575" y="107950"/>
            <a:ext cx="2687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课程介绍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5290A9-88F5-E70A-759B-F57977C63F5F}"/>
              </a:ext>
            </a:extLst>
          </p:cNvPr>
          <p:cNvSpPr/>
          <p:nvPr/>
        </p:nvSpPr>
        <p:spPr bwMode="auto">
          <a:xfrm>
            <a:off x="2411760" y="2708920"/>
            <a:ext cx="3479453" cy="1008112"/>
          </a:xfrm>
          <a:prstGeom prst="rect">
            <a:avLst/>
          </a:prstGeom>
          <a:noFill/>
          <a:ln w="666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E68FB712-A08B-4620-81EE-72A87DB4E418}" type="slidenum">
              <a:rPr lang="zh-CN" altLang="en-US"/>
              <a:pPr algn="r" eaLnBrk="1" hangingPunct="1">
                <a:spcBef>
                  <a:spcPct val="50000"/>
                </a:spcBef>
              </a:pPr>
              <a:t>30</a:t>
            </a:fld>
            <a:endParaRPr lang="en-US" altLang="zh-CN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9073008" cy="38862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p"/>
            </a:pPr>
            <a:r>
              <a:rPr lang="en-US" altLang="en-US" sz="2800" dirty="0" err="1">
                <a:latin typeface="黑体" pitchFamily="49" charset="-122"/>
                <a:ea typeface="黑体" pitchFamily="49" charset="-122"/>
              </a:rPr>
              <a:t>形式定义</a:t>
            </a:r>
            <a:r>
              <a:rPr lang="en-US" altLang="en-US" sz="2800" dirty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是相互之间存在一种或多种特定关系的数据元素的集合。</a:t>
            </a:r>
            <a:r>
              <a:rPr lang="en-US" altLang="en-US" sz="2800" dirty="0" err="1">
                <a:latin typeface="黑体" pitchFamily="49" charset="-122"/>
                <a:ea typeface="黑体" pitchFamily="49" charset="-122"/>
              </a:rPr>
              <a:t>记为</a:t>
            </a:r>
            <a:r>
              <a:rPr lang="en-US" altLang="en-US" sz="2800" dirty="0">
                <a:latin typeface="黑体" pitchFamily="49" charset="-122"/>
                <a:ea typeface="黑体" pitchFamily="49" charset="-122"/>
              </a:rPr>
              <a:t>：</a:t>
            </a:r>
          </a:p>
          <a:p>
            <a:pPr eaLnBrk="1" hangingPunct="1">
              <a:spcBef>
                <a:spcPct val="90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          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Data_Structure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= {D, S}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en-US" sz="2800" dirty="0" err="1">
                <a:latin typeface="黑体" pitchFamily="49" charset="-122"/>
                <a:ea typeface="黑体" pitchFamily="49" charset="-122"/>
              </a:rPr>
              <a:t>其中</a:t>
            </a:r>
            <a:r>
              <a:rPr lang="en-US" altLang="en-US" dirty="0">
                <a:latin typeface="黑体" pitchFamily="49" charset="-122"/>
                <a:ea typeface="黑体" pitchFamily="49" charset="-122"/>
              </a:rPr>
              <a:t>:  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D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是数据元素的有限集，</a:t>
            </a:r>
            <a:r>
              <a:rPr lang="en-US" altLang="en-US" sz="2800" dirty="0">
                <a:latin typeface="黑体" pitchFamily="49" charset="-122"/>
                <a:ea typeface="黑体" pitchFamily="49" charset="-122"/>
              </a:rPr>
              <a:t> </a:t>
            </a: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    S </a:t>
            </a:r>
            <a:r>
              <a:rPr lang="en-US" altLang="en-US" sz="2800" dirty="0" err="1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D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上</a:t>
            </a:r>
            <a:r>
              <a:rPr lang="en-US" altLang="en-US" sz="2800" dirty="0" err="1">
                <a:latin typeface="黑体" pitchFamily="49" charset="-122"/>
                <a:ea typeface="黑体" pitchFamily="49" charset="-122"/>
              </a:rPr>
              <a:t>关系的有限集</a:t>
            </a:r>
            <a:r>
              <a:rPr lang="en-US" altLang="en-US" sz="2800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C8D45480-E065-F942-BD9D-22662F8D5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7095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数据结构二元组表示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8426896" y="6120408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C979EA69-A7DA-4DAC-807C-B3969AEDC8A4}" type="slidenum">
              <a:rPr lang="zh-CN" altLang="en-US"/>
              <a:pPr algn="r" eaLnBrk="1" hangingPunct="1">
                <a:spcBef>
                  <a:spcPct val="50000"/>
                </a:spcBef>
              </a:pPr>
              <a:t>31</a:t>
            </a:fld>
            <a:endParaRPr lang="en-US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433008"/>
            <a:ext cx="8763000" cy="1520155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 err="1">
                <a:latin typeface="黑体" pitchFamily="49" charset="-122"/>
                <a:ea typeface="黑体" pitchFamily="49" charset="-122"/>
              </a:rPr>
              <a:t>线性数据结构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L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= {D, S}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</a:t>
            </a:r>
          </a:p>
        </p:txBody>
      </p:sp>
      <p:grpSp>
        <p:nvGrpSpPr>
          <p:cNvPr id="23559" name="Group 7"/>
          <p:cNvGrpSpPr>
            <a:grpSpLocks/>
          </p:cNvGrpSpPr>
          <p:nvPr/>
        </p:nvGrpSpPr>
        <p:grpSpPr bwMode="auto">
          <a:xfrm>
            <a:off x="2553144" y="1595190"/>
            <a:ext cx="4738688" cy="458788"/>
            <a:chOff x="0" y="0"/>
            <a:chExt cx="3129" cy="289"/>
          </a:xfrm>
        </p:grpSpPr>
        <p:sp>
          <p:nvSpPr>
            <p:cNvPr id="23560" name="Oval 23"/>
            <p:cNvSpPr>
              <a:spLocks noChangeArrowheads="1"/>
            </p:cNvSpPr>
            <p:nvPr/>
          </p:nvSpPr>
          <p:spPr bwMode="auto">
            <a:xfrm>
              <a:off x="0" y="20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1" name="Oval 24"/>
            <p:cNvSpPr>
              <a:spLocks noChangeArrowheads="1"/>
            </p:cNvSpPr>
            <p:nvPr/>
          </p:nvSpPr>
          <p:spPr bwMode="auto">
            <a:xfrm>
              <a:off x="574" y="14"/>
              <a:ext cx="287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2" name="Line 25"/>
            <p:cNvSpPr>
              <a:spLocks noChangeShapeType="1"/>
            </p:cNvSpPr>
            <p:nvPr/>
          </p:nvSpPr>
          <p:spPr bwMode="auto">
            <a:xfrm>
              <a:off x="290" y="152"/>
              <a:ext cx="28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3" name="Line 26"/>
            <p:cNvSpPr>
              <a:spLocks noChangeShapeType="1"/>
            </p:cNvSpPr>
            <p:nvPr/>
          </p:nvSpPr>
          <p:spPr bwMode="auto">
            <a:xfrm>
              <a:off x="861" y="152"/>
              <a:ext cx="28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4" name="Oval 27"/>
            <p:cNvSpPr>
              <a:spLocks noChangeArrowheads="1"/>
            </p:cNvSpPr>
            <p:nvPr/>
          </p:nvSpPr>
          <p:spPr bwMode="auto">
            <a:xfrm>
              <a:off x="1144" y="14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5" name="Line 28"/>
            <p:cNvSpPr>
              <a:spLocks noChangeShapeType="1"/>
            </p:cNvSpPr>
            <p:nvPr/>
          </p:nvSpPr>
          <p:spPr bwMode="auto">
            <a:xfrm>
              <a:off x="1432" y="152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6" name="Oval 29"/>
            <p:cNvSpPr>
              <a:spLocks noChangeArrowheads="1"/>
            </p:cNvSpPr>
            <p:nvPr/>
          </p:nvSpPr>
          <p:spPr bwMode="auto">
            <a:xfrm>
              <a:off x="1704" y="14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7" name="Line 30"/>
            <p:cNvSpPr>
              <a:spLocks noChangeShapeType="1"/>
            </p:cNvSpPr>
            <p:nvPr/>
          </p:nvSpPr>
          <p:spPr bwMode="auto">
            <a:xfrm>
              <a:off x="1992" y="146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8" name="Oval 31"/>
            <p:cNvSpPr>
              <a:spLocks noChangeArrowheads="1"/>
            </p:cNvSpPr>
            <p:nvPr/>
          </p:nvSpPr>
          <p:spPr bwMode="auto">
            <a:xfrm>
              <a:off x="2274" y="1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69" name="Text Box 32"/>
            <p:cNvSpPr txBox="1">
              <a:spLocks noChangeArrowheads="1"/>
            </p:cNvSpPr>
            <p:nvPr/>
          </p:nvSpPr>
          <p:spPr bwMode="auto">
            <a:xfrm>
              <a:off x="45" y="52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itchFamily="18" charset="0"/>
                </a:rPr>
                <a:t>1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3570" name="Text Box 33"/>
            <p:cNvSpPr txBox="1">
              <a:spLocks noChangeArrowheads="1"/>
            </p:cNvSpPr>
            <p:nvPr/>
          </p:nvSpPr>
          <p:spPr bwMode="auto">
            <a:xfrm>
              <a:off x="613" y="46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</a:pPr>
              <a:r>
                <a:rPr lang="en-US" altLang="zh-CN" sz="2000" b="1" dirty="0">
                  <a:solidFill>
                    <a:srgbClr val="CC0000"/>
                  </a:solidFill>
                  <a:latin typeface="Times New Roman" pitchFamily="18" charset="0"/>
                </a:rPr>
                <a:t>2</a:t>
              </a:r>
              <a:endParaRPr lang="en-US" altLang="zh-CN" sz="2000" dirty="0">
                <a:latin typeface="Times New Roman" pitchFamily="18" charset="0"/>
              </a:endParaRPr>
            </a:p>
          </p:txBody>
        </p:sp>
        <p:sp>
          <p:nvSpPr>
            <p:cNvPr id="23571" name="Text Box 34"/>
            <p:cNvSpPr txBox="1">
              <a:spLocks noChangeArrowheads="1"/>
            </p:cNvSpPr>
            <p:nvPr/>
          </p:nvSpPr>
          <p:spPr bwMode="auto">
            <a:xfrm>
              <a:off x="1187" y="49"/>
              <a:ext cx="2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itchFamily="18" charset="0"/>
                </a:rPr>
                <a:t>3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3572" name="Text Box 35"/>
            <p:cNvSpPr txBox="1">
              <a:spLocks noChangeArrowheads="1"/>
            </p:cNvSpPr>
            <p:nvPr/>
          </p:nvSpPr>
          <p:spPr bwMode="auto">
            <a:xfrm>
              <a:off x="1729" y="52"/>
              <a:ext cx="20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itchFamily="18" charset="0"/>
                </a:rPr>
                <a:t>4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3573" name="Text Box 36"/>
            <p:cNvSpPr txBox="1">
              <a:spLocks noChangeArrowheads="1"/>
            </p:cNvSpPr>
            <p:nvPr/>
          </p:nvSpPr>
          <p:spPr bwMode="auto">
            <a:xfrm>
              <a:off x="2311" y="42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itchFamily="18" charset="0"/>
                </a:rPr>
                <a:t>5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3574" name="Line 37"/>
            <p:cNvSpPr>
              <a:spLocks noChangeShapeType="1"/>
            </p:cNvSpPr>
            <p:nvPr/>
          </p:nvSpPr>
          <p:spPr bwMode="auto">
            <a:xfrm>
              <a:off x="2559" y="145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5" name="Oval 38"/>
            <p:cNvSpPr>
              <a:spLocks noChangeArrowheads="1"/>
            </p:cNvSpPr>
            <p:nvPr/>
          </p:nvSpPr>
          <p:spPr bwMode="auto">
            <a:xfrm>
              <a:off x="2841" y="0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576" name="Text Box 39"/>
            <p:cNvSpPr txBox="1">
              <a:spLocks noChangeArrowheads="1"/>
            </p:cNvSpPr>
            <p:nvPr/>
          </p:nvSpPr>
          <p:spPr bwMode="auto">
            <a:xfrm>
              <a:off x="2878" y="41"/>
              <a:ext cx="2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r" eaLnBrk="1" hangingPunct="1">
                <a:lnSpc>
                  <a:spcPct val="90000"/>
                </a:lnSpc>
              </a:pPr>
              <a:r>
                <a:rPr lang="en-US" altLang="zh-CN" sz="2000" b="1">
                  <a:solidFill>
                    <a:srgbClr val="CC0000"/>
                  </a:solidFill>
                  <a:latin typeface="Times New Roman" pitchFamily="18" charset="0"/>
                </a:rPr>
                <a:t>6</a:t>
              </a:r>
              <a:endParaRPr lang="en-US" altLang="zh-CN" sz="2000">
                <a:latin typeface="Times New Roman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5CB5B5E-8F87-B4B6-D0E0-DB9000F1B818}"/>
              </a:ext>
            </a:extLst>
          </p:cNvPr>
          <p:cNvSpPr txBox="1"/>
          <p:nvPr/>
        </p:nvSpPr>
        <p:spPr>
          <a:xfrm>
            <a:off x="1042161" y="3345156"/>
            <a:ext cx="698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D = {1, 2, 3, 4, 5, 6}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74E5927-38FD-87E9-9AF5-347A29C58E75}"/>
              </a:ext>
            </a:extLst>
          </p:cNvPr>
          <p:cNvSpPr txBox="1"/>
          <p:nvPr/>
        </p:nvSpPr>
        <p:spPr>
          <a:xfrm>
            <a:off x="1040931" y="3972585"/>
            <a:ext cx="1226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S = {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4394BE-A562-642E-B925-554AF4CF706F}"/>
              </a:ext>
            </a:extLst>
          </p:cNvPr>
          <p:cNvSpPr txBox="1"/>
          <p:nvPr/>
        </p:nvSpPr>
        <p:spPr>
          <a:xfrm>
            <a:off x="1907704" y="398590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/>
              <a:t>&lt;1,2&gt;, </a:t>
            </a:r>
            <a:endParaRPr lang="zh-CN" altLang="en-US" sz="2800" b="0" i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28D034-D518-828C-88C3-4685D08E9907}"/>
              </a:ext>
            </a:extLst>
          </p:cNvPr>
          <p:cNvSpPr txBox="1"/>
          <p:nvPr/>
        </p:nvSpPr>
        <p:spPr>
          <a:xfrm>
            <a:off x="3062070" y="3972585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/>
              <a:t>&lt;2,3&gt;, </a:t>
            </a:r>
            <a:endParaRPr lang="zh-CN" altLang="en-US" sz="2800" b="0" i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F9983D-D194-BD8B-C3C3-9A5C1E684209}"/>
              </a:ext>
            </a:extLst>
          </p:cNvPr>
          <p:cNvSpPr txBox="1"/>
          <p:nvPr/>
        </p:nvSpPr>
        <p:spPr>
          <a:xfrm>
            <a:off x="4214198" y="3984119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&lt;</a:t>
            </a:r>
            <a:r>
              <a:rPr lang="en-US" altLang="zh-CN" sz="2800" b="0" i="0" dirty="0"/>
              <a:t>3,4&gt;, </a:t>
            </a:r>
            <a:endParaRPr lang="zh-CN" altLang="en-US" sz="2800" b="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E2CF73-25E1-71AF-DC74-7BC65BAD95C6}"/>
              </a:ext>
            </a:extLst>
          </p:cNvPr>
          <p:cNvSpPr txBox="1"/>
          <p:nvPr/>
        </p:nvSpPr>
        <p:spPr>
          <a:xfrm>
            <a:off x="5420882" y="3984119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/>
              <a:t>&lt;4,5&gt;, </a:t>
            </a:r>
            <a:endParaRPr lang="zh-CN" altLang="en-US" sz="2800" b="0" i="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90C0BA-51D7-BB0B-AC71-8453ECA1D633}"/>
              </a:ext>
            </a:extLst>
          </p:cNvPr>
          <p:cNvSpPr txBox="1"/>
          <p:nvPr/>
        </p:nvSpPr>
        <p:spPr>
          <a:xfrm>
            <a:off x="6520691" y="3984119"/>
            <a:ext cx="1581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/>
              <a:t>&lt;5,6&gt;} </a:t>
            </a:r>
            <a:endParaRPr lang="zh-CN" altLang="en-US" sz="2800" b="0" i="0" dirty="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026995C-22DF-0DB9-BB8F-326F69FBF1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7095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二元组表示举例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6C579313-0F88-4750-8A2E-0302AB56010E}" type="slidenum">
              <a:rPr lang="zh-CN" altLang="en-US"/>
              <a:pPr algn="r" eaLnBrk="1" hangingPunct="1">
                <a:spcBef>
                  <a:spcPct val="50000"/>
                </a:spcBef>
              </a:pPr>
              <a:t>32</a:t>
            </a:fld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98621" y="3902629"/>
            <a:ext cx="8763000" cy="669839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 err="1">
                <a:latin typeface="黑体" pitchFamily="49" charset="-122"/>
                <a:ea typeface="黑体" pitchFamily="49" charset="-122"/>
              </a:rPr>
              <a:t>树形数据结构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T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= {D, S}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  </a:t>
            </a:r>
          </a:p>
        </p:txBody>
      </p:sp>
      <p:grpSp>
        <p:nvGrpSpPr>
          <p:cNvPr id="24583" name="Group 7"/>
          <p:cNvGrpSpPr>
            <a:grpSpLocks/>
          </p:cNvGrpSpPr>
          <p:nvPr/>
        </p:nvGrpSpPr>
        <p:grpSpPr bwMode="auto">
          <a:xfrm>
            <a:off x="3104747" y="1374266"/>
            <a:ext cx="2930029" cy="2289448"/>
            <a:chOff x="0" y="0"/>
            <a:chExt cx="1503" cy="1145"/>
          </a:xfrm>
        </p:grpSpPr>
        <p:sp>
          <p:nvSpPr>
            <p:cNvPr id="24584" name="Line 41"/>
            <p:cNvSpPr>
              <a:spLocks noChangeShapeType="1"/>
            </p:cNvSpPr>
            <p:nvPr/>
          </p:nvSpPr>
          <p:spPr bwMode="auto">
            <a:xfrm>
              <a:off x="945" y="190"/>
              <a:ext cx="386" cy="28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4585" name="Line 42"/>
            <p:cNvSpPr>
              <a:spLocks noChangeShapeType="1"/>
            </p:cNvSpPr>
            <p:nvPr/>
          </p:nvSpPr>
          <p:spPr bwMode="auto">
            <a:xfrm flipH="1">
              <a:off x="386" y="190"/>
              <a:ext cx="430" cy="33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4586" name="Line 43"/>
            <p:cNvSpPr>
              <a:spLocks noChangeShapeType="1"/>
            </p:cNvSpPr>
            <p:nvPr/>
          </p:nvSpPr>
          <p:spPr bwMode="auto">
            <a:xfrm>
              <a:off x="386" y="572"/>
              <a:ext cx="215" cy="3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4587" name="Line 44"/>
            <p:cNvSpPr>
              <a:spLocks noChangeShapeType="1"/>
            </p:cNvSpPr>
            <p:nvPr/>
          </p:nvSpPr>
          <p:spPr bwMode="auto">
            <a:xfrm flipH="1">
              <a:off x="1159" y="572"/>
              <a:ext cx="215" cy="3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4588" name="Line 45"/>
            <p:cNvSpPr>
              <a:spLocks noChangeShapeType="1"/>
            </p:cNvSpPr>
            <p:nvPr/>
          </p:nvSpPr>
          <p:spPr bwMode="auto">
            <a:xfrm flipH="1">
              <a:off x="129" y="572"/>
              <a:ext cx="214" cy="3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4589" name="Oval 46"/>
            <p:cNvSpPr>
              <a:spLocks noChangeArrowheads="1"/>
            </p:cNvSpPr>
            <p:nvPr/>
          </p:nvSpPr>
          <p:spPr bwMode="auto">
            <a:xfrm>
              <a:off x="258" y="429"/>
              <a:ext cx="214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4590" name="Oval 47"/>
            <p:cNvSpPr>
              <a:spLocks noChangeArrowheads="1"/>
            </p:cNvSpPr>
            <p:nvPr/>
          </p:nvSpPr>
          <p:spPr bwMode="auto">
            <a:xfrm>
              <a:off x="0" y="906"/>
              <a:ext cx="215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4591" name="Oval 48"/>
            <p:cNvSpPr>
              <a:spLocks noChangeArrowheads="1"/>
            </p:cNvSpPr>
            <p:nvPr/>
          </p:nvSpPr>
          <p:spPr bwMode="auto">
            <a:xfrm>
              <a:off x="515" y="906"/>
              <a:ext cx="215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4592" name="Oval 49"/>
            <p:cNvSpPr>
              <a:spLocks noChangeArrowheads="1"/>
            </p:cNvSpPr>
            <p:nvPr/>
          </p:nvSpPr>
          <p:spPr bwMode="auto">
            <a:xfrm>
              <a:off x="773" y="0"/>
              <a:ext cx="215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4593" name="Oval 50"/>
            <p:cNvSpPr>
              <a:spLocks noChangeArrowheads="1"/>
            </p:cNvSpPr>
            <p:nvPr/>
          </p:nvSpPr>
          <p:spPr bwMode="auto">
            <a:xfrm>
              <a:off x="1288" y="429"/>
              <a:ext cx="215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4594" name="Oval 51"/>
            <p:cNvSpPr>
              <a:spLocks noChangeArrowheads="1"/>
            </p:cNvSpPr>
            <p:nvPr/>
          </p:nvSpPr>
          <p:spPr bwMode="auto">
            <a:xfrm>
              <a:off x="1031" y="906"/>
              <a:ext cx="214" cy="23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tIns="0" bIns="0" anchor="ctr"/>
            <a:lstStyle/>
            <a:p>
              <a:endParaRPr lang="zh-CN" altLang="en-US"/>
            </a:p>
          </p:txBody>
        </p:sp>
        <p:sp>
          <p:nvSpPr>
            <p:cNvPr id="24595" name="Text Box 52"/>
            <p:cNvSpPr txBox="1">
              <a:spLocks noChangeArrowheads="1"/>
            </p:cNvSpPr>
            <p:nvPr/>
          </p:nvSpPr>
          <p:spPr bwMode="auto">
            <a:xfrm>
              <a:off x="14" y="927"/>
              <a:ext cx="25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Arial" pitchFamily="34" charset="0"/>
                </a:rPr>
                <a:t>4</a:t>
              </a:r>
              <a:endParaRPr lang="zh-CN" altLang="en-US" sz="2000" dirty="0">
                <a:latin typeface="Times New Roman" pitchFamily="18" charset="0"/>
              </a:endParaRPr>
            </a:p>
          </p:txBody>
        </p:sp>
        <p:sp>
          <p:nvSpPr>
            <p:cNvPr id="24596" name="Text Box 53"/>
            <p:cNvSpPr txBox="1">
              <a:spLocks noChangeArrowheads="1"/>
            </p:cNvSpPr>
            <p:nvPr/>
          </p:nvSpPr>
          <p:spPr bwMode="auto">
            <a:xfrm>
              <a:off x="539" y="934"/>
              <a:ext cx="1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Arial" pitchFamily="34" charset="0"/>
                </a:rPr>
                <a:t>5</a:t>
              </a:r>
            </a:p>
          </p:txBody>
        </p:sp>
        <p:sp>
          <p:nvSpPr>
            <p:cNvPr id="24597" name="Text Box 54"/>
            <p:cNvSpPr txBox="1">
              <a:spLocks noChangeArrowheads="1"/>
            </p:cNvSpPr>
            <p:nvPr/>
          </p:nvSpPr>
          <p:spPr bwMode="auto">
            <a:xfrm>
              <a:off x="1048" y="930"/>
              <a:ext cx="1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Arial" pitchFamily="34" charset="0"/>
                </a:rPr>
                <a:t>6</a:t>
              </a:r>
            </a:p>
          </p:txBody>
        </p:sp>
        <p:sp>
          <p:nvSpPr>
            <p:cNvPr id="24598" name="Text Box 55"/>
            <p:cNvSpPr txBox="1">
              <a:spLocks noChangeArrowheads="1"/>
            </p:cNvSpPr>
            <p:nvPr/>
          </p:nvSpPr>
          <p:spPr bwMode="auto">
            <a:xfrm>
              <a:off x="270" y="446"/>
              <a:ext cx="1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Arial" pitchFamily="34" charset="0"/>
                </a:rPr>
                <a:t>2</a:t>
              </a:r>
              <a:endParaRPr lang="zh-CN" altLang="en-US" sz="2000" dirty="0">
                <a:latin typeface="Times New Roman" pitchFamily="18" charset="0"/>
              </a:endParaRPr>
            </a:p>
          </p:txBody>
        </p:sp>
        <p:sp>
          <p:nvSpPr>
            <p:cNvPr id="24599" name="Text Box 56"/>
            <p:cNvSpPr txBox="1">
              <a:spLocks noChangeArrowheads="1"/>
            </p:cNvSpPr>
            <p:nvPr/>
          </p:nvSpPr>
          <p:spPr bwMode="auto">
            <a:xfrm>
              <a:off x="1298" y="451"/>
              <a:ext cx="1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Arial" pitchFamily="34" charset="0"/>
                </a:rPr>
                <a:t>3</a:t>
              </a:r>
              <a:endParaRPr lang="zh-CN" altLang="en-US" sz="2000" dirty="0">
                <a:latin typeface="Times New Roman" pitchFamily="18" charset="0"/>
              </a:endParaRPr>
            </a:p>
          </p:txBody>
        </p:sp>
        <p:sp>
          <p:nvSpPr>
            <p:cNvPr id="24600" name="Text Box 57"/>
            <p:cNvSpPr txBox="1">
              <a:spLocks noChangeArrowheads="1"/>
            </p:cNvSpPr>
            <p:nvPr/>
          </p:nvSpPr>
          <p:spPr bwMode="auto">
            <a:xfrm>
              <a:off x="794" y="18"/>
              <a:ext cx="16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 dirty="0">
                  <a:latin typeface="Arial" pitchFamily="34" charset="0"/>
                </a:rPr>
                <a:t>1</a:t>
              </a:r>
              <a:endParaRPr lang="zh-CN" altLang="en-US" sz="2000" dirty="0">
                <a:latin typeface="Times New Roman" pitchFamily="18" charset="0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C4DEBAD0-943E-DDDC-4D75-14A245FCCEE7}"/>
              </a:ext>
            </a:extLst>
          </p:cNvPr>
          <p:cNvSpPr txBox="1"/>
          <p:nvPr/>
        </p:nvSpPr>
        <p:spPr>
          <a:xfrm>
            <a:off x="610113" y="4613919"/>
            <a:ext cx="698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D = {1, 2, 3, 4, 5, 6}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E98D0-CCB7-51B2-0EE3-C0E9E371358E}"/>
              </a:ext>
            </a:extLst>
          </p:cNvPr>
          <p:cNvSpPr txBox="1"/>
          <p:nvPr/>
        </p:nvSpPr>
        <p:spPr>
          <a:xfrm>
            <a:off x="647796" y="534073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S = {</a:t>
            </a:r>
            <a:r>
              <a:rPr lang="en-US" altLang="zh-CN" sz="2800" i="0" dirty="0"/>
              <a:t> </a:t>
            </a:r>
            <a:endParaRPr lang="zh-CN" altLang="en-US" sz="2800" i="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7DA0EE-8903-0B5E-369A-379C21B9A145}"/>
              </a:ext>
            </a:extLst>
          </p:cNvPr>
          <p:cNvSpPr txBox="1"/>
          <p:nvPr/>
        </p:nvSpPr>
        <p:spPr>
          <a:xfrm>
            <a:off x="1513339" y="535405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/>
              <a:t>&lt;1,2&gt;, </a:t>
            </a:r>
            <a:endParaRPr lang="zh-CN" altLang="en-US" sz="2800" b="0" i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0922B4-7B13-B916-89AA-BAFFAE523C34}"/>
              </a:ext>
            </a:extLst>
          </p:cNvPr>
          <p:cNvSpPr txBox="1"/>
          <p:nvPr/>
        </p:nvSpPr>
        <p:spPr>
          <a:xfrm>
            <a:off x="2667705" y="534073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/>
              <a:t>&lt;1,3&gt;, </a:t>
            </a:r>
            <a:endParaRPr lang="zh-CN" altLang="en-US" sz="2800" b="0" i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7E4E9A2-FE82-1DBA-B74B-E295C6743E49}"/>
              </a:ext>
            </a:extLst>
          </p:cNvPr>
          <p:cNvSpPr txBox="1"/>
          <p:nvPr/>
        </p:nvSpPr>
        <p:spPr>
          <a:xfrm>
            <a:off x="3819833" y="535227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/>
              <a:t>&lt;2,4&gt;, </a:t>
            </a:r>
            <a:endParaRPr lang="zh-CN" altLang="en-US" sz="2800" b="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B38F70-F0A0-281B-C8AC-51A6FA5124A7}"/>
              </a:ext>
            </a:extLst>
          </p:cNvPr>
          <p:cNvSpPr txBox="1"/>
          <p:nvPr/>
        </p:nvSpPr>
        <p:spPr>
          <a:xfrm>
            <a:off x="5026517" y="535227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&lt;2,5&gt;,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60CC29-6FF2-FE1A-3278-CFDBD4B4DD98}"/>
              </a:ext>
            </a:extLst>
          </p:cNvPr>
          <p:cNvSpPr txBox="1"/>
          <p:nvPr/>
        </p:nvSpPr>
        <p:spPr>
          <a:xfrm>
            <a:off x="6126327" y="535227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&lt;3,6&gt;}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C9B14531-A43F-8E80-189E-4EE01970A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7095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二元组表示举例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9C01ECDA-B4C0-4F7B-B00E-113E0AA17A45}" type="slidenum">
              <a:rPr lang="zh-CN" altLang="en-US"/>
              <a:pPr algn="r" eaLnBrk="1" hangingPunct="1">
                <a:spcBef>
                  <a:spcPct val="50000"/>
                </a:spcBef>
              </a:pPr>
              <a:t>33</a:t>
            </a:fld>
            <a:endParaRPr lang="en-US" altLang="zh-CN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64722" y="3918526"/>
            <a:ext cx="8763000" cy="1579132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dirty="0" err="1">
                <a:latin typeface="黑体" pitchFamily="49" charset="-122"/>
                <a:ea typeface="黑体" pitchFamily="49" charset="-122"/>
              </a:rPr>
              <a:t>图数据结构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G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= {D, S}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3474597" y="1340714"/>
            <a:ext cx="2514600" cy="2057400"/>
            <a:chOff x="0" y="0"/>
            <a:chExt cx="1584" cy="1296"/>
          </a:xfrm>
        </p:grpSpPr>
        <p:sp>
          <p:nvSpPr>
            <p:cNvPr id="25608" name="Line 26"/>
            <p:cNvSpPr>
              <a:spLocks noChangeShapeType="1"/>
            </p:cNvSpPr>
            <p:nvPr/>
          </p:nvSpPr>
          <p:spPr bwMode="auto">
            <a:xfrm flipH="1">
              <a:off x="651" y="178"/>
              <a:ext cx="264" cy="345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09" name="Line 27"/>
            <p:cNvSpPr>
              <a:spLocks noChangeShapeType="1"/>
            </p:cNvSpPr>
            <p:nvPr/>
          </p:nvSpPr>
          <p:spPr bwMode="auto">
            <a:xfrm flipH="1">
              <a:off x="1065" y="695"/>
              <a:ext cx="340" cy="41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0" name="Line 28"/>
            <p:cNvSpPr>
              <a:spLocks noChangeShapeType="1"/>
            </p:cNvSpPr>
            <p:nvPr/>
          </p:nvSpPr>
          <p:spPr bwMode="auto">
            <a:xfrm flipH="1">
              <a:off x="236" y="661"/>
              <a:ext cx="302" cy="448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1" name="Line 29"/>
            <p:cNvSpPr>
              <a:spLocks noChangeShapeType="1"/>
            </p:cNvSpPr>
            <p:nvPr/>
          </p:nvSpPr>
          <p:spPr bwMode="auto">
            <a:xfrm>
              <a:off x="613" y="661"/>
              <a:ext cx="339" cy="448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2" name="Line 30"/>
            <p:cNvSpPr>
              <a:spLocks noChangeShapeType="1"/>
            </p:cNvSpPr>
            <p:nvPr/>
          </p:nvSpPr>
          <p:spPr bwMode="auto">
            <a:xfrm>
              <a:off x="161" y="212"/>
              <a:ext cx="0" cy="862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3" name="Line 31"/>
            <p:cNvSpPr>
              <a:spLocks noChangeShapeType="1"/>
            </p:cNvSpPr>
            <p:nvPr/>
          </p:nvSpPr>
          <p:spPr bwMode="auto">
            <a:xfrm>
              <a:off x="274" y="1177"/>
              <a:ext cx="603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4" name="Line 32"/>
            <p:cNvSpPr>
              <a:spLocks noChangeShapeType="1"/>
            </p:cNvSpPr>
            <p:nvPr/>
          </p:nvSpPr>
          <p:spPr bwMode="auto">
            <a:xfrm>
              <a:off x="274" y="109"/>
              <a:ext cx="603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5" name="Line 33"/>
            <p:cNvSpPr>
              <a:spLocks noChangeShapeType="1"/>
            </p:cNvSpPr>
            <p:nvPr/>
          </p:nvSpPr>
          <p:spPr bwMode="auto">
            <a:xfrm>
              <a:off x="1065" y="178"/>
              <a:ext cx="301" cy="379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6" name="Line 34"/>
            <p:cNvSpPr>
              <a:spLocks noChangeShapeType="1"/>
            </p:cNvSpPr>
            <p:nvPr/>
          </p:nvSpPr>
          <p:spPr bwMode="auto">
            <a:xfrm>
              <a:off x="236" y="178"/>
              <a:ext cx="264" cy="345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Line 35"/>
            <p:cNvSpPr>
              <a:spLocks noChangeShapeType="1"/>
            </p:cNvSpPr>
            <p:nvPr/>
          </p:nvSpPr>
          <p:spPr bwMode="auto">
            <a:xfrm>
              <a:off x="990" y="212"/>
              <a:ext cx="0" cy="862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8" name="Oval 36"/>
            <p:cNvSpPr>
              <a:spLocks noChangeArrowheads="1"/>
            </p:cNvSpPr>
            <p:nvPr/>
          </p:nvSpPr>
          <p:spPr bwMode="auto">
            <a:xfrm>
              <a:off x="48" y="1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00CC00"/>
                </a:gs>
                <a:gs pos="100000">
                  <a:srgbClr val="005E00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9" name="Text Box 37"/>
            <p:cNvSpPr txBox="1">
              <a:spLocks noChangeArrowheads="1"/>
            </p:cNvSpPr>
            <p:nvPr/>
          </p:nvSpPr>
          <p:spPr bwMode="auto">
            <a:xfrm>
              <a:off x="96" y="3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rgbClr val="FFFF99"/>
                  </a:solidFill>
                  <a:latin typeface="Arial" pitchFamily="34" charset="0"/>
                </a:rPr>
                <a:t>1</a:t>
              </a:r>
              <a:endParaRPr lang="zh-CN" altLang="en-US" sz="2000">
                <a:latin typeface="Times New Roman" pitchFamily="18" charset="0"/>
              </a:endParaRPr>
            </a:p>
          </p:txBody>
        </p:sp>
        <p:grpSp>
          <p:nvGrpSpPr>
            <p:cNvPr id="25620" name="Group 20"/>
            <p:cNvGrpSpPr>
              <a:grpSpLocks/>
            </p:cNvGrpSpPr>
            <p:nvPr/>
          </p:nvGrpSpPr>
          <p:grpSpPr bwMode="auto">
            <a:xfrm>
              <a:off x="816" y="0"/>
              <a:ext cx="288" cy="288"/>
              <a:chOff x="0" y="0"/>
              <a:chExt cx="288" cy="288"/>
            </a:xfrm>
          </p:grpSpPr>
          <p:sp>
            <p:nvSpPr>
              <p:cNvPr id="25633" name="Oval 3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4" name="Text Box 40"/>
              <p:cNvSpPr txBox="1">
                <a:spLocks noChangeArrowheads="1"/>
              </p:cNvSpPr>
              <p:nvPr/>
            </p:nvSpPr>
            <p:spPr bwMode="auto">
              <a:xfrm>
                <a:off x="48" y="29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 dirty="0">
                    <a:solidFill>
                      <a:srgbClr val="FFFF99"/>
                    </a:solidFill>
                    <a:latin typeface="Arial" pitchFamily="34" charset="0"/>
                  </a:rPr>
                  <a:t>2</a:t>
                </a:r>
                <a:endParaRPr lang="zh-CN" altLang="en-US" sz="2000" dirty="0">
                  <a:latin typeface="Times New Roman" pitchFamily="18" charset="0"/>
                </a:endParaRPr>
              </a:p>
            </p:txBody>
          </p:sp>
        </p:grpSp>
        <p:grpSp>
          <p:nvGrpSpPr>
            <p:cNvPr id="25621" name="Group 23"/>
            <p:cNvGrpSpPr>
              <a:grpSpLocks/>
            </p:cNvGrpSpPr>
            <p:nvPr/>
          </p:nvGrpSpPr>
          <p:grpSpPr bwMode="auto">
            <a:xfrm>
              <a:off x="1296" y="480"/>
              <a:ext cx="288" cy="288"/>
              <a:chOff x="0" y="0"/>
              <a:chExt cx="288" cy="288"/>
            </a:xfrm>
          </p:grpSpPr>
          <p:sp>
            <p:nvSpPr>
              <p:cNvPr id="25631" name="Oval 42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2" name="Text Box 43"/>
              <p:cNvSpPr txBox="1">
                <a:spLocks noChangeArrowheads="1"/>
              </p:cNvSpPr>
              <p:nvPr/>
            </p:nvSpPr>
            <p:spPr bwMode="auto">
              <a:xfrm>
                <a:off x="48" y="3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3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25622" name="Group 26"/>
            <p:cNvGrpSpPr>
              <a:grpSpLocks/>
            </p:cNvGrpSpPr>
            <p:nvPr/>
          </p:nvGrpSpPr>
          <p:grpSpPr bwMode="auto">
            <a:xfrm>
              <a:off x="864" y="1008"/>
              <a:ext cx="288" cy="288"/>
              <a:chOff x="0" y="0"/>
              <a:chExt cx="288" cy="288"/>
            </a:xfrm>
          </p:grpSpPr>
          <p:sp>
            <p:nvSpPr>
              <p:cNvPr id="25629" name="Oval 4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30" name="Text Box 46"/>
              <p:cNvSpPr txBox="1">
                <a:spLocks noChangeArrowheads="1"/>
              </p:cNvSpPr>
              <p:nvPr/>
            </p:nvSpPr>
            <p:spPr bwMode="auto">
              <a:xfrm>
                <a:off x="48" y="3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4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25623" name="Group 29"/>
            <p:cNvGrpSpPr>
              <a:grpSpLocks/>
            </p:cNvGrpSpPr>
            <p:nvPr/>
          </p:nvGrpSpPr>
          <p:grpSpPr bwMode="auto">
            <a:xfrm>
              <a:off x="0" y="1008"/>
              <a:ext cx="306" cy="288"/>
              <a:chOff x="0" y="0"/>
              <a:chExt cx="306" cy="288"/>
            </a:xfrm>
          </p:grpSpPr>
          <p:sp>
            <p:nvSpPr>
              <p:cNvPr id="25627" name="Oval 4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8" name="Text Box 49"/>
              <p:cNvSpPr txBox="1">
                <a:spLocks noChangeArrowheads="1"/>
              </p:cNvSpPr>
              <p:nvPr/>
            </p:nvSpPr>
            <p:spPr bwMode="auto">
              <a:xfrm>
                <a:off x="66" y="18"/>
                <a:ext cx="2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5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</p:grpSp>
        <p:grpSp>
          <p:nvGrpSpPr>
            <p:cNvPr id="25624" name="Group 32"/>
            <p:cNvGrpSpPr>
              <a:grpSpLocks/>
            </p:cNvGrpSpPr>
            <p:nvPr/>
          </p:nvGrpSpPr>
          <p:grpSpPr bwMode="auto">
            <a:xfrm>
              <a:off x="432" y="432"/>
              <a:ext cx="288" cy="288"/>
              <a:chOff x="0" y="0"/>
              <a:chExt cx="288" cy="288"/>
            </a:xfrm>
          </p:grpSpPr>
          <p:sp>
            <p:nvSpPr>
              <p:cNvPr id="25625" name="Oval 5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626" name="Text Box 52"/>
              <p:cNvSpPr txBox="1">
                <a:spLocks noChangeArrowheads="1"/>
              </p:cNvSpPr>
              <p:nvPr/>
            </p:nvSpPr>
            <p:spPr bwMode="auto">
              <a:xfrm>
                <a:off x="48" y="29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6</a:t>
                </a:r>
                <a:endParaRPr lang="zh-CN" altLang="en-US" sz="2000">
                  <a:latin typeface="Times New Roman" pitchFamily="18" charset="0"/>
                </a:endParaRP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0959001-C5CB-893A-5507-01597063C4C8}"/>
              </a:ext>
            </a:extLst>
          </p:cNvPr>
          <p:cNvSpPr txBox="1"/>
          <p:nvPr/>
        </p:nvSpPr>
        <p:spPr>
          <a:xfrm>
            <a:off x="755576" y="4581128"/>
            <a:ext cx="698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D = {1, 2, 3, 4, 5, 6}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E2B307-6AE8-8E95-9BA8-85FAF8AD0E55}"/>
              </a:ext>
            </a:extLst>
          </p:cNvPr>
          <p:cNvSpPr txBox="1"/>
          <p:nvPr/>
        </p:nvSpPr>
        <p:spPr>
          <a:xfrm>
            <a:off x="808854" y="531046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latin typeface="+mn-ea"/>
                <a:ea typeface="+mn-ea"/>
              </a:rPr>
              <a:t>S = { </a:t>
            </a:r>
            <a:endParaRPr lang="zh-CN" altLang="en-US" sz="2800" i="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1525AF5-3022-BB73-17F6-56066C2D0AF7}"/>
              </a:ext>
            </a:extLst>
          </p:cNvPr>
          <p:cNvSpPr txBox="1"/>
          <p:nvPr/>
        </p:nvSpPr>
        <p:spPr>
          <a:xfrm>
            <a:off x="1691680" y="5323782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(1,2),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8525A56-E36A-7CED-C9FF-4811D74679EA}"/>
              </a:ext>
            </a:extLst>
          </p:cNvPr>
          <p:cNvSpPr txBox="1"/>
          <p:nvPr/>
        </p:nvSpPr>
        <p:spPr>
          <a:xfrm>
            <a:off x="2828763" y="531046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(1</a:t>
            </a:r>
            <a:r>
              <a:rPr lang="en-US" altLang="zh-CN" sz="2800" i="0" dirty="0">
                <a:latin typeface="+mn-ea"/>
                <a:ea typeface="+mn-ea"/>
              </a:rPr>
              <a:t>,5</a:t>
            </a:r>
            <a:r>
              <a:rPr lang="en-US" altLang="zh-CN" sz="2800" b="0" i="0" dirty="0">
                <a:latin typeface="+mn-ea"/>
                <a:ea typeface="+mn-ea"/>
              </a:rPr>
              <a:t>),</a:t>
            </a:r>
            <a:r>
              <a:rPr lang="en-US" altLang="zh-CN" sz="2800" i="0" dirty="0"/>
              <a:t> </a:t>
            </a:r>
            <a:endParaRPr lang="zh-CN" altLang="en-US" sz="2800" i="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B927D0-AFBE-C889-B98D-50C112605403}"/>
              </a:ext>
            </a:extLst>
          </p:cNvPr>
          <p:cNvSpPr txBox="1"/>
          <p:nvPr/>
        </p:nvSpPr>
        <p:spPr>
          <a:xfrm>
            <a:off x="3980891" y="532200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(1,6),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4DD901-6495-BA03-D236-148A4AD64EE5}"/>
              </a:ext>
            </a:extLst>
          </p:cNvPr>
          <p:cNvSpPr txBox="1"/>
          <p:nvPr/>
        </p:nvSpPr>
        <p:spPr>
          <a:xfrm>
            <a:off x="5187575" y="532200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(2,3),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F0234A-4554-2A5E-1893-2F7DEDB74703}"/>
              </a:ext>
            </a:extLst>
          </p:cNvPr>
          <p:cNvSpPr txBox="1"/>
          <p:nvPr/>
        </p:nvSpPr>
        <p:spPr>
          <a:xfrm>
            <a:off x="6287385" y="532200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(2,4), 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498A6F-18C9-8365-0637-295E10283232}"/>
              </a:ext>
            </a:extLst>
          </p:cNvPr>
          <p:cNvSpPr txBox="1"/>
          <p:nvPr/>
        </p:nvSpPr>
        <p:spPr>
          <a:xfrm>
            <a:off x="1674397" y="597520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(2,6), 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9CCFFA2-D50A-A626-5FB0-FF3278175F6F}"/>
              </a:ext>
            </a:extLst>
          </p:cNvPr>
          <p:cNvSpPr txBox="1"/>
          <p:nvPr/>
        </p:nvSpPr>
        <p:spPr>
          <a:xfrm>
            <a:off x="2843808" y="594944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(3,4), 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525669-B1FB-78D2-A063-E1CBEA5F45EE}"/>
              </a:ext>
            </a:extLst>
          </p:cNvPr>
          <p:cNvSpPr txBox="1"/>
          <p:nvPr/>
        </p:nvSpPr>
        <p:spPr>
          <a:xfrm>
            <a:off x="3995936" y="591901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(4,5), 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6A45179-25B7-06F9-4E21-42D799BC268F}"/>
              </a:ext>
            </a:extLst>
          </p:cNvPr>
          <p:cNvSpPr txBox="1"/>
          <p:nvPr/>
        </p:nvSpPr>
        <p:spPr>
          <a:xfrm>
            <a:off x="5226566" y="5921708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(4,6), 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3B6A4D6-7220-F97A-AEF0-6A39B483C5F6}"/>
              </a:ext>
            </a:extLst>
          </p:cNvPr>
          <p:cNvSpPr txBox="1"/>
          <p:nvPr/>
        </p:nvSpPr>
        <p:spPr>
          <a:xfrm>
            <a:off x="6341307" y="5926037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(5,6)}  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B7C523F1-3F3E-4C02-4E0A-B411E4C04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7095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二元组表示举例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209550"/>
            <a:ext cx="8794750" cy="685800"/>
          </a:xfrm>
        </p:spPr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补充：</a:t>
            </a:r>
            <a:r>
              <a:rPr lang="en-US" altLang="zh-CN" sz="4400" b="1" kern="1200" dirty="0">
                <a:latin typeface="Tahoma" pitchFamily="34" charset="0"/>
                <a:ea typeface="隶书" pitchFamily="49" charset="-122"/>
                <a:cs typeface="+mn-cs"/>
              </a:rPr>
              <a:t>STL</a:t>
            </a: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标准模板库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BABB8105-C41C-4D56-BC9E-56B1E77F765C}" type="slidenum">
              <a:rPr lang="zh-CN" altLang="en-US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</a:pPr>
              <a:t>34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29778" y="1863988"/>
            <a:ext cx="8794750" cy="40386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+mn-ea"/>
              </a:rPr>
              <a:t>包含容器、算法、迭代器等</a:t>
            </a:r>
            <a:endParaRPr lang="en-US" altLang="zh-CN" sz="2800" dirty="0">
              <a:latin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latin typeface="+mn-ea"/>
              </a:rPr>
              <a:t>C++</a:t>
            </a:r>
            <a:r>
              <a:rPr lang="zh-CN" altLang="en-US" sz="2800" dirty="0">
                <a:latin typeface="+mn-ea"/>
              </a:rPr>
              <a:t>标准库的重要组成部分</a:t>
            </a:r>
            <a:endParaRPr lang="en-US" altLang="zh-CN" sz="2800" dirty="0">
              <a:latin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+mn-ea"/>
              </a:rPr>
              <a:t>容器：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向量（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vector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），</a:t>
            </a:r>
            <a:r>
              <a:rPr lang="zh-CN" altLang="en-US" sz="2800" dirty="0">
                <a:latin typeface="+mn-ea"/>
              </a:rPr>
              <a:t>双端队列</a:t>
            </a:r>
            <a:r>
              <a:rPr lang="en-US" altLang="zh-CN" sz="2800" dirty="0">
                <a:latin typeface="+mn-ea"/>
              </a:rPr>
              <a:t>(deque)</a:t>
            </a:r>
            <a:r>
              <a:rPr lang="zh-CN" altLang="en-US" sz="2800" dirty="0">
                <a:latin typeface="+mn-ea"/>
              </a:rPr>
              <a:t>，链表</a:t>
            </a:r>
            <a:r>
              <a:rPr lang="en-US" altLang="zh-CN" sz="2800" dirty="0">
                <a:latin typeface="+mn-ea"/>
              </a:rPr>
              <a:t>(list)</a:t>
            </a:r>
            <a:r>
              <a:rPr lang="zh-CN" altLang="en-US" sz="2800" dirty="0">
                <a:latin typeface="+mn-ea"/>
              </a:rPr>
              <a:t>，集合</a:t>
            </a:r>
            <a:r>
              <a:rPr lang="en-US" altLang="zh-CN" sz="2800" dirty="0">
                <a:latin typeface="+mn-ea"/>
              </a:rPr>
              <a:t>(set)</a:t>
            </a:r>
            <a:r>
              <a:rPr lang="zh-CN" altLang="en-US" sz="2800" dirty="0">
                <a:latin typeface="+mn-ea"/>
              </a:rPr>
              <a:t>，多重集合</a:t>
            </a:r>
            <a:r>
              <a:rPr lang="en-US" altLang="zh-CN" sz="2800" dirty="0">
                <a:latin typeface="+mn-ea"/>
              </a:rPr>
              <a:t>(multiset)</a:t>
            </a:r>
            <a:r>
              <a:rPr lang="zh-CN" altLang="en-US" sz="2800" dirty="0">
                <a:latin typeface="+mn-ea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映射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(map)</a:t>
            </a:r>
            <a:r>
              <a:rPr lang="zh-CN" altLang="en-US" sz="2800" dirty="0">
                <a:latin typeface="+mn-ea"/>
              </a:rPr>
              <a:t>，多重映射</a:t>
            </a:r>
            <a:r>
              <a:rPr lang="en-US" altLang="zh-CN" sz="2800" dirty="0">
                <a:latin typeface="+mn-ea"/>
              </a:rPr>
              <a:t>(multimap)</a:t>
            </a:r>
            <a:r>
              <a:rPr lang="zh-CN" altLang="en-US" sz="2800" dirty="0">
                <a:latin typeface="+mn-ea"/>
              </a:rPr>
              <a:t>，无序关联容器（</a:t>
            </a:r>
            <a:r>
              <a:rPr lang="en-US" altLang="zh-CN" sz="2800" dirty="0">
                <a:latin typeface="+mn-ea"/>
              </a:rPr>
              <a:t>unordered_map,unordered_set,unordered_multimap,unordered_multiset)</a:t>
            </a:r>
            <a:r>
              <a:rPr lang="zh-CN" altLang="en-US" sz="2800" dirty="0">
                <a:latin typeface="+mn-ea"/>
              </a:rPr>
              <a:t>。 </a:t>
            </a:r>
            <a:endParaRPr lang="en-US" altLang="zh-CN" sz="2800" dirty="0">
              <a:latin typeface="+mn-ea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latin typeface="+mn-ea"/>
              </a:rPr>
              <a:t>容器适配器：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队列（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queue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），堆栈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(stack)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，优先队列（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priority_queue</a:t>
            </a: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+mn-ea"/>
            </a:endParaRPr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b="1" dirty="0">
              <a:latin typeface="宋体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E37024-72AA-410E-B09C-3D408FE714D9}"/>
              </a:ext>
            </a:extLst>
          </p:cNvPr>
          <p:cNvSpPr txBox="1"/>
          <p:nvPr/>
        </p:nvSpPr>
        <p:spPr>
          <a:xfrm>
            <a:off x="529778" y="1340768"/>
            <a:ext cx="79228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0" kern="1200" dirty="0" err="1">
                <a:latin typeface="Tahoma" pitchFamily="34" charset="0"/>
                <a:ea typeface="隶书" pitchFamily="49" charset="-122"/>
                <a:cs typeface="+mn-cs"/>
                <a:hlinkClick r:id="rId2"/>
              </a:rPr>
              <a:t>STL,Stardard</a:t>
            </a:r>
            <a:r>
              <a:rPr lang="en-US" altLang="zh-CN" sz="2800" b="1" i="0" kern="1200" dirty="0">
                <a:latin typeface="Tahoma" pitchFamily="34" charset="0"/>
                <a:ea typeface="隶书" pitchFamily="49" charset="-122"/>
                <a:cs typeface="+mn-cs"/>
                <a:hlinkClick r:id="rId2"/>
              </a:rPr>
              <a:t> Template Library</a:t>
            </a:r>
            <a:endParaRPr lang="zh-CN" altLang="en-US" sz="2800" i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ED6C3B30-3E8F-4E41-8038-7FF8465135D8}" type="slidenum">
              <a:rPr lang="zh-CN" altLang="en-US"/>
              <a:pPr algn="r" eaLnBrk="1" hangingPunct="1">
                <a:spcBef>
                  <a:spcPct val="50000"/>
                </a:spcBef>
              </a:pPr>
              <a:t>35</a:t>
            </a:fld>
            <a:endParaRPr lang="en-US" altLang="zh-CN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409700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 err="1">
                <a:latin typeface="+mn-ea"/>
              </a:rPr>
              <a:t>物理结构是数据结构在计算机中的表示（或映象</a:t>
            </a:r>
            <a:r>
              <a:rPr lang="en-US" altLang="en-US" dirty="0">
                <a:latin typeface="+mn-ea"/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 err="1">
                <a:latin typeface="+mn-ea"/>
              </a:rPr>
              <a:t>顺序存储表示</a:t>
            </a:r>
            <a:r>
              <a:rPr lang="en-US" altLang="en-US" dirty="0">
                <a:latin typeface="+mn-ea"/>
              </a:rPr>
              <a:t>（</a:t>
            </a:r>
            <a:r>
              <a:rPr lang="zh-CN" altLang="en-US" dirty="0">
                <a:latin typeface="+mn-ea"/>
              </a:rPr>
              <a:t>可以</a:t>
            </a:r>
            <a:r>
              <a:rPr lang="en-US" altLang="en-US" dirty="0" err="1">
                <a:latin typeface="+mn-ea"/>
              </a:rPr>
              <a:t>用</a:t>
            </a:r>
            <a:r>
              <a:rPr lang="en-US" altLang="zh-CN" dirty="0" err="1">
                <a:latin typeface="+mn-ea"/>
              </a:rPr>
              <a:t>C</a:t>
            </a:r>
            <a:r>
              <a:rPr lang="en-US" altLang="en-US" dirty="0" err="1">
                <a:latin typeface="+mn-ea"/>
              </a:rPr>
              <a:t>语言中一维数组表示</a:t>
            </a:r>
            <a:r>
              <a:rPr lang="en-US" altLang="en-US" dirty="0">
                <a:latin typeface="+mn-ea"/>
              </a:rPr>
              <a:t>）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en-US" dirty="0" err="1">
                <a:latin typeface="+mn-ea"/>
              </a:rPr>
              <a:t>链式存储表示（可以用</a:t>
            </a:r>
            <a:r>
              <a:rPr lang="en-US" altLang="zh-CN" dirty="0" err="1">
                <a:latin typeface="+mn-ea"/>
              </a:rPr>
              <a:t>C</a:t>
            </a:r>
            <a:r>
              <a:rPr lang="en-US" altLang="en-US" dirty="0" err="1">
                <a:latin typeface="+mn-ea"/>
              </a:rPr>
              <a:t>语言中的指针表示</a:t>
            </a:r>
            <a:r>
              <a:rPr lang="en-US" altLang="en-US" dirty="0">
                <a:latin typeface="+mn-ea"/>
              </a:rPr>
              <a:t>）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6EF0775-AC08-4274-7169-EDBABDD7B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7095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物理结构（存储结构）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8371656" y="636972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84B57187-2C57-42A6-BB01-60CC318B8D41}" type="slidenum">
              <a:rPr lang="zh-CN" altLang="en-US"/>
              <a:pPr algn="r" eaLnBrk="1" hangingPunct="1">
                <a:spcBef>
                  <a:spcPct val="50000"/>
                </a:spcBef>
              </a:pPr>
              <a:t>36</a:t>
            </a:fld>
            <a:endParaRPr lang="en-US" altLang="zh-CN" dirty="0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96675" y="1339738"/>
            <a:ext cx="8114928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线性表存储结构举例（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3.0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-2.3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…)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3799" name="Text Box 13"/>
          <p:cNvSpPr txBox="1">
            <a:spLocks noChangeArrowheads="1"/>
          </p:cNvSpPr>
          <p:nvPr/>
        </p:nvSpPr>
        <p:spPr bwMode="auto">
          <a:xfrm>
            <a:off x="7887703" y="4311538"/>
            <a:ext cx="16002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en-US" altLang="zh-CN" sz="2000" dirty="0">
              <a:solidFill>
                <a:srgbClr val="990099"/>
              </a:solidFill>
              <a:latin typeface="Times New Roman" pitchFamily="18" charset="0"/>
            </a:endParaRPr>
          </a:p>
          <a:p>
            <a:pPr eaLnBrk="1" hangingPunct="1"/>
            <a:r>
              <a:rPr lang="zh-CN" altLang="en-US" sz="2000" i="0" dirty="0">
                <a:solidFill>
                  <a:srgbClr val="FF0000"/>
                </a:solidFill>
                <a:latin typeface="Times New Roman" pitchFamily="18" charset="0"/>
              </a:rPr>
              <a:t>指针</a:t>
            </a:r>
          </a:p>
          <a:p>
            <a:pPr eaLnBrk="1" hangingPunct="1"/>
            <a:r>
              <a:rPr lang="zh-CN" altLang="en-US" sz="2000" dirty="0">
                <a:latin typeface="Times New Roman" pitchFamily="18" charset="0"/>
              </a:rPr>
              <a:t> </a:t>
            </a:r>
          </a:p>
        </p:txBody>
      </p:sp>
      <p:grpSp>
        <p:nvGrpSpPr>
          <p:cNvPr id="33800" name="Group 8"/>
          <p:cNvGrpSpPr>
            <a:grpSpLocks/>
          </p:cNvGrpSpPr>
          <p:nvPr/>
        </p:nvGrpSpPr>
        <p:grpSpPr bwMode="auto">
          <a:xfrm>
            <a:off x="5205536" y="2513856"/>
            <a:ext cx="2590800" cy="2971800"/>
            <a:chOff x="0" y="0"/>
            <a:chExt cx="1632" cy="2448"/>
          </a:xfrm>
        </p:grpSpPr>
        <p:sp>
          <p:nvSpPr>
            <p:cNvPr id="33824" name="Text Box 8"/>
            <p:cNvSpPr txBox="1">
              <a:spLocks noChangeArrowheads="1"/>
            </p:cNvSpPr>
            <p:nvPr/>
          </p:nvSpPr>
          <p:spPr bwMode="auto">
            <a:xfrm>
              <a:off x="1005" y="0"/>
              <a:ext cx="349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t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i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3825" name="Text Box 9"/>
            <p:cNvSpPr txBox="1">
              <a:spLocks noChangeArrowheads="1"/>
            </p:cNvSpPr>
            <p:nvPr/>
          </p:nvSpPr>
          <p:spPr bwMode="auto">
            <a:xfrm>
              <a:off x="48" y="432"/>
              <a:ext cx="504" cy="3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i="0">
                  <a:latin typeface="Times New Roman" pitchFamily="18" charset="0"/>
                </a:rPr>
                <a:t>0415</a:t>
              </a:r>
            </a:p>
          </p:txBody>
        </p:sp>
        <p:sp>
          <p:nvSpPr>
            <p:cNvPr id="33826" name="Text Box 10"/>
            <p:cNvSpPr txBox="1">
              <a:spLocks noChangeArrowheads="1"/>
            </p:cNvSpPr>
            <p:nvPr/>
          </p:nvSpPr>
          <p:spPr bwMode="auto">
            <a:xfrm>
              <a:off x="48" y="514"/>
              <a:ext cx="116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i="0">
                <a:latin typeface="Times New Roman" pitchFamily="18" charset="0"/>
              </a:endParaRPr>
            </a:p>
          </p:txBody>
        </p:sp>
        <p:sp>
          <p:nvSpPr>
            <p:cNvPr id="33827" name="Text Box 11"/>
            <p:cNvSpPr txBox="1">
              <a:spLocks noChangeArrowheads="1"/>
            </p:cNvSpPr>
            <p:nvPr/>
          </p:nvSpPr>
          <p:spPr bwMode="auto">
            <a:xfrm>
              <a:off x="0" y="1391"/>
              <a:ext cx="50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i="0">
                  <a:latin typeface="Times New Roman" pitchFamily="18" charset="0"/>
                </a:rPr>
                <a:t>0611</a:t>
              </a:r>
            </a:p>
          </p:txBody>
        </p:sp>
        <p:sp>
          <p:nvSpPr>
            <p:cNvPr id="33828" name="Text Box 12"/>
            <p:cNvSpPr txBox="1">
              <a:spLocks noChangeArrowheads="1"/>
            </p:cNvSpPr>
            <p:nvPr/>
          </p:nvSpPr>
          <p:spPr bwMode="auto">
            <a:xfrm>
              <a:off x="0" y="1680"/>
              <a:ext cx="500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t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i="0">
                  <a:latin typeface="Times New Roman" pitchFamily="18" charset="0"/>
                </a:rPr>
                <a:t>0613</a:t>
              </a:r>
            </a:p>
          </p:txBody>
        </p:sp>
        <p:sp>
          <p:nvSpPr>
            <p:cNvPr id="33829" name="Line 14"/>
            <p:cNvSpPr>
              <a:spLocks noChangeShapeType="1"/>
            </p:cNvSpPr>
            <p:nvPr/>
          </p:nvSpPr>
          <p:spPr bwMode="auto">
            <a:xfrm>
              <a:off x="576" y="14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i="0"/>
            </a:p>
          </p:txBody>
        </p:sp>
        <p:sp>
          <p:nvSpPr>
            <p:cNvPr id="33830" name="Line 15"/>
            <p:cNvSpPr>
              <a:spLocks noChangeShapeType="1"/>
            </p:cNvSpPr>
            <p:nvPr/>
          </p:nvSpPr>
          <p:spPr bwMode="auto">
            <a:xfrm>
              <a:off x="1632" y="144"/>
              <a:ext cx="0" cy="23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i="0"/>
            </a:p>
          </p:txBody>
        </p:sp>
        <p:sp>
          <p:nvSpPr>
            <p:cNvPr id="33831" name="Line 16"/>
            <p:cNvSpPr>
              <a:spLocks noChangeShapeType="1"/>
            </p:cNvSpPr>
            <p:nvPr/>
          </p:nvSpPr>
          <p:spPr bwMode="auto">
            <a:xfrm>
              <a:off x="576" y="48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i="0"/>
            </a:p>
          </p:txBody>
        </p:sp>
        <p:sp>
          <p:nvSpPr>
            <p:cNvPr id="33832" name="Line 17"/>
            <p:cNvSpPr>
              <a:spLocks noChangeShapeType="1"/>
            </p:cNvSpPr>
            <p:nvPr/>
          </p:nvSpPr>
          <p:spPr bwMode="auto">
            <a:xfrm>
              <a:off x="576" y="81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i="0"/>
            </a:p>
          </p:txBody>
        </p:sp>
        <p:sp>
          <p:nvSpPr>
            <p:cNvPr id="33833" name="Line 18"/>
            <p:cNvSpPr>
              <a:spLocks noChangeShapeType="1"/>
            </p:cNvSpPr>
            <p:nvPr/>
          </p:nvSpPr>
          <p:spPr bwMode="auto">
            <a:xfrm>
              <a:off x="576" y="1440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i="0"/>
            </a:p>
          </p:txBody>
        </p:sp>
        <p:sp>
          <p:nvSpPr>
            <p:cNvPr id="33834" name="Line 19"/>
            <p:cNvSpPr>
              <a:spLocks noChangeShapeType="1"/>
            </p:cNvSpPr>
            <p:nvPr/>
          </p:nvSpPr>
          <p:spPr bwMode="auto">
            <a:xfrm>
              <a:off x="576" y="1728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i="0"/>
            </a:p>
          </p:txBody>
        </p:sp>
        <p:sp>
          <p:nvSpPr>
            <p:cNvPr id="33835" name="Line 20"/>
            <p:cNvSpPr>
              <a:spLocks noChangeShapeType="1"/>
            </p:cNvSpPr>
            <p:nvPr/>
          </p:nvSpPr>
          <p:spPr bwMode="auto">
            <a:xfrm>
              <a:off x="576" y="2016"/>
              <a:ext cx="10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tIns="0"/>
            <a:lstStyle/>
            <a:p>
              <a:endParaRPr lang="zh-CN" altLang="en-US" i="0"/>
            </a:p>
          </p:txBody>
        </p:sp>
        <p:sp>
          <p:nvSpPr>
            <p:cNvPr id="33836" name="Text Box 21"/>
            <p:cNvSpPr txBox="1">
              <a:spLocks noChangeArrowheads="1"/>
            </p:cNvSpPr>
            <p:nvPr/>
          </p:nvSpPr>
          <p:spPr bwMode="auto">
            <a:xfrm flipV="1">
              <a:off x="861" y="1008"/>
              <a:ext cx="34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t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i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3837" name="Text Box 22"/>
            <p:cNvSpPr txBox="1">
              <a:spLocks noChangeArrowheads="1"/>
            </p:cNvSpPr>
            <p:nvPr/>
          </p:nvSpPr>
          <p:spPr bwMode="auto">
            <a:xfrm flipV="1">
              <a:off x="861" y="2112"/>
              <a:ext cx="349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t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i="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3838" name="Text Box 23"/>
            <p:cNvSpPr txBox="1">
              <a:spLocks noChangeArrowheads="1"/>
            </p:cNvSpPr>
            <p:nvPr/>
          </p:nvSpPr>
          <p:spPr bwMode="auto">
            <a:xfrm>
              <a:off x="960" y="275"/>
              <a:ext cx="23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10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i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3839" name="Text Box 24"/>
            <p:cNvSpPr txBox="1">
              <a:spLocks noChangeArrowheads="1"/>
            </p:cNvSpPr>
            <p:nvPr/>
          </p:nvSpPr>
          <p:spPr bwMode="auto">
            <a:xfrm>
              <a:off x="912" y="527"/>
              <a:ext cx="330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10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i="0">
                  <a:solidFill>
                    <a:srgbClr val="990099"/>
                  </a:solidFill>
                  <a:latin typeface="Times New Roman" pitchFamily="18" charset="0"/>
                </a:rPr>
                <a:t>-2.3</a:t>
              </a:r>
            </a:p>
          </p:txBody>
        </p:sp>
        <p:sp>
          <p:nvSpPr>
            <p:cNvPr id="33840" name="Text Box 25"/>
            <p:cNvSpPr txBox="1">
              <a:spLocks noChangeArrowheads="1"/>
            </p:cNvSpPr>
            <p:nvPr/>
          </p:nvSpPr>
          <p:spPr bwMode="auto">
            <a:xfrm>
              <a:off x="960" y="1488"/>
              <a:ext cx="265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10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i="0">
                  <a:solidFill>
                    <a:srgbClr val="0000FF"/>
                  </a:solidFill>
                  <a:latin typeface="Times New Roman" pitchFamily="18" charset="0"/>
                </a:rPr>
                <a:t>3.0</a:t>
              </a:r>
            </a:p>
          </p:txBody>
        </p:sp>
        <p:sp>
          <p:nvSpPr>
            <p:cNvPr id="33841" name="Text Box 26"/>
            <p:cNvSpPr txBox="1">
              <a:spLocks noChangeArrowheads="1"/>
            </p:cNvSpPr>
            <p:nvPr/>
          </p:nvSpPr>
          <p:spPr bwMode="auto">
            <a:xfrm>
              <a:off x="912" y="1776"/>
              <a:ext cx="411" cy="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8000" tIns="0" rIns="18000" bIns="1080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i="0">
                  <a:solidFill>
                    <a:srgbClr val="990099"/>
                  </a:solidFill>
                  <a:latin typeface="Times New Roman" pitchFamily="18" charset="0"/>
                </a:rPr>
                <a:t>0415</a:t>
              </a:r>
            </a:p>
          </p:txBody>
        </p:sp>
      </p:grpSp>
      <p:grpSp>
        <p:nvGrpSpPr>
          <p:cNvPr id="33801" name="Group 28"/>
          <p:cNvGrpSpPr>
            <a:grpSpLocks/>
          </p:cNvGrpSpPr>
          <p:nvPr/>
        </p:nvGrpSpPr>
        <p:grpSpPr bwMode="auto">
          <a:xfrm>
            <a:off x="557336" y="2513856"/>
            <a:ext cx="2590800" cy="2971800"/>
            <a:chOff x="0" y="0"/>
            <a:chExt cx="1632" cy="2448"/>
          </a:xfrm>
        </p:grpSpPr>
        <p:sp>
          <p:nvSpPr>
            <p:cNvPr id="33804" name="Text Box 28"/>
            <p:cNvSpPr txBox="1">
              <a:spLocks noChangeArrowheads="1"/>
            </p:cNvSpPr>
            <p:nvPr/>
          </p:nvSpPr>
          <p:spPr bwMode="auto">
            <a:xfrm>
              <a:off x="1008" y="0"/>
              <a:ext cx="3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33805" name="Text Box 29"/>
            <p:cNvSpPr txBox="1">
              <a:spLocks noChangeArrowheads="1"/>
            </p:cNvSpPr>
            <p:nvPr/>
          </p:nvSpPr>
          <p:spPr bwMode="auto">
            <a:xfrm>
              <a:off x="48" y="192"/>
              <a:ext cx="500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i="0" dirty="0">
                  <a:latin typeface="Times New Roman" pitchFamily="18" charset="0"/>
                </a:rPr>
                <a:t>0300</a:t>
              </a:r>
            </a:p>
          </p:txBody>
        </p:sp>
        <p:sp>
          <p:nvSpPr>
            <p:cNvPr id="33806" name="Text Box 30"/>
            <p:cNvSpPr txBox="1">
              <a:spLocks noChangeArrowheads="1"/>
            </p:cNvSpPr>
            <p:nvPr/>
          </p:nvSpPr>
          <p:spPr bwMode="auto">
            <a:xfrm>
              <a:off x="48" y="528"/>
              <a:ext cx="500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i="0" dirty="0">
                  <a:latin typeface="Times New Roman" pitchFamily="18" charset="0"/>
                </a:rPr>
                <a:t>0302</a:t>
              </a:r>
            </a:p>
          </p:txBody>
        </p:sp>
        <p:sp>
          <p:nvSpPr>
            <p:cNvPr id="33807" name="Text Box 31"/>
            <p:cNvSpPr txBox="1">
              <a:spLocks noChangeArrowheads="1"/>
            </p:cNvSpPr>
            <p:nvPr/>
          </p:nvSpPr>
          <p:spPr bwMode="auto">
            <a:xfrm>
              <a:off x="0" y="1391"/>
              <a:ext cx="500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i="0" dirty="0">
                  <a:latin typeface="Times New Roman" pitchFamily="18" charset="0"/>
                </a:rPr>
                <a:t>0632</a:t>
              </a:r>
            </a:p>
          </p:txBody>
        </p:sp>
        <p:sp>
          <p:nvSpPr>
            <p:cNvPr id="33808" name="Text Box 32"/>
            <p:cNvSpPr txBox="1">
              <a:spLocks noChangeArrowheads="1"/>
            </p:cNvSpPr>
            <p:nvPr/>
          </p:nvSpPr>
          <p:spPr bwMode="auto">
            <a:xfrm>
              <a:off x="0" y="1679"/>
              <a:ext cx="500" cy="3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i="0" dirty="0">
                  <a:latin typeface="Times New Roman" pitchFamily="18" charset="0"/>
                </a:rPr>
                <a:t>0634</a:t>
              </a:r>
            </a:p>
          </p:txBody>
        </p:sp>
        <p:grpSp>
          <p:nvGrpSpPr>
            <p:cNvPr id="33809" name="Group 34"/>
            <p:cNvGrpSpPr>
              <a:grpSpLocks/>
            </p:cNvGrpSpPr>
            <p:nvPr/>
          </p:nvGrpSpPr>
          <p:grpSpPr bwMode="auto">
            <a:xfrm>
              <a:off x="576" y="144"/>
              <a:ext cx="1056" cy="2304"/>
              <a:chOff x="0" y="0"/>
              <a:chExt cx="1056" cy="2304"/>
            </a:xfrm>
          </p:grpSpPr>
          <p:sp>
            <p:nvSpPr>
              <p:cNvPr id="33810" name="Line 35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1" name="Line 36"/>
              <p:cNvSpPr>
                <a:spLocks noChangeShapeType="1"/>
              </p:cNvSpPr>
              <p:nvPr/>
            </p:nvSpPr>
            <p:spPr bwMode="auto">
              <a:xfrm>
                <a:off x="1056" y="0"/>
                <a:ext cx="0" cy="23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2" name="Line 37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3" name="Line 38"/>
              <p:cNvSpPr>
                <a:spLocks noChangeShapeType="1"/>
              </p:cNvSpPr>
              <p:nvPr/>
            </p:nvSpPr>
            <p:spPr bwMode="auto">
              <a:xfrm>
                <a:off x="0" y="384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4" name="Line 39"/>
              <p:cNvSpPr>
                <a:spLocks noChangeShapeType="1"/>
              </p:cNvSpPr>
              <p:nvPr/>
            </p:nvSpPr>
            <p:spPr bwMode="auto">
              <a:xfrm>
                <a:off x="0" y="67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5" name="Line 40"/>
              <p:cNvSpPr>
                <a:spLocks noChangeShapeType="1"/>
              </p:cNvSpPr>
              <p:nvPr/>
            </p:nvSpPr>
            <p:spPr bwMode="auto">
              <a:xfrm>
                <a:off x="0" y="1296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6" name="Line 41"/>
              <p:cNvSpPr>
                <a:spLocks noChangeShapeType="1"/>
              </p:cNvSpPr>
              <p:nvPr/>
            </p:nvSpPr>
            <p:spPr bwMode="auto">
              <a:xfrm>
                <a:off x="0" y="1584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7" name="Line 42"/>
              <p:cNvSpPr>
                <a:spLocks noChangeShapeType="1"/>
              </p:cNvSpPr>
              <p:nvPr/>
            </p:nvSpPr>
            <p:spPr bwMode="auto">
              <a:xfrm>
                <a:off x="0" y="1872"/>
                <a:ext cx="1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8" name="Text Box 43"/>
              <p:cNvSpPr txBox="1">
                <a:spLocks noChangeArrowheads="1"/>
              </p:cNvSpPr>
              <p:nvPr/>
            </p:nvSpPr>
            <p:spPr bwMode="auto">
              <a:xfrm flipV="1">
                <a:off x="288" y="864"/>
                <a:ext cx="34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33819" name="Text Box 44"/>
              <p:cNvSpPr txBox="1">
                <a:spLocks noChangeArrowheads="1"/>
              </p:cNvSpPr>
              <p:nvPr/>
            </p:nvSpPr>
            <p:spPr bwMode="auto">
              <a:xfrm flipV="1">
                <a:off x="288" y="1968"/>
                <a:ext cx="346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33820" name="Text Box 45"/>
              <p:cNvSpPr txBox="1">
                <a:spLocks noChangeArrowheads="1"/>
              </p:cNvSpPr>
              <p:nvPr/>
            </p:nvSpPr>
            <p:spPr bwMode="auto">
              <a:xfrm>
                <a:off x="384" y="142"/>
                <a:ext cx="265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10800" rIns="18000" bIns="10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i="0" dirty="0">
                    <a:solidFill>
                      <a:srgbClr val="0000FF"/>
                    </a:solidFill>
                    <a:latin typeface="Times New Roman" pitchFamily="18" charset="0"/>
                  </a:rPr>
                  <a:t>3.0</a:t>
                </a:r>
              </a:p>
            </p:txBody>
          </p:sp>
          <p:sp>
            <p:nvSpPr>
              <p:cNvPr id="33821" name="Text Box 46"/>
              <p:cNvSpPr txBox="1">
                <a:spLocks noChangeArrowheads="1"/>
              </p:cNvSpPr>
              <p:nvPr/>
            </p:nvSpPr>
            <p:spPr bwMode="auto">
              <a:xfrm>
                <a:off x="336" y="384"/>
                <a:ext cx="330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10800" rIns="18000" bIns="10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rgbClr val="990099"/>
                    </a:solidFill>
                    <a:latin typeface="Times New Roman" pitchFamily="18" charset="0"/>
                  </a:rPr>
                  <a:t>-</a:t>
                </a:r>
                <a:r>
                  <a:rPr lang="zh-CN" altLang="en-US" i="0" dirty="0">
                    <a:solidFill>
                      <a:srgbClr val="990099"/>
                    </a:solidFill>
                    <a:latin typeface="Times New Roman" pitchFamily="18" charset="0"/>
                  </a:rPr>
                  <a:t>2.3</a:t>
                </a:r>
              </a:p>
            </p:txBody>
          </p:sp>
          <p:sp>
            <p:nvSpPr>
              <p:cNvPr id="33822" name="Text Box 47"/>
              <p:cNvSpPr txBox="1">
                <a:spLocks noChangeArrowheads="1"/>
              </p:cNvSpPr>
              <p:nvPr/>
            </p:nvSpPr>
            <p:spPr bwMode="auto">
              <a:xfrm>
                <a:off x="384" y="1343"/>
                <a:ext cx="330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10800" rIns="18000" bIns="10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dirty="0">
                    <a:solidFill>
                      <a:srgbClr val="0000FF"/>
                    </a:solidFill>
                    <a:latin typeface="Times New Roman" pitchFamily="18" charset="0"/>
                  </a:rPr>
                  <a:t>-</a:t>
                </a:r>
                <a:r>
                  <a:rPr lang="zh-CN" altLang="en-US" i="0" dirty="0">
                    <a:solidFill>
                      <a:srgbClr val="0000FF"/>
                    </a:solidFill>
                    <a:latin typeface="Times New Roman" pitchFamily="18" charset="0"/>
                  </a:rPr>
                  <a:t>0.7</a:t>
                </a:r>
              </a:p>
            </p:txBody>
          </p:sp>
          <p:sp>
            <p:nvSpPr>
              <p:cNvPr id="33823" name="Text Box 48"/>
              <p:cNvSpPr txBox="1">
                <a:spLocks noChangeArrowheads="1"/>
              </p:cNvSpPr>
              <p:nvPr/>
            </p:nvSpPr>
            <p:spPr bwMode="auto">
              <a:xfrm>
                <a:off x="336" y="1632"/>
                <a:ext cx="265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8000" tIns="10800" rIns="18000" bIns="1080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lang="zh-CN" altLang="en-US" i="0" dirty="0">
                    <a:solidFill>
                      <a:srgbClr val="990099"/>
                    </a:solidFill>
                    <a:latin typeface="Times New Roman" pitchFamily="18" charset="0"/>
                  </a:rPr>
                  <a:t>4.8</a:t>
                </a:r>
              </a:p>
            </p:txBody>
          </p:sp>
        </p:grpSp>
      </p:grpSp>
      <p:sp>
        <p:nvSpPr>
          <p:cNvPr id="33802" name="Text Box 51"/>
          <p:cNvSpPr txBox="1">
            <a:spLocks noChangeArrowheads="1"/>
          </p:cNvSpPr>
          <p:nvPr/>
        </p:nvSpPr>
        <p:spPr bwMode="auto">
          <a:xfrm>
            <a:off x="1243136" y="2132856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i="0" dirty="0"/>
              <a:t>顺序存储结构</a:t>
            </a:r>
          </a:p>
        </p:txBody>
      </p:sp>
      <p:sp>
        <p:nvSpPr>
          <p:cNvPr id="33803" name="Text Box 52"/>
          <p:cNvSpPr txBox="1">
            <a:spLocks noChangeArrowheads="1"/>
          </p:cNvSpPr>
          <p:nvPr/>
        </p:nvSpPr>
        <p:spPr bwMode="auto">
          <a:xfrm>
            <a:off x="5891336" y="2132856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i="0" dirty="0"/>
              <a:t>链式存储结构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297866A-8CE5-113D-CA05-BCCE4E368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7095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物理结构（存储结构）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8456371" y="6369724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BEB8ABB8-C208-4683-8598-8CB3A5E17E92}" type="slidenum">
              <a:rPr lang="zh-CN" altLang="en-US">
                <a:solidFill>
                  <a:srgbClr val="000000"/>
                </a:solidFill>
              </a:rPr>
              <a:pPr algn="r" eaLnBrk="1" hangingPunct="1">
                <a:spcBef>
                  <a:spcPct val="50000"/>
                </a:spcBef>
              </a:pPr>
              <a:t>37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401930"/>
              </p:ext>
            </p:extLst>
          </p:nvPr>
        </p:nvGraphicFramePr>
        <p:xfrm>
          <a:off x="451543" y="1322995"/>
          <a:ext cx="8515351" cy="4914317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58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1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61978"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逻辑结构</a:t>
                      </a: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操作</a:t>
                      </a: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物理结构</a:t>
                      </a: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79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线性结构</a:t>
                      </a: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dirty="0"/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5566"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非线性结构</a:t>
                      </a: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1978">
                <a:tc vMerge="1"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/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7" marR="91437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484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9419" y="2790183"/>
            <a:ext cx="282892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3624198"/>
            <a:ext cx="181610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4849" name="Group 43"/>
          <p:cNvGrpSpPr>
            <a:grpSpLocks/>
          </p:cNvGrpSpPr>
          <p:nvPr/>
        </p:nvGrpSpPr>
        <p:grpSpPr bwMode="auto">
          <a:xfrm>
            <a:off x="2768264" y="5097487"/>
            <a:ext cx="1793875" cy="1139825"/>
            <a:chOff x="0" y="0"/>
            <a:chExt cx="1584" cy="1309"/>
          </a:xfrm>
        </p:grpSpPr>
        <p:sp>
          <p:nvSpPr>
            <p:cNvPr id="34850" name="Line 44"/>
            <p:cNvSpPr>
              <a:spLocks noChangeShapeType="1"/>
            </p:cNvSpPr>
            <p:nvPr/>
          </p:nvSpPr>
          <p:spPr bwMode="auto">
            <a:xfrm flipH="1">
              <a:off x="651" y="178"/>
              <a:ext cx="264" cy="345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4851" name="Line 45"/>
            <p:cNvSpPr>
              <a:spLocks noChangeShapeType="1"/>
            </p:cNvSpPr>
            <p:nvPr/>
          </p:nvSpPr>
          <p:spPr bwMode="auto">
            <a:xfrm flipH="1">
              <a:off x="1065" y="695"/>
              <a:ext cx="340" cy="414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4852" name="Line 46"/>
            <p:cNvSpPr>
              <a:spLocks noChangeShapeType="1"/>
            </p:cNvSpPr>
            <p:nvPr/>
          </p:nvSpPr>
          <p:spPr bwMode="auto">
            <a:xfrm flipH="1">
              <a:off x="236" y="661"/>
              <a:ext cx="302" cy="448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4853" name="Line 47"/>
            <p:cNvSpPr>
              <a:spLocks noChangeShapeType="1"/>
            </p:cNvSpPr>
            <p:nvPr/>
          </p:nvSpPr>
          <p:spPr bwMode="auto">
            <a:xfrm>
              <a:off x="613" y="661"/>
              <a:ext cx="339" cy="448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4854" name="Line 48"/>
            <p:cNvSpPr>
              <a:spLocks noChangeShapeType="1"/>
            </p:cNvSpPr>
            <p:nvPr/>
          </p:nvSpPr>
          <p:spPr bwMode="auto">
            <a:xfrm>
              <a:off x="161" y="212"/>
              <a:ext cx="0" cy="862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4855" name="Line 49"/>
            <p:cNvSpPr>
              <a:spLocks noChangeShapeType="1"/>
            </p:cNvSpPr>
            <p:nvPr/>
          </p:nvSpPr>
          <p:spPr bwMode="auto">
            <a:xfrm>
              <a:off x="274" y="1177"/>
              <a:ext cx="603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4856" name="Line 50"/>
            <p:cNvSpPr>
              <a:spLocks noChangeShapeType="1"/>
            </p:cNvSpPr>
            <p:nvPr/>
          </p:nvSpPr>
          <p:spPr bwMode="auto">
            <a:xfrm>
              <a:off x="274" y="109"/>
              <a:ext cx="603" cy="0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4857" name="Line 51"/>
            <p:cNvSpPr>
              <a:spLocks noChangeShapeType="1"/>
            </p:cNvSpPr>
            <p:nvPr/>
          </p:nvSpPr>
          <p:spPr bwMode="auto">
            <a:xfrm>
              <a:off x="1065" y="178"/>
              <a:ext cx="301" cy="379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4858" name="Line 52"/>
            <p:cNvSpPr>
              <a:spLocks noChangeShapeType="1"/>
            </p:cNvSpPr>
            <p:nvPr/>
          </p:nvSpPr>
          <p:spPr bwMode="auto">
            <a:xfrm>
              <a:off x="236" y="178"/>
              <a:ext cx="264" cy="345"/>
            </a:xfrm>
            <a:prstGeom prst="line">
              <a:avLst/>
            </a:prstGeom>
            <a:noFill/>
            <a:ln w="38100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4859" name="Line 53"/>
            <p:cNvSpPr>
              <a:spLocks noChangeShapeType="1"/>
            </p:cNvSpPr>
            <p:nvPr/>
          </p:nvSpPr>
          <p:spPr bwMode="auto">
            <a:xfrm>
              <a:off x="990" y="212"/>
              <a:ext cx="0" cy="862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36000" tIns="0" rIns="0" bIns="0" anchor="ctr"/>
            <a:lstStyle/>
            <a:p>
              <a:endParaRPr lang="zh-CN" altLang="en-US"/>
            </a:p>
          </p:txBody>
        </p:sp>
        <p:sp>
          <p:nvSpPr>
            <p:cNvPr id="34860" name="Oval 54"/>
            <p:cNvSpPr>
              <a:spLocks noChangeArrowheads="1"/>
            </p:cNvSpPr>
            <p:nvPr/>
          </p:nvSpPr>
          <p:spPr bwMode="auto">
            <a:xfrm>
              <a:off x="48" y="1"/>
              <a:ext cx="288" cy="288"/>
            </a:xfrm>
            <a:prstGeom prst="ellipse">
              <a:avLst/>
            </a:prstGeom>
            <a:gradFill rotWithShape="0">
              <a:gsLst>
                <a:gs pos="0">
                  <a:srgbClr val="00CC00"/>
                </a:gs>
                <a:gs pos="100000">
                  <a:srgbClr val="005E00"/>
                </a:gs>
              </a:gsLst>
              <a:path path="rect">
                <a:fillToRect r="100000" b="100000"/>
              </a:path>
            </a:gra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lIns="36000" tIns="0" rIns="0" bIns="0" anchor="ctr"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861" name="Text Box 55"/>
            <p:cNvSpPr txBox="1">
              <a:spLocks noChangeArrowheads="1"/>
            </p:cNvSpPr>
            <p:nvPr/>
          </p:nvSpPr>
          <p:spPr bwMode="auto">
            <a:xfrm>
              <a:off x="72" y="30"/>
              <a:ext cx="168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3600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solidFill>
                    <a:srgbClr val="FFFF99"/>
                  </a:solidFill>
                  <a:latin typeface="Arial" pitchFamily="34" charset="0"/>
                </a:rPr>
                <a:t>1</a:t>
              </a:r>
              <a:endParaRPr lang="zh-CN" altLang="en-US" sz="20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4862" name="Group 56"/>
            <p:cNvGrpSpPr>
              <a:grpSpLocks/>
            </p:cNvGrpSpPr>
            <p:nvPr/>
          </p:nvGrpSpPr>
          <p:grpSpPr bwMode="auto">
            <a:xfrm>
              <a:off x="816" y="0"/>
              <a:ext cx="288" cy="301"/>
              <a:chOff x="0" y="0"/>
              <a:chExt cx="288" cy="301"/>
            </a:xfrm>
          </p:grpSpPr>
          <p:sp>
            <p:nvSpPr>
              <p:cNvPr id="34875" name="Oval 5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36000" tIns="0" rIns="0" bIns="0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76" name="Text Box 58"/>
              <p:cNvSpPr txBox="1">
                <a:spLocks noChangeArrowheads="1"/>
              </p:cNvSpPr>
              <p:nvPr/>
            </p:nvSpPr>
            <p:spPr bwMode="auto">
              <a:xfrm>
                <a:off x="23" y="28"/>
                <a:ext cx="16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2</a:t>
                </a:r>
                <a:endParaRPr lang="zh-CN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4863" name="Group 59"/>
            <p:cNvGrpSpPr>
              <a:grpSpLocks/>
            </p:cNvGrpSpPr>
            <p:nvPr/>
          </p:nvGrpSpPr>
          <p:grpSpPr bwMode="auto">
            <a:xfrm>
              <a:off x="1296" y="480"/>
              <a:ext cx="288" cy="303"/>
              <a:chOff x="0" y="0"/>
              <a:chExt cx="288" cy="303"/>
            </a:xfrm>
          </p:grpSpPr>
          <p:sp>
            <p:nvSpPr>
              <p:cNvPr id="34873" name="Oval 6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36000" tIns="0" rIns="0" bIns="0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74" name="Text Box 61"/>
              <p:cNvSpPr txBox="1">
                <a:spLocks noChangeArrowheads="1"/>
              </p:cNvSpPr>
              <p:nvPr/>
            </p:nvSpPr>
            <p:spPr bwMode="auto">
              <a:xfrm>
                <a:off x="23" y="30"/>
                <a:ext cx="16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3</a:t>
                </a:r>
                <a:endParaRPr lang="zh-CN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4864" name="Group 62"/>
            <p:cNvGrpSpPr>
              <a:grpSpLocks/>
            </p:cNvGrpSpPr>
            <p:nvPr/>
          </p:nvGrpSpPr>
          <p:grpSpPr bwMode="auto">
            <a:xfrm>
              <a:off x="864" y="1008"/>
              <a:ext cx="288" cy="301"/>
              <a:chOff x="0" y="0"/>
              <a:chExt cx="288" cy="301"/>
            </a:xfrm>
          </p:grpSpPr>
          <p:sp>
            <p:nvSpPr>
              <p:cNvPr id="34871" name="Oval 6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36000" tIns="0" rIns="0" bIns="0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72" name="Text Box 64"/>
              <p:cNvSpPr txBox="1">
                <a:spLocks noChangeArrowheads="1"/>
              </p:cNvSpPr>
              <p:nvPr/>
            </p:nvSpPr>
            <p:spPr bwMode="auto">
              <a:xfrm>
                <a:off x="24" y="28"/>
                <a:ext cx="16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4</a:t>
                </a:r>
                <a:endParaRPr lang="zh-CN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4865" name="Group 65"/>
            <p:cNvGrpSpPr>
              <a:grpSpLocks/>
            </p:cNvGrpSpPr>
            <p:nvPr/>
          </p:nvGrpSpPr>
          <p:grpSpPr bwMode="auto">
            <a:xfrm>
              <a:off x="0" y="1008"/>
              <a:ext cx="306" cy="292"/>
              <a:chOff x="0" y="0"/>
              <a:chExt cx="306" cy="292"/>
            </a:xfrm>
          </p:grpSpPr>
          <p:sp>
            <p:nvSpPr>
              <p:cNvPr id="34869" name="Oval 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36000" tIns="0" rIns="0" bIns="0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70" name="Text Box 67"/>
              <p:cNvSpPr txBox="1">
                <a:spLocks noChangeArrowheads="1"/>
              </p:cNvSpPr>
              <p:nvPr/>
            </p:nvSpPr>
            <p:spPr bwMode="auto">
              <a:xfrm>
                <a:off x="66" y="19"/>
                <a:ext cx="240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3600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5</a:t>
                </a:r>
                <a:endParaRPr lang="zh-CN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4866" name="Group 68"/>
            <p:cNvGrpSpPr>
              <a:grpSpLocks/>
            </p:cNvGrpSpPr>
            <p:nvPr/>
          </p:nvGrpSpPr>
          <p:grpSpPr bwMode="auto">
            <a:xfrm>
              <a:off x="432" y="432"/>
              <a:ext cx="288" cy="301"/>
              <a:chOff x="0" y="0"/>
              <a:chExt cx="288" cy="301"/>
            </a:xfrm>
          </p:grpSpPr>
          <p:sp>
            <p:nvSpPr>
              <p:cNvPr id="34867" name="Oval 6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rgbClr val="00CC00"/>
                  </a:gs>
                  <a:gs pos="100000">
                    <a:srgbClr val="005E00"/>
                  </a:gs>
                </a:gsLst>
                <a:path path="rect">
                  <a:fillToRect r="100000" b="100000"/>
                </a:path>
              </a:gradFill>
              <a:ln w="9525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lIns="36000" tIns="0" rIns="0" bIns="0" anchor="ctr"/>
              <a:lstStyle/>
              <a:p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4868" name="Text Box 70"/>
              <p:cNvSpPr txBox="1">
                <a:spLocks noChangeArrowheads="1"/>
              </p:cNvSpPr>
              <p:nvPr/>
            </p:nvSpPr>
            <p:spPr bwMode="auto">
              <a:xfrm>
                <a:off x="23" y="28"/>
                <a:ext cx="168" cy="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36000" tIns="0" rIns="0" bIns="0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itchFamily="34" charset="0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solidFill>
                      <a:srgbClr val="FFFF99"/>
                    </a:solidFill>
                    <a:latin typeface="Arial" pitchFamily="34" charset="0"/>
                  </a:rPr>
                  <a:t>6</a:t>
                </a:r>
                <a:endParaRPr lang="zh-CN" altLang="en-US" sz="200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BCF4F9A-8C1A-55E4-0621-850E2591835C}"/>
              </a:ext>
            </a:extLst>
          </p:cNvPr>
          <p:cNvSpPr txBox="1"/>
          <p:nvPr/>
        </p:nvSpPr>
        <p:spPr>
          <a:xfrm>
            <a:off x="7259135" y="2839004"/>
            <a:ext cx="190168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顺序、链式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A64CC4-ADC4-2F71-7A71-5A24B11502A7}"/>
              </a:ext>
            </a:extLst>
          </p:cNvPr>
          <p:cNvSpPr txBox="1"/>
          <p:nvPr/>
        </p:nvSpPr>
        <p:spPr>
          <a:xfrm>
            <a:off x="7316303" y="4120446"/>
            <a:ext cx="190168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顺序、链式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24E2FB-0F98-1330-9C3C-99A6C52A489C}"/>
              </a:ext>
            </a:extLst>
          </p:cNvPr>
          <p:cNvSpPr txBox="1"/>
          <p:nvPr/>
        </p:nvSpPr>
        <p:spPr>
          <a:xfrm>
            <a:off x="7668589" y="5459965"/>
            <a:ext cx="989601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链式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D25B00-C8E5-6EDD-865D-91B1985E0A45}"/>
              </a:ext>
            </a:extLst>
          </p:cNvPr>
          <p:cNvSpPr txBox="1"/>
          <p:nvPr/>
        </p:nvSpPr>
        <p:spPr>
          <a:xfrm>
            <a:off x="5142898" y="2654339"/>
            <a:ext cx="1901683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i="0" dirty="0"/>
              <a:t>插入、删除、查找等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7837C0-D850-A7FD-C432-4D2BB8C86FE9}"/>
              </a:ext>
            </a:extLst>
          </p:cNvPr>
          <p:cNvSpPr txBox="1"/>
          <p:nvPr/>
        </p:nvSpPr>
        <p:spPr>
          <a:xfrm>
            <a:off x="5142898" y="3755442"/>
            <a:ext cx="1901683" cy="1384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创建、插入、删除、</a:t>
            </a:r>
            <a:r>
              <a:rPr lang="en-US" altLang="zh-CN" sz="24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Huffman</a:t>
            </a:r>
            <a:r>
              <a:rPr lang="zh-CN" altLang="en-US" sz="24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树等</a:t>
            </a: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AA4CFA-8E6C-0408-DCFE-E0FE84F6A455}"/>
              </a:ext>
            </a:extLst>
          </p:cNvPr>
          <p:cNvSpPr txBox="1"/>
          <p:nvPr/>
        </p:nvSpPr>
        <p:spPr>
          <a:xfrm>
            <a:off x="5220296" y="5282088"/>
            <a:ext cx="1758036" cy="10156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创建、最短路径等</a:t>
            </a:r>
          </a:p>
          <a:p>
            <a:endParaRPr lang="zh-CN" altLang="en-US" dirty="0"/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E39F0104-9E82-0070-6F17-EEA6F061D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07095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物理结构（存储结构）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081637"/>
            <a:ext cx="8305800" cy="685800"/>
          </a:xfrm>
        </p:spPr>
        <p:txBody>
          <a:bodyPr/>
          <a:lstStyle/>
          <a:p>
            <a:pPr algn="l" eaLnBrk="1" hangingPunct="1"/>
            <a:r>
              <a:rPr lang="en-US" altLang="en-US" sz="2800" dirty="0" err="1">
                <a:latin typeface="黑体" pitchFamily="49" charset="-122"/>
                <a:ea typeface="黑体" pitchFamily="49" charset="-122"/>
              </a:rPr>
              <a:t>抽象数据类型</a:t>
            </a:r>
            <a:r>
              <a:rPr lang="en-US" altLang="en-US" sz="2800" dirty="0">
                <a:latin typeface="黑体" pitchFamily="49" charset="-122"/>
                <a:ea typeface="黑体" pitchFamily="49" charset="-122"/>
              </a:rPr>
              <a:t>(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Abstract Data 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Type,ADT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）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E9699D89-36D2-469B-B3CD-246342658C76}" type="slidenum">
              <a:rPr lang="zh-CN" altLang="en-US"/>
              <a:pPr algn="r" eaLnBrk="1" hangingPunct="1">
                <a:spcBef>
                  <a:spcPct val="50000"/>
                </a:spcBef>
              </a:pPr>
              <a:t>38</a:t>
            </a:fld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2274" y="1820374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是</a:t>
            </a:r>
            <a:r>
              <a:rPr lang="en-US" altLang="en-US" dirty="0" err="1">
                <a:latin typeface="黑体" pitchFamily="49" charset="-122"/>
                <a:ea typeface="黑体" pitchFamily="49" charset="-122"/>
              </a:rPr>
              <a:t>一个数学模型以及定义在该模型上的一组操作</a:t>
            </a:r>
            <a:endParaRPr lang="en-US" altLang="en-US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en-US" dirty="0" err="1">
                <a:latin typeface="黑体" pitchFamily="49" charset="-122"/>
                <a:ea typeface="黑体" pitchFamily="49" charset="-122"/>
              </a:rPr>
              <a:t>抽象数据类型</a:t>
            </a:r>
            <a:r>
              <a:rPr lang="en-US" altLang="en-US" dirty="0">
                <a:latin typeface="黑体" pitchFamily="49" charset="-122"/>
                <a:ea typeface="黑体" pitchFamily="49" charset="-122"/>
              </a:rPr>
              <a:t> = </a:t>
            </a:r>
            <a:r>
              <a:rPr lang="en-US" altLang="en-US" dirty="0" err="1">
                <a:latin typeface="黑体" pitchFamily="49" charset="-122"/>
                <a:ea typeface="黑体" pitchFamily="49" charset="-122"/>
              </a:rPr>
              <a:t>数据结构</a:t>
            </a:r>
            <a:r>
              <a:rPr lang="en-US" altLang="en-US" dirty="0">
                <a:latin typeface="黑体" pitchFamily="49" charset="-122"/>
                <a:ea typeface="黑体" pitchFamily="49" charset="-122"/>
              </a:rPr>
              <a:t> + </a:t>
            </a: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en-US" dirty="0">
                <a:latin typeface="黑体" pitchFamily="49" charset="-122"/>
                <a:ea typeface="黑体" pitchFamily="49" charset="-122"/>
              </a:rPr>
              <a:t>                 </a:t>
            </a:r>
            <a:r>
              <a:rPr lang="en-US" altLang="en-US" dirty="0" err="1">
                <a:latin typeface="黑体" pitchFamily="49" charset="-122"/>
                <a:ea typeface="黑体" pitchFamily="49" charset="-122"/>
              </a:rPr>
              <a:t>定义在此数据结构上的一组操作</a:t>
            </a:r>
            <a:endParaRPr lang="en-US" altLang="en-US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endParaRPr lang="en-US" altLang="en-US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面向对象中类的概念。跳过。</a:t>
            </a:r>
            <a:endParaRPr lang="en-US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E59DE9AA-6B10-21AB-CFA8-D8BAC3B06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9259"/>
            <a:ext cx="925252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 抽象数据类型的表示和实现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133753"/>
            <a:ext cx="8305800" cy="685800"/>
          </a:xfrm>
        </p:spPr>
        <p:txBody>
          <a:bodyPr/>
          <a:lstStyle/>
          <a:p>
            <a:pPr algn="l" eaLnBrk="1" hangingPunct="1">
              <a:buClr>
                <a:srgbClr val="FF0000"/>
              </a:buClr>
            </a:pPr>
            <a:r>
              <a:rPr lang="en-US" altLang="en-US" sz="2800" dirty="0" err="1">
                <a:latin typeface="黑体" pitchFamily="49" charset="-122"/>
                <a:ea typeface="黑体" pitchFamily="49" charset="-122"/>
              </a:rPr>
              <a:t>算法（</a:t>
            </a:r>
            <a:r>
              <a:rPr lang="en-US" altLang="zh-CN" sz="2800" dirty="0" err="1">
                <a:latin typeface="黑体" pitchFamily="49" charset="-122"/>
                <a:ea typeface="黑体" pitchFamily="49" charset="-122"/>
              </a:rPr>
              <a:t>Algorithm</a:t>
            </a:r>
            <a:r>
              <a:rPr lang="en-US" altLang="en-US" sz="2800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B50D9300-95C1-4F12-A9D5-422A9DF2E646}" type="slidenum">
              <a:rPr lang="zh-CN" altLang="en-US"/>
              <a:pPr algn="r" eaLnBrk="1" hangingPunct="1">
                <a:spcBef>
                  <a:spcPct val="50000"/>
                </a:spcBef>
              </a:pPr>
              <a:t>39</a:t>
            </a:fld>
            <a:endParaRPr lang="en-US" altLang="zh-CN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032129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是对特定问题求解步骤的一种描述。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在计算机中表现为是指令的有限序列，且每条指令表示一个或多个操作。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3F1866A5-7BAD-4ED5-A419-E5A3BAD30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第四节　算法和算法分析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268413"/>
            <a:ext cx="9072686" cy="5191125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实验</a:t>
            </a:r>
            <a:endParaRPr lang="en-US" altLang="zh-CN" sz="2800" dirty="0">
              <a:solidFill>
                <a:srgbClr val="3333FF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地点：南区致腾楼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326</a:t>
            </a: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时间：周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三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7~10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节（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14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:15-17:25)</a:t>
            </a:r>
            <a:endParaRPr lang="en-US" altLang="zh-CN" sz="2800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sz="2800" dirty="0">
              <a:solidFill>
                <a:srgbClr val="3333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8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答疑</a:t>
            </a:r>
            <a:endParaRPr lang="en-US" altLang="zh-CN" sz="2800" dirty="0">
              <a:solidFill>
                <a:srgbClr val="3333FF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sz="2800" dirty="0">
                <a:solidFill>
                  <a:srgbClr val="3333FF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微信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   电话：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13691620716   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办公室：南区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1033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学习方法</a:t>
            </a:r>
            <a:endParaRPr lang="en-US" altLang="zh-CN" sz="2800" dirty="0">
              <a:solidFill>
                <a:srgbClr val="0033CC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dirty="0">
                <a:solidFill>
                  <a:srgbClr val="0033CC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提前预习，课堂认真听讲，掌握思想和方法。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多阅读，理解数据结构的实际应用。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   多思考、多练习。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203575" y="107950"/>
            <a:ext cx="2687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400" b="1" i="0" dirty="0">
                <a:solidFill>
                  <a:schemeClr val="tx2"/>
                </a:solidFill>
                <a:ea typeface="隶书" pitchFamily="49" charset="-122"/>
                <a:sym typeface="Arial" pitchFamily="34" charset="0"/>
              </a:rPr>
              <a:t>课程介绍</a:t>
            </a:r>
            <a:endParaRPr lang="en-US" altLang="en-US" sz="4400" b="1" i="0" dirty="0">
              <a:solidFill>
                <a:schemeClr val="tx2"/>
              </a:solidFill>
              <a:ea typeface="隶书" pitchFamily="49" charset="-122"/>
              <a:sym typeface="Arial" pitchFamily="34" charset="0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6675D854-2C16-4EBB-8A93-D70C61A065F0}" type="slidenum">
              <a:rPr lang="zh-CN" altLang="en-US"/>
              <a:pPr algn="r" eaLnBrk="1" hangingPunct="1">
                <a:spcBef>
                  <a:spcPct val="50000"/>
                </a:spcBef>
              </a:pPr>
              <a:t>40</a:t>
            </a:fld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412776"/>
            <a:ext cx="87630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输入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　有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0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个或多个输入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输出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　有一个或多个输出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有穷性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：算法在执行有穷步后能结束，且每一步骤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     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都在可接受的时间内完成。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确定性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：每一条指令有确切的含义，不会出现二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     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义性。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可行性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：每一条运算应足够基本，通过基本操作执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     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行有限次来实现。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AC15D556-0527-CEE0-B477-B5C0CF2DF4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算法的五个基本特性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8302518A-BC62-454D-A3F6-9045FB53047C}" type="slidenum">
              <a:rPr lang="zh-CN" altLang="en-US"/>
              <a:pPr algn="r" eaLnBrk="1" hangingPunct="1">
                <a:spcBef>
                  <a:spcPct val="50000"/>
                </a:spcBef>
              </a:pPr>
              <a:t>41</a:t>
            </a:fld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409700"/>
            <a:ext cx="9145016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例1.2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数组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a[0…n-1]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中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查找元素</a:t>
            </a:r>
            <a:r>
              <a:rPr lang="en-US" altLang="zh-CN" sz="2800" b="1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en-US" sz="2800" b="1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zh-CN" altLang="en-US" b="1" dirty="0">
                <a:latin typeface="+mn-ea"/>
              </a:rPr>
              <a:t>算法</a:t>
            </a:r>
            <a:r>
              <a:rPr lang="en-US" altLang="en-US" b="1" dirty="0">
                <a:latin typeface="+mn-ea"/>
              </a:rPr>
              <a:t>：</a:t>
            </a:r>
            <a:r>
              <a:rPr lang="zh-CN" altLang="en-US" b="1" dirty="0">
                <a:latin typeface="+mn-ea"/>
              </a:rPr>
              <a:t>顺序查找，将</a:t>
            </a:r>
            <a:r>
              <a:rPr lang="en-US" altLang="zh-CN" b="1" dirty="0">
                <a:latin typeface="+mn-ea"/>
              </a:rPr>
              <a:t>x</a:t>
            </a:r>
            <a:r>
              <a:rPr lang="zh-CN" altLang="en-US" b="1" dirty="0">
                <a:latin typeface="+mn-ea"/>
              </a:rPr>
              <a:t>依此与</a:t>
            </a:r>
            <a:r>
              <a:rPr lang="en-US" altLang="zh-CN" b="1" dirty="0">
                <a:latin typeface="+mn-ea"/>
              </a:rPr>
              <a:t>a[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]</a:t>
            </a:r>
            <a:r>
              <a:rPr lang="zh-CN" altLang="en-US" b="1" dirty="0">
                <a:latin typeface="+mn-ea"/>
              </a:rPr>
              <a:t>（</a:t>
            </a:r>
            <a:r>
              <a:rPr lang="en-US" altLang="zh-CN" b="1" dirty="0">
                <a:latin typeface="+mn-ea"/>
              </a:rPr>
              <a:t>0…n-1)</a:t>
            </a:r>
            <a:r>
              <a:rPr lang="zh-CN" altLang="en-US" b="1" dirty="0">
                <a:latin typeface="+mn-ea"/>
              </a:rPr>
              <a:t>比较</a:t>
            </a:r>
            <a:endParaRPr lang="en-US" altLang="zh-CN" b="1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en-US" b="1" dirty="0" err="1">
                <a:latin typeface="+mn-ea"/>
              </a:rPr>
              <a:t>算法</a:t>
            </a:r>
            <a:r>
              <a:rPr lang="zh-CN" altLang="en-US" b="1" dirty="0">
                <a:latin typeface="+mn-ea"/>
              </a:rPr>
              <a:t>描述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自然语言描述，流程图，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NS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图，伪代码等</a:t>
            </a:r>
            <a:r>
              <a:rPr lang="en-US" altLang="zh-CN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en-US" altLang="en-US" b="1" dirty="0">
                <a:latin typeface="+mn-ea"/>
              </a:rPr>
              <a:t>： 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+mn-ea"/>
              </a:rPr>
              <a:t>1) </a:t>
            </a:r>
            <a:r>
              <a:rPr lang="zh-CN" altLang="en-US" b="1" dirty="0">
                <a:latin typeface="+mn-ea"/>
              </a:rPr>
              <a:t>初始</a:t>
            </a:r>
            <a:r>
              <a:rPr lang="en-US" altLang="zh-CN" b="1" dirty="0">
                <a:latin typeface="+mn-ea"/>
              </a:rPr>
              <a:t>i = 0</a:t>
            </a:r>
            <a:r>
              <a:rPr lang="zh-CN" altLang="en-US" b="1" dirty="0">
                <a:latin typeface="+mn-ea"/>
              </a:rPr>
              <a:t>；</a:t>
            </a:r>
            <a:endParaRPr lang="en-US" altLang="zh-CN" b="1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+mn-ea"/>
              </a:rPr>
              <a:t>2) </a:t>
            </a:r>
            <a:r>
              <a:rPr lang="zh-CN" altLang="en-US" b="1" dirty="0">
                <a:latin typeface="+mn-ea"/>
              </a:rPr>
              <a:t>若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&lt;n</a:t>
            </a:r>
            <a:r>
              <a:rPr lang="zh-CN" altLang="en-US" b="1" dirty="0">
                <a:latin typeface="+mn-ea"/>
              </a:rPr>
              <a:t>，转</a:t>
            </a:r>
            <a:r>
              <a:rPr lang="en-US" altLang="zh-CN" b="1" dirty="0">
                <a:latin typeface="+mn-ea"/>
              </a:rPr>
              <a:t>3)</a:t>
            </a:r>
            <a:r>
              <a:rPr lang="zh-CN" altLang="en-US" b="1" dirty="0">
                <a:latin typeface="+mn-ea"/>
              </a:rPr>
              <a:t>；否则，查找不成功，结束；</a:t>
            </a:r>
            <a:endParaRPr lang="en-US" altLang="zh-CN" b="1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+mn-ea"/>
              </a:rPr>
              <a:t>3</a:t>
            </a:r>
            <a:r>
              <a:rPr lang="zh-CN" altLang="en-US" b="1" dirty="0">
                <a:latin typeface="+mn-ea"/>
              </a:rPr>
              <a:t>）若</a:t>
            </a:r>
            <a:r>
              <a:rPr lang="en-US" altLang="zh-CN" b="1" dirty="0">
                <a:latin typeface="+mn-ea"/>
              </a:rPr>
              <a:t>a[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] == x, </a:t>
            </a:r>
            <a:r>
              <a:rPr lang="zh-CN" altLang="en-US" b="1" dirty="0">
                <a:latin typeface="+mn-ea"/>
              </a:rPr>
              <a:t>查找成功，结束；</a:t>
            </a:r>
            <a:endParaRPr lang="en-US" altLang="zh-CN" b="1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b="1" dirty="0">
                <a:latin typeface="+mn-ea"/>
              </a:rPr>
              <a:t>4) </a:t>
            </a:r>
            <a:r>
              <a:rPr lang="zh-CN" altLang="en-US" b="1" dirty="0">
                <a:latin typeface="+mn-ea"/>
              </a:rPr>
              <a:t>若</a:t>
            </a:r>
            <a:r>
              <a:rPr lang="en-US" altLang="zh-CN" b="1" dirty="0">
                <a:latin typeface="+mn-ea"/>
              </a:rPr>
              <a:t>a[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] ≠ x, </a:t>
            </a:r>
            <a:r>
              <a:rPr lang="en-US" altLang="zh-CN" b="1" dirty="0" err="1">
                <a:latin typeface="+mn-ea"/>
              </a:rPr>
              <a:t>i</a:t>
            </a:r>
            <a:r>
              <a:rPr lang="en-US" altLang="zh-CN" b="1" dirty="0">
                <a:latin typeface="+mn-ea"/>
              </a:rPr>
              <a:t>++</a:t>
            </a:r>
            <a:r>
              <a:rPr lang="zh-CN" altLang="en-US" b="1" dirty="0">
                <a:latin typeface="+mn-ea"/>
              </a:rPr>
              <a:t>，转</a:t>
            </a:r>
            <a:r>
              <a:rPr lang="en-US" altLang="zh-CN" b="1" dirty="0">
                <a:latin typeface="+mn-ea"/>
              </a:rPr>
              <a:t>2</a:t>
            </a:r>
            <a:r>
              <a:rPr lang="zh-CN" altLang="en-US" b="1" dirty="0">
                <a:latin typeface="+mn-ea"/>
              </a:rPr>
              <a:t>）。</a:t>
            </a:r>
            <a:endParaRPr lang="en-US" altLang="zh-CN" b="1" dirty="0">
              <a:latin typeface="+mn-ea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endParaRPr lang="en-US" altLang="zh-CN" b="1" dirty="0">
              <a:latin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1C019138-A697-2A9E-C47D-FF89510BD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算法举例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CE97B9-3D87-5123-3324-9205C6CEDBDA}"/>
              </a:ext>
            </a:extLst>
          </p:cNvPr>
          <p:cNvSpPr txBox="1"/>
          <p:nvPr/>
        </p:nvSpPr>
        <p:spPr>
          <a:xfrm>
            <a:off x="683568" y="5589240"/>
            <a:ext cx="7850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/>
              <a:t>回顾冒泡排序，选择排序算法。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AF80544A-ED39-4B7C-9BC4-D8D0283D3314}" type="slidenum">
              <a:rPr lang="zh-CN" altLang="en-US"/>
              <a:pPr algn="r" eaLnBrk="1" hangingPunct="1">
                <a:spcBef>
                  <a:spcPct val="50000"/>
                </a:spcBef>
              </a:pPr>
              <a:t>42</a:t>
            </a:fld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340768"/>
            <a:ext cx="87630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正确性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：满足具体问题的需求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可读性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：便于理解和修改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健壮性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：当输入数据非法时，也能适当反应</a:t>
            </a:r>
          </a:p>
          <a:p>
            <a:pPr eaLnBrk="1" hangingPunct="1">
              <a:lnSpc>
                <a:spcPct val="90000"/>
              </a:lnSpc>
              <a:spcBef>
                <a:spcPct val="70000"/>
              </a:spcBef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效率与低存储量需求：要求“快”和“省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  快即效率高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执行</a:t>
            </a:r>
            <a:r>
              <a:rPr lang="zh-CN" altLang="en-US" b="1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时间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少，省即低存储量。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F9C89E4C-E8D1-4A21-818F-37809EE10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5925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算法设计的要求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7AD5EB-A37F-15B2-9F84-0C63E9480701}"/>
              </a:ext>
            </a:extLst>
          </p:cNvPr>
          <p:cNvSpPr txBox="1"/>
          <p:nvPr/>
        </p:nvSpPr>
        <p:spPr>
          <a:xfrm>
            <a:off x="683568" y="5151884"/>
            <a:ext cx="81175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如何衡量算法的效率和存储量：时间复杂度和空间复杂度。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4CD57FD5-C3CF-4D21-B660-4ACA460B51CE}" type="slidenum">
              <a:rPr lang="zh-CN" altLang="en-US"/>
              <a:pPr algn="r" eaLnBrk="1" hangingPunct="1">
                <a:spcBef>
                  <a:spcPct val="50000"/>
                </a:spcBef>
              </a:pPr>
              <a:t>43</a:t>
            </a:fld>
            <a:endParaRPr lang="en-US" altLang="zh-CN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40768"/>
            <a:ext cx="8604448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70000"/>
              </a:spcBef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事后统计法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：计算算法开始时间与完成时间差值，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  </a:t>
            </a:r>
          </a:p>
          <a:p>
            <a:pPr marL="0" indent="0" eaLnBrk="1" hangingPunct="1">
              <a:lnSpc>
                <a:spcPct val="90000"/>
              </a:lnSpc>
              <a:spcBef>
                <a:spcPts val="0"/>
              </a:spcBef>
              <a:buNone/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             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监控手段统计内存占用大小。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      缺点</a:t>
            </a: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：</a:t>
            </a:r>
            <a:r>
              <a:rPr lang="en-US" altLang="zh-CN" b="1" dirty="0">
                <a:latin typeface="+mn-ea"/>
              </a:rPr>
              <a:t>1</a:t>
            </a:r>
            <a:r>
              <a:rPr lang="en-US" altLang="en-US" b="1" dirty="0">
                <a:latin typeface="+mn-ea"/>
              </a:rPr>
              <a:t>．必须执行程序</a:t>
            </a:r>
          </a:p>
          <a:p>
            <a:pPr marL="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dirty="0">
                <a:latin typeface="+mn-ea"/>
              </a:rPr>
              <a:t>         </a:t>
            </a:r>
            <a:r>
              <a:rPr lang="en-US" altLang="zh-CN" sz="2800" b="1" dirty="0">
                <a:latin typeface="+mn-ea"/>
                <a:cs typeface="+mn-cs"/>
              </a:rPr>
              <a:t>2</a:t>
            </a:r>
            <a:r>
              <a:rPr lang="zh-CN" altLang="en-US" sz="2800" b="1" dirty="0">
                <a:latin typeface="+mn-ea"/>
                <a:cs typeface="+mn-cs"/>
              </a:rPr>
              <a:t>．其它因素掩盖算法本质（硬件、编程</a:t>
            </a:r>
            <a:endParaRPr lang="en-US" altLang="zh-CN" sz="2800" b="1" dirty="0">
              <a:latin typeface="+mn-ea"/>
              <a:cs typeface="+mn-cs"/>
            </a:endParaRPr>
          </a:p>
          <a:p>
            <a:pPr marL="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800" b="1" dirty="0">
                <a:latin typeface="+mn-ea"/>
                <a:cs typeface="+mn-cs"/>
              </a:rPr>
              <a:t>            </a:t>
            </a:r>
            <a:r>
              <a:rPr lang="zh-CN" altLang="en-US" sz="2800" b="1" dirty="0">
                <a:latin typeface="+mn-ea"/>
                <a:cs typeface="+mn-cs"/>
              </a:rPr>
              <a:t>语言、代码质量、测试数据等）</a:t>
            </a:r>
            <a:endParaRPr lang="en-US" altLang="zh-CN" sz="2800" b="1" dirty="0">
              <a:latin typeface="+mn-ea"/>
              <a:cs typeface="+mn-cs"/>
            </a:endParaRPr>
          </a:p>
          <a:p>
            <a:pPr marL="0" lvl="1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zh-CN" altLang="en-US" sz="2800" b="1" dirty="0">
              <a:cs typeface="+mn-cs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事前统计法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：依据算法及问题的规模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en-US" altLang="en-US" dirty="0" err="1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是常用的方法</a:t>
            </a:r>
            <a:r>
              <a:rPr lang="zh-CN" altLang="en-US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lang="en-US" altLang="en-US" dirty="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8C4DBBB-94A7-443B-A44A-92666D660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58" y="17166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算法的度量方法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85BAB0BA-6C56-4AF0-8979-B4B9BA42C230}" type="slidenum">
              <a:rPr lang="zh-CN" altLang="en-US"/>
              <a:pPr algn="r" eaLnBrk="1" hangingPunct="1">
                <a:spcBef>
                  <a:spcPct val="50000"/>
                </a:spcBef>
              </a:pPr>
              <a:t>44</a:t>
            </a:fld>
            <a:endParaRPr lang="en-US" altLang="zh-CN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050C6D3A-AA95-421B-9CC9-D886F9910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58" y="17166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时间复杂度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EEFA4EF-1756-4320-99B4-B212240DB9D8}"/>
              </a:ext>
            </a:extLst>
          </p:cNvPr>
          <p:cNvSpPr txBox="1"/>
          <p:nvPr/>
        </p:nvSpPr>
        <p:spPr>
          <a:xfrm>
            <a:off x="551810" y="1268760"/>
            <a:ext cx="83033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首先给出大</a:t>
            </a:r>
            <a:r>
              <a:rPr lang="en-US" altLang="zh-CN" sz="2800" b="0" i="0" dirty="0">
                <a:latin typeface="+mn-ea"/>
                <a:ea typeface="+mn-ea"/>
              </a:rPr>
              <a:t>O</a:t>
            </a:r>
            <a:r>
              <a:rPr lang="zh-CN" altLang="en-US" sz="2800" b="0" i="0" dirty="0">
                <a:latin typeface="+mn-ea"/>
                <a:ea typeface="+mn-ea"/>
              </a:rPr>
              <a:t>定义：称一个函数</a:t>
            </a:r>
            <a:r>
              <a:rPr lang="en-US" altLang="zh-CN" sz="2800" b="0" i="0" dirty="0">
                <a:latin typeface="+mn-ea"/>
                <a:ea typeface="+mn-ea"/>
              </a:rPr>
              <a:t>g(n)</a:t>
            </a:r>
            <a:r>
              <a:rPr lang="zh-CN" altLang="en-US" sz="2800" b="0" i="0" dirty="0">
                <a:latin typeface="+mn-ea"/>
                <a:ea typeface="+mn-ea"/>
              </a:rPr>
              <a:t>是</a:t>
            </a:r>
            <a:r>
              <a:rPr lang="en-US" altLang="zh-CN" sz="2800" b="0" i="0" dirty="0">
                <a:latin typeface="+mn-ea"/>
                <a:ea typeface="+mn-ea"/>
              </a:rPr>
              <a:t>O(f(n))</a:t>
            </a:r>
            <a:r>
              <a:rPr lang="zh-CN" altLang="en-US" sz="2800" b="0" i="0" dirty="0">
                <a:latin typeface="+mn-ea"/>
                <a:ea typeface="+mn-ea"/>
              </a:rPr>
              <a:t>，当且仅当存在常数</a:t>
            </a:r>
            <a:r>
              <a:rPr lang="en-US" altLang="zh-CN" sz="2800" b="0" i="0" dirty="0">
                <a:latin typeface="+mn-ea"/>
                <a:ea typeface="+mn-ea"/>
              </a:rPr>
              <a:t>c&gt;0</a:t>
            </a:r>
            <a:r>
              <a:rPr lang="zh-CN" altLang="en-US" sz="2800" b="0" i="0" dirty="0">
                <a:latin typeface="+mn-ea"/>
                <a:ea typeface="+mn-ea"/>
              </a:rPr>
              <a:t>和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en-US" altLang="zh-CN" sz="2800" b="0" i="0" dirty="0">
                <a:latin typeface="+mn-ea"/>
                <a:ea typeface="+mn-ea"/>
              </a:rPr>
              <a:t>≥1</a:t>
            </a:r>
            <a:r>
              <a:rPr lang="zh-CN" altLang="en-US" sz="2800" b="0" i="0" dirty="0">
                <a:latin typeface="+mn-ea"/>
                <a:ea typeface="+mn-ea"/>
              </a:rPr>
              <a:t>，对一切</a:t>
            </a:r>
            <a:r>
              <a:rPr lang="en-US" altLang="zh-CN" sz="2800" b="0" i="0" dirty="0">
                <a:latin typeface="+mn-ea"/>
                <a:ea typeface="+mn-ea"/>
              </a:rPr>
              <a:t>n&gt;n</a:t>
            </a:r>
            <a:r>
              <a:rPr lang="en-US" altLang="zh-CN" sz="2800" b="0" i="0" baseline="-2500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均有</a:t>
            </a:r>
            <a:r>
              <a:rPr lang="en-US" altLang="zh-CN" sz="2800" b="0" i="0" dirty="0">
                <a:latin typeface="+mn-ea"/>
                <a:ea typeface="+mn-ea"/>
              </a:rPr>
              <a:t>|g(n)|≤</a:t>
            </a:r>
            <a:r>
              <a:rPr lang="en-US" altLang="zh-CN" sz="2800" b="0" i="0" dirty="0" err="1">
                <a:latin typeface="+mn-ea"/>
                <a:ea typeface="+mn-ea"/>
              </a:rPr>
              <a:t>c|f</a:t>
            </a:r>
            <a:r>
              <a:rPr lang="en-US" altLang="zh-CN" sz="2800" b="0" i="0" dirty="0">
                <a:latin typeface="+mn-ea"/>
                <a:ea typeface="+mn-ea"/>
              </a:rPr>
              <a:t>(n)|</a:t>
            </a:r>
            <a:r>
              <a:rPr lang="zh-CN" altLang="en-US" sz="2800" b="0" i="0" dirty="0">
                <a:latin typeface="+mn-ea"/>
                <a:ea typeface="+mn-ea"/>
              </a:rPr>
              <a:t>成立，也称函数</a:t>
            </a:r>
            <a:r>
              <a:rPr lang="en-US" altLang="zh-CN" sz="2800" b="0" i="0" dirty="0">
                <a:latin typeface="+mn-ea"/>
                <a:ea typeface="+mn-ea"/>
              </a:rPr>
              <a:t>g(n)</a:t>
            </a:r>
            <a:r>
              <a:rPr lang="zh-CN" altLang="en-US" sz="2800" b="0" i="0" dirty="0">
                <a:latin typeface="+mn-ea"/>
                <a:ea typeface="+mn-ea"/>
              </a:rPr>
              <a:t>以</a:t>
            </a:r>
            <a:r>
              <a:rPr lang="en-US" altLang="zh-CN" sz="2800" b="0" i="0" dirty="0">
                <a:latin typeface="+mn-ea"/>
                <a:ea typeface="+mn-ea"/>
              </a:rPr>
              <a:t>f(n)</a:t>
            </a:r>
            <a:r>
              <a:rPr lang="zh-CN" altLang="en-US" sz="2800" b="0" i="0" dirty="0">
                <a:latin typeface="+mn-ea"/>
                <a:ea typeface="+mn-ea"/>
              </a:rPr>
              <a:t>为界或者称</a:t>
            </a:r>
            <a:r>
              <a:rPr lang="en-US" altLang="zh-CN" sz="2800" b="0" i="0" dirty="0">
                <a:latin typeface="+mn-ea"/>
                <a:ea typeface="+mn-ea"/>
              </a:rPr>
              <a:t>g(n)</a:t>
            </a:r>
            <a:r>
              <a:rPr lang="zh-CN" altLang="en-US" sz="2800" b="0" i="0" dirty="0">
                <a:latin typeface="+mn-ea"/>
                <a:ea typeface="+mn-ea"/>
              </a:rPr>
              <a:t>受限于</a:t>
            </a:r>
            <a:r>
              <a:rPr lang="en-US" altLang="zh-CN" sz="2800" b="0" i="0" dirty="0">
                <a:latin typeface="+mn-ea"/>
                <a:ea typeface="+mn-ea"/>
              </a:rPr>
              <a:t>f(n)</a:t>
            </a:r>
            <a:r>
              <a:rPr lang="zh-CN" altLang="en-US" sz="2800" b="0" i="0" dirty="0">
                <a:latin typeface="+mn-ea"/>
                <a:ea typeface="+mn-ea"/>
              </a:rPr>
              <a:t>。记作</a:t>
            </a:r>
            <a:r>
              <a:rPr lang="en-US" altLang="zh-CN" sz="2800" b="0" i="0" dirty="0">
                <a:latin typeface="+mn-ea"/>
                <a:ea typeface="+mn-ea"/>
              </a:rPr>
              <a:t>g(n)=O(f(n))</a:t>
            </a:r>
            <a:r>
              <a:rPr lang="zh-CN" altLang="en-US" sz="2800" b="0" i="0" dirty="0">
                <a:latin typeface="+mn-ea"/>
                <a:ea typeface="+mn-ea"/>
              </a:rPr>
              <a:t>。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BCCFBEE-4F61-0FBB-641C-F7AF2F68E14C}"/>
              </a:ext>
            </a:extLst>
          </p:cNvPr>
          <p:cNvSpPr txBox="1"/>
          <p:nvPr/>
        </p:nvSpPr>
        <p:spPr>
          <a:xfrm>
            <a:off x="528970" y="3773359"/>
            <a:ext cx="8458200" cy="250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算法的时间复杂度，</a:t>
            </a:r>
            <a:r>
              <a:rPr lang="zh-CN" altLang="en-US" sz="2800" b="0" i="0" dirty="0">
                <a:latin typeface="+mn-ea"/>
                <a:ea typeface="+mn-ea"/>
              </a:rPr>
              <a:t>即算法的时间度量，记作</a:t>
            </a:r>
            <a:endParaRPr lang="en-US" altLang="zh-CN" sz="2800" b="0" i="0" dirty="0">
              <a:latin typeface="+mn-ea"/>
              <a:ea typeface="+mn-ea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0" i="0" dirty="0">
                <a:latin typeface="+mn-ea"/>
                <a:ea typeface="+mn-ea"/>
              </a:rPr>
              <a:t>T(n)= O(f(n))</a:t>
            </a:r>
            <a:r>
              <a:rPr lang="zh-CN" altLang="en-US" sz="2800" b="0" i="0" dirty="0">
                <a:latin typeface="+mn-ea"/>
                <a:ea typeface="+mn-ea"/>
              </a:rPr>
              <a:t>。表示随着问题规模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zh-CN" altLang="en-US" sz="2800" b="0" i="0" dirty="0">
                <a:latin typeface="+mn-ea"/>
                <a:ea typeface="+mn-ea"/>
              </a:rPr>
              <a:t>的增大，算法执行时间的增长率和</a:t>
            </a:r>
            <a:r>
              <a:rPr lang="en-US" altLang="zh-CN" sz="2800" b="0" i="0" dirty="0">
                <a:latin typeface="+mn-ea"/>
                <a:ea typeface="+mn-ea"/>
              </a:rPr>
              <a:t>f(n)</a:t>
            </a:r>
            <a:r>
              <a:rPr lang="zh-CN" altLang="en-US" sz="2800" b="0" i="0" dirty="0">
                <a:latin typeface="+mn-ea"/>
                <a:ea typeface="+mn-ea"/>
              </a:rPr>
              <a:t>的增长率相同，称为算法的渐进时间复杂度，简称时间复杂度，其中</a:t>
            </a:r>
            <a:r>
              <a:rPr lang="en-US" altLang="zh-CN" sz="2800" b="0" i="0" dirty="0">
                <a:latin typeface="+mn-ea"/>
                <a:ea typeface="+mn-ea"/>
              </a:rPr>
              <a:t>f(n</a:t>
            </a:r>
            <a:r>
              <a:rPr lang="zh-CN" altLang="en-US" sz="2800" b="0" i="0" dirty="0">
                <a:latin typeface="+mn-ea"/>
                <a:ea typeface="+mn-ea"/>
              </a:rPr>
              <a:t>）是问题规模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zh-CN" altLang="en-US" sz="2800" b="0" i="0" dirty="0">
                <a:latin typeface="+mn-ea"/>
                <a:ea typeface="+mn-ea"/>
              </a:rPr>
              <a:t>的某个函数。</a:t>
            </a:r>
            <a:endParaRPr lang="en-US" altLang="en-US" sz="28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3332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85BAB0BA-6C56-4AF0-8979-B4B9BA42C230}" type="slidenum">
              <a:rPr lang="zh-CN" altLang="en-US"/>
              <a:pPr algn="r" eaLnBrk="1" hangingPunct="1">
                <a:spcBef>
                  <a:spcPct val="50000"/>
                </a:spcBef>
              </a:pPr>
              <a:t>45</a:t>
            </a:fld>
            <a:endParaRPr lang="en-US" altLang="zh-CN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58686" y="1268760"/>
            <a:ext cx="9125882" cy="38100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假设每个操作的执行时间一样，为单位时间。计算算</a:t>
            </a:r>
            <a:endParaRPr lang="en-US" altLang="zh-CN" dirty="0">
              <a:latin typeface="+mn-ea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法的执行时间，即计算算法中的操作总次数，是问题</a:t>
            </a:r>
            <a:endParaRPr lang="en-US" altLang="zh-CN" dirty="0">
              <a:latin typeface="+mn-ea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规模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的函数。（例如</a:t>
            </a:r>
            <a:r>
              <a:rPr lang="en-US" altLang="zh-CN" dirty="0">
                <a:latin typeface="+mn-ea"/>
              </a:rPr>
              <a:t>T(n) = n + 3n</a:t>
            </a:r>
            <a:r>
              <a:rPr lang="en-US" altLang="zh-CN" baseline="30000" dirty="0">
                <a:latin typeface="+mn-ea"/>
              </a:rPr>
              <a:t>2 </a:t>
            </a:r>
            <a:r>
              <a:rPr lang="en-US" altLang="zh-CN" dirty="0">
                <a:latin typeface="+mn-ea"/>
              </a:rPr>
              <a:t>+ 1)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dirty="0">
              <a:latin typeface="+mn-ea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根据</a:t>
            </a:r>
            <a:r>
              <a:rPr lang="en-US" altLang="zh-CN" dirty="0">
                <a:latin typeface="+mn-ea"/>
              </a:rPr>
              <a:t>O(f(n))</a:t>
            </a:r>
            <a:r>
              <a:rPr lang="zh-CN" altLang="en-US" dirty="0">
                <a:latin typeface="+mn-ea"/>
              </a:rPr>
              <a:t>定义，操作总次数中的常量、系数、</a:t>
            </a:r>
            <a:endParaRPr lang="en-US" altLang="zh-CN" dirty="0">
              <a:latin typeface="+mn-ea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低阶项均可省略，只取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的最高阶。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latin typeface="+mn-ea"/>
              </a:rPr>
              <a:t>上例：</a:t>
            </a:r>
            <a:r>
              <a:rPr lang="en-US" altLang="zh-CN" dirty="0">
                <a:latin typeface="+mn-ea"/>
              </a:rPr>
              <a:t>T(n)=O(n</a:t>
            </a:r>
            <a:r>
              <a:rPr lang="en-US" altLang="zh-CN" baseline="30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))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dirty="0">
              <a:latin typeface="+mn-ea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的最高阶由算法中循环次数最大值计算得到，即计</a:t>
            </a:r>
            <a:endParaRPr lang="en-US" altLang="zh-CN" dirty="0">
              <a:latin typeface="+mn-ea"/>
            </a:endParaRPr>
          </a:p>
          <a:p>
            <a:pPr>
              <a:lnSpc>
                <a:spcPct val="115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+mn-ea"/>
              </a:rPr>
              <a:t>算算</a:t>
            </a:r>
            <a:r>
              <a:rPr lang="en-US" altLang="en-US" dirty="0" err="1">
                <a:latin typeface="+mn-ea"/>
              </a:rPr>
              <a:t>法中最深层循环内的语句重复执行次数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62DEFEA-DD84-F4F5-1310-70B4EB76A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58" y="17166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时间复杂度分析方法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96958" y="1371600"/>
            <a:ext cx="7886700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/>
              <a:t>  </a:t>
            </a:r>
            <a:r>
              <a:rPr lang="en-US" altLang="en-US" sz="2800" b="1" dirty="0">
                <a:solidFill>
                  <a:srgbClr val="FF0000"/>
                </a:solidFill>
                <a:latin typeface="+mn-ea"/>
              </a:rPr>
              <a:t>例1.3  </a:t>
            </a:r>
            <a:r>
              <a:rPr lang="en-US" altLang="en-US" sz="2800" b="1" dirty="0">
                <a:latin typeface="+mn-ea"/>
              </a:rPr>
              <a:t>{++</a:t>
            </a:r>
            <a:r>
              <a:rPr lang="en-US" altLang="zh-CN" sz="2800" b="1" dirty="0">
                <a:latin typeface="+mn-ea"/>
              </a:rPr>
              <a:t>x; s=0;}    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800" dirty="0">
              <a:latin typeface="+mn-ea"/>
            </a:endParaRP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en-US" altLang="zh-CN" sz="2800" dirty="0">
                <a:latin typeface="+mn-ea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+mn-ea"/>
              </a:rPr>
              <a:t>例1.4 </a:t>
            </a:r>
            <a:r>
              <a:rPr lang="en-US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800" b="1" dirty="0">
                <a:latin typeface="+mn-ea"/>
              </a:rPr>
              <a:t>for(I=1;I&lt;=n;++I)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b="1" dirty="0">
                <a:latin typeface="+mn-ea"/>
              </a:rPr>
              <a:t>            {++</a:t>
            </a:r>
            <a:r>
              <a:rPr lang="en-US" altLang="zh-CN" sz="2800" b="1" dirty="0" err="1">
                <a:latin typeface="+mn-ea"/>
              </a:rPr>
              <a:t>x;s</a:t>
            </a:r>
            <a:r>
              <a:rPr lang="en-US" altLang="zh-CN" sz="2800" b="1" dirty="0">
                <a:latin typeface="+mn-ea"/>
              </a:rPr>
              <a:t>+=x;}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800" dirty="0">
              <a:latin typeface="+mn-ea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800" dirty="0">
                <a:latin typeface="+mn-ea"/>
              </a:rPr>
              <a:t> </a:t>
            </a:r>
            <a:r>
              <a:rPr lang="en-US" altLang="en-US" sz="2800" b="1" dirty="0">
                <a:solidFill>
                  <a:srgbClr val="FF0000"/>
                </a:solidFill>
                <a:latin typeface="+mn-ea"/>
              </a:rPr>
              <a:t>例1.5 </a:t>
            </a:r>
            <a:r>
              <a:rPr lang="en-US" altLang="zh-CN" sz="2800" b="1" dirty="0">
                <a:latin typeface="+mn-ea"/>
              </a:rPr>
              <a:t>for(i=2;i&lt;=n;++</a:t>
            </a:r>
            <a:r>
              <a:rPr lang="en-US" altLang="zh-CN" sz="2800" b="1" dirty="0" err="1">
                <a:latin typeface="+mn-ea"/>
              </a:rPr>
              <a:t>i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+mn-ea"/>
              </a:rPr>
              <a:t>           for(j=2;j&lt;=i-1;++j)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dirty="0">
                <a:latin typeface="+mn-ea"/>
              </a:rPr>
              <a:t>               {++</a:t>
            </a:r>
            <a:r>
              <a:rPr lang="en-US" altLang="zh-CN" sz="2800" b="1" dirty="0" err="1">
                <a:latin typeface="+mn-ea"/>
              </a:rPr>
              <a:t>x;a</a:t>
            </a:r>
            <a:r>
              <a:rPr lang="en-US" altLang="zh-CN" sz="2800" b="1" dirty="0">
                <a:latin typeface="+mn-ea"/>
              </a:rPr>
              <a:t>[</a:t>
            </a:r>
            <a:r>
              <a:rPr lang="en-US" altLang="zh-CN" sz="2800" b="1" dirty="0" err="1">
                <a:latin typeface="+mn-ea"/>
              </a:rPr>
              <a:t>i</a:t>
            </a:r>
            <a:r>
              <a:rPr lang="en-US" altLang="zh-CN" sz="2800" b="1" dirty="0">
                <a:latin typeface="+mn-ea"/>
              </a:rPr>
              <a:t>][j]=x;}</a:t>
            </a:r>
            <a:endParaRPr lang="en-US" altLang="en-US" sz="2800" b="1" dirty="0">
              <a:latin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0E9BC36-1D85-F973-77E2-B7AA6180F4C3}"/>
              </a:ext>
            </a:extLst>
          </p:cNvPr>
          <p:cNvSpPr txBox="1"/>
          <p:nvPr/>
        </p:nvSpPr>
        <p:spPr>
          <a:xfrm>
            <a:off x="4697504" y="1371600"/>
            <a:ext cx="404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T(n) = O(1),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常量阶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C89FAB8-D5F8-C903-ADEA-EF0CAC17828D}"/>
              </a:ext>
            </a:extLst>
          </p:cNvPr>
          <p:cNvSpPr txBox="1"/>
          <p:nvPr/>
        </p:nvSpPr>
        <p:spPr>
          <a:xfrm>
            <a:off x="5299283" y="2401724"/>
            <a:ext cx="4049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T(n) = O(n)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，线性阶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7F3F8B0-4BCA-973C-B9D3-8F70ECF46CAA}"/>
              </a:ext>
            </a:extLst>
          </p:cNvPr>
          <p:cNvSpPr txBox="1"/>
          <p:nvPr/>
        </p:nvSpPr>
        <p:spPr>
          <a:xfrm>
            <a:off x="5415840" y="3789040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T(n) = O(n</a:t>
            </a:r>
            <a:r>
              <a:rPr lang="en-US" altLang="zh-CN" sz="2800" i="0" baseline="30000" dirty="0">
                <a:solidFill>
                  <a:srgbClr val="FF0000"/>
                </a:solidFill>
                <a:latin typeface="+mn-ea"/>
                <a:ea typeface="+mn-ea"/>
              </a:rPr>
              <a:t>2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，平方阶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5EDFA4E-75BA-8140-935F-6C6B78971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58" y="17166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时间复杂度分析例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63ED1C-B039-7169-F1FE-07191D943D44}"/>
              </a:ext>
            </a:extLst>
          </p:cNvPr>
          <p:cNvSpPr txBox="1"/>
          <p:nvPr/>
        </p:nvSpPr>
        <p:spPr>
          <a:xfrm>
            <a:off x="1650554" y="5655280"/>
            <a:ext cx="7612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i="0" dirty="0">
                <a:latin typeface="+mn-ea"/>
                <a:ea typeface="+mn-ea"/>
              </a:rPr>
              <a:t>最内层语句重复次数：</a:t>
            </a:r>
            <a:r>
              <a:rPr lang="en-US" altLang="zh-CN" sz="2800" i="0" dirty="0">
                <a:latin typeface="+mn-ea"/>
                <a:ea typeface="+mn-ea"/>
              </a:rPr>
              <a:t>1+2+3+…+n-2 = O(n</a:t>
            </a:r>
            <a:r>
              <a:rPr lang="en-US" altLang="zh-CN" sz="2800" i="0" baseline="30000" dirty="0">
                <a:latin typeface="+mn-ea"/>
                <a:ea typeface="+mn-ea"/>
              </a:rPr>
              <a:t>2</a:t>
            </a:r>
            <a:r>
              <a:rPr lang="en-US" altLang="zh-CN" sz="2800" i="0" baseline="0" dirty="0">
                <a:latin typeface="+mn-ea"/>
                <a:ea typeface="+mn-ea"/>
              </a:rPr>
              <a:t>)</a:t>
            </a:r>
            <a:endParaRPr lang="zh-CN" altLang="en-US" sz="2800" i="0" dirty="0">
              <a:latin typeface="+mn-ea"/>
              <a:ea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0E961D8A-1A39-49F2-96E2-92F9893A2679}" type="slidenum">
              <a:rPr lang="zh-CN" altLang="en-US"/>
              <a:pPr algn="r" eaLnBrk="1" hangingPunct="1">
                <a:spcBef>
                  <a:spcPct val="50000"/>
                </a:spcBef>
              </a:pPr>
              <a:t>47</a:t>
            </a:fld>
            <a:endParaRPr lang="en-US" altLang="zh-CN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78086" y="2011687"/>
            <a:ext cx="8763000" cy="3810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void </a:t>
            </a:r>
            <a:r>
              <a:rPr lang="en-US" altLang="zh-CN" sz="2800" dirty="0" err="1">
                <a:latin typeface="Times New Roman" pitchFamily="18" charset="0"/>
              </a:rPr>
              <a:t>mult</a:t>
            </a:r>
            <a:r>
              <a:rPr lang="en-US" altLang="zh-CN" sz="2800" dirty="0">
                <a:latin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</a:rPr>
              <a:t> a[], </a:t>
            </a:r>
            <a:r>
              <a:rPr lang="en-US" altLang="zh-CN" sz="2800" b="1" dirty="0">
                <a:latin typeface="Times New Roman" pitchFamily="18" charset="0"/>
              </a:rPr>
              <a:t>int</a:t>
            </a:r>
            <a:r>
              <a:rPr lang="en-US" altLang="zh-CN" sz="2800" dirty="0">
                <a:latin typeface="Times New Roman" pitchFamily="18" charset="0"/>
              </a:rPr>
              <a:t> b[], </a:t>
            </a:r>
            <a:r>
              <a:rPr lang="en-US" altLang="zh-CN" sz="2800" b="1" dirty="0">
                <a:latin typeface="Times New Roman" pitchFamily="18" charset="0"/>
              </a:rPr>
              <a:t>int&amp;</a:t>
            </a:r>
            <a:r>
              <a:rPr lang="en-US" altLang="zh-CN" sz="2800" dirty="0">
                <a:latin typeface="Times New Roman" pitchFamily="18" charset="0"/>
              </a:rPr>
              <a:t> c[] ) </a:t>
            </a:r>
            <a:r>
              <a:rPr lang="en-US" altLang="zh-CN" sz="2800" b="1" dirty="0">
                <a:latin typeface="Times New Roman" pitchFamily="18" charset="0"/>
              </a:rPr>
              <a:t>{</a:t>
            </a:r>
            <a:endParaRPr lang="en-US" altLang="zh-CN" sz="28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000" dirty="0">
                <a:latin typeface="Times New Roman" pitchFamily="18" charset="0"/>
              </a:rPr>
              <a:t>  </a:t>
            </a:r>
            <a:r>
              <a:rPr lang="en-US" altLang="zh-CN" sz="2000" dirty="0">
                <a:solidFill>
                  <a:srgbClr val="333399"/>
                </a:solidFill>
                <a:latin typeface="Times New Roman" pitchFamily="18" charset="0"/>
              </a:rPr>
              <a:t>// </a:t>
            </a:r>
            <a:r>
              <a:rPr lang="en-US" altLang="en-US" sz="2000" dirty="0" err="1">
                <a:solidFill>
                  <a:srgbClr val="333399"/>
                </a:solidFill>
                <a:latin typeface="楷体_GB2312" pitchFamily="1" charset="-122"/>
                <a:ea typeface="楷体_GB2312" pitchFamily="1" charset="-122"/>
              </a:rPr>
              <a:t>以二维数组存储矩阵元素，</a:t>
            </a:r>
            <a:r>
              <a:rPr lang="en-US" altLang="zh-CN" sz="2000" dirty="0" err="1">
                <a:solidFill>
                  <a:srgbClr val="333399"/>
                </a:solidFill>
                <a:latin typeface="Times New Roman" pitchFamily="18" charset="0"/>
                <a:ea typeface="楷体_GB2312" pitchFamily="1" charset="-122"/>
              </a:rPr>
              <a:t>c</a:t>
            </a:r>
            <a:r>
              <a:rPr lang="en-US" altLang="zh-CN" sz="2000" dirty="0">
                <a:solidFill>
                  <a:srgbClr val="333399"/>
                </a:solidFill>
                <a:latin typeface="Times New Roman" pitchFamily="18" charset="0"/>
                <a:ea typeface="楷体_GB2312" pitchFamily="1" charset="-122"/>
              </a:rPr>
              <a:t> </a:t>
            </a:r>
            <a:r>
              <a:rPr lang="en-US" altLang="en-US" sz="2000" dirty="0">
                <a:solidFill>
                  <a:srgbClr val="333399"/>
                </a:solidFill>
                <a:latin typeface="楷体_GB2312" pitchFamily="1" charset="-122"/>
                <a:ea typeface="楷体_GB2312" pitchFamily="1" charset="-122"/>
              </a:rPr>
              <a:t>为 </a:t>
            </a:r>
            <a:r>
              <a:rPr lang="en-US" altLang="zh-CN" sz="2000" dirty="0">
                <a:solidFill>
                  <a:srgbClr val="333399"/>
                </a:solidFill>
                <a:latin typeface="Times New Roman" pitchFamily="18" charset="0"/>
                <a:ea typeface="楷体_GB2312" pitchFamily="1" charset="-122"/>
              </a:rPr>
              <a:t>a </a:t>
            </a:r>
            <a:r>
              <a:rPr lang="en-US" altLang="en-US" sz="2000" dirty="0">
                <a:solidFill>
                  <a:srgbClr val="333399"/>
                </a:solidFill>
                <a:latin typeface="楷体_GB2312" pitchFamily="1" charset="-122"/>
                <a:ea typeface="楷体_GB2312" pitchFamily="1" charset="-122"/>
              </a:rPr>
              <a:t>和 </a:t>
            </a:r>
            <a:r>
              <a:rPr lang="en-US" altLang="zh-CN" sz="2000" dirty="0">
                <a:solidFill>
                  <a:srgbClr val="333399"/>
                </a:solidFill>
                <a:latin typeface="Times New Roman" pitchFamily="18" charset="0"/>
                <a:ea typeface="楷体_GB2312" pitchFamily="1" charset="-122"/>
              </a:rPr>
              <a:t>b </a:t>
            </a:r>
            <a:r>
              <a:rPr lang="en-US" altLang="en-US" sz="2000" dirty="0" err="1">
                <a:solidFill>
                  <a:srgbClr val="333399"/>
                </a:solidFill>
                <a:latin typeface="楷体_GB2312" pitchFamily="1" charset="-122"/>
                <a:ea typeface="楷体_GB2312" pitchFamily="1" charset="-122"/>
              </a:rPr>
              <a:t>的乘积</a:t>
            </a:r>
            <a:endParaRPr lang="en-US" altLang="en-US" sz="2800" b="1" dirty="0">
              <a:solidFill>
                <a:srgbClr val="6600CC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en-US" sz="2800" b="1" dirty="0">
                <a:solidFill>
                  <a:srgbClr val="6600CC"/>
                </a:solidFill>
                <a:latin typeface="Times New Roman" pitchFamily="18" charset="0"/>
              </a:rPr>
              <a:t>   </a:t>
            </a:r>
            <a:r>
              <a:rPr lang="en-US" altLang="zh-CN" sz="2800" b="1" dirty="0">
                <a:solidFill>
                  <a:srgbClr val="6600CC"/>
                </a:solidFill>
                <a:latin typeface="Times New Roman" pitchFamily="18" charset="0"/>
              </a:rPr>
              <a:t>for</a:t>
            </a:r>
            <a:r>
              <a:rPr lang="en-US" altLang="zh-CN" sz="2800" dirty="0">
                <a:latin typeface="Times New Roman" pitchFamily="18" charset="0"/>
              </a:rPr>
              <a:t> (</a:t>
            </a:r>
            <a:r>
              <a:rPr lang="en-US" altLang="zh-CN" sz="2800" dirty="0" err="1">
                <a:latin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</a:rPr>
              <a:t>=1; </a:t>
            </a:r>
            <a:r>
              <a:rPr lang="en-US" altLang="zh-CN" sz="2800" dirty="0" err="1">
                <a:latin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</a:rPr>
              <a:t>&lt;=n; ++</a:t>
            </a:r>
            <a:r>
              <a:rPr lang="en-US" altLang="zh-CN" sz="2800" dirty="0" err="1">
                <a:latin typeface="Times New Roman" pitchFamily="18" charset="0"/>
              </a:rPr>
              <a:t>i</a:t>
            </a:r>
            <a:r>
              <a:rPr lang="en-US" altLang="zh-CN" sz="2800" dirty="0">
                <a:latin typeface="Times New Roman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      </a:t>
            </a:r>
            <a:r>
              <a:rPr lang="en-US" altLang="zh-CN" sz="2800" b="1" dirty="0">
                <a:solidFill>
                  <a:srgbClr val="6600CC"/>
                </a:solidFill>
                <a:latin typeface="Times New Roman" pitchFamily="18" charset="0"/>
              </a:rPr>
              <a:t>for</a:t>
            </a:r>
            <a:r>
              <a:rPr lang="en-US" altLang="zh-CN" sz="2800" dirty="0">
                <a:latin typeface="Times New Roman" pitchFamily="18" charset="0"/>
              </a:rPr>
              <a:t> (j=1; j&lt;=n; ++j) </a:t>
            </a:r>
            <a:r>
              <a:rPr lang="en-US" altLang="zh-CN" sz="2800" b="1" dirty="0">
                <a:latin typeface="Times New Roman" pitchFamily="18" charset="0"/>
              </a:rPr>
              <a:t>{</a:t>
            </a:r>
            <a:endParaRPr lang="en-US" altLang="zh-CN" sz="2800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         c[</a:t>
            </a:r>
            <a:r>
              <a:rPr lang="en-US" altLang="zh-CN" sz="2800" dirty="0" err="1">
                <a:latin typeface="Times New Roman" pitchFamily="18" charset="0"/>
              </a:rPr>
              <a:t>i,j</a:t>
            </a:r>
            <a:r>
              <a:rPr lang="en-US" altLang="zh-CN" sz="2800" dirty="0">
                <a:latin typeface="Times New Roman" pitchFamily="18" charset="0"/>
              </a:rPr>
              <a:t>] = 0;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         </a:t>
            </a:r>
            <a:r>
              <a:rPr lang="en-US" altLang="zh-CN" sz="2800" b="1" dirty="0">
                <a:solidFill>
                  <a:srgbClr val="6600CC"/>
                </a:solidFill>
                <a:latin typeface="Times New Roman" pitchFamily="18" charset="0"/>
              </a:rPr>
              <a:t>for</a:t>
            </a:r>
            <a:r>
              <a:rPr lang="en-US" altLang="zh-CN" sz="2800" dirty="0">
                <a:latin typeface="Times New Roman" pitchFamily="18" charset="0"/>
              </a:rPr>
              <a:t> (k=1; k&lt;=n; </a:t>
            </a:r>
            <a:r>
              <a:rPr lang="en-US" altLang="zh-CN" sz="2800" b="1" dirty="0">
                <a:latin typeface="Times New Roman" pitchFamily="18" charset="0"/>
              </a:rPr>
              <a:t>++</a:t>
            </a:r>
            <a:r>
              <a:rPr lang="en-US" altLang="zh-CN" sz="2800" dirty="0">
                <a:latin typeface="Times New Roman" pitchFamily="18" charset="0"/>
              </a:rPr>
              <a:t>k)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            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c[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itchFamily="18" charset="0"/>
              </a:rPr>
              <a:t>i,j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] += a[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itchFamily="18" charset="0"/>
              </a:rPr>
              <a:t>i,k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]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</a:rPr>
              <a:t>*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b[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itchFamily="18" charset="0"/>
              </a:rPr>
              <a:t>k,j</a:t>
            </a:r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</a:rPr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dirty="0">
                <a:latin typeface="Times New Roman" pitchFamily="18" charset="0"/>
              </a:rPr>
              <a:t>      </a:t>
            </a:r>
            <a:r>
              <a:rPr lang="en-US" altLang="zh-CN" sz="2800" b="1" dirty="0">
                <a:latin typeface="Times New Roman" pitchFamily="18" charset="0"/>
              </a:rPr>
              <a:t>} </a:t>
            </a:r>
            <a:r>
              <a:rPr lang="en-US" altLang="zh-CN" sz="2800" dirty="0">
                <a:latin typeface="Times New Roman" pitchFamily="18" charset="0"/>
              </a:rPr>
              <a:t>//for</a:t>
            </a:r>
            <a:endParaRPr lang="en-US" altLang="zh-CN" sz="2800" b="1" dirty="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Wingdings" pitchFamily="2" charset="2"/>
              <a:buNone/>
            </a:pPr>
            <a:r>
              <a:rPr lang="en-US" altLang="zh-CN" sz="2800" b="1" dirty="0">
                <a:latin typeface="Times New Roman" pitchFamily="18" charset="0"/>
              </a:rPr>
              <a:t>} </a:t>
            </a:r>
            <a:r>
              <a:rPr lang="en-US" altLang="zh-CN" sz="2800" dirty="0">
                <a:latin typeface="Times New Roman" pitchFamily="18" charset="0"/>
              </a:rPr>
              <a:t>//</a:t>
            </a:r>
            <a:r>
              <a:rPr lang="en-US" altLang="zh-CN" sz="2800" dirty="0" err="1">
                <a:latin typeface="Times New Roman" pitchFamily="18" charset="0"/>
              </a:rPr>
              <a:t>mult</a:t>
            </a:r>
            <a:endParaRPr lang="en-US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78086" y="1340768"/>
            <a:ext cx="35178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1.6 </a:t>
            </a:r>
            <a:r>
              <a:rPr lang="zh-CN" altLang="en-US" sz="2800" i="0" dirty="0">
                <a:latin typeface="+mn-ea"/>
                <a:ea typeface="+mn-ea"/>
              </a:rPr>
              <a:t>两个矩阵相乘</a:t>
            </a:r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4878988" y="5588023"/>
            <a:ext cx="33762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0" i="0" dirty="0">
                <a:latin typeface="+mn-ea"/>
                <a:ea typeface="+mn-ea"/>
              </a:rPr>
              <a:t>时间复杂度:  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O(n</a:t>
            </a:r>
            <a:r>
              <a:rPr lang="en-US" altLang="zh-CN" sz="2800" b="0" i="0" baseline="30000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827E55D5-76AF-CDCB-C1D9-8A5D2ACD3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58" y="17166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时间复杂度分析例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3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0E961D8A-1A39-49F2-96E2-92F9893A2679}" type="slidenum">
              <a:rPr lang="zh-CN" altLang="en-US"/>
              <a:pPr algn="r" eaLnBrk="1" hangingPunct="1">
                <a:spcBef>
                  <a:spcPct val="50000"/>
                </a:spcBef>
              </a:pPr>
              <a:t>48</a:t>
            </a:fld>
            <a:endParaRPr lang="en-US" altLang="zh-CN"/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78086" y="1340768"/>
            <a:ext cx="8458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p"/>
            </a:pP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乘法法则</a:t>
            </a:r>
            <a:endParaRPr lang="en-US" altLang="zh-CN" sz="2800" i="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zh-CN" altLang="en-US" sz="2800" i="0" dirty="0">
                <a:latin typeface="+mn-ea"/>
                <a:ea typeface="+mn-ea"/>
              </a:rPr>
              <a:t>嵌套代码的复杂度等于嵌套内外代码复杂度的乘</a:t>
            </a:r>
            <a:endParaRPr lang="en-US" altLang="zh-CN" sz="2800" i="0" dirty="0">
              <a:latin typeface="+mn-ea"/>
              <a:ea typeface="+mn-ea"/>
            </a:endParaRPr>
          </a:p>
          <a:p>
            <a:pPr eaLnBrk="1" hangingPunct="1"/>
            <a:r>
              <a:rPr lang="en-US" altLang="zh-CN" sz="2800" i="0" dirty="0">
                <a:latin typeface="+mn-ea"/>
                <a:ea typeface="+mn-ea"/>
              </a:rPr>
              <a:t>   </a:t>
            </a:r>
            <a:r>
              <a:rPr lang="zh-CN" altLang="en-US" sz="2800" i="0" dirty="0">
                <a:latin typeface="+mn-ea"/>
                <a:ea typeface="+mn-ea"/>
              </a:rPr>
              <a:t>积。例如：矩阵乘。</a:t>
            </a:r>
            <a:r>
              <a:rPr lang="en-US" altLang="zh-CN" sz="2800" i="0" dirty="0">
                <a:latin typeface="+mn-ea"/>
                <a:ea typeface="+mn-ea"/>
              </a:rPr>
              <a:t> </a:t>
            </a:r>
            <a:endParaRPr lang="zh-CN" altLang="en-US" sz="2800" i="0" dirty="0">
              <a:latin typeface="+mn-ea"/>
              <a:ea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827E55D5-76AF-CDCB-C1D9-8A5D2ACD3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58" y="17166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时间复杂度分析法则</a:t>
            </a:r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443A75AB-6A41-DB2D-62C8-DFA154F5D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996952"/>
            <a:ext cx="84582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buFont typeface="Wingdings" panose="05000000000000000000" pitchFamily="2" charset="2"/>
              <a:buChar char="p"/>
            </a:pP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加法法则</a:t>
            </a:r>
            <a:endParaRPr lang="en-US" altLang="zh-CN" sz="2800" i="0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hangingPunct="1"/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zh-CN" altLang="en-US" sz="2800" i="0" dirty="0">
                <a:latin typeface="+mn-ea"/>
                <a:ea typeface="+mn-ea"/>
              </a:rPr>
              <a:t>代码总复杂度等于量级最大的那段代码的复杂度。</a:t>
            </a:r>
            <a:endParaRPr lang="en-US" altLang="zh-CN" sz="2800" i="0" dirty="0">
              <a:latin typeface="+mn-ea"/>
              <a:ea typeface="+mn-ea"/>
            </a:endParaRPr>
          </a:p>
          <a:p>
            <a:pPr eaLnBrk="1" hangingPunct="1"/>
            <a:r>
              <a:rPr lang="en-US" altLang="zh-CN" sz="2800" i="0" dirty="0">
                <a:latin typeface="+mn-ea"/>
                <a:ea typeface="+mn-ea"/>
              </a:rPr>
              <a:t>   </a:t>
            </a:r>
            <a:endParaRPr lang="zh-CN" altLang="en-US" sz="2800" i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F6D56D-F08D-CDF2-9770-D8710C151B83}"/>
              </a:ext>
            </a:extLst>
          </p:cNvPr>
          <p:cNvSpPr txBox="1"/>
          <p:nvPr/>
        </p:nvSpPr>
        <p:spPr>
          <a:xfrm>
            <a:off x="500996" y="5223460"/>
            <a:ext cx="7910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数据结构与算法之美</a:t>
            </a:r>
            <a:r>
              <a:rPr lang="en-US" altLang="zh-CN" sz="2800" i="0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endParaRPr lang="zh-CN" altLang="en-US" sz="280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44421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74386960-876A-490A-AA87-A0B20B79967A}" type="slidenum">
              <a:rPr lang="zh-CN" altLang="en-US"/>
              <a:pPr algn="r" eaLnBrk="1" hangingPunct="1">
                <a:spcBef>
                  <a:spcPct val="50000"/>
                </a:spcBef>
              </a:pPr>
              <a:t>49</a:t>
            </a:fld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763000" cy="4572000"/>
          </a:xfrm>
        </p:spPr>
        <p:txBody>
          <a:bodyPr/>
          <a:lstStyle/>
          <a:p>
            <a:pPr marL="180000" eaLnBrk="1" hangingPunct="1">
              <a:lnSpc>
                <a:spcPct val="150000"/>
              </a:lnSpc>
              <a:spcBef>
                <a:spcPct val="70000"/>
              </a:spcBef>
            </a:pPr>
            <a:r>
              <a:rPr lang="en-US" altLang="en-US" sz="2800" dirty="0" err="1">
                <a:latin typeface="+mn-ea"/>
              </a:rPr>
              <a:t>常量阶</a:t>
            </a:r>
            <a:r>
              <a:rPr lang="en-US" altLang="zh-CN" sz="2800" dirty="0" err="1">
                <a:latin typeface="+mn-ea"/>
              </a:rPr>
              <a:t>O</a:t>
            </a:r>
            <a:r>
              <a:rPr lang="en-US" altLang="zh-CN" dirty="0">
                <a:latin typeface="+mn-ea"/>
              </a:rPr>
              <a:t>(1)</a:t>
            </a:r>
          </a:p>
          <a:p>
            <a:pPr marL="180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 dirty="0" err="1">
                <a:latin typeface="+mn-ea"/>
              </a:rPr>
              <a:t>线性阶O</a:t>
            </a:r>
            <a:r>
              <a:rPr lang="en-US" altLang="en-US" sz="2800" dirty="0">
                <a:latin typeface="+mn-ea"/>
              </a:rPr>
              <a:t>(n)</a:t>
            </a:r>
          </a:p>
          <a:p>
            <a:pPr marL="180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 dirty="0" err="1">
                <a:latin typeface="+mn-ea"/>
              </a:rPr>
              <a:t>平方阶O</a:t>
            </a:r>
            <a:r>
              <a:rPr lang="en-US" altLang="en-US" sz="2800" dirty="0">
                <a:latin typeface="+mn-ea"/>
              </a:rPr>
              <a:t>(n</a:t>
            </a:r>
            <a:r>
              <a:rPr lang="en-US" altLang="en-US" sz="2800" baseline="30000" dirty="0">
                <a:latin typeface="+mn-ea"/>
              </a:rPr>
              <a:t>2</a:t>
            </a:r>
            <a:r>
              <a:rPr lang="en-US" altLang="en-US" sz="2800" dirty="0">
                <a:latin typeface="+mn-ea"/>
              </a:rPr>
              <a:t>)</a:t>
            </a:r>
          </a:p>
          <a:p>
            <a:pPr marL="180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 dirty="0" err="1">
                <a:latin typeface="+mn-ea"/>
              </a:rPr>
              <a:t>对数阶</a:t>
            </a:r>
            <a:r>
              <a:rPr lang="en-US" altLang="zh-CN" sz="2800" dirty="0" err="1">
                <a:latin typeface="+mn-ea"/>
              </a:rPr>
              <a:t>O</a:t>
            </a:r>
            <a:r>
              <a:rPr lang="en-US" altLang="zh-CN" sz="2800" dirty="0">
                <a:latin typeface="+mn-ea"/>
              </a:rPr>
              <a:t>(</a:t>
            </a:r>
            <a:r>
              <a:rPr lang="en-US" altLang="zh-CN" sz="2800" dirty="0" err="1">
                <a:latin typeface="+mn-ea"/>
              </a:rPr>
              <a:t>logn</a:t>
            </a:r>
            <a:r>
              <a:rPr lang="en-US" altLang="zh-CN" sz="2800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、</a:t>
            </a:r>
            <a:r>
              <a:rPr lang="en-US" altLang="zh-CN" dirty="0">
                <a:latin typeface="+mn-ea"/>
              </a:rPr>
              <a:t>O(</a:t>
            </a:r>
            <a:r>
              <a:rPr lang="en-US" altLang="zh-CN" dirty="0" err="1">
                <a:latin typeface="+mn-ea"/>
              </a:rPr>
              <a:t>nlogn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marL="180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 dirty="0" err="1">
                <a:latin typeface="+mn-ea"/>
              </a:rPr>
              <a:t>排列阶</a:t>
            </a:r>
            <a:r>
              <a:rPr lang="en-US" altLang="zh-CN" sz="2800" dirty="0" err="1">
                <a:latin typeface="+mn-ea"/>
              </a:rPr>
              <a:t>O</a:t>
            </a:r>
            <a:r>
              <a:rPr lang="en-US" altLang="zh-CN" sz="2800" dirty="0">
                <a:latin typeface="+mn-ea"/>
              </a:rPr>
              <a:t>(n!)</a:t>
            </a:r>
          </a:p>
          <a:p>
            <a:pPr marL="180000"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en-US" sz="2800" dirty="0" err="1">
                <a:latin typeface="+mn-ea"/>
              </a:rPr>
              <a:t>指数阶</a:t>
            </a:r>
            <a:r>
              <a:rPr lang="en-US" altLang="zh-CN" sz="2800" dirty="0" err="1">
                <a:latin typeface="+mn-ea"/>
              </a:rPr>
              <a:t>O</a:t>
            </a:r>
            <a:r>
              <a:rPr lang="en-US" altLang="zh-CN" sz="2800" dirty="0">
                <a:latin typeface="+mn-ea"/>
              </a:rPr>
              <a:t>(2</a:t>
            </a:r>
            <a:r>
              <a:rPr lang="en-US" altLang="zh-CN" sz="2800" baseline="30000" dirty="0">
                <a:latin typeface="+mn-ea"/>
              </a:rPr>
              <a:t>n</a:t>
            </a:r>
            <a:r>
              <a:rPr lang="en-US" altLang="zh-CN" sz="2800" dirty="0">
                <a:latin typeface="+mn-ea"/>
              </a:rPr>
              <a:t>)</a:t>
            </a:r>
          </a:p>
          <a:p>
            <a:pPr marL="180000"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>
                <a:latin typeface="+mn-ea"/>
              </a:rPr>
              <a:t>特殊情况，有多个数据规模，如</a:t>
            </a:r>
            <a:r>
              <a:rPr lang="en-US" altLang="zh-CN" dirty="0">
                <a:latin typeface="+mn-ea"/>
              </a:rPr>
              <a:t>O(</a:t>
            </a:r>
            <a:r>
              <a:rPr lang="en-US" altLang="zh-CN" dirty="0" err="1">
                <a:latin typeface="+mn-ea"/>
              </a:rPr>
              <a:t>n+m</a:t>
            </a:r>
            <a:r>
              <a:rPr lang="en-US" altLang="zh-CN" dirty="0">
                <a:latin typeface="+mn-ea"/>
              </a:rPr>
              <a:t>),O(m*n)</a:t>
            </a:r>
            <a:endParaRPr lang="en-US" altLang="zh-CN" sz="2800" dirty="0">
              <a:latin typeface="+mn-ea"/>
            </a:endParaRPr>
          </a:p>
          <a:p>
            <a:pPr marL="0" indent="0" eaLnBrk="1" hangingPunct="1">
              <a:spcBef>
                <a:spcPct val="70000"/>
              </a:spcBef>
              <a:buNone/>
            </a:pPr>
            <a:r>
              <a:rPr lang="zh-CN" altLang="en-US" sz="2400" dirty="0"/>
              <a:t>       </a:t>
            </a:r>
            <a:endParaRPr lang="en-US" altLang="zh-CN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7CAE26A-22E6-5024-A7D2-301F5C246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58" y="17166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几种常见的时间复杂度度量</a:t>
            </a:r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D40F3243-E064-92DD-E7C3-1AF22E4C5D1A}"/>
              </a:ext>
            </a:extLst>
          </p:cNvPr>
          <p:cNvSpPr/>
          <p:nvPr/>
        </p:nvSpPr>
        <p:spPr bwMode="auto">
          <a:xfrm>
            <a:off x="4211960" y="1844824"/>
            <a:ext cx="3347054" cy="1318447"/>
          </a:xfrm>
          <a:prstGeom prst="wedgeRoundRect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CC0000"/>
              </a:buClr>
              <a:buSzTx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以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3,10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为底，也可统一记为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O(</a:t>
            </a:r>
            <a:r>
              <a:rPr kumimoji="0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logn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/>
                <a:ea typeface="黑体"/>
                <a:cs typeface="+mn-cs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132138" y="323850"/>
            <a:ext cx="3095625" cy="684213"/>
          </a:xfrm>
        </p:spPr>
        <p:txBody>
          <a:bodyPr/>
          <a:lstStyle/>
          <a:p>
            <a:pPr eaLnBrk="1" hangingPunct="1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课程性质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288" y="1341438"/>
            <a:ext cx="8829675" cy="5184775"/>
          </a:xfrm>
        </p:spPr>
        <p:txBody>
          <a:bodyPr/>
          <a:lstStyle/>
          <a:p>
            <a:r>
              <a:rPr lang="en-US" altLang="en-US" sz="2800" b="1" dirty="0" err="1">
                <a:solidFill>
                  <a:srgbClr val="3333FF"/>
                </a:solidFill>
                <a:latin typeface="宋体" pitchFamily="2" charset="-122"/>
              </a:rPr>
              <a:t>数据结构是计算机专业的</a:t>
            </a:r>
            <a:r>
              <a:rPr lang="en-US" altLang="en-US" sz="2800" b="1" dirty="0" err="1">
                <a:solidFill>
                  <a:srgbClr val="FF0000"/>
                </a:solidFill>
                <a:latin typeface="宋体" pitchFamily="2" charset="-122"/>
              </a:rPr>
              <a:t>专业基础课</a:t>
            </a:r>
            <a:endParaRPr lang="en-US" altLang="en-US" sz="2800" b="1" dirty="0">
              <a:solidFill>
                <a:srgbClr val="FF0000"/>
              </a:solidFill>
              <a:latin typeface="宋体" pitchFamily="2" charset="-122"/>
            </a:endParaRPr>
          </a:p>
          <a:p>
            <a:endParaRPr lang="en-US" altLang="en-US" sz="2800" b="1" dirty="0">
              <a:solidFill>
                <a:srgbClr val="3333FF"/>
              </a:solidFill>
              <a:latin typeface="宋体" pitchFamily="2" charset="-122"/>
            </a:endParaRPr>
          </a:p>
          <a:p>
            <a:r>
              <a:rPr lang="en-US" altLang="en-US" sz="2800" b="1" dirty="0" err="1">
                <a:solidFill>
                  <a:srgbClr val="3333FF"/>
                </a:solidFill>
                <a:latin typeface="宋体" pitchFamily="2" charset="-122"/>
              </a:rPr>
              <a:t>在教学计划中的地位：核心、承上启下</a:t>
            </a:r>
            <a:endParaRPr lang="en-US" altLang="en-US" sz="2800" b="1" dirty="0">
              <a:solidFill>
                <a:srgbClr val="3333FF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800" b="1" dirty="0">
                <a:latin typeface="宋体" pitchFamily="2" charset="-122"/>
              </a:rPr>
              <a:t>   </a:t>
            </a:r>
            <a:r>
              <a:rPr lang="en-US" altLang="en-US" sz="2800" b="1" dirty="0" err="1">
                <a:latin typeface="宋体" pitchFamily="2" charset="-122"/>
              </a:rPr>
              <a:t>前导课：高等数学、程序设计语言</a:t>
            </a:r>
            <a:endParaRPr lang="en-US" altLang="en-US" sz="2800" b="1" dirty="0"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800" b="1" dirty="0">
                <a:latin typeface="宋体" pitchFamily="2" charset="-122"/>
              </a:rPr>
              <a:t>   </a:t>
            </a:r>
            <a:r>
              <a:rPr lang="en-US" altLang="en-US" sz="2800" b="1" dirty="0" err="1">
                <a:latin typeface="宋体" pitchFamily="2" charset="-122"/>
              </a:rPr>
              <a:t>后续课：数据库、操作系统、编译原理</a:t>
            </a:r>
            <a:r>
              <a:rPr lang="en-US" altLang="zh-CN" sz="2800" b="1" dirty="0">
                <a:latin typeface="宋体" pitchFamily="2" charset="-122"/>
              </a:rPr>
              <a:t>……</a:t>
            </a:r>
          </a:p>
          <a:p>
            <a:pPr>
              <a:buFont typeface="Wingdings" pitchFamily="2" charset="2"/>
              <a:buNone/>
            </a:pPr>
            <a:endParaRPr lang="en-US" altLang="zh-CN" sz="2800" b="1" dirty="0">
              <a:latin typeface="宋体" pitchFamily="2" charset="-122"/>
            </a:endParaRPr>
          </a:p>
          <a:p>
            <a:r>
              <a:rPr lang="en-US" altLang="en-US" sz="2800" b="1" dirty="0" err="1">
                <a:solidFill>
                  <a:srgbClr val="3333FF"/>
                </a:solidFill>
                <a:latin typeface="宋体" pitchFamily="2" charset="-122"/>
              </a:rPr>
              <a:t>属于武术中的“练功”科目</a:t>
            </a:r>
            <a:endParaRPr lang="en-US" altLang="en-US" sz="2800" b="1" dirty="0">
              <a:solidFill>
                <a:srgbClr val="3333FF"/>
              </a:solidFill>
              <a:latin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en-US" sz="2800" b="1" dirty="0">
                <a:latin typeface="宋体" pitchFamily="2" charset="-122"/>
              </a:rPr>
              <a:t> “</a:t>
            </a:r>
            <a:r>
              <a:rPr lang="en-US" altLang="en-US" sz="2800" b="1" dirty="0" err="1">
                <a:latin typeface="宋体" pitchFamily="2" charset="-122"/>
              </a:rPr>
              <a:t>练武不练功，到头一场空</a:t>
            </a:r>
            <a:r>
              <a:rPr lang="en-US" altLang="en-US" sz="2800" b="1" dirty="0">
                <a:latin typeface="宋体" pitchFamily="2" charset="-122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altLang="en-US" sz="2800" b="1" dirty="0">
              <a:latin typeface="宋体" pitchFamily="2" charset="-122"/>
            </a:endParaRPr>
          </a:p>
          <a:p>
            <a:r>
              <a:rPr lang="zh-CN" altLang="en-US" sz="2800" b="1" dirty="0">
                <a:solidFill>
                  <a:srgbClr val="3333FF"/>
                </a:solidFill>
                <a:latin typeface="宋体" pitchFamily="2" charset="-122"/>
              </a:rPr>
              <a:t>工作、</a:t>
            </a:r>
            <a:r>
              <a:rPr lang="en-US" altLang="en-US" sz="2800" b="1" dirty="0" err="1">
                <a:solidFill>
                  <a:srgbClr val="3333FF"/>
                </a:solidFill>
                <a:latin typeface="宋体" pitchFamily="2" charset="-122"/>
              </a:rPr>
              <a:t>考研</a:t>
            </a:r>
            <a:endParaRPr lang="en-US" altLang="en-US" sz="2800" b="1" dirty="0">
              <a:solidFill>
                <a:srgbClr val="3333FF"/>
              </a:solidFill>
              <a:latin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74386960-876A-490A-AA87-A0B20B79967A}" type="slidenum">
              <a:rPr lang="zh-CN" altLang="en-US"/>
              <a:pPr algn="r" eaLnBrk="1" hangingPunct="1">
                <a:spcBef>
                  <a:spcPct val="50000"/>
                </a:spcBef>
              </a:pPr>
              <a:t>50</a:t>
            </a:fld>
            <a:endParaRPr lang="en-US" altLang="zh-CN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763000" cy="4572000"/>
          </a:xfrm>
        </p:spPr>
        <p:txBody>
          <a:bodyPr/>
          <a:lstStyle/>
          <a:p>
            <a:pPr marL="0" indent="0" eaLnBrk="1" hangingPunct="1">
              <a:spcBef>
                <a:spcPct val="70000"/>
              </a:spcBef>
              <a:buNone/>
            </a:pPr>
            <a:r>
              <a:rPr lang="zh-CN" altLang="en-US" sz="2400" dirty="0"/>
              <a:t>     </a:t>
            </a:r>
            <a:r>
              <a:rPr lang="zh-CN" altLang="en-US" dirty="0"/>
              <a:t>最常用的</a:t>
            </a:r>
            <a:r>
              <a:rPr lang="en-US" altLang="zh-CN" dirty="0">
                <a:latin typeface="+mn-ea"/>
              </a:rPr>
              <a:t>6</a:t>
            </a:r>
            <a:r>
              <a:rPr lang="zh-CN" altLang="en-US" dirty="0">
                <a:latin typeface="+mn-ea"/>
              </a:rPr>
              <a:t>种多项式时间复杂度的关系如下：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+mn-ea"/>
              </a:rPr>
              <a:t>     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O(1)&lt;O(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logn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)&lt;O(n)&lt;O(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nlogn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)&lt;O(n</a:t>
            </a:r>
            <a:r>
              <a:rPr lang="en-US" altLang="zh-CN" baseline="20000" dirty="0">
                <a:solidFill>
                  <a:srgbClr val="FF0000"/>
                </a:solidFill>
                <a:latin typeface="+mn-ea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)&lt;O(n</a:t>
            </a:r>
            <a:r>
              <a:rPr lang="en-US" altLang="zh-CN" baseline="22000" dirty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+mn-ea"/>
              </a:rPr>
              <a:t>指数时间的关系为：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dirty="0">
                <a:latin typeface="+mn-ea"/>
              </a:rPr>
              <a:t>               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O(2</a:t>
            </a:r>
            <a:r>
              <a:rPr lang="en-US" altLang="zh-CN" baseline="36000" dirty="0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)&lt;O(n!)&lt;O(</a:t>
            </a:r>
            <a:r>
              <a:rPr lang="en-US" altLang="zh-CN" dirty="0" err="1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CN" baseline="36000" dirty="0" err="1">
                <a:solidFill>
                  <a:srgbClr val="FF0000"/>
                </a:solidFill>
                <a:latin typeface="+mn-ea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57CAE26A-22E6-5024-A7D2-301F5C246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58" y="17166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几种常见的时间复杂度度量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553C3F-7E02-4F53-12E5-FC3598AA1353}"/>
              </a:ext>
            </a:extLst>
          </p:cNvPr>
          <p:cNvSpPr txBox="1"/>
          <p:nvPr/>
        </p:nvSpPr>
        <p:spPr>
          <a:xfrm>
            <a:off x="844744" y="3554760"/>
            <a:ext cx="8316416" cy="524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10000"/>
              </a:spcBef>
            </a:pPr>
            <a:r>
              <a:rPr lang="en-US" altLang="en-US" sz="2800" i="0" dirty="0" err="1">
                <a:latin typeface="+mn-ea"/>
              </a:rPr>
              <a:t>指数阶随问题规模增长过快，一般不宜使用</a:t>
            </a:r>
            <a:r>
              <a:rPr lang="zh-CN" altLang="en-US" sz="2800" i="0" dirty="0">
                <a:latin typeface="+mn-ea"/>
              </a:rPr>
              <a:t>。</a:t>
            </a:r>
            <a:endParaRPr lang="en-US" altLang="en-US" sz="2800" i="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49540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46F120B-32C3-41EC-8F1D-6070328F35C2}" type="slidenum">
              <a:rPr lang="zh-CN" altLang="en-US"/>
              <a:pPr algn="r" eaLnBrk="1" hangingPunct="1">
                <a:spcBef>
                  <a:spcPct val="50000"/>
                </a:spcBef>
              </a:pPr>
              <a:t>51</a:t>
            </a:fld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29607" y="3144628"/>
            <a:ext cx="8763000" cy="4038600"/>
          </a:xfrm>
        </p:spPr>
        <p:txBody>
          <a:bodyPr/>
          <a:lstStyle/>
          <a:p>
            <a:pPr marL="0" indent="0" eaLnBrk="1" hangingPunct="1">
              <a:spcBef>
                <a:spcPct val="70000"/>
              </a:spcBef>
              <a:buNone/>
              <a:defRPr/>
            </a:pPr>
            <a:r>
              <a:rPr lang="zh-CN" altLang="en-US" dirty="0">
                <a:latin typeface="+mn-ea"/>
              </a:rPr>
              <a:t>最好情况时间复杂度</a:t>
            </a:r>
            <a:r>
              <a:rPr lang="en-US" altLang="zh-CN" dirty="0">
                <a:latin typeface="+mn-ea"/>
              </a:rPr>
              <a:t>(best case time complexity):</a:t>
            </a:r>
          </a:p>
          <a:p>
            <a:pPr marL="0" indent="0" eaLnBrk="1" hangingPunct="1">
              <a:spcBef>
                <a:spcPct val="70000"/>
              </a:spcBef>
              <a:buNone/>
              <a:defRPr/>
            </a:pP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是</a:t>
            </a:r>
            <a:r>
              <a:rPr lang="en-US" altLang="zh-CN" dirty="0">
                <a:latin typeface="+mn-ea"/>
              </a:rPr>
              <a:t>a</a:t>
            </a:r>
            <a:r>
              <a:rPr lang="zh-CN" altLang="en-US" dirty="0">
                <a:latin typeface="+mn-ea"/>
              </a:rPr>
              <a:t>的第一个元素，</a:t>
            </a:r>
            <a:r>
              <a:rPr lang="en-US" altLang="zh-CN" dirty="0">
                <a:latin typeface="+mn-ea"/>
              </a:rPr>
              <a:t>O(1)</a:t>
            </a:r>
            <a:r>
              <a:rPr lang="zh-CN" altLang="en-US" dirty="0">
                <a:latin typeface="+mn-ea"/>
              </a:rPr>
              <a:t>。</a:t>
            </a:r>
            <a:r>
              <a:rPr lang="en-US" altLang="zh-CN" dirty="0">
                <a:latin typeface="+mn-ea"/>
              </a:rPr>
              <a:t> </a:t>
            </a:r>
          </a:p>
          <a:p>
            <a:pPr marL="0" indent="0" eaLnBrk="1" hangingPunct="1">
              <a:spcBef>
                <a:spcPct val="70000"/>
              </a:spcBef>
              <a:buNone/>
              <a:defRPr/>
            </a:pPr>
            <a:r>
              <a:rPr lang="zh-CN" altLang="en-US" dirty="0">
                <a:latin typeface="+mn-ea"/>
              </a:rPr>
              <a:t>最坏情况时间复杂度</a:t>
            </a:r>
            <a:r>
              <a:rPr lang="en-US" altLang="zh-CN" dirty="0">
                <a:latin typeface="+mn-ea"/>
              </a:rPr>
              <a:t>(worst case time complexity):</a:t>
            </a:r>
          </a:p>
          <a:p>
            <a:pPr marL="0" indent="0" eaLnBrk="1" hangingPunct="1">
              <a:spcBef>
                <a:spcPct val="70000"/>
              </a:spcBef>
              <a:buNone/>
              <a:defRPr/>
            </a:pPr>
            <a:r>
              <a:rPr lang="zh-CN" altLang="en-US" dirty="0">
                <a:latin typeface="+mn-ea"/>
              </a:rPr>
              <a:t>遍历整个数组</a:t>
            </a:r>
            <a:r>
              <a:rPr lang="en-US" altLang="zh-CN" dirty="0">
                <a:latin typeface="+mn-ea"/>
              </a:rPr>
              <a:t>x, O(n)</a:t>
            </a:r>
            <a:r>
              <a:rPr lang="zh-CN" altLang="en-US" dirty="0">
                <a:latin typeface="+mn-ea"/>
              </a:rPr>
              <a:t>。</a:t>
            </a:r>
            <a:r>
              <a:rPr lang="en-US" altLang="zh-CN" dirty="0">
                <a:latin typeface="+mn-ea"/>
              </a:rPr>
              <a:t> </a:t>
            </a:r>
          </a:p>
          <a:p>
            <a:pPr marL="0" indent="0" eaLnBrk="1" hangingPunct="1">
              <a:spcBef>
                <a:spcPct val="70000"/>
              </a:spcBef>
              <a:buNone/>
              <a:defRPr/>
            </a:pPr>
            <a:endParaRPr lang="en-US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7B19E50-202D-496C-13BE-709BF5A77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58" y="17166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最好、最坏、平均时间复杂度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8FE54D-E2EB-1DD5-8EF0-26B945EA5CC3}"/>
              </a:ext>
            </a:extLst>
          </p:cNvPr>
          <p:cNvSpPr txBox="1"/>
          <p:nvPr/>
        </p:nvSpPr>
        <p:spPr>
          <a:xfrm>
            <a:off x="503279" y="1220796"/>
            <a:ext cx="8137442" cy="1020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1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altLang="en-US" sz="2800" b="0" i="0" dirty="0">
                <a:latin typeface="+mn-ea"/>
                <a:ea typeface="+mn-ea"/>
              </a:rPr>
              <a:t>有</a:t>
            </a:r>
            <a:r>
              <a:rPr lang="zh-CN" altLang="en-US" sz="2800" b="0" i="0" dirty="0">
                <a:latin typeface="+mn-ea"/>
                <a:ea typeface="+mn-ea"/>
              </a:rPr>
              <a:t>些</a:t>
            </a:r>
            <a:r>
              <a:rPr lang="en-US" altLang="en-US" sz="2800" b="0" i="0" dirty="0" err="1">
                <a:latin typeface="+mn-ea"/>
                <a:ea typeface="+mn-ea"/>
              </a:rPr>
              <a:t>算法中</a:t>
            </a:r>
            <a:r>
              <a:rPr lang="zh-CN" altLang="en-US" sz="2800" b="0" i="0" dirty="0">
                <a:latin typeface="+mn-ea"/>
                <a:ea typeface="+mn-ea"/>
              </a:rPr>
              <a:t>的</a:t>
            </a:r>
            <a:r>
              <a:rPr lang="en-US" altLang="en-US" sz="2800" b="0" i="0" dirty="0" err="1">
                <a:latin typeface="+mn-ea"/>
                <a:ea typeface="+mn-ea"/>
              </a:rPr>
              <a:t>基本操作重复执行的次数随问题的输入数据集不同而不同</a:t>
            </a:r>
            <a:r>
              <a:rPr lang="en-US" altLang="en-US" sz="2800" b="0" i="0" dirty="0">
                <a:latin typeface="+mn-ea"/>
                <a:ea typeface="+mn-ea"/>
              </a:rPr>
              <a:t>。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0832D7-2434-EADA-64C2-27A7B732B465}"/>
              </a:ext>
            </a:extLst>
          </p:cNvPr>
          <p:cNvSpPr txBox="1"/>
          <p:nvPr/>
        </p:nvSpPr>
        <p:spPr>
          <a:xfrm>
            <a:off x="538725" y="2449262"/>
            <a:ext cx="799567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en-US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例1.2 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数组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a[0…n-1]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中查找元素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。顺序查找</a:t>
            </a:r>
            <a:endParaRPr lang="en-US" altLang="en-US" sz="2800" b="0" i="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46F120B-32C3-41EC-8F1D-6070328F35C2}" type="slidenum">
              <a:rPr lang="zh-CN" altLang="en-US"/>
              <a:pPr algn="r" eaLnBrk="1" hangingPunct="1">
                <a:spcBef>
                  <a:spcPct val="50000"/>
                </a:spcBef>
              </a:pPr>
              <a:t>52</a:t>
            </a:fld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29607" y="1988840"/>
            <a:ext cx="8763000" cy="4038600"/>
          </a:xfrm>
        </p:spPr>
        <p:txBody>
          <a:bodyPr/>
          <a:lstStyle/>
          <a:p>
            <a:pPr marL="0" indent="0" eaLnBrk="1" hangingPunct="1">
              <a:spcBef>
                <a:spcPct val="70000"/>
              </a:spcBef>
              <a:buNone/>
              <a:defRPr/>
            </a:pPr>
            <a:r>
              <a:rPr lang="zh-CN" altLang="en-US" dirty="0">
                <a:latin typeface="+mn-ea"/>
              </a:rPr>
              <a:t>平均情况时间复杂度</a:t>
            </a:r>
            <a:r>
              <a:rPr lang="en-US" altLang="zh-CN" dirty="0">
                <a:latin typeface="+mn-ea"/>
              </a:rPr>
              <a:t>(average case time complexity):</a:t>
            </a:r>
          </a:p>
          <a:p>
            <a:pPr marL="0" indent="0" eaLnBrk="1" hangingPunct="1">
              <a:spcBef>
                <a:spcPct val="70000"/>
              </a:spcBef>
              <a:buNone/>
              <a:defRPr/>
            </a:pPr>
            <a:r>
              <a:rPr lang="en-US" altLang="zh-CN" dirty="0">
                <a:latin typeface="+mn-ea"/>
              </a:rPr>
              <a:t>x</a:t>
            </a:r>
            <a:r>
              <a:rPr lang="zh-CN" altLang="en-US" dirty="0">
                <a:latin typeface="+mn-ea"/>
              </a:rPr>
              <a:t>的出现位置</a:t>
            </a:r>
            <a:r>
              <a:rPr lang="en-US" altLang="zh-CN" dirty="0">
                <a:latin typeface="+mn-ea"/>
              </a:rPr>
              <a:t>0,1,…,n-1</a:t>
            </a:r>
            <a:r>
              <a:rPr lang="zh-CN" altLang="en-US" dirty="0">
                <a:latin typeface="+mn-ea"/>
              </a:rPr>
              <a:t>或找不到。查找成功，不成功概率各</a:t>
            </a:r>
            <a:r>
              <a:rPr lang="en-US" altLang="zh-CN" dirty="0">
                <a:latin typeface="+mn-ea"/>
              </a:rPr>
              <a:t>1/2</a:t>
            </a:r>
            <a:r>
              <a:rPr lang="zh-CN" altLang="en-US" dirty="0">
                <a:latin typeface="+mn-ea"/>
              </a:rPr>
              <a:t>。查找成功的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个位置概率相等，分别为</a:t>
            </a:r>
            <a:r>
              <a:rPr lang="en-US" altLang="zh-CN" dirty="0">
                <a:latin typeface="+mn-ea"/>
              </a:rPr>
              <a:t>1/2n,</a:t>
            </a:r>
            <a:r>
              <a:rPr lang="zh-CN" altLang="en-US" dirty="0">
                <a:latin typeface="+mn-ea"/>
              </a:rPr>
              <a:t>因此遍历元素的平均值为：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spcBef>
                <a:spcPct val="70000"/>
              </a:spcBef>
              <a:buNone/>
              <a:defRPr/>
            </a:pPr>
            <a:r>
              <a:rPr lang="en-US" dirty="0">
                <a:latin typeface="+mn-ea"/>
              </a:rPr>
              <a:t>  1/2</a:t>
            </a:r>
            <a:r>
              <a:rPr lang="en-US" altLang="zh-CN" dirty="0">
                <a:latin typeface="+mn-ea"/>
              </a:rPr>
              <a:t>n + 2/2n + 3/2n + … + n/2n + n/2 = O(n)</a:t>
            </a:r>
            <a:endParaRPr lang="en-US" dirty="0">
              <a:latin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7B19E50-202D-496C-13BE-709BF5A77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58" y="17166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最好、最坏、平均时间复杂度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40832D7-2434-EADA-64C2-27A7B732B465}"/>
              </a:ext>
            </a:extLst>
          </p:cNvPr>
          <p:cNvSpPr txBox="1"/>
          <p:nvPr/>
        </p:nvSpPr>
        <p:spPr>
          <a:xfrm>
            <a:off x="529607" y="1297540"/>
            <a:ext cx="799567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en-US" sz="2800" b="1" i="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例1.2 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数组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a[0…n-1]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中查找元素</a:t>
            </a:r>
            <a:r>
              <a:rPr lang="en-US" altLang="zh-CN" sz="2800" b="0" i="0" dirty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2800" b="0" i="0" dirty="0">
                <a:latin typeface="黑体" pitchFamily="49" charset="-122"/>
                <a:ea typeface="黑体" pitchFamily="49" charset="-122"/>
              </a:rPr>
              <a:t>。顺序查找</a:t>
            </a:r>
            <a:endParaRPr lang="en-US" altLang="en-US" sz="2800" b="0" i="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6741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146F120B-32C3-41EC-8F1D-6070328F35C2}" type="slidenum">
              <a:rPr lang="zh-CN" altLang="en-US"/>
              <a:pPr algn="r" eaLnBrk="1" hangingPunct="1">
                <a:spcBef>
                  <a:spcPct val="50000"/>
                </a:spcBef>
              </a:pPr>
              <a:t>53</a:t>
            </a:fld>
            <a:endParaRPr lang="en-US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  <a:defRPr/>
            </a:pPr>
            <a:r>
              <a:rPr lang="en-US" dirty="0" err="1">
                <a:latin typeface="+mn-ea"/>
              </a:rPr>
              <a:t>如果算法的执行有多种可能的操作顺序，则求其平均时间复杂度</a:t>
            </a:r>
            <a:endParaRPr lang="en-US" dirty="0">
              <a:latin typeface="+mn-ea"/>
            </a:endParaRPr>
          </a:p>
          <a:p>
            <a:pPr eaLnBrk="1" hangingPunct="1">
              <a:spcBef>
                <a:spcPct val="70000"/>
              </a:spcBef>
              <a:defRPr/>
            </a:pPr>
            <a:r>
              <a:rPr lang="en-US" dirty="0" err="1">
                <a:latin typeface="+mn-ea"/>
              </a:rPr>
              <a:t>如果无法求取平均时间复杂度，则采用最坏情况下的时间复杂度</a:t>
            </a:r>
            <a:endParaRPr lang="en-US" dirty="0">
              <a:latin typeface="+mn-ea"/>
            </a:endParaRPr>
          </a:p>
          <a:p>
            <a:pPr eaLnBrk="1" hangingPunct="1">
              <a:spcBef>
                <a:spcPct val="70000"/>
              </a:spcBef>
              <a:defRPr/>
            </a:pPr>
            <a:r>
              <a:rPr lang="en-US" sz="3000" dirty="0" err="1">
                <a:solidFill>
                  <a:srgbClr val="FF0000"/>
                </a:solidFill>
                <a:latin typeface="+mn-ea"/>
              </a:rPr>
              <a:t>时间复杂度是衡量算法好坏的一个</a:t>
            </a:r>
            <a:r>
              <a:rPr lang="en-US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最重要的标准</a:t>
            </a:r>
            <a:endParaRPr lang="en-US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ea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7B19E50-202D-496C-13BE-709BF5A77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58" y="17166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最好、最坏、平均时间复杂度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FD3E7C-4161-23FD-6DED-93E78C016FA0}"/>
              </a:ext>
            </a:extLst>
          </p:cNvPr>
          <p:cNvSpPr txBox="1"/>
          <p:nvPr/>
        </p:nvSpPr>
        <p:spPr>
          <a:xfrm>
            <a:off x="574988" y="4829830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冒泡排序的最好、最坏、平均时间复杂度？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94D6BD-FECE-16E2-ABBB-DC1A42A81B8C}"/>
              </a:ext>
            </a:extLst>
          </p:cNvPr>
          <p:cNvSpPr txBox="1"/>
          <p:nvPr/>
        </p:nvSpPr>
        <p:spPr>
          <a:xfrm>
            <a:off x="1691680" y="5535355"/>
            <a:ext cx="7850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最好：正序</a:t>
            </a:r>
            <a:r>
              <a:rPr lang="en-US" altLang="zh-CN" sz="2800" b="0" i="0" dirty="0">
                <a:latin typeface="+mn-ea"/>
                <a:ea typeface="+mn-ea"/>
              </a:rPr>
              <a:t>O(n)</a:t>
            </a:r>
            <a:r>
              <a:rPr lang="zh-CN" altLang="en-US" sz="2800" b="0" i="0" dirty="0">
                <a:latin typeface="+mn-ea"/>
                <a:ea typeface="+mn-ea"/>
              </a:rPr>
              <a:t>；最坏：逆序</a:t>
            </a:r>
            <a:r>
              <a:rPr lang="en-US" altLang="zh-CN" sz="2800" b="0" i="0" dirty="0">
                <a:latin typeface="+mn-ea"/>
                <a:ea typeface="+mn-ea"/>
              </a:rPr>
              <a:t>O(n</a:t>
            </a:r>
            <a:r>
              <a:rPr lang="en-US" altLang="zh-CN" sz="2800" b="0" i="0" baseline="30000" dirty="0">
                <a:latin typeface="+mn-ea"/>
                <a:ea typeface="+mn-ea"/>
              </a:rPr>
              <a:t>2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  <a:r>
              <a:rPr lang="zh-CN" altLang="en-US" sz="2800" b="0" i="0" dirty="0">
                <a:latin typeface="+mn-ea"/>
                <a:ea typeface="+mn-ea"/>
              </a:rPr>
              <a:t>；</a:t>
            </a:r>
            <a:endParaRPr lang="en-US" altLang="zh-CN" sz="2800" b="0" i="0" dirty="0">
              <a:latin typeface="+mn-ea"/>
              <a:ea typeface="+mn-ea"/>
            </a:endParaRPr>
          </a:p>
          <a:p>
            <a:r>
              <a:rPr lang="zh-CN" altLang="en-US" sz="2800" b="0" i="0" dirty="0">
                <a:latin typeface="+mn-ea"/>
                <a:ea typeface="+mn-ea"/>
              </a:rPr>
              <a:t>平均：</a:t>
            </a:r>
            <a:r>
              <a:rPr lang="en-US" altLang="zh-CN" sz="2800" b="0" i="0" dirty="0">
                <a:latin typeface="+mn-ea"/>
                <a:ea typeface="+mn-ea"/>
              </a:rPr>
              <a:t>O(n</a:t>
            </a:r>
            <a:r>
              <a:rPr lang="en-US" altLang="zh-CN" sz="2800" b="0" i="0" baseline="30000" dirty="0">
                <a:latin typeface="+mn-ea"/>
                <a:ea typeface="+mn-ea"/>
              </a:rPr>
              <a:t>2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33074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fld id="{BCE94C51-EBA6-4F9D-8D97-3233229D73BE}" type="slidenum">
              <a:rPr lang="zh-CN" altLang="en-US"/>
              <a:pPr algn="r" eaLnBrk="1" hangingPunct="1">
                <a:spcBef>
                  <a:spcPct val="50000"/>
                </a:spcBef>
              </a:pPr>
              <a:t>54</a:t>
            </a:fld>
            <a:endParaRPr lang="en-US" altLang="zh-CN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409700"/>
            <a:ext cx="8763000" cy="40386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en-US" altLang="en-US" dirty="0" err="1">
                <a:latin typeface="+mn-ea"/>
              </a:rPr>
              <a:t>空间复杂度指算法执行时，所需要存储空间的量度，它也是问题规模的函数，即</a:t>
            </a:r>
            <a:r>
              <a:rPr lang="en-US" altLang="en-US" dirty="0">
                <a:latin typeface="+mn-ea"/>
              </a:rPr>
              <a:t>：</a:t>
            </a:r>
          </a:p>
          <a:p>
            <a:pPr eaLnBrk="1" hangingPunct="1">
              <a:spcBef>
                <a:spcPct val="70000"/>
              </a:spcBef>
              <a:buFont typeface="Wingdings" pitchFamily="2" charset="2"/>
              <a:buNone/>
            </a:pPr>
            <a:r>
              <a:rPr lang="en-US" altLang="en-US" b="1" i="1" dirty="0">
                <a:latin typeface="Arial" pitchFamily="34" charset="0"/>
                <a:ea typeface="黑体" pitchFamily="49" charset="-122"/>
              </a:rPr>
              <a:t>　　　                       </a:t>
            </a:r>
            <a:r>
              <a:rPr lang="en-US" altLang="zh-CN" dirty="0">
                <a:latin typeface="+mn-ea"/>
              </a:rPr>
              <a:t>S(n) = O(f(n))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3A59979-F2E7-1DE7-7A4C-64F4417D5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58" y="17166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空间复杂度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770384" y="1268760"/>
            <a:ext cx="32367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0" i="0" dirty="0">
                <a:latin typeface="+mn-ea"/>
                <a:ea typeface="+mn-ea"/>
              </a:rPr>
              <a:t>算法的存储量包括: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774626" y="2153220"/>
            <a:ext cx="36118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0" i="0" dirty="0">
                <a:solidFill>
                  <a:schemeClr val="tx2"/>
                </a:solidFill>
                <a:latin typeface="+mn-ea"/>
                <a:ea typeface="+mn-ea"/>
              </a:rPr>
              <a:t>1．程序本身所占空间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755576" y="3083495"/>
            <a:ext cx="359585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0" i="0" dirty="0">
                <a:solidFill>
                  <a:schemeClr val="tx2"/>
                </a:solidFill>
                <a:latin typeface="+mn-ea"/>
                <a:ea typeface="+mn-ea"/>
              </a:rPr>
              <a:t>2．输入数据所占空间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761926" y="4058220"/>
            <a:ext cx="361188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0" i="0" dirty="0">
                <a:solidFill>
                  <a:schemeClr val="tx2"/>
                </a:solidFill>
                <a:latin typeface="+mn-ea"/>
                <a:ea typeface="+mn-ea"/>
              </a:rPr>
              <a:t>3．辅助变量所占空间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61450" name="AutoShape 10"/>
          <p:cNvSpPr>
            <a:spLocks/>
          </p:cNvSpPr>
          <p:nvPr/>
        </p:nvSpPr>
        <p:spPr bwMode="auto">
          <a:xfrm>
            <a:off x="4887642" y="2347989"/>
            <a:ext cx="685800" cy="1066800"/>
          </a:xfrm>
          <a:prstGeom prst="rightBrace">
            <a:avLst>
              <a:gd name="adj1" fmla="val 129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CADFAEF-754A-AC7F-203D-31DFBC63F9B3}"/>
              </a:ext>
            </a:extLst>
          </p:cNvPr>
          <p:cNvSpPr txBox="1"/>
          <p:nvPr/>
        </p:nvSpPr>
        <p:spPr>
          <a:xfrm>
            <a:off x="5724128" y="2600044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与算法无关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6E7DF2-74F6-442B-7AC0-C0EDBFBB3A56}"/>
              </a:ext>
            </a:extLst>
          </p:cNvPr>
          <p:cNvSpPr txBox="1"/>
          <p:nvPr/>
        </p:nvSpPr>
        <p:spPr>
          <a:xfrm>
            <a:off x="1259632" y="4058220"/>
            <a:ext cx="3126880" cy="67387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8D3D1146-ABF3-6448-EC04-99F882D83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58" y="17166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空间复杂度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3" grpId="0" autoUpdateAnimBg="0"/>
      <p:bldP spid="61444" grpId="0" autoUpdateAnimBg="0"/>
      <p:bldP spid="61445" grpId="0" autoUpdateAnimBg="0"/>
      <p:bldP spid="61450" grpId="0" animBg="1" autoUpdateAnimBg="0"/>
      <p:bldP spid="4" grpId="0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42041" y="1124744"/>
            <a:ext cx="8368034" cy="1747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 dirty="0">
                <a:latin typeface="Times New Roman" pitchFamily="18" charset="0"/>
                <a:ea typeface="楷体_GB2312" pitchFamily="1" charset="-122"/>
              </a:rPr>
              <a:t>      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若输入数据所占空间只取决于问题本身，和算法无关，则只需要分析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除输入和程序之外的辅助变量所占额外空间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442174" y="3140139"/>
            <a:ext cx="8458200" cy="1230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600" dirty="0">
                <a:latin typeface="Times New Roman" pitchFamily="18" charset="0"/>
                <a:ea typeface="楷体_GB2312" pitchFamily="1" charset="-122"/>
              </a:rPr>
              <a:t>     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若所需额外空间相对于输入数据量来说是常数，则称此算法为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原地工作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442174" y="4638469"/>
            <a:ext cx="8458200" cy="1304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3200" dirty="0">
                <a:latin typeface="Times New Roman" pitchFamily="18" charset="0"/>
                <a:ea typeface="楷体_GB2312" pitchFamily="1" charset="-122"/>
              </a:rPr>
              <a:t>    </a:t>
            </a:r>
            <a:r>
              <a:rPr lang="zh-CN" altLang="en-US" sz="4000" dirty="0">
                <a:latin typeface="Times New Roman" pitchFamily="18" charset="0"/>
                <a:ea typeface="楷体_GB2312" pitchFamily="1" charset="-122"/>
              </a:rPr>
              <a:t> 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若所需存储量依赖于特定的输入，则通常按最坏情况考虑。</a:t>
            </a:r>
          </a:p>
        </p:txBody>
      </p:sp>
      <p:sp>
        <p:nvSpPr>
          <p:cNvPr id="62469" name="AutoShape 5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9304338" y="6503988"/>
            <a:ext cx="381000" cy="381000"/>
          </a:xfrm>
          <a:prstGeom prst="actionButtonBackPrevious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245B2B-D79C-BCE8-37CD-D0BF3E8DD68F}"/>
              </a:ext>
            </a:extLst>
          </p:cNvPr>
          <p:cNvSpPr txBox="1"/>
          <p:nvPr/>
        </p:nvSpPr>
        <p:spPr>
          <a:xfrm>
            <a:off x="4671274" y="3843045"/>
            <a:ext cx="447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例如：冒泡排序、选择排序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464B1DD9-4300-C56E-397D-FBA554E26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958" y="17166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空间复杂度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 autoUpdateAnimBg="0"/>
      <p:bldP spid="62468" grpId="0" autoUpdateAnimBg="0"/>
      <p:bldP spid="62469" grpId="0" animBg="1" autoUpdateAnimBg="0"/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268760"/>
            <a:ext cx="8604448" cy="4724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en-US" sz="2800" dirty="0"/>
              <a:t>1、</a:t>
            </a:r>
            <a:r>
              <a:rPr lang="en-US" altLang="zh-CN" sz="2800" dirty="0"/>
              <a:t>for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=1;i&lt;=</a:t>
            </a:r>
            <a:r>
              <a:rPr lang="en-US" altLang="zh-CN" sz="2800" dirty="0" err="1"/>
              <a:t>n;i</a:t>
            </a:r>
            <a:r>
              <a:rPr lang="en-US" altLang="zh-CN" sz="2800" dirty="0"/>
              <a:t>++)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        	     for (j=1;j&lt;=</a:t>
            </a:r>
            <a:r>
              <a:rPr lang="en-US" altLang="zh-CN" sz="2800" dirty="0" err="1"/>
              <a:t>m;j</a:t>
            </a:r>
            <a:r>
              <a:rPr lang="en-US" altLang="zh-CN" sz="2800" dirty="0"/>
              <a:t>++)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	               A[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]=0;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28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 2</a:t>
            </a:r>
            <a:r>
              <a:rPr lang="zh-CN" altLang="en-US" sz="2800" dirty="0"/>
              <a:t>、</a:t>
            </a:r>
            <a:r>
              <a:rPr lang="en-US" altLang="zh-CN" sz="2800" dirty="0" err="1"/>
              <a:t>i</a:t>
            </a:r>
            <a:r>
              <a:rPr lang="en-US" altLang="zh-CN" sz="2800" dirty="0"/>
              <a:t>=0;s=0;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       while(s&lt;n)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en-US" altLang="zh-CN" sz="2800" dirty="0"/>
              <a:t>       {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++;  s=</a:t>
            </a:r>
            <a:r>
              <a:rPr lang="en-US" altLang="zh-CN" sz="2800" dirty="0" err="1"/>
              <a:t>s+i</a:t>
            </a:r>
            <a:r>
              <a:rPr lang="en-US" altLang="zh-CN" sz="2800" dirty="0"/>
              <a:t>; }</a:t>
            </a:r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990600" y="228600"/>
            <a:ext cx="7869238" cy="719138"/>
          </a:xfrm>
          <a:noFill/>
        </p:spPr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时间复杂度练习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A563ADD-0767-9AF9-7422-9C6E512C9C18}"/>
              </a:ext>
            </a:extLst>
          </p:cNvPr>
          <p:cNvSpPr txBox="1"/>
          <p:nvPr/>
        </p:nvSpPr>
        <p:spPr>
          <a:xfrm>
            <a:off x="5220072" y="2276872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乘法法则：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O(nm)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4B4D508-D3FE-9272-69FF-E8AA5EA84D75}"/>
              </a:ext>
            </a:extLst>
          </p:cNvPr>
          <p:cNvSpPr txBox="1"/>
          <p:nvPr/>
        </p:nvSpPr>
        <p:spPr>
          <a:xfrm>
            <a:off x="4772516" y="3630960"/>
            <a:ext cx="40873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循环次数设为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t</a:t>
            </a:r>
          </a:p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0 &lt; n</a:t>
            </a:r>
          </a:p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1 &lt; n</a:t>
            </a:r>
          </a:p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1+2 &lt; n</a:t>
            </a:r>
          </a:p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1+2+…+t &lt; n</a:t>
            </a:r>
          </a:p>
          <a:p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时间复杂度：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O(n</a:t>
            </a:r>
            <a:r>
              <a:rPr lang="en-US" altLang="zh-CN" sz="2800" i="0" baseline="30000" dirty="0">
                <a:solidFill>
                  <a:srgbClr val="FF0000"/>
                </a:solidFill>
                <a:latin typeface="+mn-ea"/>
                <a:ea typeface="+mn-ea"/>
              </a:rPr>
              <a:t>1/2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43564" y="1412776"/>
            <a:ext cx="8497888" cy="4724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800" dirty="0"/>
              <a:t>3、</a:t>
            </a:r>
            <a:r>
              <a:rPr lang="en-US" altLang="zh-CN" sz="2800" dirty="0"/>
              <a:t>m=0;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while(n&gt;=m*m)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	 m++;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 dirty="0"/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4</a:t>
            </a:r>
            <a:r>
              <a:rPr lang="zh-CN" altLang="en-US" sz="2800" dirty="0"/>
              <a:t>、</a:t>
            </a:r>
            <a:r>
              <a:rPr lang="en-US" altLang="zh-CN" sz="2800" dirty="0"/>
              <a:t>int rec(int n)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{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     if (n==1)   return 1;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     else   return (n*rec(n-1));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     }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/>
              <a:t> </a:t>
            </a:r>
          </a:p>
        </p:txBody>
      </p:sp>
      <p:sp>
        <p:nvSpPr>
          <p:cNvPr id="66563" name="Rectangle 5"/>
          <p:cNvSpPr>
            <a:spLocks noChangeArrowheads="1"/>
          </p:cNvSpPr>
          <p:nvPr/>
        </p:nvSpPr>
        <p:spPr bwMode="auto">
          <a:xfrm>
            <a:off x="669925" y="260648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时间复杂度练习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487BD9D-81D2-BE3B-A088-FFCE863F4482}"/>
              </a:ext>
            </a:extLst>
          </p:cNvPr>
          <p:cNvSpPr txBox="1"/>
          <p:nvPr/>
        </p:nvSpPr>
        <p:spPr>
          <a:xfrm>
            <a:off x="5292079" y="184482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O(n</a:t>
            </a:r>
            <a:r>
              <a:rPr lang="en-US" altLang="zh-CN" sz="2800" i="0" baseline="30000" dirty="0">
                <a:solidFill>
                  <a:srgbClr val="FF0000"/>
                </a:solidFill>
                <a:latin typeface="+mn-ea"/>
                <a:ea typeface="+mn-ea"/>
              </a:rPr>
              <a:t>1/2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F41A7F-F0A5-E3DB-6737-2E1A84C392B2}"/>
              </a:ext>
            </a:extLst>
          </p:cNvPr>
          <p:cNvSpPr txBox="1"/>
          <p:nvPr/>
        </p:nvSpPr>
        <p:spPr>
          <a:xfrm>
            <a:off x="1096459" y="5258524"/>
            <a:ext cx="71479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建立时间复杂度的递归方程，求解。</a:t>
            </a:r>
            <a:endParaRPr lang="en-US" altLang="zh-CN" sz="2800" b="0" i="0" dirty="0">
              <a:solidFill>
                <a:srgbClr val="FF0000"/>
              </a:solidFill>
              <a:latin typeface="+mn-ea"/>
              <a:ea typeface="+mn-ea"/>
            </a:endParaRPr>
          </a:p>
          <a:p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2A8CFD-4CE4-61D7-A9D6-8422C9C245B0}"/>
              </a:ext>
            </a:extLst>
          </p:cNvPr>
          <p:cNvSpPr txBox="1"/>
          <p:nvPr/>
        </p:nvSpPr>
        <p:spPr>
          <a:xfrm>
            <a:off x="5508104" y="3212976"/>
            <a:ext cx="35283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T(n) = T(n-1)+O(1)  T(1) = 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42F586-BFEF-2461-11A8-2B6FCBBFFA1C}"/>
              </a:ext>
            </a:extLst>
          </p:cNvPr>
          <p:cNvSpPr txBox="1"/>
          <p:nvPr/>
        </p:nvSpPr>
        <p:spPr>
          <a:xfrm>
            <a:off x="5508104" y="4156357"/>
            <a:ext cx="3528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得：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T(n) = O(n)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6171" y="1372731"/>
            <a:ext cx="4168775" cy="4724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sz="2800" dirty="0"/>
              <a:t>5、</a:t>
            </a:r>
            <a:r>
              <a:rPr lang="en-US" altLang="zh-CN" sz="2800" dirty="0"/>
              <a:t>i=1;j=0;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dirty="0"/>
              <a:t>     while(</a:t>
            </a:r>
            <a:r>
              <a:rPr lang="en-US" altLang="zh-CN" sz="2800" dirty="0" err="1"/>
              <a:t>i+j</a:t>
            </a:r>
            <a:r>
              <a:rPr lang="en-US" altLang="zh-CN" sz="2800" dirty="0"/>
              <a:t>&lt;=n)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dirty="0"/>
              <a:t>        if 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&gt;j) </a:t>
            </a:r>
            <a:r>
              <a:rPr lang="en-US" altLang="zh-CN" sz="2800" dirty="0" err="1"/>
              <a:t>j++</a:t>
            </a:r>
            <a:r>
              <a:rPr lang="en-US" altLang="zh-CN" sz="2800" dirty="0"/>
              <a:t>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dirty="0"/>
              <a:t>        else  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++;</a:t>
            </a:r>
          </a:p>
        </p:txBody>
      </p:sp>
      <p:sp>
        <p:nvSpPr>
          <p:cNvPr id="67588" name="Rectangle 6"/>
          <p:cNvSpPr>
            <a:spLocks noChangeArrowheads="1"/>
          </p:cNvSpPr>
          <p:nvPr/>
        </p:nvSpPr>
        <p:spPr bwMode="auto">
          <a:xfrm>
            <a:off x="611560" y="222920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时间复杂度练习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6D7A33-B3FB-1805-61FE-2ACAF1A0D25F}"/>
              </a:ext>
            </a:extLst>
          </p:cNvPr>
          <p:cNvSpPr txBox="1"/>
          <p:nvPr/>
        </p:nvSpPr>
        <p:spPr>
          <a:xfrm>
            <a:off x="4765924" y="2708920"/>
            <a:ext cx="1174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O(n)</a:t>
            </a:r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183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数值计算与非数值计算</a:t>
            </a:r>
          </a:p>
        </p:txBody>
      </p:sp>
      <p:sp>
        <p:nvSpPr>
          <p:cNvPr id="7171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555163" y="1340768"/>
            <a:ext cx="8499475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数值计算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  方程组求解、求积分、计算机辅助设计、图像处理、音频处理。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dirty="0"/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非数值计算</a:t>
            </a:r>
            <a:endParaRPr lang="en-US" altLang="zh-CN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/>
              <a:t> 图书检索、人事管理等。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F5D9F37-CF75-6961-1224-B28C1FD51385}"/>
              </a:ext>
            </a:extLst>
          </p:cNvPr>
          <p:cNvCxnSpPr>
            <a:cxnSpLocks/>
          </p:cNvCxnSpPr>
          <p:nvPr/>
        </p:nvCxnSpPr>
        <p:spPr bwMode="auto">
          <a:xfrm>
            <a:off x="1115616" y="3861048"/>
            <a:ext cx="1656184" cy="0"/>
          </a:xfrm>
          <a:prstGeom prst="line">
            <a:avLst/>
          </a:prstGeom>
          <a:ln w="508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6171" y="1372731"/>
            <a:ext cx="4168775" cy="4724400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dirty="0">
                <a:latin typeface="+mn-ea"/>
              </a:rPr>
              <a:t>6.1</a:t>
            </a:r>
            <a:r>
              <a:rPr lang="zh-CN" altLang="en-US" sz="2800" dirty="0">
                <a:latin typeface="+mn-ea"/>
              </a:rPr>
              <a:t>、</a:t>
            </a:r>
            <a:r>
              <a:rPr lang="en-US" altLang="zh-CN" sz="2800" dirty="0">
                <a:latin typeface="+mn-ea"/>
              </a:rPr>
              <a:t>x=91;y=100;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dirty="0">
                <a:latin typeface="+mn-ea"/>
              </a:rPr>
              <a:t>     while(y&gt;0)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zh-CN" sz="2800" dirty="0">
                <a:latin typeface="+mn-ea"/>
              </a:rPr>
              <a:t>       if (x&gt;10)   y--;</a:t>
            </a:r>
          </a:p>
        </p:txBody>
      </p:sp>
      <p:sp>
        <p:nvSpPr>
          <p:cNvPr id="67587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16171" y="3123069"/>
            <a:ext cx="4675909" cy="261018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US" altLang="en-US" dirty="0">
                <a:latin typeface="+mn-ea"/>
              </a:rPr>
              <a:t>6.2</a:t>
            </a:r>
            <a:r>
              <a:rPr lang="zh-CN" altLang="en-US" dirty="0">
                <a:latin typeface="+mn-ea"/>
              </a:rPr>
              <a:t>、 </a:t>
            </a:r>
            <a:r>
              <a:rPr lang="en-US" altLang="zh-CN" dirty="0">
                <a:latin typeface="+mn-ea"/>
              </a:rPr>
              <a:t>x=91; y=100;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2800" dirty="0">
                <a:latin typeface="+mn-ea"/>
              </a:rPr>
              <a:t>   </a:t>
            </a: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while(y&gt;0)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   if(x&gt;100){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      x=x-10;y--;}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zh-CN" sz="2800" dirty="0">
                <a:solidFill>
                  <a:schemeClr val="tx1"/>
                </a:solidFill>
                <a:latin typeface="+mn-ea"/>
              </a:rPr>
              <a:t>      else x++;</a:t>
            </a:r>
          </a:p>
          <a:p>
            <a:pPr marL="457200" lvl="1" indent="0" eaLnBrk="1" hangingPunct="1">
              <a:buFont typeface="Wingdings" pitchFamily="2" charset="2"/>
              <a:buNone/>
            </a:pPr>
            <a:endParaRPr lang="en-US" altLang="en-US" dirty="0"/>
          </a:p>
        </p:txBody>
      </p:sp>
      <p:sp>
        <p:nvSpPr>
          <p:cNvPr id="67588" name="Rectangle 6"/>
          <p:cNvSpPr>
            <a:spLocks noChangeArrowheads="1"/>
          </p:cNvSpPr>
          <p:nvPr/>
        </p:nvSpPr>
        <p:spPr bwMode="auto">
          <a:xfrm>
            <a:off x="611560" y="222920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时间复杂度练习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BDA7351-396B-7032-14FF-6E64EC0A428C}"/>
              </a:ext>
            </a:extLst>
          </p:cNvPr>
          <p:cNvSpPr txBox="1"/>
          <p:nvPr/>
        </p:nvSpPr>
        <p:spPr>
          <a:xfrm>
            <a:off x="5508104" y="3407777"/>
            <a:ext cx="3255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执行频度：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10*100</a:t>
            </a:r>
          </a:p>
          <a:p>
            <a:r>
              <a:rPr lang="en-US" altLang="zh-CN" sz="2800" i="0" dirty="0">
                <a:solidFill>
                  <a:srgbClr val="FF0000"/>
                </a:solidFill>
                <a:latin typeface="+mn-ea"/>
              </a:rPr>
              <a:t>T(n)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</a:rPr>
              <a:t>与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</a:rPr>
              <a:t>无关，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</a:rPr>
              <a:t>O(1)</a:t>
            </a:r>
          </a:p>
          <a:p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754153D-51C1-B26D-004A-E5C9775D8991}"/>
              </a:ext>
            </a:extLst>
          </p:cNvPr>
          <p:cNvSpPr txBox="1"/>
          <p:nvPr/>
        </p:nvSpPr>
        <p:spPr>
          <a:xfrm>
            <a:off x="5508104" y="1372731"/>
            <a:ext cx="32556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y—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执行频度：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100</a:t>
            </a:r>
          </a:p>
          <a:p>
            <a:r>
              <a:rPr lang="en-US" altLang="zh-CN" sz="2800" i="0" dirty="0">
                <a:solidFill>
                  <a:srgbClr val="FF0000"/>
                </a:solidFill>
                <a:latin typeface="+mn-ea"/>
              </a:rPr>
              <a:t>T(n)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</a:rPr>
              <a:t>与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</a:rPr>
              <a:t>无关，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</a:rPr>
              <a:t>O(1)</a:t>
            </a:r>
          </a:p>
          <a:p>
            <a:endParaRPr lang="zh-CN" altLang="en-US" sz="280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5190" y="1196752"/>
            <a:ext cx="8661305" cy="4724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理解数据、数据元素、数据对象的概念。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理解数据的四种逻辑结构和两种存储结构。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掌握算法的概念。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掌握算法的五个特性和设计算法的准则。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掌握算法时间复杂度和空间复杂度的概念和分析方法。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8611" name="Rectangle 5"/>
          <p:cNvSpPr>
            <a:spLocks noChangeArrowheads="1"/>
          </p:cNvSpPr>
          <p:nvPr/>
        </p:nvSpPr>
        <p:spPr bwMode="auto">
          <a:xfrm>
            <a:off x="990600" y="1066800"/>
            <a:ext cx="7869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zh-CN" altLang="en-US" sz="4800" b="1" dirty="0">
              <a:solidFill>
                <a:schemeClr val="tx2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68612" name="Rectangle 6"/>
          <p:cNvSpPr>
            <a:spLocks noChangeArrowheads="1"/>
          </p:cNvSpPr>
          <p:nvPr/>
        </p:nvSpPr>
        <p:spPr bwMode="auto">
          <a:xfrm>
            <a:off x="900113" y="188913"/>
            <a:ext cx="786923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342900" indent="-342900" algn="ctr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4400" i="0" dirty="0">
                <a:solidFill>
                  <a:schemeClr val="tx2"/>
                </a:solidFill>
                <a:latin typeface="Tahoma" pitchFamily="34" charset="0"/>
                <a:ea typeface="隶书" pitchFamily="49" charset="-122"/>
              </a:rPr>
              <a:t>绪论总结</a:t>
            </a:r>
          </a:p>
        </p:txBody>
      </p:sp>
    </p:spTree>
    <p:extLst>
      <p:ext uri="{BB962C8B-B14F-4D97-AF65-F5344CB8AC3E}">
        <p14:creationId xmlns:p14="http://schemas.microsoft.com/office/powerpoint/2010/main" val="12072879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Group 2"/>
          <p:cNvGraphicFramePr>
            <a:graphicFrameLocks noGrp="1"/>
          </p:cNvGraphicFramePr>
          <p:nvPr>
            <p:ph idx="1"/>
          </p:nvPr>
        </p:nvGraphicFramePr>
        <p:xfrm>
          <a:off x="179388" y="1962150"/>
          <a:ext cx="8540750" cy="2968625"/>
        </p:xfrm>
        <a:graphic>
          <a:graphicData uri="http://schemas.openxmlformats.org/drawingml/2006/table">
            <a:tbl>
              <a:tblPr/>
              <a:tblGrid>
                <a:gridCol w="922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3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学号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班级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李力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200513001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计B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张明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200513002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计B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 60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吴丽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200513060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计A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247" name="Text Box 55"/>
          <p:cNvSpPr txBox="1">
            <a:spLocks noChangeArrowheads="1"/>
          </p:cNvSpPr>
          <p:nvPr/>
        </p:nvSpPr>
        <p:spPr bwMode="auto">
          <a:xfrm>
            <a:off x="196887" y="5125105"/>
            <a:ext cx="20517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i="0" dirty="0"/>
              <a:t>线性表</a:t>
            </a:r>
          </a:p>
        </p:txBody>
      </p:sp>
      <p:sp>
        <p:nvSpPr>
          <p:cNvPr id="8248" name="Text Box 56"/>
          <p:cNvSpPr txBox="1">
            <a:spLocks noChangeArrowheads="1"/>
          </p:cNvSpPr>
          <p:nvPr/>
        </p:nvSpPr>
        <p:spPr bwMode="auto">
          <a:xfrm>
            <a:off x="-34925" y="5632450"/>
            <a:ext cx="2803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i="0" dirty="0"/>
              <a:t>   </a:t>
            </a:r>
            <a:r>
              <a:rPr lang="zh-CN" altLang="en-US" sz="2800" i="0" dirty="0"/>
              <a:t>操作：</a:t>
            </a:r>
          </a:p>
        </p:txBody>
      </p:sp>
      <p:sp>
        <p:nvSpPr>
          <p:cNvPr id="8249" name="Text Box 57"/>
          <p:cNvSpPr txBox="1">
            <a:spLocks noChangeArrowheads="1"/>
          </p:cNvSpPr>
          <p:nvPr/>
        </p:nvSpPr>
        <p:spPr bwMode="auto">
          <a:xfrm>
            <a:off x="1205830" y="5686425"/>
            <a:ext cx="156686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i="0" dirty="0"/>
              <a:t> </a:t>
            </a:r>
            <a:r>
              <a:rPr lang="zh-CN" altLang="en-US" sz="2800" i="0" dirty="0"/>
              <a:t>求表长、</a:t>
            </a:r>
          </a:p>
        </p:txBody>
      </p:sp>
      <p:sp>
        <p:nvSpPr>
          <p:cNvPr id="8250" name="Text Box 58"/>
          <p:cNvSpPr txBox="1">
            <a:spLocks noChangeArrowheads="1"/>
          </p:cNvSpPr>
          <p:nvPr/>
        </p:nvSpPr>
        <p:spPr bwMode="auto">
          <a:xfrm>
            <a:off x="2556792" y="5686425"/>
            <a:ext cx="201771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i="0"/>
              <a:t> </a:t>
            </a:r>
            <a:r>
              <a:rPr lang="zh-CN" altLang="en-US" sz="2800" i="0"/>
              <a:t>删除记录、</a:t>
            </a:r>
          </a:p>
        </p:txBody>
      </p:sp>
      <p:sp>
        <p:nvSpPr>
          <p:cNvPr id="8251" name="Text Box 59"/>
          <p:cNvSpPr txBox="1">
            <a:spLocks noChangeArrowheads="1"/>
          </p:cNvSpPr>
          <p:nvPr/>
        </p:nvSpPr>
        <p:spPr bwMode="auto">
          <a:xfrm>
            <a:off x="4214142" y="5686425"/>
            <a:ext cx="19431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i="0"/>
              <a:t> </a:t>
            </a:r>
            <a:r>
              <a:rPr lang="zh-CN" altLang="en-US" sz="2800" i="0"/>
              <a:t>增加记录、</a:t>
            </a:r>
          </a:p>
        </p:txBody>
      </p:sp>
      <p:sp>
        <p:nvSpPr>
          <p:cNvPr id="8252" name="Text Box 60"/>
          <p:cNvSpPr txBox="1">
            <a:spLocks noChangeArrowheads="1"/>
          </p:cNvSpPr>
          <p:nvPr/>
        </p:nvSpPr>
        <p:spPr bwMode="auto">
          <a:xfrm>
            <a:off x="5869905" y="5661025"/>
            <a:ext cx="1222375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i="0"/>
              <a:t> </a:t>
            </a:r>
            <a:r>
              <a:rPr lang="zh-CN" altLang="en-US" sz="2800" i="0"/>
              <a:t>查找等</a:t>
            </a:r>
          </a:p>
        </p:txBody>
      </p:sp>
      <p:sp>
        <p:nvSpPr>
          <p:cNvPr id="8237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88913"/>
            <a:ext cx="7869238" cy="6858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数据结构应用举例</a:t>
            </a:r>
          </a:p>
        </p:txBody>
      </p:sp>
      <p:sp>
        <p:nvSpPr>
          <p:cNvPr id="8238" name="Text Box 62"/>
          <p:cNvSpPr txBox="1">
            <a:spLocks noChangeArrowheads="1"/>
          </p:cNvSpPr>
          <p:nvPr/>
        </p:nvSpPr>
        <p:spPr bwMode="auto">
          <a:xfrm>
            <a:off x="188913" y="1165225"/>
            <a:ext cx="3951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8239" name="Text Box 63"/>
          <p:cNvSpPr txBox="1">
            <a:spLocks noChangeArrowheads="1"/>
          </p:cNvSpPr>
          <p:nvPr/>
        </p:nvSpPr>
        <p:spPr bwMode="auto">
          <a:xfrm>
            <a:off x="182563" y="1196975"/>
            <a:ext cx="38715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2800" b="1" i="0" dirty="0">
                <a:solidFill>
                  <a:srgbClr val="FF0000"/>
                </a:solidFill>
              </a:rPr>
              <a:t>例</a:t>
            </a:r>
            <a:r>
              <a:rPr lang="en-US" altLang="zh-CN" sz="2800" b="1" i="0" dirty="0">
                <a:solidFill>
                  <a:srgbClr val="FF0000"/>
                </a:solidFill>
              </a:rPr>
              <a:t>1</a:t>
            </a:r>
            <a:r>
              <a:rPr lang="en-US" altLang="zh-CN" sz="2800" b="1" i="0" dirty="0">
                <a:solidFill>
                  <a:srgbClr val="3333FF"/>
                </a:solidFill>
              </a:rPr>
              <a:t>  </a:t>
            </a:r>
            <a:r>
              <a:rPr lang="zh-CN" altLang="en-US" sz="2800" b="1" i="0" dirty="0">
                <a:solidFill>
                  <a:srgbClr val="3333FF"/>
                </a:solidFill>
              </a:rPr>
              <a:t>学生信息管理系统</a:t>
            </a:r>
            <a:endParaRPr lang="en-US" altLang="en-US" sz="2800" b="1" i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88913"/>
            <a:ext cx="7869238" cy="685800"/>
          </a:xfrm>
        </p:spPr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数据结构应用举例</a:t>
            </a:r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31291"/>
            <a:ext cx="8704262" cy="55022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</a:rPr>
              <a:t>例2</a:t>
            </a:r>
            <a:r>
              <a:rPr lang="en-US" altLang="zh-CN" sz="2800" b="1" dirty="0">
                <a:solidFill>
                  <a:srgbClr val="3333FF"/>
                </a:solidFill>
              </a:rPr>
              <a:t>  </a:t>
            </a:r>
            <a:r>
              <a:rPr lang="en-US" altLang="en-US" sz="2800" b="1" dirty="0" err="1">
                <a:solidFill>
                  <a:srgbClr val="3333FF"/>
                </a:solidFill>
              </a:rPr>
              <a:t>电话号码查询系统</a:t>
            </a:r>
            <a:endParaRPr lang="en-US" altLang="en-US" sz="2800" b="1" dirty="0">
              <a:solidFill>
                <a:srgbClr val="3333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dirty="0"/>
              <a:t>	</a:t>
            </a:r>
            <a:r>
              <a:rPr lang="en-US" altLang="en-US" sz="2800" dirty="0" err="1"/>
              <a:t>设有一个电话号码薄，它记录了</a:t>
            </a:r>
            <a:r>
              <a:rPr lang="en-US" altLang="zh-CN" sz="2800" dirty="0" err="1"/>
              <a:t>N</a:t>
            </a:r>
            <a:r>
              <a:rPr lang="en-US" altLang="en-US" sz="2800" dirty="0" err="1"/>
              <a:t>个人的名字和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dirty="0" err="1"/>
              <a:t>其相应的电话号码，假定按如下形式安排</a:t>
            </a:r>
            <a:r>
              <a:rPr lang="en-US" altLang="en-US" sz="2800" dirty="0"/>
              <a:t>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dirty="0"/>
              <a:t>           </a:t>
            </a:r>
            <a:r>
              <a:rPr lang="en-US" altLang="zh-CN" sz="2800" dirty="0"/>
              <a:t>(a</a:t>
            </a:r>
            <a:r>
              <a:rPr lang="en-US" altLang="zh-CN" sz="2800" baseline="-12000" dirty="0"/>
              <a:t>1</a:t>
            </a:r>
            <a:r>
              <a:rPr lang="en-US" altLang="en-US" sz="2800" dirty="0"/>
              <a:t>，</a:t>
            </a:r>
            <a:r>
              <a:rPr lang="en-US" altLang="zh-CN" sz="2800" dirty="0"/>
              <a:t>b</a:t>
            </a:r>
            <a:r>
              <a:rPr lang="en-US" altLang="zh-CN" sz="2800" baseline="-12000" dirty="0"/>
              <a:t>1</a:t>
            </a:r>
            <a:r>
              <a:rPr lang="en-US" altLang="zh-CN" sz="2800" dirty="0"/>
              <a:t>)(a</a:t>
            </a:r>
            <a:r>
              <a:rPr lang="en-US" altLang="zh-CN" sz="2800" baseline="-12000" dirty="0"/>
              <a:t>2</a:t>
            </a:r>
            <a:r>
              <a:rPr lang="en-US" altLang="en-US" sz="2800" dirty="0"/>
              <a:t>，</a:t>
            </a:r>
            <a:r>
              <a:rPr lang="en-US" altLang="zh-CN" sz="2800" dirty="0"/>
              <a:t>b</a:t>
            </a:r>
            <a:r>
              <a:rPr lang="en-US" altLang="zh-CN" sz="2800" baseline="-12000" dirty="0"/>
              <a:t>2</a:t>
            </a:r>
            <a:r>
              <a:rPr lang="en-US" altLang="zh-CN" sz="2800" dirty="0"/>
              <a:t>)</a:t>
            </a:r>
            <a:r>
              <a:rPr lang="en-US" altLang="zh-CN" sz="2800" dirty="0">
                <a:latin typeface="Times New Roman" pitchFamily="18" charset="0"/>
              </a:rPr>
              <a:t>…</a:t>
            </a:r>
            <a:r>
              <a:rPr lang="en-US" altLang="zh-CN" sz="2800" dirty="0"/>
              <a:t>(</a:t>
            </a:r>
            <a:r>
              <a:rPr lang="en-US" altLang="zh-CN" sz="2800" dirty="0" err="1"/>
              <a:t>a</a:t>
            </a:r>
            <a:r>
              <a:rPr lang="en-US" altLang="zh-CN" sz="2800" baseline="-12000" dirty="0" err="1"/>
              <a:t>n</a:t>
            </a:r>
            <a:r>
              <a:rPr lang="en-US" altLang="en-US" sz="2800" dirty="0" err="1"/>
              <a:t>，</a:t>
            </a:r>
            <a:r>
              <a:rPr lang="en-US" altLang="zh-CN" sz="2800" dirty="0" err="1"/>
              <a:t>b</a:t>
            </a:r>
            <a:r>
              <a:rPr lang="en-US" altLang="zh-CN" sz="2800" baseline="-12000" dirty="0" err="1"/>
              <a:t>n</a:t>
            </a:r>
            <a:r>
              <a:rPr lang="en-US" altLang="zh-CN" sz="2800" dirty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dirty="0" err="1"/>
              <a:t>其中</a:t>
            </a:r>
            <a:r>
              <a:rPr lang="en-US" altLang="zh-CN" sz="2800" dirty="0" err="1"/>
              <a:t>a</a:t>
            </a:r>
            <a:r>
              <a:rPr lang="en-US" altLang="zh-CN" sz="2800" baseline="-14000" dirty="0" err="1"/>
              <a:t>i</a:t>
            </a:r>
            <a:r>
              <a:rPr lang="en-US" altLang="en-US" sz="2800" dirty="0" err="1"/>
              <a:t>，</a:t>
            </a:r>
            <a:r>
              <a:rPr lang="en-US" altLang="zh-CN" sz="2800" dirty="0" err="1"/>
              <a:t>b</a:t>
            </a:r>
            <a:r>
              <a:rPr lang="en-US" altLang="zh-CN" sz="2800" baseline="-14000" dirty="0" err="1"/>
              <a:t>i</a:t>
            </a:r>
            <a:r>
              <a:rPr lang="en-US" altLang="zh-CN" sz="2800" dirty="0"/>
              <a:t>(i=1</a:t>
            </a:r>
            <a:r>
              <a:rPr lang="en-US" altLang="en-US" sz="2800" dirty="0"/>
              <a:t>，</a:t>
            </a:r>
            <a:r>
              <a:rPr lang="en-US" altLang="zh-CN" sz="2800" dirty="0"/>
              <a:t>2</a:t>
            </a:r>
            <a:r>
              <a:rPr lang="en-US" altLang="zh-CN" sz="2800" dirty="0">
                <a:latin typeface="Times New Roman" pitchFamily="18" charset="0"/>
              </a:rPr>
              <a:t>…</a:t>
            </a:r>
            <a:r>
              <a:rPr lang="en-US" altLang="zh-CN" sz="2800" dirty="0"/>
              <a:t>n) </a:t>
            </a:r>
            <a:r>
              <a:rPr lang="en-US" altLang="en-US" sz="2800" dirty="0" err="1"/>
              <a:t>分别表示某人的名字和对应的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dirty="0" err="1"/>
              <a:t>电话号码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dirty="0"/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800" dirty="0"/>
              <a:t>试</a:t>
            </a:r>
            <a:r>
              <a:rPr lang="en-US" altLang="en-US" sz="2800" dirty="0" err="1"/>
              <a:t>设计一个算法</a:t>
            </a:r>
            <a:r>
              <a:rPr lang="en-US" altLang="en-US" sz="2800" dirty="0"/>
              <a:t>，</a:t>
            </a:r>
            <a:r>
              <a:rPr lang="zh-CN" altLang="en-US" sz="2800" dirty="0"/>
              <a:t>根据姓名查找电话号码。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en-US" sz="2800" dirty="0" err="1">
                <a:solidFill>
                  <a:srgbClr val="FF0000"/>
                </a:solidFill>
              </a:rPr>
              <a:t>计算机处理的对象为</a:t>
            </a:r>
            <a:r>
              <a:rPr lang="en-US" altLang="en-US" sz="2800" dirty="0">
                <a:solidFill>
                  <a:srgbClr val="FF0000"/>
                </a:solidFill>
              </a:rPr>
              <a:t>(</a:t>
            </a:r>
            <a:r>
              <a:rPr lang="en-US" altLang="en-US" sz="2800" dirty="0" err="1">
                <a:solidFill>
                  <a:srgbClr val="FF0000"/>
                </a:solidFill>
              </a:rPr>
              <a:t>姓名，电话</a:t>
            </a:r>
            <a:r>
              <a:rPr lang="en-US" altLang="en-US" sz="2800" dirty="0">
                <a:solidFill>
                  <a:srgbClr val="FF0000"/>
                </a:solidFill>
              </a:rPr>
              <a:t>)，</a:t>
            </a:r>
            <a:r>
              <a:rPr lang="en-US" altLang="en-US" sz="2800" dirty="0" err="1">
                <a:solidFill>
                  <a:srgbClr val="FF0000"/>
                </a:solidFill>
              </a:rPr>
              <a:t>对象的关系是表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一对一</a:t>
            </a:r>
            <a:r>
              <a:rPr lang="zh-CN" altLang="en-US" sz="2800" dirty="0">
                <a:solidFill>
                  <a:srgbClr val="FF0000"/>
                </a:solidFill>
              </a:rPr>
              <a:t>。   </a:t>
            </a:r>
            <a:r>
              <a:rPr lang="en-US" altLang="en-US" sz="2800" dirty="0"/>
              <a:t> 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393709C-661A-BDDA-33D6-EE685D3F673F}"/>
              </a:ext>
            </a:extLst>
          </p:cNvPr>
          <p:cNvSpPr txBox="1"/>
          <p:nvPr/>
        </p:nvSpPr>
        <p:spPr>
          <a:xfrm>
            <a:off x="539552" y="6145867"/>
            <a:ext cx="5347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第</a:t>
            </a:r>
            <a:r>
              <a:rPr lang="en-US" altLang="zh-CN" sz="2800" i="0" dirty="0">
                <a:solidFill>
                  <a:srgbClr val="FF0000"/>
                </a:solidFill>
              </a:rPr>
              <a:t>2</a:t>
            </a:r>
            <a:r>
              <a:rPr lang="zh-CN" altLang="en-US" sz="2800" i="0" dirty="0">
                <a:solidFill>
                  <a:srgbClr val="FF0000"/>
                </a:solidFill>
              </a:rPr>
              <a:t>章，第</a:t>
            </a:r>
            <a:r>
              <a:rPr lang="en-US" altLang="zh-CN" sz="2800" i="0" dirty="0">
                <a:solidFill>
                  <a:srgbClr val="FF0000"/>
                </a:solidFill>
              </a:rPr>
              <a:t>3</a:t>
            </a:r>
            <a:r>
              <a:rPr lang="zh-CN" altLang="en-US" sz="2800" i="0" dirty="0">
                <a:solidFill>
                  <a:srgbClr val="FF0000"/>
                </a:solidFill>
              </a:rPr>
              <a:t>章，第</a:t>
            </a:r>
            <a:r>
              <a:rPr lang="en-US" altLang="zh-CN" sz="2800" i="0" dirty="0">
                <a:solidFill>
                  <a:srgbClr val="FF0000"/>
                </a:solidFill>
              </a:rPr>
              <a:t>4</a:t>
            </a:r>
            <a:r>
              <a:rPr lang="zh-CN" altLang="en-US" sz="2800" i="0" dirty="0">
                <a:solidFill>
                  <a:srgbClr val="FF0000"/>
                </a:solidFill>
              </a:rPr>
              <a:t>章，第</a:t>
            </a:r>
            <a:r>
              <a:rPr lang="en-US" altLang="zh-CN" sz="2800" i="0" dirty="0">
                <a:solidFill>
                  <a:srgbClr val="FF0000"/>
                </a:solidFill>
              </a:rPr>
              <a:t>5</a:t>
            </a:r>
            <a:r>
              <a:rPr lang="zh-CN" altLang="en-US" sz="2800" i="0" dirty="0">
                <a:solidFill>
                  <a:srgbClr val="FF0000"/>
                </a:solidFill>
              </a:rPr>
              <a:t>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773238"/>
            <a:ext cx="4313237" cy="461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0" y="1484313"/>
            <a:ext cx="5040313" cy="181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dirty="0"/>
              <a:t> </a:t>
            </a:r>
            <a:r>
              <a:rPr lang="en-US" altLang="en-US" sz="2800" b="1" i="0" dirty="0" err="1"/>
              <a:t>树：每个目录有唯一的父</a:t>
            </a:r>
            <a:endParaRPr lang="en-US" altLang="en-US" sz="2800" b="1" i="0" dirty="0"/>
          </a:p>
          <a:p>
            <a:pPr>
              <a:spcBef>
                <a:spcPct val="50000"/>
              </a:spcBef>
            </a:pPr>
            <a:r>
              <a:rPr lang="en-US" altLang="en-US" sz="2800" b="1" i="0" dirty="0"/>
              <a:t> </a:t>
            </a:r>
            <a:r>
              <a:rPr lang="en-US" altLang="en-US" sz="2800" b="1" i="0" dirty="0" err="1"/>
              <a:t>目录，可能有多个子目录</a:t>
            </a:r>
            <a:r>
              <a:rPr lang="en-US" altLang="en-US" sz="2800" b="1" i="0" dirty="0"/>
              <a:t>。</a:t>
            </a:r>
          </a:p>
          <a:p>
            <a:pPr>
              <a:spcBef>
                <a:spcPct val="50000"/>
              </a:spcBef>
            </a:pPr>
            <a:r>
              <a:rPr lang="en-US" altLang="en-US" sz="2800" b="1" i="0" dirty="0"/>
              <a:t> </a:t>
            </a:r>
            <a:r>
              <a:rPr lang="en-US" altLang="en-US" sz="2800" b="1" i="0" dirty="0" err="1"/>
              <a:t>一对多的关系</a:t>
            </a:r>
            <a:r>
              <a:rPr lang="zh-CN" altLang="en-US" sz="2800" b="1" i="0" dirty="0"/>
              <a:t>。</a:t>
            </a:r>
            <a:endParaRPr lang="en-US" altLang="en-US" sz="2800" b="1" i="0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572000" y="4225925"/>
            <a:ext cx="2806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/>
              <a:t>  </a:t>
            </a:r>
            <a:r>
              <a:rPr lang="zh-CN" altLang="en-US" sz="2800" b="1" i="0" dirty="0"/>
              <a:t>操作：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716463" y="4802188"/>
            <a:ext cx="1943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i="0" dirty="0"/>
              <a:t>创建目录、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445250" y="4802188"/>
            <a:ext cx="2017713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i="0" dirty="0"/>
              <a:t>删除目录、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716463" y="5378450"/>
            <a:ext cx="19431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dirty="0"/>
              <a:t> </a:t>
            </a:r>
            <a:r>
              <a:rPr lang="zh-CN" altLang="en-US" sz="2800" b="1" i="0" dirty="0"/>
              <a:t>查找目录等</a:t>
            </a:r>
          </a:p>
        </p:txBody>
      </p:sp>
      <p:sp>
        <p:nvSpPr>
          <p:cNvPr id="10248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88913"/>
            <a:ext cx="7869238" cy="685800"/>
          </a:xfrm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itchFamily="34" charset="0"/>
                <a:ea typeface="隶书" pitchFamily="49" charset="-122"/>
                <a:cs typeface="+mn-cs"/>
              </a:rPr>
              <a:t>数据结构应用举例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82563" y="1196975"/>
            <a:ext cx="242887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en-US" sz="2800" b="1" i="0" dirty="0">
                <a:solidFill>
                  <a:srgbClr val="FF0000"/>
                </a:solidFill>
              </a:rPr>
              <a:t>例</a:t>
            </a:r>
            <a:r>
              <a:rPr lang="zh-CN" altLang="en-US" sz="2800" b="1" i="0" dirty="0">
                <a:solidFill>
                  <a:srgbClr val="FF0000"/>
                </a:solidFill>
              </a:rPr>
              <a:t>3</a:t>
            </a:r>
            <a:r>
              <a:rPr lang="en-US" altLang="zh-CN" sz="2800" b="1" i="0" dirty="0">
                <a:solidFill>
                  <a:srgbClr val="3333FF"/>
                </a:solidFill>
              </a:rPr>
              <a:t>  </a:t>
            </a:r>
            <a:r>
              <a:rPr lang="zh-CN" altLang="en-US" sz="2800" b="1" i="0" dirty="0">
                <a:solidFill>
                  <a:srgbClr val="3333FF"/>
                </a:solidFill>
              </a:rPr>
              <a:t>目录操作</a:t>
            </a:r>
            <a:endParaRPr lang="en-US" altLang="en-US" sz="2800" b="1" i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第五章演示文稿</Template>
  <TotalTime>14464</TotalTime>
  <Words>4110</Words>
  <Application>Microsoft Office PowerPoint</Application>
  <PresentationFormat>全屏显示(4:3)</PresentationFormat>
  <Paragraphs>654</Paragraphs>
  <Slides>61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4" baseType="lpstr">
      <vt:lpstr>黑体</vt:lpstr>
      <vt:lpstr>华文行楷</vt:lpstr>
      <vt:lpstr>楷体_GB2312</vt:lpstr>
      <vt:lpstr>隶书</vt:lpstr>
      <vt:lpstr>宋体</vt:lpstr>
      <vt:lpstr>Arial</vt:lpstr>
      <vt:lpstr>Calibri</vt:lpstr>
      <vt:lpstr>Tahoma</vt:lpstr>
      <vt:lpstr>Times New Roman</vt:lpstr>
      <vt:lpstr>Verdana</vt:lpstr>
      <vt:lpstr>Wingdings</vt:lpstr>
      <vt:lpstr>1_Profile</vt:lpstr>
      <vt:lpstr>Microsoft Word 97 - 2003 Document</vt:lpstr>
      <vt:lpstr>数据结构 </vt:lpstr>
      <vt:lpstr>PowerPoint 演示文稿</vt:lpstr>
      <vt:lpstr>PowerPoint 演示文稿</vt:lpstr>
      <vt:lpstr>PowerPoint 演示文稿</vt:lpstr>
      <vt:lpstr>课程性质</vt:lpstr>
      <vt:lpstr>数值计算与非数值计算</vt:lpstr>
      <vt:lpstr>数据结构应用举例</vt:lpstr>
      <vt:lpstr>数据结构应用举例</vt:lpstr>
      <vt:lpstr>数据结构应用举例</vt:lpstr>
      <vt:lpstr>PowerPoint 演示文稿</vt:lpstr>
      <vt:lpstr>PowerPoint 演示文稿</vt:lpstr>
      <vt:lpstr>PowerPoint 演示文稿</vt:lpstr>
      <vt:lpstr>PowerPoint 演示文稿</vt:lpstr>
      <vt:lpstr>学习内容</vt:lpstr>
      <vt:lpstr>为什么学习数据结构</vt:lpstr>
      <vt:lpstr>参考书</vt:lpstr>
      <vt:lpstr>学习目标</vt:lpstr>
      <vt:lpstr>数据结构 </vt:lpstr>
      <vt:lpstr> P7-13页，是一门研究非数值计算的程序设计问题中  计算机的操作对象以及它们之间的关系和操作的  学科。</vt:lpstr>
      <vt:lpstr>PowerPoint 演示文稿</vt:lpstr>
      <vt:lpstr>PowerPoint 演示文稿</vt:lpstr>
      <vt:lpstr>数据元素举例</vt:lpstr>
      <vt:lpstr>PowerPoint 演示文稿</vt:lpstr>
      <vt:lpstr>PowerPoint 演示文稿</vt:lpstr>
      <vt:lpstr>数据、数据对象、数据元素三者之间的关系？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补充：STL标准模板库</vt:lpstr>
      <vt:lpstr>PowerPoint 演示文稿</vt:lpstr>
      <vt:lpstr>PowerPoint 演示文稿</vt:lpstr>
      <vt:lpstr>PowerPoint 演示文稿</vt:lpstr>
      <vt:lpstr>抽象数据类型(Abstract Data Type,ADT）</vt:lpstr>
      <vt:lpstr>算法（Algorithm）：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时间复杂度练习</vt:lpstr>
      <vt:lpstr>PowerPoint 演示文稿</vt:lpstr>
      <vt:lpstr>PowerPoint 演示文稿</vt:lpstr>
      <vt:lpstr>PowerPoint 演示文稿</vt:lpstr>
      <vt:lpstr>PowerPoint 演示文稿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Chen Hu</cp:lastModifiedBy>
  <cp:revision>1351</cp:revision>
  <cp:lastPrinted>2019-12-25T01:12:26Z</cp:lastPrinted>
  <dcterms:created xsi:type="dcterms:W3CDTF">2002-01-07T04:58:02Z</dcterms:created>
  <dcterms:modified xsi:type="dcterms:W3CDTF">2024-09-02T04:50:25Z</dcterms:modified>
</cp:coreProperties>
</file>